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29"/>
  </p:notesMasterIdLst>
  <p:sldIdLst>
    <p:sldId id="256" r:id="rId2"/>
    <p:sldId id="260" r:id="rId3"/>
    <p:sldId id="263" r:id="rId4"/>
    <p:sldId id="264" r:id="rId5"/>
    <p:sldId id="265" r:id="rId6"/>
    <p:sldId id="266" r:id="rId7"/>
    <p:sldId id="267" r:id="rId8"/>
    <p:sldId id="268" r:id="rId9"/>
    <p:sldId id="269" r:id="rId10"/>
    <p:sldId id="270" r:id="rId11"/>
    <p:sldId id="272" r:id="rId12"/>
    <p:sldId id="271" r:id="rId13"/>
    <p:sldId id="273" r:id="rId14"/>
    <p:sldId id="274" r:id="rId15"/>
    <p:sldId id="275" r:id="rId16"/>
    <p:sldId id="276" r:id="rId17"/>
    <p:sldId id="277" r:id="rId18"/>
    <p:sldId id="278" r:id="rId19"/>
    <p:sldId id="279" r:id="rId20"/>
    <p:sldId id="280" r:id="rId21"/>
    <p:sldId id="281" r:id="rId22"/>
    <p:sldId id="282" r:id="rId23"/>
    <p:sldId id="257" r:id="rId24"/>
    <p:sldId id="258" r:id="rId25"/>
    <p:sldId id="259" r:id="rId26"/>
    <p:sldId id="261" r:id="rId27"/>
    <p:sldId id="262"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85146" autoAdjust="0"/>
  </p:normalViewPr>
  <p:slideViewPr>
    <p:cSldViewPr snapToGrid="0">
      <p:cViewPr varScale="1">
        <p:scale>
          <a:sx n="55" d="100"/>
          <a:sy n="55" d="100"/>
        </p:scale>
        <p:origin x="261"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81A82-BA6B-491B-A8DD-3380B0EE4D39}" type="datetimeFigureOut">
              <a:rPr lang="fr-FR"/>
              <a:t>18/04/2018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C2CF-D28A-46CE-BE13-241034462411}" type="slidenum">
              <a:rPr lang="fr-FR"/>
              <a:t>‹N°›</a:t>
            </a:fld>
            <a:endParaRPr lang="fr-FR"/>
          </a:p>
        </p:txBody>
      </p:sp>
    </p:spTree>
    <p:extLst>
      <p:ext uri="{BB962C8B-B14F-4D97-AF65-F5344CB8AC3E}">
        <p14:creationId xmlns:p14="http://schemas.microsoft.com/office/powerpoint/2010/main" val="2885322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CH" dirty="0"/>
              <a:t>STAT </a:t>
            </a:r>
            <a:r>
              <a:rPr lang="fr-CH" dirty="0" err="1"/>
              <a:t>is</a:t>
            </a:r>
            <a:r>
              <a:rPr lang="fr-CH" dirty="0"/>
              <a:t> a </a:t>
            </a:r>
            <a:r>
              <a:rPr lang="fr-CH" dirty="0" err="1"/>
              <a:t>developmental</a:t>
            </a:r>
            <a:r>
              <a:rPr lang="fr-CH" dirty="0"/>
              <a:t> and immune TF </a:t>
            </a:r>
            <a:r>
              <a:rPr lang="fr-CH" dirty="0" err="1"/>
              <a:t>found</a:t>
            </a:r>
            <a:r>
              <a:rPr lang="fr-CH" dirty="0"/>
              <a:t> to have </a:t>
            </a:r>
            <a:r>
              <a:rPr lang="fr-CH" dirty="0" err="1"/>
              <a:t>duplicated</a:t>
            </a:r>
            <a:r>
              <a:rPr lang="fr-CH" dirty="0"/>
              <a:t> in a </a:t>
            </a:r>
            <a:r>
              <a:rPr lang="fr-CH" dirty="0" err="1"/>
              <a:t>sub</a:t>
            </a:r>
            <a:r>
              <a:rPr lang="fr-CH" dirty="0"/>
              <a:t>-clade of </a:t>
            </a:r>
            <a:r>
              <a:rPr lang="fr-CH" dirty="0" err="1"/>
              <a:t>Anopheles</a:t>
            </a:r>
            <a:endParaRPr lang="fr-CH" dirty="0"/>
          </a:p>
          <a:p>
            <a:pPr marL="171450" indent="-171450">
              <a:buFontTx/>
              <a:buChar char="-"/>
            </a:pPr>
            <a:r>
              <a:rPr lang="fr-CH" dirty="0" err="1"/>
              <a:t>We</a:t>
            </a:r>
            <a:r>
              <a:rPr lang="fr-CH" dirty="0"/>
              <a:t> </a:t>
            </a:r>
            <a:r>
              <a:rPr lang="fr-CH" dirty="0" err="1"/>
              <a:t>want</a:t>
            </a:r>
            <a:r>
              <a:rPr lang="fr-CH" dirty="0"/>
              <a:t> to </a:t>
            </a:r>
            <a:r>
              <a:rPr lang="fr-CH" dirty="0" err="1"/>
              <a:t>study</a:t>
            </a:r>
            <a:r>
              <a:rPr lang="fr-CH" dirty="0"/>
              <a:t> the </a:t>
            </a:r>
            <a:r>
              <a:rPr lang="fr-CH" dirty="0" err="1"/>
              <a:t>consequences</a:t>
            </a:r>
            <a:r>
              <a:rPr lang="fr-CH" dirty="0"/>
              <a:t> of </a:t>
            </a:r>
            <a:r>
              <a:rPr lang="fr-CH" dirty="0" err="1"/>
              <a:t>its</a:t>
            </a:r>
            <a:r>
              <a:rPr lang="fr-CH" dirty="0"/>
              <a:t> duplication on </a:t>
            </a:r>
            <a:r>
              <a:rPr lang="fr-CH" dirty="0" err="1"/>
              <a:t>its</a:t>
            </a:r>
            <a:r>
              <a:rPr lang="fr-CH" dirty="0"/>
              <a:t> </a:t>
            </a:r>
            <a:r>
              <a:rPr lang="fr-CH" dirty="0" err="1"/>
              <a:t>regulatory</a:t>
            </a:r>
            <a:r>
              <a:rPr lang="fr-CH" dirty="0"/>
              <a:t> network, </a:t>
            </a:r>
            <a:r>
              <a:rPr lang="fr-CH" dirty="0" err="1"/>
              <a:t>thus</a:t>
            </a:r>
            <a:r>
              <a:rPr lang="fr-CH" dirty="0"/>
              <a:t> compare </a:t>
            </a:r>
            <a:r>
              <a:rPr lang="fr-CH" dirty="0" err="1"/>
              <a:t>between</a:t>
            </a:r>
            <a:r>
              <a:rPr lang="fr-CH" dirty="0"/>
              <a:t> </a:t>
            </a:r>
            <a:r>
              <a:rPr lang="fr-CH" dirty="0" err="1"/>
              <a:t>species</a:t>
            </a:r>
            <a:r>
              <a:rPr lang="fr-CH" dirty="0"/>
              <a:t> </a:t>
            </a:r>
            <a:r>
              <a:rPr lang="fr-CH" dirty="0" err="1"/>
              <a:t>with</a:t>
            </a:r>
            <a:r>
              <a:rPr lang="fr-CH" dirty="0"/>
              <a:t> 1 or 2 STAT</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smtClean="0"/>
              <a:t>2</a:t>
            </a:fld>
            <a:endParaRPr lang="fr-FR"/>
          </a:p>
        </p:txBody>
      </p:sp>
    </p:spTree>
    <p:extLst>
      <p:ext uri="{BB962C8B-B14F-4D97-AF65-F5344CB8AC3E}">
        <p14:creationId xmlns:p14="http://schemas.microsoft.com/office/powerpoint/2010/main" val="2268278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 As expected, increasing the number of cores increases the speed of the process. However, the increase in speed seem to reach a plateau, which could be due to the use of the cores for other processes by the computer or the use of a number of processes that is not multiple of the number of cores, which means that at the end, a few cores will have to finish the jobs and thus remake a cycle . Internal limitations probably too.</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a:t>13</a:t>
            </a:fld>
            <a:endParaRPr lang="fr-FR"/>
          </a:p>
        </p:txBody>
      </p:sp>
    </p:spTree>
    <p:extLst>
      <p:ext uri="{BB962C8B-B14F-4D97-AF65-F5344CB8AC3E}">
        <p14:creationId xmlns:p14="http://schemas.microsoft.com/office/powerpoint/2010/main" val="4290231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 In an I/O-bound process, the computation time is mainly determined by the period spent waiting for an input/output.</a:t>
            </a:r>
          </a:p>
          <a:p>
            <a:r>
              <a:rPr lang="en-US" dirty="0">
                <a:cs typeface="Calibri"/>
              </a:rPr>
              <a:t>-  It is the case when the rate at which data are processed is higher than the rate at which they are requested.</a:t>
            </a:r>
          </a:p>
          <a:p>
            <a:r>
              <a:rPr lang="en-US" dirty="0">
                <a:cs typeface="Calibri"/>
              </a:rPr>
              <a:t>- The processor and memory are separated, so data must be transferred between them</a:t>
            </a:r>
          </a:p>
          <a:p>
            <a:r>
              <a:rPr lang="en-US" dirty="0">
                <a:cs typeface="Calibri"/>
              </a:rPr>
              <a:t>--&gt; the data transfer rate between the processor and memory is actually limiting the computation speed.</a:t>
            </a:r>
          </a:p>
          <a:p>
            <a:r>
              <a:rPr lang="en-US" dirty="0">
                <a:cs typeface="Calibri"/>
              </a:rPr>
              <a:t>- We say that the computer become more and more I/O-bound because the CPU gets faster but not the data transfer, which means that the CPU has to wait for the data</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a:t>14</a:t>
            </a:fld>
            <a:endParaRPr lang="fr-FR"/>
          </a:p>
        </p:txBody>
      </p:sp>
    </p:spTree>
    <p:extLst>
      <p:ext uri="{BB962C8B-B14F-4D97-AF65-F5344CB8AC3E}">
        <p14:creationId xmlns:p14="http://schemas.microsoft.com/office/powerpoint/2010/main" val="594719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 So I made another speed comparison. This time, the process was simple, I had a list of 20 web sites and I just accessed them with </a:t>
            </a:r>
            <a:r>
              <a:rPr lang="en-US" dirty="0" err="1">
                <a:cs typeface="Calibri"/>
              </a:rPr>
              <a:t>urllib</a:t>
            </a:r>
            <a:r>
              <a:rPr lang="en-US" dirty="0">
                <a:cs typeface="Calibri"/>
              </a:rPr>
              <a:t> module and stored the html text into a text file</a:t>
            </a:r>
          </a:p>
          <a:p>
            <a:pPr marL="171450" indent="-171450">
              <a:buFontTx/>
              <a:buChar char="-"/>
            </a:pPr>
            <a:r>
              <a:rPr lang="en-US" dirty="0">
                <a:cs typeface="Calibri"/>
              </a:rPr>
              <a:t>We see that here the multithreading becomes useful as it allows to parallelize the 20 request/waiting time, and thus, to reach an even faster data retrieving than the multiprocessing, since we have less cores available to parallelize.</a:t>
            </a:r>
          </a:p>
          <a:p>
            <a:pPr marL="171450" indent="-171450">
              <a:buFontTx/>
              <a:buChar char="-"/>
            </a:pPr>
            <a:r>
              <a:rPr lang="en-US" dirty="0">
                <a:cs typeface="Calibri"/>
              </a:rPr>
              <a:t>Note also that spawning threads is faster than spawning processes</a:t>
            </a:r>
          </a:p>
          <a:p>
            <a:pPr marL="171450" indent="-171450">
              <a:buFontTx/>
              <a:buChar char="-"/>
            </a:pPr>
            <a:r>
              <a:rPr lang="en-US" dirty="0">
                <a:cs typeface="Calibri"/>
              </a:rPr>
              <a:t>I combined both also here, just to show that it is possible, in each core to allocate tasks to multiple threads. It is, however, slower, probably because generating 2 sets of pools than generating just a pool of threads and because spawning processes is a little bit slower than spawning threads.</a:t>
            </a:r>
          </a:p>
          <a:p>
            <a:pPr marL="0" indent="0">
              <a:buFontTx/>
              <a:buNone/>
            </a:pPr>
            <a:r>
              <a:rPr lang="en-US" dirty="0">
                <a:cs typeface="Calibri"/>
              </a:rPr>
              <a:t>(spawn = load and execute a new child process)</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a:t>15</a:t>
            </a:fld>
            <a:endParaRPr lang="fr-FR"/>
          </a:p>
        </p:txBody>
      </p:sp>
    </p:spTree>
    <p:extLst>
      <p:ext uri="{BB962C8B-B14F-4D97-AF65-F5344CB8AC3E}">
        <p14:creationId xmlns:p14="http://schemas.microsoft.com/office/powerpoint/2010/main" val="3039666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 Then I compared the speed of the same process with different number of threads. </a:t>
            </a:r>
            <a:endParaRPr lang="en-US">
              <a:cs typeface="Calibri"/>
            </a:endParaRPr>
          </a:p>
          <a:p>
            <a:r>
              <a:rPr lang="en-US" dirty="0">
                <a:cs typeface="Calibri"/>
              </a:rPr>
              <a:t>- We can see that up to a certain number of threads, the computation speeds increases dramatically, to finally become stable</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a:t>16</a:t>
            </a:fld>
            <a:endParaRPr lang="fr-FR"/>
          </a:p>
        </p:txBody>
      </p:sp>
    </p:spTree>
    <p:extLst>
      <p:ext uri="{BB962C8B-B14F-4D97-AF65-F5344CB8AC3E}">
        <p14:creationId xmlns:p14="http://schemas.microsoft.com/office/powerpoint/2010/main" val="1892367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 The </a:t>
            </a:r>
            <a:r>
              <a:rPr lang="en-US" dirty="0" err="1">
                <a:cs typeface="Calibri"/>
              </a:rPr>
              <a:t>gil</a:t>
            </a:r>
            <a:r>
              <a:rPr lang="en-US" dirty="0">
                <a:cs typeface="Calibri"/>
              </a:rPr>
              <a:t> stands for …</a:t>
            </a:r>
          </a:p>
          <a:p>
            <a:r>
              <a:rPr lang="en-US" dirty="0">
                <a:cs typeface="Calibri"/>
              </a:rPr>
              <a:t>- It is the cause why we observed </a:t>
            </a:r>
            <a:r>
              <a:rPr lang="en-US" dirty="0" err="1">
                <a:cs typeface="Calibri"/>
              </a:rPr>
              <a:t>unefficient</a:t>
            </a:r>
            <a:r>
              <a:rPr lang="en-US" dirty="0">
                <a:cs typeface="Calibri"/>
              </a:rPr>
              <a:t> threading</a:t>
            </a:r>
          </a:p>
          <a:p>
            <a:r>
              <a:rPr lang="en-US" dirty="0">
                <a:cs typeface="Calibri"/>
              </a:rPr>
              <a:t>- It is a lock that protects the access to </a:t>
            </a:r>
            <a:r>
              <a:rPr lang="en-US" dirty="0" err="1">
                <a:cs typeface="Calibri"/>
              </a:rPr>
              <a:t>CPython</a:t>
            </a:r>
            <a:r>
              <a:rPr lang="en-US" dirty="0">
                <a:cs typeface="Calibri"/>
              </a:rPr>
              <a:t> objects. It prevents multiple threads from executing python bytecodes at once.</a:t>
            </a:r>
          </a:p>
          <a:p>
            <a:r>
              <a:rPr lang="en-US" dirty="0">
                <a:cs typeface="Calibri"/>
              </a:rPr>
              <a:t>- it is necessary because python's memory management is not thread-safe, so to prevent 2 threads to write to the same memory space at the same time as they share the same memory</a:t>
            </a:r>
            <a:endParaRPr lang="en-US" dirty="0"/>
          </a:p>
          <a:p>
            <a:r>
              <a:rPr lang="en-US" dirty="0">
                <a:cs typeface="Calibri"/>
              </a:rPr>
              <a:t>- Only the thread that acquired the lock can operate in python</a:t>
            </a:r>
          </a:p>
          <a:p>
            <a:r>
              <a:rPr lang="en-US" dirty="0">
                <a:cs typeface="Calibri"/>
              </a:rPr>
              <a:t>- Some processes such as I/O-bound, image processing and some </a:t>
            </a:r>
            <a:r>
              <a:rPr lang="en-US" dirty="0" err="1">
                <a:cs typeface="Calibri"/>
              </a:rPr>
              <a:t>NumPy</a:t>
            </a:r>
            <a:r>
              <a:rPr lang="en-US" dirty="0">
                <a:cs typeface="Calibri"/>
              </a:rPr>
              <a:t> operations happen outside the GIL.</a:t>
            </a:r>
          </a:p>
          <a:p>
            <a:r>
              <a:rPr lang="en-US" dirty="0">
                <a:cs typeface="Calibri"/>
              </a:rPr>
              <a:t>- Multiprocessing modules gets around the GIL limitation as separated processes have separated memory</a:t>
            </a:r>
          </a:p>
          <a:p>
            <a:r>
              <a:rPr lang="en-US" dirty="0">
                <a:cs typeface="Calibri"/>
              </a:rPr>
              <a:t>(CPython is a type of python implementation that uses the GIL, ex: </a:t>
            </a:r>
            <a:r>
              <a:rPr lang="en-US" dirty="0" err="1">
                <a:cs typeface="Calibri"/>
              </a:rPr>
              <a:t>Jython</a:t>
            </a:r>
            <a:r>
              <a:rPr lang="en-US" dirty="0">
                <a:cs typeface="Calibri"/>
              </a:rPr>
              <a:t> doesn't)</a:t>
            </a:r>
          </a:p>
          <a:p>
            <a:endParaRPr lang="en-US" dirty="0">
              <a:cs typeface="Calibri"/>
            </a:endParaRPr>
          </a:p>
        </p:txBody>
      </p:sp>
      <p:sp>
        <p:nvSpPr>
          <p:cNvPr id="4" name="Espace réservé du numéro de diapositive 3"/>
          <p:cNvSpPr>
            <a:spLocks noGrp="1"/>
          </p:cNvSpPr>
          <p:nvPr>
            <p:ph type="sldNum" sz="quarter" idx="10"/>
          </p:nvPr>
        </p:nvSpPr>
        <p:spPr/>
        <p:txBody>
          <a:bodyPr/>
          <a:lstStyle/>
          <a:p>
            <a:fld id="{9C90C2CF-D28A-46CE-BE13-241034462411}" type="slidenum">
              <a:rPr lang="fr-FR"/>
              <a:t>17</a:t>
            </a:fld>
            <a:endParaRPr lang="fr-FR"/>
          </a:p>
        </p:txBody>
      </p:sp>
    </p:spTree>
    <p:extLst>
      <p:ext uri="{BB962C8B-B14F-4D97-AF65-F5344CB8AC3E}">
        <p14:creationId xmlns:p14="http://schemas.microsoft.com/office/powerpoint/2010/main" val="51843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The following are for </a:t>
            </a:r>
            <a:r>
              <a:rPr lang="en-US" dirty="0" err="1">
                <a:cs typeface="Calibri"/>
              </a:rPr>
              <a:t>CPython</a:t>
            </a:r>
            <a:r>
              <a:rPr lang="en-US" dirty="0">
                <a:cs typeface="Calibri"/>
              </a:rPr>
              <a:t> implementation</a:t>
            </a:r>
          </a:p>
          <a:p>
            <a:r>
              <a:rPr lang="en-US" dirty="0">
                <a:cs typeface="Calibri"/>
              </a:rPr>
              <a:t>- …</a:t>
            </a:r>
            <a:endParaRPr lang="en-US" dirty="0"/>
          </a:p>
          <a:p>
            <a:r>
              <a:rPr lang="en-US" dirty="0">
                <a:cs typeface="Calibri"/>
              </a:rPr>
              <a:t>- … to split a process into parallel processes and make it faster</a:t>
            </a:r>
          </a:p>
          <a:p>
            <a:r>
              <a:rPr lang="en-US" dirty="0">
                <a:cs typeface="Calibri"/>
              </a:rPr>
              <a:t>-… processes easy to kill</a:t>
            </a:r>
          </a:p>
          <a:p>
            <a:r>
              <a:rPr lang="en-US" dirty="0">
                <a:cs typeface="Calibri"/>
              </a:rPr>
              <a:t>-… the module is easy to use</a:t>
            </a:r>
          </a:p>
          <a:p>
            <a:endParaRPr lang="en-US" dirty="0">
              <a:cs typeface="Calibri"/>
            </a:endParaRPr>
          </a:p>
          <a:p>
            <a:r>
              <a:rPr lang="en-US" dirty="0">
                <a:cs typeface="Calibri"/>
              </a:rPr>
              <a:t>- The use of threads has a low memory footprint</a:t>
            </a:r>
          </a:p>
          <a:p>
            <a:r>
              <a:rPr lang="en-US" dirty="0">
                <a:cs typeface="Calibri"/>
              </a:rPr>
              <a:t>- …</a:t>
            </a:r>
          </a:p>
          <a:p>
            <a:r>
              <a:rPr lang="en-US" dirty="0">
                <a:cs typeface="Calibri"/>
              </a:rPr>
              <a:t>- …</a:t>
            </a:r>
          </a:p>
          <a:p>
            <a:r>
              <a:rPr lang="en-US" dirty="0">
                <a:cs typeface="Calibri"/>
              </a:rPr>
              <a:t>- …</a:t>
            </a:r>
          </a:p>
          <a:p>
            <a:endParaRPr lang="en-US" dirty="0">
              <a:cs typeface="Calibri"/>
            </a:endParaRPr>
          </a:p>
          <a:p>
            <a:r>
              <a:rPr lang="en-US" dirty="0">
                <a:cs typeface="Calibri"/>
              </a:rPr>
              <a:t>… means that the bullet point is clear enough and doesn't need to be detailed</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a:t>18</a:t>
            </a:fld>
            <a:endParaRPr lang="fr-FR"/>
          </a:p>
        </p:txBody>
      </p:sp>
    </p:spTree>
    <p:extLst>
      <p:ext uri="{BB962C8B-B14F-4D97-AF65-F5344CB8AC3E}">
        <p14:creationId xmlns:p14="http://schemas.microsoft.com/office/powerpoint/2010/main" val="745542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Threads are not </a:t>
            </a:r>
            <a:r>
              <a:rPr lang="fr-CH" dirty="0" err="1"/>
              <a:t>safely</a:t>
            </a:r>
            <a:r>
              <a:rPr lang="fr-CH" dirty="0"/>
              <a:t> </a:t>
            </a:r>
            <a:r>
              <a:rPr lang="fr-CH" dirty="0" err="1"/>
              <a:t>killable</a:t>
            </a:r>
            <a:r>
              <a:rPr lang="fr-CH" dirty="0"/>
              <a:t>, </a:t>
            </a:r>
            <a:r>
              <a:rPr lang="fr-CH" dirty="0" err="1"/>
              <a:t>because</a:t>
            </a:r>
            <a:r>
              <a:rPr lang="fr-CH" dirty="0"/>
              <a:t> </a:t>
            </a:r>
            <a:r>
              <a:rPr lang="fr-CH" dirty="0" err="1"/>
              <a:t>they</a:t>
            </a:r>
            <a:r>
              <a:rPr lang="fr-CH" dirty="0"/>
              <a:t> </a:t>
            </a:r>
            <a:r>
              <a:rPr lang="fr-CH" dirty="0" err="1"/>
              <a:t>may</a:t>
            </a:r>
            <a:r>
              <a:rPr lang="fr-CH" dirty="0"/>
              <a:t> have the GIL and </a:t>
            </a:r>
            <a:r>
              <a:rPr lang="fr-CH" dirty="0" err="1"/>
              <a:t>thus</a:t>
            </a:r>
            <a:r>
              <a:rPr lang="fr-CH" dirty="0"/>
              <a:t>, if </a:t>
            </a:r>
            <a:r>
              <a:rPr lang="fr-CH" dirty="0" err="1"/>
              <a:t>killed</a:t>
            </a:r>
            <a:r>
              <a:rPr lang="fr-CH" dirty="0"/>
              <a:t> </a:t>
            </a:r>
            <a:r>
              <a:rPr lang="fr-CH" dirty="0" err="1"/>
              <a:t>with</a:t>
            </a:r>
            <a:r>
              <a:rPr lang="fr-CH" dirty="0"/>
              <a:t> the GIL, </a:t>
            </a:r>
            <a:r>
              <a:rPr lang="fr-CH" dirty="0" err="1"/>
              <a:t>it</a:t>
            </a:r>
            <a:r>
              <a:rPr lang="fr-CH" dirty="0"/>
              <a:t> leads to deadlock, </a:t>
            </a:r>
            <a:r>
              <a:rPr lang="fr-CH" dirty="0" err="1"/>
              <a:t>which</a:t>
            </a:r>
            <a:r>
              <a:rPr lang="fr-CH" dirty="0"/>
              <a:t> </a:t>
            </a:r>
            <a:r>
              <a:rPr lang="fr-CH" dirty="0" err="1"/>
              <a:t>is</a:t>
            </a:r>
            <a:r>
              <a:rPr lang="fr-CH" dirty="0"/>
              <a:t> a state in </a:t>
            </a:r>
            <a:r>
              <a:rPr lang="fr-CH" dirty="0" err="1"/>
              <a:t>which</a:t>
            </a:r>
            <a:r>
              <a:rPr lang="fr-CH" dirty="0"/>
              <a:t> all the </a:t>
            </a:r>
            <a:r>
              <a:rPr lang="fr-CH" dirty="0" err="1"/>
              <a:t>other</a:t>
            </a:r>
            <a:r>
              <a:rPr lang="fr-CH" dirty="0"/>
              <a:t> threads </a:t>
            </a:r>
            <a:r>
              <a:rPr lang="fr-CH" dirty="0" err="1"/>
              <a:t>opened</a:t>
            </a:r>
            <a:r>
              <a:rPr lang="fr-CH" dirty="0"/>
              <a:t> are </a:t>
            </a:r>
            <a:r>
              <a:rPr lang="fr-CH" dirty="0" err="1"/>
              <a:t>waiting</a:t>
            </a:r>
            <a:r>
              <a:rPr lang="fr-CH" dirty="0"/>
              <a:t> </a:t>
            </a:r>
            <a:r>
              <a:rPr lang="fr-CH" dirty="0" err="1"/>
              <a:t>indefinitey</a:t>
            </a:r>
            <a:r>
              <a:rPr lang="fr-CH" dirty="0"/>
              <a:t> for </a:t>
            </a:r>
            <a:r>
              <a:rPr lang="fr-CH" dirty="0" err="1"/>
              <a:t>another</a:t>
            </a:r>
            <a:r>
              <a:rPr lang="fr-CH" dirty="0"/>
              <a:t> thread action. </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smtClean="0"/>
              <a:t>19</a:t>
            </a:fld>
            <a:endParaRPr lang="fr-FR"/>
          </a:p>
        </p:txBody>
      </p:sp>
    </p:spTree>
    <p:extLst>
      <p:ext uri="{BB962C8B-B14F-4D97-AF65-F5344CB8AC3E}">
        <p14:creationId xmlns:p14="http://schemas.microsoft.com/office/powerpoint/2010/main" val="1145483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 …</a:t>
            </a:r>
          </a:p>
          <a:p>
            <a:r>
              <a:rPr lang="en-US" dirty="0">
                <a:cs typeface="Calibri"/>
              </a:rPr>
              <a:t>- …</a:t>
            </a:r>
          </a:p>
          <a:p>
            <a:r>
              <a:rPr lang="en-US" dirty="0">
                <a:cs typeface="Calibri"/>
              </a:rPr>
              <a:t>- ...</a:t>
            </a:r>
          </a:p>
          <a:p>
            <a:r>
              <a:rPr lang="en-US" dirty="0">
                <a:cs typeface="Calibri"/>
              </a:rPr>
              <a:t>- …</a:t>
            </a:r>
          </a:p>
          <a:p>
            <a:r>
              <a:rPr lang="en-US" dirty="0">
                <a:cs typeface="Calibri"/>
              </a:rPr>
              <a:t>- Both can be combined to optimize CPU-bound and I/O-bound processes handling</a:t>
            </a:r>
          </a:p>
          <a:p>
            <a:r>
              <a:rPr lang="en-US" dirty="0">
                <a:cs typeface="Calibri"/>
              </a:rPr>
              <a:t>- ...</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a:t>20</a:t>
            </a:fld>
            <a:endParaRPr lang="fr-FR"/>
          </a:p>
        </p:txBody>
      </p:sp>
    </p:spTree>
    <p:extLst>
      <p:ext uri="{BB962C8B-B14F-4D97-AF65-F5344CB8AC3E}">
        <p14:creationId xmlns:p14="http://schemas.microsoft.com/office/powerpoint/2010/main" val="1624324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I would like to thank Livio, Maarten and Rob for the help in the project and the frequent useful suggestions</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a:t>21</a:t>
            </a:fld>
            <a:endParaRPr lang="fr-FR"/>
          </a:p>
        </p:txBody>
      </p:sp>
    </p:spTree>
    <p:extLst>
      <p:ext uri="{BB962C8B-B14F-4D97-AF65-F5344CB8AC3E}">
        <p14:creationId xmlns:p14="http://schemas.microsoft.com/office/powerpoint/2010/main" val="377394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9C90C2CF-D28A-46CE-BE13-241034462411}" type="slidenum">
              <a:rPr lang="fr-FR" smtClean="0"/>
              <a:t>26</a:t>
            </a:fld>
            <a:endParaRPr lang="fr-FR"/>
          </a:p>
        </p:txBody>
      </p:sp>
    </p:spTree>
    <p:extLst>
      <p:ext uri="{BB962C8B-B14F-4D97-AF65-F5344CB8AC3E}">
        <p14:creationId xmlns:p14="http://schemas.microsoft.com/office/powerpoint/2010/main" val="219879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Could</a:t>
            </a:r>
            <a:r>
              <a:rPr lang="fr-FR" dirty="0"/>
              <a:t> have made on cluster but </a:t>
            </a:r>
            <a:r>
              <a:rPr lang="fr-FR" dirty="0" err="1"/>
              <a:t>wanted</a:t>
            </a:r>
            <a:r>
              <a:rPr lang="fr-FR" dirty="0"/>
              <a:t> to do </a:t>
            </a:r>
            <a:r>
              <a:rPr lang="fr-FR" dirty="0" err="1"/>
              <a:t>it</a:t>
            </a:r>
            <a:r>
              <a:rPr lang="fr-FR" dirty="0"/>
              <a:t> in python for </a:t>
            </a:r>
            <a:r>
              <a:rPr lang="fr-FR" dirty="0" err="1"/>
              <a:t>oop</a:t>
            </a:r>
            <a:r>
              <a:rPr lang="fr-FR" dirty="0"/>
              <a:t> =&gt; </a:t>
            </a:r>
            <a:r>
              <a:rPr lang="fr-FR" dirty="0" err="1"/>
              <a:t>modularity</a:t>
            </a:r>
            <a:r>
              <a:rPr lang="fr-FR" dirty="0"/>
              <a:t> and </a:t>
            </a:r>
            <a:r>
              <a:rPr lang="fr-FR" dirty="0" err="1"/>
              <a:t>scalability</a:t>
            </a:r>
            <a:r>
              <a:rPr lang="fr-FR" dirty="0"/>
              <a:t>, to </a:t>
            </a:r>
            <a:r>
              <a:rPr lang="fr-FR" dirty="0" err="1"/>
              <a:t>eventually</a:t>
            </a:r>
            <a:r>
              <a:rPr lang="fr-FR" dirty="0"/>
              <a:t> </a:t>
            </a:r>
            <a:r>
              <a:rPr lang="fr-FR" dirty="0" err="1"/>
              <a:t>make</a:t>
            </a:r>
            <a:r>
              <a:rPr lang="fr-FR" dirty="0"/>
              <a:t> a software </a:t>
            </a:r>
            <a:r>
              <a:rPr lang="fr-FR" dirty="0" err="1"/>
              <a:t>from</a:t>
            </a:r>
            <a:r>
              <a:rPr lang="fr-FR" dirty="0"/>
              <a:t> </a:t>
            </a:r>
            <a:r>
              <a:rPr lang="fr-FR" dirty="0" err="1"/>
              <a:t>it</a:t>
            </a:r>
            <a:r>
              <a:rPr lang="fr-FR" dirty="0"/>
              <a:t> (</a:t>
            </a:r>
            <a:r>
              <a:rPr lang="fr-FR" dirty="0" err="1"/>
              <a:t>easy</a:t>
            </a:r>
            <a:r>
              <a:rPr lang="fr-FR" dirty="0"/>
              <a:t>-to-code </a:t>
            </a:r>
            <a:r>
              <a:rPr lang="fr-FR" dirty="0" err="1"/>
              <a:t>graphical</a:t>
            </a:r>
            <a:r>
              <a:rPr lang="fr-FR" dirty="0"/>
              <a:t> interfaces and </a:t>
            </a:r>
            <a:r>
              <a:rPr lang="fr-FR" dirty="0" err="1"/>
              <a:t>complete</a:t>
            </a:r>
            <a:r>
              <a:rPr lang="fr-FR" dirty="0"/>
              <a:t> </a:t>
            </a:r>
            <a:r>
              <a:rPr lang="fr-FR" dirty="0" err="1"/>
              <a:t>libraries</a:t>
            </a:r>
            <a:r>
              <a:rPr lang="fr-FR" dirty="0"/>
              <a:t>)</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a:t>5</a:t>
            </a:fld>
            <a:endParaRPr lang="fr-FR"/>
          </a:p>
        </p:txBody>
      </p:sp>
    </p:spTree>
    <p:extLst>
      <p:ext uri="{BB962C8B-B14F-4D97-AF65-F5344CB8AC3E}">
        <p14:creationId xmlns:p14="http://schemas.microsoft.com/office/powerpoint/2010/main" val="1564399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 The first part will be to search for STAT in Anopheline mosquito genomes, by searching for the orthologous D</a:t>
            </a:r>
            <a:r>
              <a:rPr lang="en-US" dirty="0"/>
              <a:t>. Melanogaster</a:t>
            </a:r>
            <a:r>
              <a:rPr lang="en-US" dirty="0">
                <a:cs typeface="Calibri"/>
              </a:rPr>
              <a:t> STAT92E binding motif, which is well characterized, thanks to </a:t>
            </a:r>
            <a:r>
              <a:rPr lang="en-US" dirty="0" err="1">
                <a:cs typeface="Calibri"/>
              </a:rPr>
              <a:t>ChIP-seq</a:t>
            </a:r>
            <a:r>
              <a:rPr lang="en-US" dirty="0">
                <a:cs typeface="Calibri"/>
              </a:rPr>
              <a:t> data. The potential sites can then be compared with orthologous sites experimentally validated.</a:t>
            </a:r>
          </a:p>
          <a:p>
            <a:r>
              <a:rPr lang="en-US" dirty="0">
                <a:cs typeface="Calibri"/>
              </a:rPr>
              <a:t>- The second part will be to search and identify the genes close to the putative binding sites. By looking at their distance, orientation and by comparing these parameters and the presence of the binding site with orthologous sequences, we hope to identify STAT target genes</a:t>
            </a:r>
          </a:p>
          <a:p>
            <a:r>
              <a:rPr lang="en-US" dirty="0">
                <a:cs typeface="Calibri"/>
              </a:rPr>
              <a:t>- The third step will consist in aligning all the whole genomes of the species of the genus and make a binding site and target gene conservation analysis, including loss and maintenance rate calculation. At the end we hope to be able to cluster them in STAT1 and STAT2 groups based on the conservation analysis data.</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a:t>27</a:t>
            </a:fld>
            <a:endParaRPr lang="fr-FR"/>
          </a:p>
        </p:txBody>
      </p:sp>
    </p:spTree>
    <p:extLst>
      <p:ext uri="{BB962C8B-B14F-4D97-AF65-F5344CB8AC3E}">
        <p14:creationId xmlns:p14="http://schemas.microsoft.com/office/powerpoint/2010/main" val="4000885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cs typeface="Calibri"/>
              </a:rPr>
              <a:t>Multiprocessing</a:t>
            </a:r>
            <a:r>
              <a:rPr lang="fr-FR" dirty="0">
                <a:cs typeface="Calibri"/>
              </a:rPr>
              <a:t> </a:t>
            </a:r>
            <a:r>
              <a:rPr lang="fr-FR" dirty="0" err="1">
                <a:cs typeface="Calibri"/>
              </a:rPr>
              <a:t>is</a:t>
            </a:r>
            <a:r>
              <a:rPr lang="fr-FR" dirty="0">
                <a:cs typeface="Calibri"/>
              </a:rPr>
              <a:t> the concept of </a:t>
            </a:r>
            <a:r>
              <a:rPr lang="fr-FR" dirty="0" err="1">
                <a:cs typeface="Calibri"/>
              </a:rPr>
              <a:t>allocating</a:t>
            </a:r>
            <a:r>
              <a:rPr lang="fr-FR" dirty="0">
                <a:cs typeface="Calibri"/>
              </a:rPr>
              <a:t> </a:t>
            </a:r>
            <a:r>
              <a:rPr lang="fr-FR" dirty="0" err="1">
                <a:cs typeface="Calibri"/>
              </a:rPr>
              <a:t>tasks</a:t>
            </a:r>
            <a:r>
              <a:rPr lang="fr-FR" dirty="0">
                <a:cs typeface="Calibri"/>
              </a:rPr>
              <a:t> </a:t>
            </a:r>
            <a:r>
              <a:rPr lang="fr-FR" dirty="0" err="1">
                <a:cs typeface="Calibri"/>
              </a:rPr>
              <a:t>between</a:t>
            </a:r>
            <a:r>
              <a:rPr lang="fr-FR" dirty="0">
                <a:cs typeface="Calibri"/>
              </a:rPr>
              <a:t> the </a:t>
            </a:r>
            <a:r>
              <a:rPr lang="fr-FR" dirty="0" err="1">
                <a:cs typeface="Calibri"/>
              </a:rPr>
              <a:t>different</a:t>
            </a:r>
            <a:r>
              <a:rPr lang="fr-FR" dirty="0">
                <a:cs typeface="Calibri"/>
              </a:rPr>
              <a:t> central </a:t>
            </a:r>
            <a:r>
              <a:rPr lang="fr-FR" dirty="0" err="1">
                <a:cs typeface="Calibri"/>
              </a:rPr>
              <a:t>processing</a:t>
            </a:r>
            <a:r>
              <a:rPr lang="fr-FR" dirty="0">
                <a:cs typeface="Calibri"/>
              </a:rPr>
              <a:t> </a:t>
            </a:r>
            <a:r>
              <a:rPr lang="fr-FR" dirty="0" err="1">
                <a:cs typeface="Calibri"/>
              </a:rPr>
              <a:t>units</a:t>
            </a:r>
            <a:r>
              <a:rPr lang="fr-FR" dirty="0">
                <a:cs typeface="Calibri"/>
              </a:rPr>
              <a:t> of a computer, </a:t>
            </a:r>
            <a:r>
              <a:rPr lang="fr-FR" dirty="0" err="1">
                <a:cs typeface="Calibri"/>
              </a:rPr>
              <a:t>so</a:t>
            </a:r>
            <a:r>
              <a:rPr lang="fr-FR" dirty="0">
                <a:cs typeface="Calibri"/>
              </a:rPr>
              <a:t> in </a:t>
            </a:r>
            <a:r>
              <a:rPr lang="fr-FR" dirty="0" err="1">
                <a:cs typeface="Calibri"/>
              </a:rPr>
              <a:t>my</a:t>
            </a:r>
            <a:r>
              <a:rPr lang="fr-FR" dirty="0">
                <a:cs typeface="Calibri"/>
              </a:rPr>
              <a:t> case, of </a:t>
            </a:r>
            <a:r>
              <a:rPr lang="fr-FR" dirty="0" err="1">
                <a:cs typeface="Calibri"/>
              </a:rPr>
              <a:t>executing</a:t>
            </a:r>
            <a:r>
              <a:rPr lang="fr-FR" dirty="0">
                <a:cs typeface="Calibri"/>
              </a:rPr>
              <a:t> multiple </a:t>
            </a:r>
            <a:r>
              <a:rPr lang="fr-FR" dirty="0" err="1">
                <a:cs typeface="Calibri"/>
              </a:rPr>
              <a:t>processes</a:t>
            </a:r>
            <a:r>
              <a:rPr lang="fr-FR" dirty="0">
                <a:cs typeface="Calibri"/>
              </a:rPr>
              <a:t> in </a:t>
            </a:r>
            <a:r>
              <a:rPr lang="fr-FR" dirty="0" err="1">
                <a:cs typeface="Calibri"/>
              </a:rPr>
              <a:t>parallel</a:t>
            </a:r>
            <a:r>
              <a:rPr lang="fr-FR" dirty="0">
                <a:cs typeface="Calibri"/>
              </a:rPr>
              <a:t> running on </a:t>
            </a:r>
            <a:r>
              <a:rPr lang="fr-FR" dirty="0" err="1">
                <a:cs typeface="Calibri"/>
              </a:rPr>
              <a:t>separate</a:t>
            </a:r>
            <a:r>
              <a:rPr lang="fr-FR" dirty="0">
                <a:cs typeface="Calibri"/>
              </a:rPr>
              <a:t> </a:t>
            </a:r>
            <a:r>
              <a:rPr lang="fr-FR" dirty="0" err="1">
                <a:cs typeface="Calibri"/>
              </a:rPr>
              <a:t>cores</a:t>
            </a:r>
            <a:r>
              <a:rPr lang="fr-FR" dirty="0">
                <a:cs typeface="Calibri"/>
              </a:rPr>
              <a:t>.</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a:t>6</a:t>
            </a:fld>
            <a:endParaRPr lang="fr-FR"/>
          </a:p>
        </p:txBody>
      </p:sp>
    </p:spTree>
    <p:extLst>
      <p:ext uri="{BB962C8B-B14F-4D97-AF65-F5344CB8AC3E}">
        <p14:creationId xmlns:p14="http://schemas.microsoft.com/office/powerpoint/2010/main" val="1668420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 Concept of attributing tasks to threads, which is a unit of scheduling and execution, </a:t>
            </a:r>
            <a:r>
              <a:rPr lang="fr-FR" dirty="0" err="1"/>
              <a:t>whereas</a:t>
            </a:r>
            <a:r>
              <a:rPr lang="fr-FR" dirty="0"/>
              <a:t> a process </a:t>
            </a:r>
            <a:r>
              <a:rPr lang="fr-FR" dirty="0" err="1"/>
              <a:t>is</a:t>
            </a:r>
            <a:r>
              <a:rPr lang="fr-FR" dirty="0"/>
              <a:t> a unit of </a:t>
            </a:r>
            <a:r>
              <a:rPr lang="fr-FR" dirty="0" err="1"/>
              <a:t>resources</a:t>
            </a:r>
          </a:p>
          <a:p>
            <a:r>
              <a:rPr lang="en-US" dirty="0">
                <a:cs typeface="Calibri"/>
              </a:rPr>
              <a:t>- A thread is a component of a process</a:t>
            </a:r>
          </a:p>
          <a:p>
            <a:r>
              <a:rPr lang="en-US" dirty="0">
                <a:cs typeface="Calibri"/>
              </a:rPr>
              <a:t>- Multiple threads share the resources of a same core</a:t>
            </a:r>
            <a:endParaRPr lang="en-US" dirty="0"/>
          </a:p>
          <a:p>
            <a:r>
              <a:rPr lang="en-US" dirty="0">
                <a:cs typeface="Calibri"/>
              </a:rPr>
              <a:t>- (</a:t>
            </a:r>
            <a:r>
              <a:rPr lang="fr-FR" dirty="0" err="1"/>
              <a:t>sometimes</a:t>
            </a:r>
            <a:r>
              <a:rPr lang="fr-FR" dirty="0"/>
              <a:t> </a:t>
            </a:r>
            <a:r>
              <a:rPr lang="fr-FR" dirty="0" err="1"/>
              <a:t>say</a:t>
            </a:r>
            <a:r>
              <a:rPr lang="fr-FR" dirty="0"/>
              <a:t> </a:t>
            </a:r>
            <a:r>
              <a:rPr lang="fr-FR" dirty="0" err="1"/>
              <a:t>that</a:t>
            </a:r>
            <a:r>
              <a:rPr lang="fr-FR" dirty="0"/>
              <a:t> a </a:t>
            </a:r>
            <a:r>
              <a:rPr lang="fr-FR" dirty="0" err="1"/>
              <a:t>core</a:t>
            </a:r>
            <a:r>
              <a:rPr lang="fr-FR" dirty="0"/>
              <a:t> has 2 threads </a:t>
            </a:r>
            <a:r>
              <a:rPr lang="fr-FR" dirty="0" err="1"/>
              <a:t>because</a:t>
            </a:r>
            <a:r>
              <a:rPr lang="fr-FR" dirty="0"/>
              <a:t> </a:t>
            </a:r>
            <a:r>
              <a:rPr lang="fr-FR" dirty="0" err="1"/>
              <a:t>some</a:t>
            </a:r>
            <a:r>
              <a:rPr lang="fr-FR" dirty="0"/>
              <a:t> of the </a:t>
            </a:r>
            <a:r>
              <a:rPr lang="fr-FR" dirty="0" err="1"/>
              <a:t>units</a:t>
            </a:r>
            <a:r>
              <a:rPr lang="fr-FR" dirty="0"/>
              <a:t> </a:t>
            </a:r>
            <a:r>
              <a:rPr lang="fr-FR" dirty="0" err="1"/>
              <a:t>constituting</a:t>
            </a:r>
            <a:r>
              <a:rPr lang="fr-FR" dirty="0"/>
              <a:t> the </a:t>
            </a:r>
            <a:r>
              <a:rPr lang="fr-FR" dirty="0" err="1"/>
              <a:t>core</a:t>
            </a:r>
            <a:r>
              <a:rPr lang="fr-FR" dirty="0"/>
              <a:t> are </a:t>
            </a:r>
            <a:r>
              <a:rPr lang="fr-FR" dirty="0" err="1"/>
              <a:t>duplicated</a:t>
            </a:r>
            <a:r>
              <a:rPr lang="fr-FR" dirty="0">
                <a:cs typeface="Calibri"/>
              </a:rPr>
              <a:t>)</a:t>
            </a:r>
            <a:endParaRPr lang="fr-FR" dirty="0" err="1">
              <a:cs typeface="Calibri"/>
            </a:endParaRPr>
          </a:p>
          <a:p>
            <a:r>
              <a:rPr lang="fr-FR" dirty="0">
                <a:cs typeface="Calibri"/>
              </a:rPr>
              <a:t>- Main </a:t>
            </a:r>
            <a:r>
              <a:rPr lang="fr-FR" dirty="0" err="1">
                <a:cs typeface="Calibri"/>
              </a:rPr>
              <a:t>advantage</a:t>
            </a:r>
            <a:r>
              <a:rPr lang="fr-FR" dirty="0">
                <a:cs typeface="Calibri"/>
              </a:rPr>
              <a:t> of multithreading </a:t>
            </a:r>
            <a:r>
              <a:rPr lang="fr-FR" dirty="0" err="1">
                <a:cs typeface="Calibri"/>
              </a:rPr>
              <a:t>is</a:t>
            </a:r>
            <a:r>
              <a:rPr lang="fr-FR" dirty="0">
                <a:cs typeface="Calibri"/>
              </a:rPr>
              <a:t> </a:t>
            </a:r>
            <a:r>
              <a:rPr lang="fr-FR" dirty="0" err="1">
                <a:cs typeface="Calibri"/>
              </a:rPr>
              <a:t>that</a:t>
            </a:r>
            <a:r>
              <a:rPr lang="fr-FR" dirty="0">
                <a:cs typeface="Calibri"/>
              </a:rPr>
              <a:t> </a:t>
            </a:r>
            <a:r>
              <a:rPr lang="fr-FR" dirty="0" err="1">
                <a:cs typeface="Calibri"/>
              </a:rPr>
              <a:t>it</a:t>
            </a:r>
            <a:r>
              <a:rPr lang="fr-FR" dirty="0">
                <a:cs typeface="Calibri"/>
              </a:rPr>
              <a:t> </a:t>
            </a:r>
            <a:r>
              <a:rPr lang="fr-FR" dirty="0" err="1">
                <a:cs typeface="Calibri"/>
              </a:rPr>
              <a:t>allows</a:t>
            </a:r>
            <a:r>
              <a:rPr lang="fr-FR" dirty="0">
                <a:cs typeface="Calibri"/>
              </a:rPr>
              <a:t> the application to </a:t>
            </a:r>
            <a:r>
              <a:rPr lang="fr-FR" dirty="0" err="1">
                <a:cs typeface="Calibri"/>
              </a:rPr>
              <a:t>remain</a:t>
            </a:r>
            <a:r>
              <a:rPr lang="fr-FR" dirty="0">
                <a:cs typeface="Calibri"/>
              </a:rPr>
              <a:t> responsive to the user input </a:t>
            </a:r>
            <a:r>
              <a:rPr lang="fr-FR" dirty="0" err="1">
                <a:cs typeface="Calibri"/>
              </a:rPr>
              <a:t>while</a:t>
            </a:r>
            <a:r>
              <a:rPr lang="fr-FR" dirty="0">
                <a:cs typeface="Calibri"/>
              </a:rPr>
              <a:t> </a:t>
            </a:r>
            <a:r>
              <a:rPr lang="fr-FR" dirty="0" err="1">
                <a:cs typeface="Calibri"/>
              </a:rPr>
              <a:t>executing</a:t>
            </a:r>
            <a:r>
              <a:rPr lang="fr-FR" dirty="0">
                <a:cs typeface="Calibri"/>
              </a:rPr>
              <a:t> </a:t>
            </a:r>
            <a:r>
              <a:rPr lang="fr-FR" dirty="0" err="1">
                <a:cs typeface="Calibri"/>
              </a:rPr>
              <a:t>tasks</a:t>
            </a:r>
            <a:r>
              <a:rPr lang="fr-FR" dirty="0">
                <a:cs typeface="Calibri"/>
              </a:rPr>
              <a:t> in the background.</a:t>
            </a:r>
          </a:p>
          <a:p>
            <a:r>
              <a:rPr lang="fr-FR" dirty="0">
                <a:cs typeface="Calibri"/>
              </a:rPr>
              <a:t>- It </a:t>
            </a:r>
            <a:r>
              <a:rPr lang="fr-FR" dirty="0" err="1">
                <a:cs typeface="Calibri"/>
              </a:rPr>
              <a:t>is</a:t>
            </a:r>
            <a:r>
              <a:rPr lang="fr-FR" dirty="0">
                <a:cs typeface="Calibri"/>
              </a:rPr>
              <a:t> </a:t>
            </a:r>
            <a:r>
              <a:rPr lang="fr-FR" dirty="0" err="1">
                <a:cs typeface="Calibri"/>
              </a:rPr>
              <a:t>useful</a:t>
            </a:r>
            <a:r>
              <a:rPr lang="fr-FR" dirty="0">
                <a:cs typeface="Calibri"/>
              </a:rPr>
              <a:t> </a:t>
            </a:r>
            <a:r>
              <a:rPr lang="fr-FR" dirty="0" err="1">
                <a:cs typeface="Calibri"/>
              </a:rPr>
              <a:t>when</a:t>
            </a:r>
            <a:r>
              <a:rPr lang="fr-FR" dirty="0">
                <a:cs typeface="Calibri"/>
              </a:rPr>
              <a:t> the code or program </a:t>
            </a:r>
            <a:r>
              <a:rPr lang="fr-FR" dirty="0" err="1">
                <a:cs typeface="Calibri"/>
              </a:rPr>
              <a:t>is</a:t>
            </a:r>
            <a:r>
              <a:rPr lang="fr-FR" dirty="0">
                <a:cs typeface="Calibri"/>
              </a:rPr>
              <a:t> input/output-</a:t>
            </a:r>
            <a:r>
              <a:rPr lang="fr-FR" dirty="0" err="1">
                <a:cs typeface="Calibri"/>
              </a:rPr>
              <a:t>bound</a:t>
            </a:r>
            <a:r>
              <a:rPr lang="fr-FR" dirty="0">
                <a:cs typeface="Calibri"/>
              </a:rPr>
              <a:t>, </a:t>
            </a:r>
            <a:r>
              <a:rPr lang="fr-FR" dirty="0" err="1">
                <a:cs typeface="Calibri"/>
              </a:rPr>
              <a:t>which</a:t>
            </a:r>
            <a:r>
              <a:rPr lang="fr-FR" dirty="0">
                <a:cs typeface="Calibri"/>
              </a:rPr>
              <a:t> </a:t>
            </a:r>
            <a:r>
              <a:rPr lang="fr-FR" dirty="0" err="1">
                <a:cs typeface="Calibri"/>
              </a:rPr>
              <a:t>means</a:t>
            </a:r>
            <a:r>
              <a:rPr lang="fr-FR" dirty="0">
                <a:cs typeface="Calibri"/>
              </a:rPr>
              <a:t> </a:t>
            </a:r>
            <a:r>
              <a:rPr lang="fr-FR" dirty="0" err="1">
                <a:cs typeface="Calibri"/>
              </a:rPr>
              <a:t>when</a:t>
            </a:r>
            <a:r>
              <a:rPr lang="fr-FR" dirty="0">
                <a:cs typeface="Calibri"/>
              </a:rPr>
              <a:t> </a:t>
            </a:r>
            <a:r>
              <a:rPr lang="fr-FR" dirty="0" err="1">
                <a:cs typeface="Calibri"/>
              </a:rPr>
              <a:t>you</a:t>
            </a:r>
            <a:r>
              <a:rPr lang="fr-FR" dirty="0">
                <a:cs typeface="Calibri"/>
              </a:rPr>
              <a:t> </a:t>
            </a:r>
            <a:r>
              <a:rPr lang="fr-FR" dirty="0" err="1">
                <a:cs typeface="Calibri"/>
              </a:rPr>
              <a:t>spend</a:t>
            </a:r>
            <a:r>
              <a:rPr lang="fr-FR" dirty="0">
                <a:cs typeface="Calibri"/>
              </a:rPr>
              <a:t> a </a:t>
            </a:r>
            <a:r>
              <a:rPr lang="fr-FR" dirty="0" err="1">
                <a:cs typeface="Calibri"/>
              </a:rPr>
              <a:t>significant</a:t>
            </a:r>
            <a:r>
              <a:rPr lang="fr-FR" dirty="0">
                <a:cs typeface="Calibri"/>
              </a:rPr>
              <a:t> </a:t>
            </a:r>
            <a:r>
              <a:rPr lang="fr-FR" dirty="0" err="1">
                <a:cs typeface="Calibri"/>
              </a:rPr>
              <a:t>amount</a:t>
            </a:r>
            <a:r>
              <a:rPr lang="fr-FR" dirty="0">
                <a:cs typeface="Calibri"/>
              </a:rPr>
              <a:t> of time </a:t>
            </a:r>
            <a:r>
              <a:rPr lang="fr-FR" dirty="0" err="1">
                <a:cs typeface="Calibri"/>
              </a:rPr>
              <a:t>waiting</a:t>
            </a:r>
            <a:r>
              <a:rPr lang="fr-FR" dirty="0">
                <a:cs typeface="Calibri"/>
              </a:rPr>
              <a:t> for an input or output, </a:t>
            </a:r>
            <a:r>
              <a:rPr lang="fr-FR" dirty="0" err="1">
                <a:cs typeface="Calibri"/>
              </a:rPr>
              <a:t>because</a:t>
            </a:r>
            <a:r>
              <a:rPr lang="fr-FR" dirty="0">
                <a:cs typeface="Calibri"/>
              </a:rPr>
              <a:t> </a:t>
            </a:r>
            <a:r>
              <a:rPr lang="fr-FR" dirty="0" err="1">
                <a:cs typeface="Calibri"/>
              </a:rPr>
              <a:t>you</a:t>
            </a:r>
            <a:r>
              <a:rPr lang="fr-FR" dirty="0">
                <a:cs typeface="Calibri"/>
              </a:rPr>
              <a:t> can </a:t>
            </a:r>
            <a:r>
              <a:rPr lang="fr-FR" dirty="0" err="1">
                <a:cs typeface="Calibri"/>
              </a:rPr>
              <a:t>parallelise</a:t>
            </a:r>
            <a:r>
              <a:rPr lang="fr-FR" dirty="0">
                <a:cs typeface="Calibri"/>
              </a:rPr>
              <a:t> the </a:t>
            </a:r>
            <a:r>
              <a:rPr lang="fr-FR" dirty="0" err="1">
                <a:cs typeface="Calibri"/>
              </a:rPr>
              <a:t>waitings</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a:t>7</a:t>
            </a:fld>
            <a:endParaRPr lang="fr-FR"/>
          </a:p>
        </p:txBody>
      </p:sp>
    </p:spTree>
    <p:extLst>
      <p:ext uri="{BB962C8B-B14F-4D97-AF65-F5344CB8AC3E}">
        <p14:creationId xmlns:p14="http://schemas.microsoft.com/office/powerpoint/2010/main" val="3286959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90000"/>
              </a:lnSpc>
              <a:spcBef>
                <a:spcPts val="1200"/>
              </a:spcBef>
              <a:spcAft>
                <a:spcPts val="200"/>
              </a:spcAft>
            </a:pPr>
            <a:r>
              <a:rPr lang="fr-FR" dirty="0"/>
              <a:t>- Diverse modules </a:t>
            </a:r>
            <a:r>
              <a:rPr lang="fr-FR" dirty="0" err="1"/>
              <a:t>available</a:t>
            </a:r>
            <a:r>
              <a:rPr lang="fr-FR" dirty="0"/>
              <a:t> for </a:t>
            </a:r>
            <a:r>
              <a:rPr lang="fr-FR" dirty="0" err="1"/>
              <a:t>mp</a:t>
            </a:r>
            <a:r>
              <a:rPr lang="fr-FR" dirty="0"/>
              <a:t> and mt, </a:t>
            </a:r>
            <a:r>
              <a:rPr lang="fr-FR" dirty="0" err="1"/>
              <a:t>that</a:t>
            </a:r>
            <a:r>
              <a:rPr lang="fr-FR" dirty="0"/>
              <a:t> are the </a:t>
            </a:r>
            <a:r>
              <a:rPr lang="fr-FR" dirty="0" err="1"/>
              <a:t>most</a:t>
            </a:r>
            <a:r>
              <a:rPr lang="fr-FR" dirty="0"/>
              <a:t> </a:t>
            </a:r>
            <a:r>
              <a:rPr lang="fr-FR" dirty="0" err="1"/>
              <a:t>commonly</a:t>
            </a:r>
            <a:r>
              <a:rPr lang="fr-FR" dirty="0"/>
              <a:t> </a:t>
            </a:r>
            <a:r>
              <a:rPr lang="fr-FR" dirty="0" err="1"/>
              <a:t>seen</a:t>
            </a:r>
            <a:r>
              <a:rPr lang="fr-FR" dirty="0"/>
              <a:t> on the forums. </a:t>
            </a:r>
            <a:endParaRPr lang="fr-FR"/>
          </a:p>
          <a:p>
            <a:pPr>
              <a:lnSpc>
                <a:spcPct val="90000"/>
              </a:lnSpc>
              <a:spcBef>
                <a:spcPts val="1200"/>
              </a:spcBef>
              <a:spcAft>
                <a:spcPts val="200"/>
              </a:spcAft>
            </a:pPr>
            <a:r>
              <a:rPr lang="fr-FR" dirty="0"/>
              <a:t>- I chose </a:t>
            </a:r>
            <a:r>
              <a:rPr lang="fr-FR" dirty="0" err="1"/>
              <a:t>multiprocessing</a:t>
            </a:r>
            <a:r>
              <a:rPr lang="fr-FR" dirty="0"/>
              <a:t> and threading </a:t>
            </a:r>
            <a:r>
              <a:rPr lang="fr-FR" dirty="0" err="1"/>
              <a:t>because</a:t>
            </a:r>
            <a:r>
              <a:rPr lang="fr-FR" dirty="0"/>
              <a:t> </a:t>
            </a:r>
            <a:r>
              <a:rPr lang="fr-FR" dirty="0" err="1"/>
              <a:t>they're</a:t>
            </a:r>
            <a:r>
              <a:rPr lang="fr-FR" dirty="0"/>
              <a:t> </a:t>
            </a:r>
            <a:r>
              <a:rPr lang="fr-FR" dirty="0" err="1"/>
              <a:t>well</a:t>
            </a:r>
            <a:r>
              <a:rPr lang="fr-FR" dirty="0"/>
              <a:t> </a:t>
            </a:r>
            <a:r>
              <a:rPr lang="fr-FR" dirty="0" err="1"/>
              <a:t>documented</a:t>
            </a:r>
            <a:r>
              <a:rPr lang="fr-FR" dirty="0"/>
              <a:t>, </a:t>
            </a:r>
            <a:r>
              <a:rPr lang="fr-FR" dirty="0" err="1"/>
              <a:t>easy</a:t>
            </a:r>
            <a:r>
              <a:rPr lang="fr-FR" dirty="0"/>
              <a:t> to use, but </a:t>
            </a:r>
            <a:r>
              <a:rPr lang="fr-FR" dirty="0" err="1"/>
              <a:t>still</a:t>
            </a:r>
            <a:r>
              <a:rPr lang="fr-FR" dirty="0"/>
              <a:t> flexible</a:t>
            </a:r>
            <a:r>
              <a:rPr lang="fr-FR" dirty="0">
                <a:cs typeface="Calibri"/>
              </a:rPr>
              <a:t> and </a:t>
            </a:r>
            <a:r>
              <a:rPr lang="fr-FR" dirty="0" err="1">
                <a:cs typeface="Calibri"/>
              </a:rPr>
              <a:t>because</a:t>
            </a:r>
            <a:r>
              <a:rPr lang="fr-FR" dirty="0">
                <a:cs typeface="Calibri"/>
              </a:rPr>
              <a:t> </a:t>
            </a:r>
            <a:r>
              <a:rPr lang="fr-FR" dirty="0" err="1">
                <a:cs typeface="Calibri"/>
              </a:rPr>
              <a:t>it</a:t>
            </a:r>
            <a:r>
              <a:rPr lang="fr-FR" dirty="0">
                <a:cs typeface="Calibri"/>
              </a:rPr>
              <a:t> </a:t>
            </a:r>
            <a:r>
              <a:rPr lang="fr-FR" dirty="0" err="1">
                <a:cs typeface="Calibri"/>
              </a:rPr>
              <a:t>easily</a:t>
            </a:r>
            <a:r>
              <a:rPr lang="fr-FR" dirty="0">
                <a:cs typeface="Calibri"/>
              </a:rPr>
              <a:t> </a:t>
            </a:r>
            <a:r>
              <a:rPr lang="fr-FR" dirty="0" err="1">
                <a:cs typeface="Calibri"/>
              </a:rPr>
              <a:t>allows</a:t>
            </a:r>
            <a:r>
              <a:rPr lang="fr-FR" dirty="0">
                <a:cs typeface="Calibri"/>
              </a:rPr>
              <a:t> to use pool of </a:t>
            </a:r>
            <a:r>
              <a:rPr lang="fr-FR" dirty="0" err="1">
                <a:cs typeface="Calibri"/>
              </a:rPr>
              <a:t>processes</a:t>
            </a:r>
            <a:r>
              <a:rPr lang="fr-FR" dirty="0">
                <a:cs typeface="Calibri"/>
              </a:rPr>
              <a:t>.</a:t>
            </a:r>
            <a:endParaRPr lang="fr-FR"/>
          </a:p>
          <a:p>
            <a:pPr>
              <a:lnSpc>
                <a:spcPct val="90000"/>
              </a:lnSpc>
              <a:spcBef>
                <a:spcPts val="1200"/>
              </a:spcBef>
              <a:spcAft>
                <a:spcPts val="200"/>
              </a:spcAft>
            </a:pPr>
            <a:r>
              <a:rPr lang="fr-FR" dirty="0">
                <a:cs typeface="Calibri"/>
              </a:rPr>
              <a:t>- </a:t>
            </a:r>
            <a:r>
              <a:rPr lang="fr-FR" dirty="0"/>
              <a:t>The Pool class can </a:t>
            </a:r>
            <a:r>
              <a:rPr lang="fr-FR" dirty="0" err="1"/>
              <a:t>be</a:t>
            </a:r>
            <a:r>
              <a:rPr lang="fr-FR" dirty="0"/>
              <a:t> </a:t>
            </a:r>
            <a:r>
              <a:rPr lang="fr-FR" dirty="0" err="1"/>
              <a:t>used</a:t>
            </a:r>
            <a:r>
              <a:rPr lang="fr-FR" dirty="0"/>
              <a:t> to manage a </a:t>
            </a:r>
            <a:r>
              <a:rPr lang="fr-FR" dirty="0" err="1"/>
              <a:t>fixed</a:t>
            </a:r>
            <a:r>
              <a:rPr lang="fr-FR" dirty="0"/>
              <a:t> </a:t>
            </a:r>
            <a:r>
              <a:rPr lang="fr-FR" dirty="0" err="1"/>
              <a:t>number</a:t>
            </a:r>
            <a:r>
              <a:rPr lang="fr-FR" dirty="0"/>
              <a:t> of </a:t>
            </a:r>
            <a:r>
              <a:rPr lang="fr-FR" dirty="0" err="1"/>
              <a:t>workers</a:t>
            </a:r>
            <a:r>
              <a:rPr lang="fr-FR" dirty="0"/>
              <a:t> for simple cases </a:t>
            </a:r>
            <a:r>
              <a:rPr lang="fr-FR" dirty="0" err="1"/>
              <a:t>where</a:t>
            </a:r>
            <a:r>
              <a:rPr lang="fr-FR" dirty="0"/>
              <a:t> the </a:t>
            </a:r>
            <a:r>
              <a:rPr lang="fr-FR" dirty="0" err="1"/>
              <a:t>work</a:t>
            </a:r>
            <a:r>
              <a:rPr lang="fr-FR" dirty="0"/>
              <a:t> to </a:t>
            </a:r>
            <a:r>
              <a:rPr lang="fr-FR" dirty="0" err="1"/>
              <a:t>be</a:t>
            </a:r>
            <a:r>
              <a:rPr lang="fr-FR" dirty="0"/>
              <a:t> </a:t>
            </a:r>
            <a:r>
              <a:rPr lang="fr-FR" dirty="0" err="1"/>
              <a:t>done</a:t>
            </a:r>
            <a:r>
              <a:rPr lang="fr-FR" dirty="0"/>
              <a:t> can </a:t>
            </a:r>
            <a:r>
              <a:rPr lang="fr-FR" dirty="0" err="1"/>
              <a:t>be</a:t>
            </a:r>
            <a:r>
              <a:rPr lang="fr-FR" dirty="0"/>
              <a:t> </a:t>
            </a:r>
            <a:r>
              <a:rPr lang="fr-FR" dirty="0" err="1"/>
              <a:t>broken</a:t>
            </a:r>
            <a:r>
              <a:rPr lang="fr-FR" dirty="0"/>
              <a:t> up and </a:t>
            </a:r>
            <a:r>
              <a:rPr lang="fr-FR" dirty="0" err="1"/>
              <a:t>distributed</a:t>
            </a:r>
            <a:r>
              <a:rPr lang="fr-FR" dirty="0"/>
              <a:t> </a:t>
            </a:r>
            <a:r>
              <a:rPr lang="fr-FR" dirty="0" err="1"/>
              <a:t>between</a:t>
            </a:r>
            <a:r>
              <a:rPr lang="fr-FR" dirty="0"/>
              <a:t> </a:t>
            </a:r>
            <a:r>
              <a:rPr lang="fr-FR" dirty="0" err="1"/>
              <a:t>workers</a:t>
            </a:r>
            <a:r>
              <a:rPr lang="fr-FR" dirty="0"/>
              <a:t> </a:t>
            </a:r>
            <a:r>
              <a:rPr lang="fr-FR" dirty="0" err="1"/>
              <a:t>independently</a:t>
            </a:r>
            <a:r>
              <a:rPr lang="fr-FR" dirty="0"/>
              <a:t>.</a:t>
            </a:r>
            <a:endParaRPr lang="fr-FR" dirty="0">
              <a:cs typeface="Calibri"/>
            </a:endParaRPr>
          </a:p>
          <a:p>
            <a:pPr>
              <a:spcBef>
                <a:spcPts val="1200"/>
              </a:spcBef>
              <a:spcAft>
                <a:spcPts val="200"/>
              </a:spcAft>
            </a:pPr>
            <a:r>
              <a:rPr lang="fr-FR" dirty="0"/>
              <a:t>The return values </a:t>
            </a:r>
            <a:r>
              <a:rPr lang="fr-FR" dirty="0" err="1"/>
              <a:t>from</a:t>
            </a:r>
            <a:r>
              <a:rPr lang="fr-FR" dirty="0"/>
              <a:t> the jobs are </a:t>
            </a:r>
            <a:r>
              <a:rPr lang="fr-FR" dirty="0" err="1"/>
              <a:t>collected</a:t>
            </a:r>
            <a:r>
              <a:rPr lang="fr-FR" dirty="0"/>
              <a:t> and </a:t>
            </a:r>
            <a:r>
              <a:rPr lang="fr-FR" dirty="0" err="1"/>
              <a:t>returned</a:t>
            </a:r>
            <a:r>
              <a:rPr lang="fr-FR" dirty="0"/>
              <a:t> as a </a:t>
            </a:r>
            <a:r>
              <a:rPr lang="fr-FR" dirty="0" err="1"/>
              <a:t>list</a:t>
            </a:r>
            <a:r>
              <a:rPr lang="fr-FR" dirty="0"/>
              <a:t>. </a:t>
            </a:r>
            <a:endParaRPr lang="fr-FR"/>
          </a:p>
          <a:p>
            <a:pPr>
              <a:lnSpc>
                <a:spcPct val="90000"/>
              </a:lnSpc>
              <a:spcBef>
                <a:spcPts val="1200"/>
              </a:spcBef>
              <a:spcAft>
                <a:spcPts val="200"/>
              </a:spcAft>
            </a:pPr>
            <a:endParaRPr lang="fr-FR" dirty="0">
              <a:cs typeface="Calibri"/>
            </a:endParaRPr>
          </a:p>
          <a:p>
            <a:endParaRPr lang="en-US" dirty="0">
              <a:cs typeface="Calibri"/>
            </a:endParaRPr>
          </a:p>
        </p:txBody>
      </p:sp>
      <p:sp>
        <p:nvSpPr>
          <p:cNvPr id="4" name="Espace réservé du numéro de diapositive 3"/>
          <p:cNvSpPr>
            <a:spLocks noGrp="1"/>
          </p:cNvSpPr>
          <p:nvPr>
            <p:ph type="sldNum" sz="quarter" idx="10"/>
          </p:nvPr>
        </p:nvSpPr>
        <p:spPr/>
        <p:txBody>
          <a:bodyPr/>
          <a:lstStyle/>
          <a:p>
            <a:fld id="{9C90C2CF-D28A-46CE-BE13-241034462411}" type="slidenum">
              <a:rPr lang="fr-FR"/>
              <a:t>8</a:t>
            </a:fld>
            <a:endParaRPr lang="fr-FR"/>
          </a:p>
        </p:txBody>
      </p:sp>
    </p:spTree>
    <p:extLst>
      <p:ext uri="{BB962C8B-B14F-4D97-AF65-F5344CB8AC3E}">
        <p14:creationId xmlns:p14="http://schemas.microsoft.com/office/powerpoint/2010/main" val="705701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Simple example to show how multiprocessing works</a:t>
            </a:r>
          </a:p>
          <a:p>
            <a:r>
              <a:rPr lang="en-US" dirty="0">
                <a:cs typeface="Calibri"/>
              </a:rPr>
              <a:t>- Explain code briefly</a:t>
            </a:r>
          </a:p>
          <a:p>
            <a:r>
              <a:rPr lang="en-US" dirty="0">
                <a:cs typeface="Calibri"/>
              </a:rPr>
              <a:t>- Processes not in same order, because parallelization. 8x faster because 8 cores</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a:t>9</a:t>
            </a:fld>
            <a:endParaRPr lang="fr-FR"/>
          </a:p>
        </p:txBody>
      </p:sp>
    </p:spTree>
    <p:extLst>
      <p:ext uri="{BB962C8B-B14F-4D97-AF65-F5344CB8AC3E}">
        <p14:creationId xmlns:p14="http://schemas.microsoft.com/office/powerpoint/2010/main" val="1428563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Simple example to show how multithreading works</a:t>
            </a:r>
          </a:p>
          <a:p>
            <a:r>
              <a:rPr lang="en-US" dirty="0">
                <a:cs typeface="Calibri"/>
              </a:rPr>
              <a:t>- Explain code briefly</a:t>
            </a:r>
          </a:p>
          <a:p>
            <a:r>
              <a:rPr lang="en-US" dirty="0">
                <a:cs typeface="Calibri"/>
              </a:rPr>
              <a:t>- Threads not in same order, because parallelization of </a:t>
            </a:r>
            <a:r>
              <a:rPr lang="en-US" dirty="0" err="1">
                <a:cs typeface="Calibri"/>
              </a:rPr>
              <a:t>wating</a:t>
            </a:r>
            <a:r>
              <a:rPr lang="en-US" dirty="0">
                <a:cs typeface="Calibri"/>
              </a:rPr>
              <a:t> time. Note that here the word process can be ambiguous and should be called thread instead</a:t>
            </a:r>
          </a:p>
          <a:p>
            <a:r>
              <a:rPr lang="en-US" dirty="0">
                <a:cs typeface="Calibri"/>
              </a:rPr>
              <a:t>- 8x faster because 8 threads</a:t>
            </a:r>
            <a:endParaRPr lang="en-US" dirty="0"/>
          </a:p>
        </p:txBody>
      </p:sp>
      <p:sp>
        <p:nvSpPr>
          <p:cNvPr id="4" name="Espace réservé du numéro de diapositive 3"/>
          <p:cNvSpPr>
            <a:spLocks noGrp="1"/>
          </p:cNvSpPr>
          <p:nvPr>
            <p:ph type="sldNum" sz="quarter" idx="10"/>
          </p:nvPr>
        </p:nvSpPr>
        <p:spPr/>
        <p:txBody>
          <a:bodyPr/>
          <a:lstStyle/>
          <a:p>
            <a:fld id="{9C90C2CF-D28A-46CE-BE13-241034462411}" type="slidenum">
              <a:rPr lang="fr-FR"/>
              <a:t>10</a:t>
            </a:fld>
            <a:endParaRPr lang="fr-FR"/>
          </a:p>
        </p:txBody>
      </p:sp>
    </p:spTree>
    <p:extLst>
      <p:ext uri="{BB962C8B-B14F-4D97-AF65-F5344CB8AC3E}">
        <p14:creationId xmlns:p14="http://schemas.microsoft.com/office/powerpoint/2010/main" val="4236956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 A CPU-bound process is, as the name says, a process that requires important CPU utilization.</a:t>
            </a:r>
          </a:p>
          <a:p>
            <a:r>
              <a:rPr lang="en-US" dirty="0">
                <a:cs typeface="Calibri"/>
              </a:rPr>
              <a:t>- In such a process, the speed of processor determines the time to run task</a:t>
            </a:r>
          </a:p>
          <a:p>
            <a:r>
              <a:rPr lang="en-US" dirty="0">
                <a:cs typeface="Calibri"/>
              </a:rPr>
              <a:t>- So if you improve the code, you'll increase the performance</a:t>
            </a:r>
          </a:p>
          <a:p>
            <a:r>
              <a:rPr lang="en-US" dirty="0">
                <a:cs typeface="Calibri"/>
              </a:rPr>
              <a:t>- Restrict the number of threads (due to resource limitation)</a:t>
            </a:r>
          </a:p>
          <a:p>
            <a:r>
              <a:rPr lang="en-US" dirty="0">
                <a:cs typeface="Calibri"/>
              </a:rPr>
              <a:t>- Often contrasted with input/output-bound processes</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a:t>11</a:t>
            </a:fld>
            <a:endParaRPr lang="fr-FR"/>
          </a:p>
        </p:txBody>
      </p:sp>
    </p:spTree>
    <p:extLst>
      <p:ext uri="{BB962C8B-B14F-4D97-AF65-F5344CB8AC3E}">
        <p14:creationId xmlns:p14="http://schemas.microsoft.com/office/powerpoint/2010/main" val="2908655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cs typeface="Calibri"/>
              </a:rPr>
              <a:t>- The speed comparisons are made by making repeated simulations, in this case 500. </a:t>
            </a:r>
          </a:p>
          <a:p>
            <a:r>
              <a:rPr lang="en-US" dirty="0">
                <a:cs typeface="Calibri"/>
              </a:rPr>
              <a:t>- Here I generated all possible DNA sequences of a length of 10 and then applied a base probability for each position and selected the sequences with the highest score, score based on these frequencies</a:t>
            </a:r>
          </a:p>
          <a:p>
            <a:r>
              <a:rPr lang="en-US" dirty="0">
                <a:cs typeface="Calibri"/>
              </a:rPr>
              <a:t>- Just aiming at being a CPU-bound resource demanding process.</a:t>
            </a:r>
          </a:p>
          <a:p>
            <a:r>
              <a:rPr lang="en-US" dirty="0">
                <a:cs typeface="Calibri"/>
              </a:rPr>
              <a:t>- Describe.</a:t>
            </a:r>
          </a:p>
          <a:p>
            <a:r>
              <a:rPr lang="en-US" dirty="0">
                <a:cs typeface="Calibri"/>
              </a:rPr>
              <a:t>- We see that for a CPU-bound process, only multiprocessing is really useful, as threads actually share the same resources.</a:t>
            </a:r>
          </a:p>
        </p:txBody>
      </p:sp>
      <p:sp>
        <p:nvSpPr>
          <p:cNvPr id="4" name="Espace réservé du numéro de diapositive 3"/>
          <p:cNvSpPr>
            <a:spLocks noGrp="1"/>
          </p:cNvSpPr>
          <p:nvPr>
            <p:ph type="sldNum" sz="quarter" idx="10"/>
          </p:nvPr>
        </p:nvSpPr>
        <p:spPr/>
        <p:txBody>
          <a:bodyPr/>
          <a:lstStyle/>
          <a:p>
            <a:fld id="{9C90C2CF-D28A-46CE-BE13-241034462411}" type="slidenum">
              <a:rPr lang="fr-FR"/>
              <a:t>12</a:t>
            </a:fld>
            <a:endParaRPr lang="fr-FR"/>
          </a:p>
        </p:txBody>
      </p:sp>
    </p:spTree>
    <p:extLst>
      <p:ext uri="{BB962C8B-B14F-4D97-AF65-F5344CB8AC3E}">
        <p14:creationId xmlns:p14="http://schemas.microsoft.com/office/powerpoint/2010/main" val="3518440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93117F-CFAD-4E51-975F-EFAEF985087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a:extLst>
              <a:ext uri="{FF2B5EF4-FFF2-40B4-BE49-F238E27FC236}">
                <a16:creationId xmlns:a16="http://schemas.microsoft.com/office/drawing/2014/main" id="{4D0A1443-10C2-4674-A276-F3231FB9E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H"/>
          </a:p>
        </p:txBody>
      </p:sp>
      <p:sp>
        <p:nvSpPr>
          <p:cNvPr id="4" name="Espace réservé de la date 3">
            <a:extLst>
              <a:ext uri="{FF2B5EF4-FFF2-40B4-BE49-F238E27FC236}">
                <a16:creationId xmlns:a16="http://schemas.microsoft.com/office/drawing/2014/main" id="{EA127C72-01D1-413E-A5A9-D3BD3ED6642A}"/>
              </a:ext>
            </a:extLst>
          </p:cNvPr>
          <p:cNvSpPr>
            <a:spLocks noGrp="1"/>
          </p:cNvSpPr>
          <p:nvPr>
            <p:ph type="dt" sz="half" idx="10"/>
          </p:nvPr>
        </p:nvSpPr>
        <p:spPr/>
        <p:txBody>
          <a:bodyPr/>
          <a:lstStyle/>
          <a:p>
            <a:fld id="{E07DD39C-B173-4A3F-8023-3C0DCCFFEA33}" type="datetime1">
              <a:rPr lang="de-DE" smtClean="0"/>
              <a:t>18.04.2018</a:t>
            </a:fld>
            <a:endParaRPr lang="de-DE"/>
          </a:p>
        </p:txBody>
      </p:sp>
      <p:sp>
        <p:nvSpPr>
          <p:cNvPr id="5" name="Espace réservé du pied de page 4">
            <a:extLst>
              <a:ext uri="{FF2B5EF4-FFF2-40B4-BE49-F238E27FC236}">
                <a16:creationId xmlns:a16="http://schemas.microsoft.com/office/drawing/2014/main" id="{1BF40165-0A0A-493F-8D4A-BD239D7BD8FC}"/>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EB74AAD5-D30B-4020-98B7-A4F1C5BC4982}"/>
              </a:ext>
            </a:extLst>
          </p:cNvPr>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784396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93D116-91CC-43F7-BA1D-FFC25EACB16B}"/>
              </a:ext>
            </a:extLst>
          </p:cNvPr>
          <p:cNvSpPr>
            <a:spLocks noGrp="1"/>
          </p:cNvSpPr>
          <p:nvPr>
            <p:ph type="title"/>
          </p:nvPr>
        </p:nvSpPr>
        <p:spPr/>
        <p:txBody>
          <a:bodyPr/>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B64BE209-8568-43D4-9A20-9FCF6D8B267E}"/>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59733248-A086-40C7-A8D9-A876457C823F}"/>
              </a:ext>
            </a:extLst>
          </p:cNvPr>
          <p:cNvSpPr>
            <a:spLocks noGrp="1"/>
          </p:cNvSpPr>
          <p:nvPr>
            <p:ph type="dt" sz="half" idx="10"/>
          </p:nvPr>
        </p:nvSpPr>
        <p:spPr/>
        <p:txBody>
          <a:bodyPr/>
          <a:lstStyle/>
          <a:p>
            <a:fld id="{047DB867-E1E6-461B-9593-8A46F8969E67}" type="datetime1">
              <a:rPr lang="de-DE" smtClean="0"/>
              <a:t>18.04.2018</a:t>
            </a:fld>
            <a:endParaRPr lang="de-DE"/>
          </a:p>
        </p:txBody>
      </p:sp>
      <p:sp>
        <p:nvSpPr>
          <p:cNvPr id="5" name="Espace réservé du pied de page 4">
            <a:extLst>
              <a:ext uri="{FF2B5EF4-FFF2-40B4-BE49-F238E27FC236}">
                <a16:creationId xmlns:a16="http://schemas.microsoft.com/office/drawing/2014/main" id="{D45ED0F6-B409-4012-A528-54778D47A8F1}"/>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A829BE09-DAC4-46A9-B188-7A8C0077D90A}"/>
              </a:ext>
            </a:extLst>
          </p:cNvPr>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08394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9E45D64-5C0A-4CCB-BE89-A4F710709197}"/>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9D33E104-0D0F-4665-84D6-E263AAC19963}"/>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28BA2B3F-929E-4B61-AA6B-38BA71D06A70}"/>
              </a:ext>
            </a:extLst>
          </p:cNvPr>
          <p:cNvSpPr>
            <a:spLocks noGrp="1"/>
          </p:cNvSpPr>
          <p:nvPr>
            <p:ph type="dt" sz="half" idx="10"/>
          </p:nvPr>
        </p:nvSpPr>
        <p:spPr/>
        <p:txBody>
          <a:bodyPr/>
          <a:lstStyle/>
          <a:p>
            <a:fld id="{A1069C18-7986-47E1-8DB2-0241EA7FB965}" type="datetime1">
              <a:rPr lang="de-DE" smtClean="0"/>
              <a:t>18.04.2018</a:t>
            </a:fld>
            <a:endParaRPr lang="de-DE"/>
          </a:p>
        </p:txBody>
      </p:sp>
      <p:sp>
        <p:nvSpPr>
          <p:cNvPr id="5" name="Espace réservé du pied de page 4">
            <a:extLst>
              <a:ext uri="{FF2B5EF4-FFF2-40B4-BE49-F238E27FC236}">
                <a16:creationId xmlns:a16="http://schemas.microsoft.com/office/drawing/2014/main" id="{7318A78A-6ED9-4BFA-AE57-1AD4CB0657BB}"/>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8A890A9C-C1B5-4CD7-9DBB-38FDC568BAE7}"/>
              </a:ext>
            </a:extLst>
          </p:cNvPr>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4157330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045359-6B15-4EDE-9D34-80F93F8DB525}"/>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C987CF94-F89E-439C-89C9-81E458526AEB}"/>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623361D1-F490-48D6-8E42-46CD94D30785}"/>
              </a:ext>
            </a:extLst>
          </p:cNvPr>
          <p:cNvSpPr>
            <a:spLocks noGrp="1"/>
          </p:cNvSpPr>
          <p:nvPr>
            <p:ph type="dt" sz="half" idx="10"/>
          </p:nvPr>
        </p:nvSpPr>
        <p:spPr/>
        <p:txBody>
          <a:bodyPr/>
          <a:lstStyle/>
          <a:p>
            <a:fld id="{E07F81A9-1237-44BE-95E3-CB0151C4F2C2}" type="datetime1">
              <a:rPr lang="de-DE" smtClean="0"/>
              <a:t>18.04.2018</a:t>
            </a:fld>
            <a:endParaRPr lang="de-DE"/>
          </a:p>
        </p:txBody>
      </p:sp>
      <p:sp>
        <p:nvSpPr>
          <p:cNvPr id="5" name="Espace réservé du pied de page 4">
            <a:extLst>
              <a:ext uri="{FF2B5EF4-FFF2-40B4-BE49-F238E27FC236}">
                <a16:creationId xmlns:a16="http://schemas.microsoft.com/office/drawing/2014/main" id="{D177DD0F-248B-409A-A4B8-129AC1F450CC}"/>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A8A40D45-8DE7-43A4-BFE3-352DDE37FF6B}"/>
              </a:ext>
            </a:extLst>
          </p:cNvPr>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34061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2940DB-A8BE-4196-8C7A-3800502E862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a:extLst>
              <a:ext uri="{FF2B5EF4-FFF2-40B4-BE49-F238E27FC236}">
                <a16:creationId xmlns:a16="http://schemas.microsoft.com/office/drawing/2014/main" id="{CC81E64F-2343-4F6B-8D27-91BB11701F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BB9A1774-56A7-42DC-8D6E-4E26C7192241}"/>
              </a:ext>
            </a:extLst>
          </p:cNvPr>
          <p:cNvSpPr>
            <a:spLocks noGrp="1"/>
          </p:cNvSpPr>
          <p:nvPr>
            <p:ph type="dt" sz="half" idx="10"/>
          </p:nvPr>
        </p:nvSpPr>
        <p:spPr/>
        <p:txBody>
          <a:bodyPr/>
          <a:lstStyle/>
          <a:p>
            <a:fld id="{ECE6397D-24CB-4788-99E9-66B046FF1F16}" type="datetime1">
              <a:rPr lang="de-DE" smtClean="0"/>
              <a:t>18.04.2018</a:t>
            </a:fld>
            <a:endParaRPr lang="de-DE"/>
          </a:p>
        </p:txBody>
      </p:sp>
      <p:sp>
        <p:nvSpPr>
          <p:cNvPr id="5" name="Espace réservé du pied de page 4">
            <a:extLst>
              <a:ext uri="{FF2B5EF4-FFF2-40B4-BE49-F238E27FC236}">
                <a16:creationId xmlns:a16="http://schemas.microsoft.com/office/drawing/2014/main" id="{A38EA949-38E7-49EB-AA13-03858C3E3A43}"/>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943D1138-F2BB-4933-BD0E-8FB06F790F35}"/>
              </a:ext>
            </a:extLst>
          </p:cNvPr>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570296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24987D-3D4C-430F-BD0B-D9A4A7D85A9C}"/>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4D0ACE11-E562-4A7F-81F6-A16AA7F61286}"/>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a:extLst>
              <a:ext uri="{FF2B5EF4-FFF2-40B4-BE49-F238E27FC236}">
                <a16:creationId xmlns:a16="http://schemas.microsoft.com/office/drawing/2014/main" id="{5D26BE56-CC2B-48B5-8D5D-3E0204238BD8}"/>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a:extLst>
              <a:ext uri="{FF2B5EF4-FFF2-40B4-BE49-F238E27FC236}">
                <a16:creationId xmlns:a16="http://schemas.microsoft.com/office/drawing/2014/main" id="{8168C356-6D4B-4BFE-AE95-B92115F8F787}"/>
              </a:ext>
            </a:extLst>
          </p:cNvPr>
          <p:cNvSpPr>
            <a:spLocks noGrp="1"/>
          </p:cNvSpPr>
          <p:nvPr>
            <p:ph type="dt" sz="half" idx="10"/>
          </p:nvPr>
        </p:nvSpPr>
        <p:spPr/>
        <p:txBody>
          <a:bodyPr/>
          <a:lstStyle/>
          <a:p>
            <a:fld id="{5D04BD64-BD43-41A9-ACAF-6364A881A2F8}" type="datetime1">
              <a:rPr lang="de-DE" smtClean="0"/>
              <a:t>18.04.2018</a:t>
            </a:fld>
            <a:endParaRPr lang="de-DE"/>
          </a:p>
        </p:txBody>
      </p:sp>
      <p:sp>
        <p:nvSpPr>
          <p:cNvPr id="6" name="Espace réservé du pied de page 5">
            <a:extLst>
              <a:ext uri="{FF2B5EF4-FFF2-40B4-BE49-F238E27FC236}">
                <a16:creationId xmlns:a16="http://schemas.microsoft.com/office/drawing/2014/main" id="{0F9758AD-CB4C-4468-AF36-DBFCF7452764}"/>
              </a:ext>
            </a:extLst>
          </p:cNvPr>
          <p:cNvSpPr>
            <a:spLocks noGrp="1"/>
          </p:cNvSpPr>
          <p:nvPr>
            <p:ph type="ftr" sz="quarter" idx="11"/>
          </p:nvPr>
        </p:nvSpPr>
        <p:spPr/>
        <p:txBody>
          <a:bodyPr/>
          <a:lstStyle/>
          <a:p>
            <a:r>
              <a:rPr lang="de-DE"/>
              <a:t>Multiprocessing &amp; multithreading</a:t>
            </a:r>
          </a:p>
        </p:txBody>
      </p:sp>
      <p:sp>
        <p:nvSpPr>
          <p:cNvPr id="7" name="Espace réservé du numéro de diapositive 6">
            <a:extLst>
              <a:ext uri="{FF2B5EF4-FFF2-40B4-BE49-F238E27FC236}">
                <a16:creationId xmlns:a16="http://schemas.microsoft.com/office/drawing/2014/main" id="{E0377D8D-9BDF-44E5-8E7F-BB08F55BF91C}"/>
              </a:ext>
            </a:extLst>
          </p:cNvPr>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85274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8D905A-70A5-4281-8C36-DF8A535B2259}"/>
              </a:ext>
            </a:extLst>
          </p:cNvPr>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370456D2-8DEA-4440-AB83-9112FEFCED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09C395A1-86A3-49F8-8B9F-8969AE0CDD90}"/>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a:extLst>
              <a:ext uri="{FF2B5EF4-FFF2-40B4-BE49-F238E27FC236}">
                <a16:creationId xmlns:a16="http://schemas.microsoft.com/office/drawing/2014/main" id="{06F2872E-B020-4690-B0E7-E2638284D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29692121-5C57-4B6F-93D6-2A1DD7EA9A3F}"/>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a:extLst>
              <a:ext uri="{FF2B5EF4-FFF2-40B4-BE49-F238E27FC236}">
                <a16:creationId xmlns:a16="http://schemas.microsoft.com/office/drawing/2014/main" id="{CE4AD1EB-E6F2-47EF-8CCF-02555EA4E98C}"/>
              </a:ext>
            </a:extLst>
          </p:cNvPr>
          <p:cNvSpPr>
            <a:spLocks noGrp="1"/>
          </p:cNvSpPr>
          <p:nvPr>
            <p:ph type="dt" sz="half" idx="10"/>
          </p:nvPr>
        </p:nvSpPr>
        <p:spPr/>
        <p:txBody>
          <a:bodyPr/>
          <a:lstStyle/>
          <a:p>
            <a:fld id="{54513586-CF00-471A-ACD4-D0345C15E9E8}" type="datetime1">
              <a:rPr lang="de-DE" smtClean="0"/>
              <a:t>18.04.2018</a:t>
            </a:fld>
            <a:endParaRPr lang="de-DE"/>
          </a:p>
        </p:txBody>
      </p:sp>
      <p:sp>
        <p:nvSpPr>
          <p:cNvPr id="8" name="Espace réservé du pied de page 7">
            <a:extLst>
              <a:ext uri="{FF2B5EF4-FFF2-40B4-BE49-F238E27FC236}">
                <a16:creationId xmlns:a16="http://schemas.microsoft.com/office/drawing/2014/main" id="{89C3ABFE-80E2-421A-AE77-F5A7E652BF91}"/>
              </a:ext>
            </a:extLst>
          </p:cNvPr>
          <p:cNvSpPr>
            <a:spLocks noGrp="1"/>
          </p:cNvSpPr>
          <p:nvPr>
            <p:ph type="ftr" sz="quarter" idx="11"/>
          </p:nvPr>
        </p:nvSpPr>
        <p:spPr/>
        <p:txBody>
          <a:bodyPr/>
          <a:lstStyle/>
          <a:p>
            <a:r>
              <a:rPr lang="de-DE"/>
              <a:t>Multiprocessing &amp; multithreading</a:t>
            </a:r>
          </a:p>
        </p:txBody>
      </p:sp>
      <p:sp>
        <p:nvSpPr>
          <p:cNvPr id="9" name="Espace réservé du numéro de diapositive 8">
            <a:extLst>
              <a:ext uri="{FF2B5EF4-FFF2-40B4-BE49-F238E27FC236}">
                <a16:creationId xmlns:a16="http://schemas.microsoft.com/office/drawing/2014/main" id="{DEFC48FC-2022-40A0-8662-B84F3DAAFA96}"/>
              </a:ext>
            </a:extLst>
          </p:cNvPr>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73963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96EB2D-CDF0-4837-B4F3-9301CCA23D04}"/>
              </a:ext>
            </a:extLst>
          </p:cNvPr>
          <p:cNvSpPr>
            <a:spLocks noGrp="1"/>
          </p:cNvSpPr>
          <p:nvPr>
            <p:ph type="title"/>
          </p:nvPr>
        </p:nvSpPr>
        <p:spPr/>
        <p:txBody>
          <a:bodyPr/>
          <a:lstStyle/>
          <a:p>
            <a:r>
              <a:rPr lang="fr-FR"/>
              <a:t>Modifiez le style du titre</a:t>
            </a:r>
            <a:endParaRPr lang="fr-CH"/>
          </a:p>
        </p:txBody>
      </p:sp>
      <p:sp>
        <p:nvSpPr>
          <p:cNvPr id="3" name="Espace réservé de la date 2">
            <a:extLst>
              <a:ext uri="{FF2B5EF4-FFF2-40B4-BE49-F238E27FC236}">
                <a16:creationId xmlns:a16="http://schemas.microsoft.com/office/drawing/2014/main" id="{2EBB1BBA-7E9C-4490-B053-3198ADCF4CDF}"/>
              </a:ext>
            </a:extLst>
          </p:cNvPr>
          <p:cNvSpPr>
            <a:spLocks noGrp="1"/>
          </p:cNvSpPr>
          <p:nvPr>
            <p:ph type="dt" sz="half" idx="10"/>
          </p:nvPr>
        </p:nvSpPr>
        <p:spPr/>
        <p:txBody>
          <a:bodyPr/>
          <a:lstStyle/>
          <a:p>
            <a:fld id="{583C707B-9AF4-4337-B3CF-C49B39425D1C}" type="datetime1">
              <a:rPr lang="de-DE" smtClean="0"/>
              <a:t>18.04.2018</a:t>
            </a:fld>
            <a:endParaRPr lang="de-DE"/>
          </a:p>
        </p:txBody>
      </p:sp>
      <p:sp>
        <p:nvSpPr>
          <p:cNvPr id="4" name="Espace réservé du pied de page 3">
            <a:extLst>
              <a:ext uri="{FF2B5EF4-FFF2-40B4-BE49-F238E27FC236}">
                <a16:creationId xmlns:a16="http://schemas.microsoft.com/office/drawing/2014/main" id="{7E448F22-0E3B-49D6-987A-D177788DC218}"/>
              </a:ext>
            </a:extLst>
          </p:cNvPr>
          <p:cNvSpPr>
            <a:spLocks noGrp="1"/>
          </p:cNvSpPr>
          <p:nvPr>
            <p:ph type="ftr" sz="quarter" idx="11"/>
          </p:nvPr>
        </p:nvSpPr>
        <p:spPr/>
        <p:txBody>
          <a:bodyPr/>
          <a:lstStyle/>
          <a:p>
            <a:r>
              <a:rPr lang="de-DE"/>
              <a:t>Multiprocessing &amp; multithreading</a:t>
            </a:r>
          </a:p>
        </p:txBody>
      </p:sp>
      <p:sp>
        <p:nvSpPr>
          <p:cNvPr id="5" name="Espace réservé du numéro de diapositive 4">
            <a:extLst>
              <a:ext uri="{FF2B5EF4-FFF2-40B4-BE49-F238E27FC236}">
                <a16:creationId xmlns:a16="http://schemas.microsoft.com/office/drawing/2014/main" id="{37651602-F15B-40A2-82E8-B6FE92790957}"/>
              </a:ext>
            </a:extLst>
          </p:cNvPr>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275048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A834DF1-340A-49AB-AE5D-A395B1D31D4D}"/>
              </a:ext>
            </a:extLst>
          </p:cNvPr>
          <p:cNvSpPr>
            <a:spLocks noGrp="1"/>
          </p:cNvSpPr>
          <p:nvPr>
            <p:ph type="dt" sz="half" idx="10"/>
          </p:nvPr>
        </p:nvSpPr>
        <p:spPr/>
        <p:txBody>
          <a:bodyPr/>
          <a:lstStyle/>
          <a:p>
            <a:fld id="{5D5B0C8D-D943-4C17-848B-342D261BCC5C}" type="datetime1">
              <a:rPr lang="de-DE" smtClean="0"/>
              <a:t>18.04.2018</a:t>
            </a:fld>
            <a:endParaRPr lang="de-DE"/>
          </a:p>
        </p:txBody>
      </p:sp>
      <p:sp>
        <p:nvSpPr>
          <p:cNvPr id="3" name="Espace réservé du pied de page 2">
            <a:extLst>
              <a:ext uri="{FF2B5EF4-FFF2-40B4-BE49-F238E27FC236}">
                <a16:creationId xmlns:a16="http://schemas.microsoft.com/office/drawing/2014/main" id="{B0EE64C2-AB33-43AD-A741-9DFC5FC9780A}"/>
              </a:ext>
            </a:extLst>
          </p:cNvPr>
          <p:cNvSpPr>
            <a:spLocks noGrp="1"/>
          </p:cNvSpPr>
          <p:nvPr>
            <p:ph type="ftr" sz="quarter" idx="11"/>
          </p:nvPr>
        </p:nvSpPr>
        <p:spPr/>
        <p:txBody>
          <a:bodyPr/>
          <a:lstStyle/>
          <a:p>
            <a:r>
              <a:rPr lang="de-DE"/>
              <a:t>Multiprocessing &amp; multithreading</a:t>
            </a:r>
          </a:p>
        </p:txBody>
      </p:sp>
      <p:sp>
        <p:nvSpPr>
          <p:cNvPr id="4" name="Espace réservé du numéro de diapositive 3">
            <a:extLst>
              <a:ext uri="{FF2B5EF4-FFF2-40B4-BE49-F238E27FC236}">
                <a16:creationId xmlns:a16="http://schemas.microsoft.com/office/drawing/2014/main" id="{44957E6B-EC4F-4BAD-AF23-8D4F4F7A7F55}"/>
              </a:ext>
            </a:extLst>
          </p:cNvPr>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594640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67A730-008F-4EDD-8861-CDB160F6125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a:extLst>
              <a:ext uri="{FF2B5EF4-FFF2-40B4-BE49-F238E27FC236}">
                <a16:creationId xmlns:a16="http://schemas.microsoft.com/office/drawing/2014/main" id="{B2D9AEE5-A9D5-4C27-A595-91D77AB0E4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a:extLst>
              <a:ext uri="{FF2B5EF4-FFF2-40B4-BE49-F238E27FC236}">
                <a16:creationId xmlns:a16="http://schemas.microsoft.com/office/drawing/2014/main" id="{1817456B-72BA-4419-987C-12A60FDA4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19C018B-3D50-4276-B4A3-65A930EA726D}"/>
              </a:ext>
            </a:extLst>
          </p:cNvPr>
          <p:cNvSpPr>
            <a:spLocks noGrp="1"/>
          </p:cNvSpPr>
          <p:nvPr>
            <p:ph type="dt" sz="half" idx="10"/>
          </p:nvPr>
        </p:nvSpPr>
        <p:spPr/>
        <p:txBody>
          <a:bodyPr/>
          <a:lstStyle/>
          <a:p>
            <a:fld id="{68988E2F-3262-4D92-AB9D-F5DBA6DA52E5}" type="datetime1">
              <a:rPr lang="de-DE" smtClean="0"/>
              <a:t>18.04.2018</a:t>
            </a:fld>
            <a:endParaRPr lang="de-DE"/>
          </a:p>
        </p:txBody>
      </p:sp>
      <p:sp>
        <p:nvSpPr>
          <p:cNvPr id="6" name="Espace réservé du pied de page 5">
            <a:extLst>
              <a:ext uri="{FF2B5EF4-FFF2-40B4-BE49-F238E27FC236}">
                <a16:creationId xmlns:a16="http://schemas.microsoft.com/office/drawing/2014/main" id="{DED84C97-3A3A-40A0-A2A5-FC6C84835E01}"/>
              </a:ext>
            </a:extLst>
          </p:cNvPr>
          <p:cNvSpPr>
            <a:spLocks noGrp="1"/>
          </p:cNvSpPr>
          <p:nvPr>
            <p:ph type="ftr" sz="quarter" idx="11"/>
          </p:nvPr>
        </p:nvSpPr>
        <p:spPr/>
        <p:txBody>
          <a:bodyPr/>
          <a:lstStyle/>
          <a:p>
            <a:r>
              <a:rPr lang="de-DE"/>
              <a:t>Multiprocessing &amp; multithreading</a:t>
            </a:r>
          </a:p>
        </p:txBody>
      </p:sp>
      <p:sp>
        <p:nvSpPr>
          <p:cNvPr id="7" name="Espace réservé du numéro de diapositive 6">
            <a:extLst>
              <a:ext uri="{FF2B5EF4-FFF2-40B4-BE49-F238E27FC236}">
                <a16:creationId xmlns:a16="http://schemas.microsoft.com/office/drawing/2014/main" id="{69F302A5-1B09-4CEC-884C-CE275883B367}"/>
              </a:ext>
            </a:extLst>
          </p:cNvPr>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174650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BF298-ADE2-410F-A924-33441362F72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a:extLst>
              <a:ext uri="{FF2B5EF4-FFF2-40B4-BE49-F238E27FC236}">
                <a16:creationId xmlns:a16="http://schemas.microsoft.com/office/drawing/2014/main" id="{4DD391E4-D02F-405E-AFAE-46EE371EE9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fr-CH"/>
          </a:p>
        </p:txBody>
      </p:sp>
      <p:sp>
        <p:nvSpPr>
          <p:cNvPr id="4" name="Espace réservé du texte 3">
            <a:extLst>
              <a:ext uri="{FF2B5EF4-FFF2-40B4-BE49-F238E27FC236}">
                <a16:creationId xmlns:a16="http://schemas.microsoft.com/office/drawing/2014/main" id="{6075A0FA-3D16-4810-ADD8-2EC670874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4F9DD89-ECEE-4292-914F-F494304DCB66}"/>
              </a:ext>
            </a:extLst>
          </p:cNvPr>
          <p:cNvSpPr>
            <a:spLocks noGrp="1"/>
          </p:cNvSpPr>
          <p:nvPr>
            <p:ph type="dt" sz="half" idx="10"/>
          </p:nvPr>
        </p:nvSpPr>
        <p:spPr/>
        <p:txBody>
          <a:bodyPr/>
          <a:lstStyle/>
          <a:p>
            <a:fld id="{6E8471F3-39F5-4C9A-8A60-3B0F43EA52E8}" type="datetime1">
              <a:rPr lang="de-DE" smtClean="0"/>
              <a:t>18.04.2018</a:t>
            </a:fld>
            <a:endParaRPr lang="de-DE"/>
          </a:p>
        </p:txBody>
      </p:sp>
      <p:sp>
        <p:nvSpPr>
          <p:cNvPr id="6" name="Espace réservé du pied de page 5">
            <a:extLst>
              <a:ext uri="{FF2B5EF4-FFF2-40B4-BE49-F238E27FC236}">
                <a16:creationId xmlns:a16="http://schemas.microsoft.com/office/drawing/2014/main" id="{2E5A95CA-39D8-4503-8B2C-76F95B5AE431}"/>
              </a:ext>
            </a:extLst>
          </p:cNvPr>
          <p:cNvSpPr>
            <a:spLocks noGrp="1"/>
          </p:cNvSpPr>
          <p:nvPr>
            <p:ph type="ftr" sz="quarter" idx="11"/>
          </p:nvPr>
        </p:nvSpPr>
        <p:spPr/>
        <p:txBody>
          <a:bodyPr/>
          <a:lstStyle/>
          <a:p>
            <a:r>
              <a:rPr lang="de-DE"/>
              <a:t>Multiprocessing &amp; multithreading</a:t>
            </a:r>
          </a:p>
        </p:txBody>
      </p:sp>
      <p:sp>
        <p:nvSpPr>
          <p:cNvPr id="7" name="Espace réservé du numéro de diapositive 6">
            <a:extLst>
              <a:ext uri="{FF2B5EF4-FFF2-40B4-BE49-F238E27FC236}">
                <a16:creationId xmlns:a16="http://schemas.microsoft.com/office/drawing/2014/main" id="{DAEF1CDC-AEB1-41A4-9FDC-0DF75B6A1F35}"/>
              </a:ext>
            </a:extLst>
          </p:cNvPr>
          <p:cNvSpPr>
            <a:spLocks noGrp="1"/>
          </p:cNvSpPr>
          <p:nvPr>
            <p:ph type="sldNum" sz="quarter" idx="12"/>
          </p:nvPr>
        </p:nvSpPr>
        <p:spPr/>
        <p:txBody>
          <a:bodyPr/>
          <a:lstStyle/>
          <a:p>
            <a:fld id="{27C6CCC6-2BE5-4E42-96A4-D1E8E81A3D8E}" type="slidenum">
              <a:rPr lang="de-DE" smtClean="0"/>
              <a:t>‹N°›</a:t>
            </a:fld>
            <a:endParaRPr lang="de-DE"/>
          </a:p>
        </p:txBody>
      </p:sp>
    </p:spTree>
    <p:extLst>
      <p:ext uri="{BB962C8B-B14F-4D97-AF65-F5344CB8AC3E}">
        <p14:creationId xmlns:p14="http://schemas.microsoft.com/office/powerpoint/2010/main" val="362507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7698B-2EC4-43D5-835A-B274AE218BBF}"/>
              </a:ext>
            </a:extLst>
          </p:cNvPr>
          <p:cNvSpPr/>
          <p:nvPr/>
        </p:nvSpPr>
        <p:spPr>
          <a:xfrm>
            <a:off x="0" y="6278880"/>
            <a:ext cx="12192000" cy="5791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C62CBC53-2072-44B4-923A-0F2F7D4A9FFB}"/>
              </a:ext>
            </a:extLst>
          </p:cNvPr>
          <p:cNvSpPr/>
          <p:nvPr/>
        </p:nvSpPr>
        <p:spPr>
          <a:xfrm>
            <a:off x="0" y="0"/>
            <a:ext cx="12192000" cy="13255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 name="Espace réservé du texte 2">
            <a:extLst>
              <a:ext uri="{FF2B5EF4-FFF2-40B4-BE49-F238E27FC236}">
                <a16:creationId xmlns:a16="http://schemas.microsoft.com/office/drawing/2014/main" id="{744CE8AC-7408-4591-82FA-16F6E9CEB1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a:extLst>
              <a:ext uri="{FF2B5EF4-FFF2-40B4-BE49-F238E27FC236}">
                <a16:creationId xmlns:a16="http://schemas.microsoft.com/office/drawing/2014/main" id="{6D06826B-13E5-40CB-B772-EDC758D004C0}"/>
              </a:ext>
            </a:extLst>
          </p:cNvPr>
          <p:cNvSpPr>
            <a:spLocks noGrp="1"/>
          </p:cNvSpPr>
          <p:nvPr>
            <p:ph type="dt" sz="half" idx="2"/>
          </p:nvPr>
        </p:nvSpPr>
        <p:spPr>
          <a:xfrm>
            <a:off x="0" y="6210000"/>
            <a:ext cx="3588774" cy="648000"/>
          </a:xfrm>
          <a:prstGeom prst="rect">
            <a:avLst/>
          </a:prstGeom>
          <a:ln w="19050">
            <a:noFill/>
          </a:ln>
        </p:spPr>
        <p:txBody>
          <a:bodyPr vert="horz" lIns="91440" tIns="45720" rIns="91440" bIns="45720" rtlCol="0" anchor="ctr"/>
          <a:lstStyle>
            <a:lvl1pPr algn="l">
              <a:defRPr sz="1200">
                <a:solidFill>
                  <a:schemeClr val="tx1">
                    <a:tint val="75000"/>
                  </a:schemeClr>
                </a:solidFill>
              </a:defRPr>
            </a:lvl1pPr>
          </a:lstStyle>
          <a:p>
            <a:fld id="{A54F9CF3-0E16-4D19-BF1B-AD943D301ABD}" type="datetime1">
              <a:rPr lang="de-DE" smtClean="0"/>
              <a:t>18.04.2018</a:t>
            </a:fld>
            <a:endParaRPr lang="de-DE"/>
          </a:p>
        </p:txBody>
      </p:sp>
      <p:sp>
        <p:nvSpPr>
          <p:cNvPr id="5" name="Espace réservé du pied de page 4">
            <a:extLst>
              <a:ext uri="{FF2B5EF4-FFF2-40B4-BE49-F238E27FC236}">
                <a16:creationId xmlns:a16="http://schemas.microsoft.com/office/drawing/2014/main" id="{DD89AF7B-F7CD-45F9-832F-DE879B2498AB}"/>
              </a:ext>
            </a:extLst>
          </p:cNvPr>
          <p:cNvSpPr>
            <a:spLocks noGrp="1"/>
          </p:cNvSpPr>
          <p:nvPr>
            <p:ph type="ftr" sz="quarter" idx="3"/>
          </p:nvPr>
        </p:nvSpPr>
        <p:spPr>
          <a:xfrm>
            <a:off x="3588774" y="6202680"/>
            <a:ext cx="4721942" cy="648000"/>
          </a:xfrm>
          <a:prstGeom prst="rect">
            <a:avLst/>
          </a:prstGeom>
          <a:ln w="19050">
            <a:noFill/>
          </a:ln>
        </p:spPr>
        <p:txBody>
          <a:bodyPr vert="horz" lIns="91440" tIns="45720" rIns="91440" bIns="45720" rtlCol="0" anchor="ctr"/>
          <a:lstStyle>
            <a:lvl1pPr algn="ctr">
              <a:defRPr sz="1200">
                <a:solidFill>
                  <a:schemeClr val="tx1">
                    <a:tint val="75000"/>
                  </a:schemeClr>
                </a:solidFill>
              </a:defRPr>
            </a:lvl1p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EF8E4DC1-E162-4C05-9DC8-5096B28AADC0}"/>
              </a:ext>
            </a:extLst>
          </p:cNvPr>
          <p:cNvSpPr>
            <a:spLocks noGrp="1"/>
          </p:cNvSpPr>
          <p:nvPr>
            <p:ph type="sldNum" sz="quarter" idx="4"/>
          </p:nvPr>
        </p:nvSpPr>
        <p:spPr>
          <a:xfrm>
            <a:off x="8310716" y="6210000"/>
            <a:ext cx="3881284" cy="648000"/>
          </a:xfrm>
          <a:prstGeom prst="rect">
            <a:avLst/>
          </a:prstGeom>
          <a:ln w="19050">
            <a:noFill/>
          </a:ln>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de-DE" smtClean="0"/>
              <a:t>‹N°›</a:t>
            </a:fld>
            <a:endParaRPr lang="de-DE"/>
          </a:p>
        </p:txBody>
      </p:sp>
      <p:sp>
        <p:nvSpPr>
          <p:cNvPr id="8" name="Rectangle 7">
            <a:extLst>
              <a:ext uri="{FF2B5EF4-FFF2-40B4-BE49-F238E27FC236}">
                <a16:creationId xmlns:a16="http://schemas.microsoft.com/office/drawing/2014/main" id="{3D095526-35DD-4F2A-90AF-2ACDEEB6AA1E}"/>
              </a:ext>
            </a:extLst>
          </p:cNvPr>
          <p:cNvSpPr/>
          <p:nvPr/>
        </p:nvSpPr>
        <p:spPr>
          <a:xfrm>
            <a:off x="0" y="6126480"/>
            <a:ext cx="12192000" cy="152400"/>
          </a:xfrm>
          <a:prstGeom prst="rect">
            <a:avLst/>
          </a:prstGeom>
          <a:gradFill flip="none" rotWithShape="1">
            <a:gsLst>
              <a:gs pos="0">
                <a:srgbClr val="22CACE"/>
              </a:gs>
              <a:gs pos="33000">
                <a:srgbClr val="22CACE">
                  <a:alpha val="50000"/>
                </a:srgbClr>
              </a:gs>
              <a:gs pos="66000">
                <a:srgbClr val="22CACE">
                  <a:alpha val="25000"/>
                </a:srgbClr>
              </a:gs>
              <a:gs pos="100000">
                <a:srgbClr val="22CACE">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 name="Espace réservé du titre 1">
            <a:extLst>
              <a:ext uri="{FF2B5EF4-FFF2-40B4-BE49-F238E27FC236}">
                <a16:creationId xmlns:a16="http://schemas.microsoft.com/office/drawing/2014/main" id="{05D7EC8E-31D6-4F0E-99E9-F3F7DC4FC8FD}"/>
              </a:ext>
            </a:extLst>
          </p:cNvPr>
          <p:cNvSpPr>
            <a:spLocks noGrp="1"/>
          </p:cNvSpPr>
          <p:nvPr>
            <p:ph type="title"/>
          </p:nvPr>
        </p:nvSpPr>
        <p:spPr>
          <a:xfrm>
            <a:off x="838200" y="0"/>
            <a:ext cx="10515600" cy="1325563"/>
          </a:xfrm>
          <a:prstGeom prst="rect">
            <a:avLst/>
          </a:prstGeom>
          <a:noFill/>
        </p:spPr>
        <p:txBody>
          <a:bodyPr vert="horz" lIns="91440" tIns="45720" rIns="91440" bIns="45720" rtlCol="0" anchor="ctr">
            <a:normAutofit/>
          </a:bodyPr>
          <a:lstStyle/>
          <a:p>
            <a:r>
              <a:rPr lang="fr-FR" dirty="0"/>
              <a:t>Modifiez le style du titre</a:t>
            </a:r>
            <a:endParaRPr lang="fr-CH" dirty="0"/>
          </a:p>
        </p:txBody>
      </p:sp>
    </p:spTree>
    <p:extLst>
      <p:ext uri="{BB962C8B-B14F-4D97-AF65-F5344CB8AC3E}">
        <p14:creationId xmlns:p14="http://schemas.microsoft.com/office/powerpoint/2010/main" val="361882551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336220"/>
            <a:ext cx="9144000" cy="2387600"/>
          </a:xfrm>
        </p:spPr>
        <p:txBody>
          <a:bodyPr/>
          <a:lstStyle/>
          <a:p>
            <a:r>
              <a:rPr lang="en-US" dirty="0">
                <a:cs typeface="Arial"/>
              </a:rPr>
              <a:t>Multiprocessing and Threading</a:t>
            </a:r>
          </a:p>
        </p:txBody>
      </p:sp>
      <p:sp>
        <p:nvSpPr>
          <p:cNvPr id="3" name="Sous-titre 2"/>
          <p:cNvSpPr>
            <a:spLocks noGrp="1"/>
          </p:cNvSpPr>
          <p:nvPr>
            <p:ph type="subTitle" idx="1"/>
          </p:nvPr>
        </p:nvSpPr>
        <p:spPr>
          <a:xfrm>
            <a:off x="1524000" y="3815895"/>
            <a:ext cx="9144000" cy="1655762"/>
          </a:xfrm>
        </p:spPr>
        <p:txBody>
          <a:bodyPr vert="horz" lIns="91440" tIns="45720" rIns="91440" bIns="45720" rtlCol="0" anchor="t">
            <a:normAutofit/>
          </a:bodyPr>
          <a:lstStyle/>
          <a:p>
            <a:r>
              <a:rPr lang="en-US">
                <a:cs typeface="Arial"/>
              </a:rPr>
              <a:t>Boris Schnider (Msc in Prof. Waterhouse group)</a:t>
            </a: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A19B2A-F7C2-45D8-A950-5DC400891624}"/>
              </a:ext>
            </a:extLst>
          </p:cNvPr>
          <p:cNvSpPr>
            <a:spLocks noGrp="1"/>
          </p:cNvSpPr>
          <p:nvPr>
            <p:ph type="title"/>
          </p:nvPr>
        </p:nvSpPr>
        <p:spPr/>
        <p:txBody>
          <a:bodyPr/>
          <a:lstStyle/>
          <a:p>
            <a:r>
              <a:rPr lang="en-US">
                <a:cs typeface="Calibri Light"/>
              </a:rPr>
              <a:t>Multithreading Example</a:t>
            </a:r>
            <a:endParaRPr lang="en-US"/>
          </a:p>
        </p:txBody>
      </p:sp>
      <p:pic>
        <p:nvPicPr>
          <p:cNvPr id="7" name="Image 8">
            <a:extLst>
              <a:ext uri="{FF2B5EF4-FFF2-40B4-BE49-F238E27FC236}">
                <a16:creationId xmlns:a16="http://schemas.microsoft.com/office/drawing/2014/main" id="{D194F39E-B416-418A-A164-51A4E0794A74}"/>
              </a:ext>
            </a:extLst>
          </p:cNvPr>
          <p:cNvPicPr>
            <a:picLocks noGrp="1" noChangeAspect="1"/>
          </p:cNvPicPr>
          <p:nvPr>
            <p:ph idx="1"/>
          </p:nvPr>
        </p:nvPicPr>
        <p:blipFill>
          <a:blip r:embed="rId3"/>
          <a:stretch>
            <a:fillRect/>
          </a:stretch>
        </p:blipFill>
        <p:spPr>
          <a:xfrm>
            <a:off x="435922" y="2812558"/>
            <a:ext cx="6277155" cy="2290996"/>
          </a:xfrm>
          <a:prstGeom prst="rect">
            <a:avLst/>
          </a:prstGeom>
        </p:spPr>
      </p:pic>
      <p:sp>
        <p:nvSpPr>
          <p:cNvPr id="13" name="Flèche : droite 12">
            <a:extLst>
              <a:ext uri="{FF2B5EF4-FFF2-40B4-BE49-F238E27FC236}">
                <a16:creationId xmlns:a16="http://schemas.microsoft.com/office/drawing/2014/main" id="{34973D17-E710-4F85-A88C-C3BE5AB33789}"/>
              </a:ext>
            </a:extLst>
          </p:cNvPr>
          <p:cNvSpPr/>
          <p:nvPr/>
        </p:nvSpPr>
        <p:spPr>
          <a:xfrm>
            <a:off x="6900756" y="3711457"/>
            <a:ext cx="978408" cy="484632"/>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3">
            <a:extLst>
              <a:ext uri="{FF2B5EF4-FFF2-40B4-BE49-F238E27FC236}">
                <a16:creationId xmlns:a16="http://schemas.microsoft.com/office/drawing/2014/main" id="{C0FF91EB-994A-4CEC-B01B-353B6797F4B8}"/>
              </a:ext>
            </a:extLst>
          </p:cNvPr>
          <p:cNvPicPr>
            <a:picLocks noChangeAspect="1"/>
          </p:cNvPicPr>
          <p:nvPr/>
        </p:nvPicPr>
        <p:blipFill>
          <a:blip r:embed="rId4"/>
          <a:stretch>
            <a:fillRect/>
          </a:stretch>
        </p:blipFill>
        <p:spPr>
          <a:xfrm>
            <a:off x="8002435" y="3187903"/>
            <a:ext cx="3994030" cy="1560498"/>
          </a:xfrm>
          <a:prstGeom prst="rect">
            <a:avLst/>
          </a:prstGeom>
        </p:spPr>
      </p:pic>
      <p:sp>
        <p:nvSpPr>
          <p:cNvPr id="3" name="Espace réservé de la date 2">
            <a:extLst>
              <a:ext uri="{FF2B5EF4-FFF2-40B4-BE49-F238E27FC236}">
                <a16:creationId xmlns:a16="http://schemas.microsoft.com/office/drawing/2014/main" id="{2F7E7E98-40E9-4D6B-9C05-1B3F5D2BFBB7}"/>
              </a:ext>
            </a:extLst>
          </p:cNvPr>
          <p:cNvSpPr>
            <a:spLocks noGrp="1"/>
          </p:cNvSpPr>
          <p:nvPr>
            <p:ph type="dt" sz="half" idx="10"/>
          </p:nvPr>
        </p:nvSpPr>
        <p:spPr/>
        <p:txBody>
          <a:bodyPr/>
          <a:lstStyle/>
          <a:p>
            <a:fld id="{C2A08022-0EAD-4674-B84E-83CC395C8A62}" type="datetime1">
              <a:rPr lang="de-DE" smtClean="0"/>
              <a:t>18.04.2018</a:t>
            </a:fld>
            <a:endParaRPr lang="de-DE"/>
          </a:p>
        </p:txBody>
      </p:sp>
      <p:sp>
        <p:nvSpPr>
          <p:cNvPr id="4" name="Espace réservé du pied de page 3">
            <a:extLst>
              <a:ext uri="{FF2B5EF4-FFF2-40B4-BE49-F238E27FC236}">
                <a16:creationId xmlns:a16="http://schemas.microsoft.com/office/drawing/2014/main" id="{DC160BE9-7647-4D49-98B5-FAF8ADD7E259}"/>
              </a:ext>
            </a:extLst>
          </p:cNvPr>
          <p:cNvSpPr>
            <a:spLocks noGrp="1"/>
          </p:cNvSpPr>
          <p:nvPr>
            <p:ph type="ftr" sz="quarter" idx="11"/>
          </p:nvPr>
        </p:nvSpPr>
        <p:spPr/>
        <p:txBody>
          <a:bodyPr/>
          <a:lstStyle/>
          <a:p>
            <a:r>
              <a:rPr lang="de-DE"/>
              <a:t>Multiprocessing &amp; multithreading</a:t>
            </a:r>
          </a:p>
        </p:txBody>
      </p:sp>
      <p:sp>
        <p:nvSpPr>
          <p:cNvPr id="5" name="Espace réservé du numéro de diapositive 4">
            <a:extLst>
              <a:ext uri="{FF2B5EF4-FFF2-40B4-BE49-F238E27FC236}">
                <a16:creationId xmlns:a16="http://schemas.microsoft.com/office/drawing/2014/main" id="{98C8B24E-524A-4DE6-8944-94F5FEAD8D8D}"/>
              </a:ext>
            </a:extLst>
          </p:cNvPr>
          <p:cNvSpPr>
            <a:spLocks noGrp="1"/>
          </p:cNvSpPr>
          <p:nvPr>
            <p:ph type="sldNum" sz="quarter" idx="12"/>
          </p:nvPr>
        </p:nvSpPr>
        <p:spPr/>
        <p:txBody>
          <a:bodyPr/>
          <a:lstStyle/>
          <a:p>
            <a:fld id="{27C6CCC6-2BE5-4E42-96A4-D1E8E81A3D8E}" type="slidenum">
              <a:rPr lang="de-DE" smtClean="0"/>
              <a:t>10</a:t>
            </a:fld>
            <a:endParaRPr lang="de-DE"/>
          </a:p>
        </p:txBody>
      </p:sp>
    </p:spTree>
    <p:extLst>
      <p:ext uri="{BB962C8B-B14F-4D97-AF65-F5344CB8AC3E}">
        <p14:creationId xmlns:p14="http://schemas.microsoft.com/office/powerpoint/2010/main" val="149015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AA2782-1746-470A-A41B-B1728C4E3932}"/>
              </a:ext>
            </a:extLst>
          </p:cNvPr>
          <p:cNvSpPr>
            <a:spLocks noGrp="1"/>
          </p:cNvSpPr>
          <p:nvPr>
            <p:ph type="title"/>
          </p:nvPr>
        </p:nvSpPr>
        <p:spPr/>
        <p:txBody>
          <a:bodyPr/>
          <a:lstStyle/>
          <a:p>
            <a:r>
              <a:rPr lang="en-US">
                <a:cs typeface="Calibri Light"/>
              </a:rPr>
              <a:t>CPU-bound Process</a:t>
            </a:r>
            <a:endParaRPr lang="en-US"/>
          </a:p>
        </p:txBody>
      </p:sp>
      <p:sp>
        <p:nvSpPr>
          <p:cNvPr id="3" name="Espace réservé du contenu 2">
            <a:extLst>
              <a:ext uri="{FF2B5EF4-FFF2-40B4-BE49-F238E27FC236}">
                <a16:creationId xmlns:a16="http://schemas.microsoft.com/office/drawing/2014/main" id="{B363ED92-31F1-4C61-80A6-B81641E0FAE1}"/>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cs typeface="Calibri"/>
              </a:rPr>
              <a:t> Time to run task determined by speed of processor</a:t>
            </a:r>
          </a:p>
          <a:p>
            <a:pPr>
              <a:buFont typeface="Arial" panose="020F0502020204030204" pitchFamily="34" charset="0"/>
              <a:buChar char="•"/>
            </a:pPr>
            <a:endParaRPr lang="en-US">
              <a:cs typeface="Calibri"/>
            </a:endParaRPr>
          </a:p>
          <a:p>
            <a:pPr>
              <a:buFont typeface="Arial" panose="020F0502020204030204" pitchFamily="34" charset="0"/>
              <a:buChar char="•"/>
            </a:pPr>
            <a:r>
              <a:rPr lang="en-US">
                <a:cs typeface="Calibri"/>
              </a:rPr>
              <a:t> High processor utilization</a:t>
            </a:r>
          </a:p>
          <a:p>
            <a:pPr marL="0" indent="0">
              <a:buNone/>
            </a:pPr>
            <a:r>
              <a:rPr lang="en-US">
                <a:cs typeface="Calibri"/>
                <a:sym typeface="Wingdings" panose="05000000000000000000" pitchFamily="2" charset="2"/>
              </a:rPr>
              <a:t></a:t>
            </a:r>
            <a:r>
              <a:rPr lang="en-US">
                <a:cs typeface="Calibri"/>
              </a:rPr>
              <a:t> Improving code increases performance</a:t>
            </a:r>
          </a:p>
          <a:p>
            <a:pPr marL="0" indent="0">
              <a:buNone/>
            </a:pPr>
            <a:endParaRPr lang="en-US">
              <a:cs typeface="Calibri"/>
            </a:endParaRPr>
          </a:p>
          <a:p>
            <a:pPr>
              <a:buFont typeface="Arial" panose="020F0502020204030204" pitchFamily="34" charset="0"/>
              <a:buChar char="•"/>
            </a:pPr>
            <a:r>
              <a:rPr lang="en-US">
                <a:cs typeface="Calibri"/>
              </a:rPr>
              <a:t> Restrict threads</a:t>
            </a:r>
          </a:p>
          <a:p>
            <a:pPr marL="0" indent="0">
              <a:buNone/>
            </a:pPr>
            <a:endParaRPr lang="en-US">
              <a:cs typeface="Calibri"/>
            </a:endParaRPr>
          </a:p>
          <a:p>
            <a:pPr>
              <a:buFont typeface="Arial" panose="020F0502020204030204" pitchFamily="34" charset="0"/>
              <a:buChar char="•"/>
            </a:pPr>
            <a:r>
              <a:rPr lang="en-US">
                <a:cs typeface="Calibri"/>
              </a:rPr>
              <a:t> In contrast to I/O-bound processes</a:t>
            </a:r>
          </a:p>
        </p:txBody>
      </p:sp>
      <p:sp>
        <p:nvSpPr>
          <p:cNvPr id="4" name="Espace réservé de la date 3">
            <a:extLst>
              <a:ext uri="{FF2B5EF4-FFF2-40B4-BE49-F238E27FC236}">
                <a16:creationId xmlns:a16="http://schemas.microsoft.com/office/drawing/2014/main" id="{91D65433-5EA5-41CA-9142-89673851392F}"/>
              </a:ext>
            </a:extLst>
          </p:cNvPr>
          <p:cNvSpPr>
            <a:spLocks noGrp="1"/>
          </p:cNvSpPr>
          <p:nvPr>
            <p:ph type="dt" sz="half" idx="10"/>
          </p:nvPr>
        </p:nvSpPr>
        <p:spPr/>
        <p:txBody>
          <a:bodyPr/>
          <a:lstStyle/>
          <a:p>
            <a:fld id="{A4A988B7-0328-4D41-80E6-51712FAE3244}" type="datetime1">
              <a:rPr lang="de-DE" smtClean="0"/>
              <a:t>18.04.2018</a:t>
            </a:fld>
            <a:endParaRPr lang="de-DE"/>
          </a:p>
        </p:txBody>
      </p:sp>
      <p:sp>
        <p:nvSpPr>
          <p:cNvPr id="5" name="Espace réservé du pied de page 4">
            <a:extLst>
              <a:ext uri="{FF2B5EF4-FFF2-40B4-BE49-F238E27FC236}">
                <a16:creationId xmlns:a16="http://schemas.microsoft.com/office/drawing/2014/main" id="{F8B5E48B-C37D-4A16-9004-B04BDD107F96}"/>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1000534F-F7AA-43C1-8844-F1257398B234}"/>
              </a:ext>
            </a:extLst>
          </p:cNvPr>
          <p:cNvSpPr>
            <a:spLocks noGrp="1"/>
          </p:cNvSpPr>
          <p:nvPr>
            <p:ph type="sldNum" sz="quarter" idx="12"/>
          </p:nvPr>
        </p:nvSpPr>
        <p:spPr/>
        <p:txBody>
          <a:bodyPr/>
          <a:lstStyle/>
          <a:p>
            <a:fld id="{27C6CCC6-2BE5-4E42-96A4-D1E8E81A3D8E}" type="slidenum">
              <a:rPr lang="de-DE" smtClean="0"/>
              <a:t>11</a:t>
            </a:fld>
            <a:endParaRPr lang="de-DE"/>
          </a:p>
        </p:txBody>
      </p:sp>
    </p:spTree>
    <p:extLst>
      <p:ext uri="{BB962C8B-B14F-4D97-AF65-F5344CB8AC3E}">
        <p14:creationId xmlns:p14="http://schemas.microsoft.com/office/powerpoint/2010/main" val="94269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08F485-346B-4D99-90B6-0D16FAD84658}"/>
              </a:ext>
            </a:extLst>
          </p:cNvPr>
          <p:cNvSpPr>
            <a:spLocks noGrp="1"/>
          </p:cNvSpPr>
          <p:nvPr>
            <p:ph type="title"/>
          </p:nvPr>
        </p:nvSpPr>
        <p:spPr>
          <a:xfrm>
            <a:off x="1097280" y="13062"/>
            <a:ext cx="10230928" cy="1450757"/>
          </a:xfrm>
        </p:spPr>
        <p:txBody>
          <a:bodyPr/>
          <a:lstStyle/>
          <a:p>
            <a:r>
              <a:rPr lang="en-US">
                <a:cs typeface="Calibri Light"/>
              </a:rPr>
              <a:t>Speed Comparison: CPU-bound Processes</a:t>
            </a:r>
            <a:endParaRPr lang="en-US"/>
          </a:p>
        </p:txBody>
      </p:sp>
      <p:sp>
        <p:nvSpPr>
          <p:cNvPr id="4" name="Espace réservé de la date 3">
            <a:extLst>
              <a:ext uri="{FF2B5EF4-FFF2-40B4-BE49-F238E27FC236}">
                <a16:creationId xmlns:a16="http://schemas.microsoft.com/office/drawing/2014/main" id="{D5358DC0-9AA6-45D7-8B23-A8271CFC1C92}"/>
              </a:ext>
            </a:extLst>
          </p:cNvPr>
          <p:cNvSpPr>
            <a:spLocks noGrp="1"/>
          </p:cNvSpPr>
          <p:nvPr>
            <p:ph type="dt" sz="half" idx="10"/>
          </p:nvPr>
        </p:nvSpPr>
        <p:spPr/>
        <p:txBody>
          <a:bodyPr/>
          <a:lstStyle/>
          <a:p>
            <a:fld id="{77B15A0E-7825-4D94-B002-5EF5AFAABF8E}" type="datetime1">
              <a:rPr lang="de-DE" smtClean="0"/>
              <a:t>18.04.2018</a:t>
            </a:fld>
            <a:endParaRPr lang="de-DE"/>
          </a:p>
        </p:txBody>
      </p:sp>
      <p:sp>
        <p:nvSpPr>
          <p:cNvPr id="5" name="Espace réservé du pied de page 4">
            <a:extLst>
              <a:ext uri="{FF2B5EF4-FFF2-40B4-BE49-F238E27FC236}">
                <a16:creationId xmlns:a16="http://schemas.microsoft.com/office/drawing/2014/main" id="{DB29423A-B858-40A3-9654-9D998D40353A}"/>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A5434549-A8F1-4CCF-8CC7-B9A48E675FC2}"/>
              </a:ext>
            </a:extLst>
          </p:cNvPr>
          <p:cNvSpPr>
            <a:spLocks noGrp="1"/>
          </p:cNvSpPr>
          <p:nvPr>
            <p:ph type="sldNum" sz="quarter" idx="12"/>
          </p:nvPr>
        </p:nvSpPr>
        <p:spPr/>
        <p:txBody>
          <a:bodyPr/>
          <a:lstStyle/>
          <a:p>
            <a:fld id="{27C6CCC6-2BE5-4E42-96A4-D1E8E81A3D8E}" type="slidenum">
              <a:rPr lang="de-DE" smtClean="0"/>
              <a:t>12</a:t>
            </a:fld>
            <a:endParaRPr lang="de-DE"/>
          </a:p>
        </p:txBody>
      </p:sp>
      <p:pic>
        <p:nvPicPr>
          <p:cNvPr id="13" name="Espace réservé du contenu 12">
            <a:extLst>
              <a:ext uri="{FF2B5EF4-FFF2-40B4-BE49-F238E27FC236}">
                <a16:creationId xmlns:a16="http://schemas.microsoft.com/office/drawing/2014/main" id="{0AC58442-9423-407E-9905-DC968D1478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20400" y="1342800"/>
            <a:ext cx="6384000" cy="4788000"/>
          </a:xfrm>
        </p:spPr>
      </p:pic>
    </p:spTree>
    <p:extLst>
      <p:ext uri="{BB962C8B-B14F-4D97-AF65-F5344CB8AC3E}">
        <p14:creationId xmlns:p14="http://schemas.microsoft.com/office/powerpoint/2010/main" val="3269211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08F485-346B-4D99-90B6-0D16FAD84658}"/>
              </a:ext>
            </a:extLst>
          </p:cNvPr>
          <p:cNvSpPr>
            <a:spLocks noGrp="1"/>
          </p:cNvSpPr>
          <p:nvPr>
            <p:ph type="title"/>
          </p:nvPr>
        </p:nvSpPr>
        <p:spPr>
          <a:xfrm>
            <a:off x="1097280" y="13066"/>
            <a:ext cx="10230928" cy="1450757"/>
          </a:xfrm>
        </p:spPr>
        <p:txBody>
          <a:bodyPr/>
          <a:lstStyle/>
          <a:p>
            <a:r>
              <a:rPr lang="en-US">
                <a:cs typeface="Calibri Light"/>
              </a:rPr>
              <a:t>Speed Comparison: CPU Number</a:t>
            </a:r>
            <a:endParaRPr lang="en-US"/>
          </a:p>
        </p:txBody>
      </p:sp>
      <p:sp>
        <p:nvSpPr>
          <p:cNvPr id="4" name="Espace réservé de la date 3">
            <a:extLst>
              <a:ext uri="{FF2B5EF4-FFF2-40B4-BE49-F238E27FC236}">
                <a16:creationId xmlns:a16="http://schemas.microsoft.com/office/drawing/2014/main" id="{66F62CEA-71C9-44C8-A878-172CB8A300DF}"/>
              </a:ext>
            </a:extLst>
          </p:cNvPr>
          <p:cNvSpPr>
            <a:spLocks noGrp="1"/>
          </p:cNvSpPr>
          <p:nvPr>
            <p:ph type="dt" sz="half" idx="10"/>
          </p:nvPr>
        </p:nvSpPr>
        <p:spPr/>
        <p:txBody>
          <a:bodyPr/>
          <a:lstStyle/>
          <a:p>
            <a:fld id="{96501A04-05BE-4E88-B60A-2821C47F37F3}" type="datetime1">
              <a:rPr lang="de-DE" smtClean="0"/>
              <a:t>18.04.2018</a:t>
            </a:fld>
            <a:endParaRPr lang="de-DE"/>
          </a:p>
        </p:txBody>
      </p:sp>
      <p:sp>
        <p:nvSpPr>
          <p:cNvPr id="5" name="Espace réservé du pied de page 4">
            <a:extLst>
              <a:ext uri="{FF2B5EF4-FFF2-40B4-BE49-F238E27FC236}">
                <a16:creationId xmlns:a16="http://schemas.microsoft.com/office/drawing/2014/main" id="{BAB0BC7A-08E7-499B-9A17-19ECE44C9168}"/>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77917B52-FBE5-4E36-85B8-C89A0A985132}"/>
              </a:ext>
            </a:extLst>
          </p:cNvPr>
          <p:cNvSpPr>
            <a:spLocks noGrp="1"/>
          </p:cNvSpPr>
          <p:nvPr>
            <p:ph type="sldNum" sz="quarter" idx="12"/>
          </p:nvPr>
        </p:nvSpPr>
        <p:spPr/>
        <p:txBody>
          <a:bodyPr/>
          <a:lstStyle/>
          <a:p>
            <a:fld id="{27C6CCC6-2BE5-4E42-96A4-D1E8E81A3D8E}" type="slidenum">
              <a:rPr lang="de-DE" smtClean="0"/>
              <a:t>13</a:t>
            </a:fld>
            <a:endParaRPr lang="de-DE"/>
          </a:p>
        </p:txBody>
      </p:sp>
      <p:pic>
        <p:nvPicPr>
          <p:cNvPr id="10" name="Espace réservé du contenu 9">
            <a:extLst>
              <a:ext uri="{FF2B5EF4-FFF2-40B4-BE49-F238E27FC236}">
                <a16:creationId xmlns:a16="http://schemas.microsoft.com/office/drawing/2014/main" id="{875D8270-A23D-48FC-8649-DF91D3E2BE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20400" y="1342800"/>
            <a:ext cx="6384000" cy="4788000"/>
          </a:xfrm>
        </p:spPr>
      </p:pic>
    </p:spTree>
    <p:extLst>
      <p:ext uri="{BB962C8B-B14F-4D97-AF65-F5344CB8AC3E}">
        <p14:creationId xmlns:p14="http://schemas.microsoft.com/office/powerpoint/2010/main" val="69958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7075D4-BB70-4683-9B7A-972F32C6A190}"/>
              </a:ext>
            </a:extLst>
          </p:cNvPr>
          <p:cNvSpPr>
            <a:spLocks noGrp="1"/>
          </p:cNvSpPr>
          <p:nvPr>
            <p:ph type="title"/>
          </p:nvPr>
        </p:nvSpPr>
        <p:spPr/>
        <p:txBody>
          <a:bodyPr/>
          <a:lstStyle/>
          <a:p>
            <a:r>
              <a:rPr lang="en-US">
                <a:cs typeface="Calibri Light"/>
              </a:rPr>
              <a:t>What is a I/O-bound Process?</a:t>
            </a:r>
            <a:endParaRPr lang="en-US">
              <a:solidFill>
                <a:schemeClr val="tx1"/>
              </a:solidFill>
            </a:endParaRPr>
          </a:p>
        </p:txBody>
      </p:sp>
      <p:sp>
        <p:nvSpPr>
          <p:cNvPr id="3" name="Espace réservé du contenu 2">
            <a:extLst>
              <a:ext uri="{FF2B5EF4-FFF2-40B4-BE49-F238E27FC236}">
                <a16:creationId xmlns:a16="http://schemas.microsoft.com/office/drawing/2014/main" id="{4689FC7C-1988-415B-9DD7-3301DCB7BA83}"/>
              </a:ext>
            </a:extLst>
          </p:cNvPr>
          <p:cNvSpPr>
            <a:spLocks noGrp="1"/>
          </p:cNvSpPr>
          <p:nvPr>
            <p:ph idx="1"/>
          </p:nvPr>
        </p:nvSpPr>
        <p:spPr/>
        <p:txBody>
          <a:bodyPr vert="horz" lIns="0" tIns="45720" rIns="0" bIns="45720" rtlCol="0" anchor="t">
            <a:normAutofit lnSpcReduction="10000"/>
          </a:bodyPr>
          <a:lstStyle/>
          <a:p>
            <a:pPr>
              <a:buFont typeface="Arial" panose="020F0502020204030204" pitchFamily="34" charset="0"/>
              <a:buChar char="•"/>
            </a:pPr>
            <a:r>
              <a:rPr lang="en-US">
                <a:cs typeface="Calibri"/>
              </a:rPr>
              <a:t> Computation time determined by period spent waiting for input/output</a:t>
            </a:r>
          </a:p>
          <a:p>
            <a:pPr>
              <a:buFont typeface="Arial" panose="020F0502020204030204" pitchFamily="34" charset="0"/>
              <a:buChar char="•"/>
            </a:pPr>
            <a:endParaRPr lang="en-US">
              <a:cs typeface="Calibri"/>
            </a:endParaRPr>
          </a:p>
          <a:p>
            <a:pPr>
              <a:buFont typeface="Arial" panose="020F0502020204030204" pitchFamily="34" charset="0"/>
              <a:buChar char="•"/>
            </a:pPr>
            <a:r>
              <a:rPr lang="en-US">
                <a:cs typeface="Calibri"/>
              </a:rPr>
              <a:t> Case when more time spent requesting data than processing them</a:t>
            </a:r>
          </a:p>
          <a:p>
            <a:pPr>
              <a:buFont typeface="Arial" panose="020F0502020204030204" pitchFamily="34" charset="0"/>
              <a:buChar char="•"/>
            </a:pPr>
            <a:endParaRPr lang="en-US">
              <a:cs typeface="Calibri"/>
            </a:endParaRPr>
          </a:p>
          <a:p>
            <a:pPr>
              <a:buFont typeface="Arial" panose="020F0502020204030204" pitchFamily="34" charset="0"/>
              <a:buChar char="•"/>
            </a:pPr>
            <a:r>
              <a:rPr lang="en-US">
                <a:cs typeface="Calibri"/>
              </a:rPr>
              <a:t> CPU and memory separated in computer</a:t>
            </a:r>
          </a:p>
          <a:p>
            <a:pPr marL="0" indent="0">
              <a:buNone/>
            </a:pPr>
            <a:r>
              <a:rPr lang="en-US">
                <a:cs typeface="Calibri"/>
                <a:sym typeface="Wingdings" panose="05000000000000000000" pitchFamily="2" charset="2"/>
              </a:rPr>
              <a:t></a:t>
            </a:r>
            <a:r>
              <a:rPr lang="en-US">
                <a:cs typeface="Calibri"/>
              </a:rPr>
              <a:t> data transfer rate limit computation speed</a:t>
            </a:r>
          </a:p>
          <a:p>
            <a:pPr marL="0" indent="0">
              <a:buNone/>
            </a:pPr>
            <a:endParaRPr lang="en-US">
              <a:cs typeface="Calibri"/>
            </a:endParaRPr>
          </a:p>
          <a:p>
            <a:pPr>
              <a:buFont typeface="Arial" panose="020F0502020204030204" pitchFamily="34" charset="0"/>
              <a:buChar char="•"/>
            </a:pPr>
            <a:r>
              <a:rPr lang="en-US">
                <a:cs typeface="Calibri"/>
              </a:rPr>
              <a:t> CPUs get faster but not the data transfer</a:t>
            </a:r>
          </a:p>
        </p:txBody>
      </p:sp>
      <p:sp>
        <p:nvSpPr>
          <p:cNvPr id="4" name="Espace réservé de la date 3">
            <a:extLst>
              <a:ext uri="{FF2B5EF4-FFF2-40B4-BE49-F238E27FC236}">
                <a16:creationId xmlns:a16="http://schemas.microsoft.com/office/drawing/2014/main" id="{BE057A4D-EF65-46DA-8EA5-1366A4C2A296}"/>
              </a:ext>
            </a:extLst>
          </p:cNvPr>
          <p:cNvSpPr>
            <a:spLocks noGrp="1"/>
          </p:cNvSpPr>
          <p:nvPr>
            <p:ph type="dt" sz="half" idx="10"/>
          </p:nvPr>
        </p:nvSpPr>
        <p:spPr/>
        <p:txBody>
          <a:bodyPr/>
          <a:lstStyle/>
          <a:p>
            <a:fld id="{2CC4AFDC-03B1-492A-8D03-858E0D6AE876}" type="datetime1">
              <a:rPr lang="de-DE" smtClean="0"/>
              <a:t>18.04.2018</a:t>
            </a:fld>
            <a:endParaRPr lang="de-DE"/>
          </a:p>
        </p:txBody>
      </p:sp>
      <p:sp>
        <p:nvSpPr>
          <p:cNvPr id="5" name="Espace réservé du pied de page 4">
            <a:extLst>
              <a:ext uri="{FF2B5EF4-FFF2-40B4-BE49-F238E27FC236}">
                <a16:creationId xmlns:a16="http://schemas.microsoft.com/office/drawing/2014/main" id="{EEE20891-E5CC-4466-AC19-B8901BF1576B}"/>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56541593-13B8-4D15-82E6-604C964AC0CB}"/>
              </a:ext>
            </a:extLst>
          </p:cNvPr>
          <p:cNvSpPr>
            <a:spLocks noGrp="1"/>
          </p:cNvSpPr>
          <p:nvPr>
            <p:ph type="sldNum" sz="quarter" idx="12"/>
          </p:nvPr>
        </p:nvSpPr>
        <p:spPr/>
        <p:txBody>
          <a:bodyPr/>
          <a:lstStyle/>
          <a:p>
            <a:fld id="{27C6CCC6-2BE5-4E42-96A4-D1E8E81A3D8E}" type="slidenum">
              <a:rPr lang="de-DE" smtClean="0"/>
              <a:t>14</a:t>
            </a:fld>
            <a:endParaRPr lang="de-DE"/>
          </a:p>
        </p:txBody>
      </p:sp>
    </p:spTree>
    <p:extLst>
      <p:ext uri="{BB962C8B-B14F-4D97-AF65-F5344CB8AC3E}">
        <p14:creationId xmlns:p14="http://schemas.microsoft.com/office/powerpoint/2010/main" val="4030559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08F485-346B-4D99-90B6-0D16FAD84658}"/>
              </a:ext>
            </a:extLst>
          </p:cNvPr>
          <p:cNvSpPr>
            <a:spLocks noGrp="1"/>
          </p:cNvSpPr>
          <p:nvPr>
            <p:ph type="title"/>
          </p:nvPr>
        </p:nvSpPr>
        <p:spPr>
          <a:xfrm>
            <a:off x="1097280" y="13072"/>
            <a:ext cx="10230928" cy="1450757"/>
          </a:xfrm>
        </p:spPr>
        <p:txBody>
          <a:bodyPr/>
          <a:lstStyle/>
          <a:p>
            <a:r>
              <a:rPr lang="en-US">
                <a:cs typeface="Calibri Light"/>
              </a:rPr>
              <a:t>Speed Comparison: I/O-bound Processes</a:t>
            </a:r>
            <a:endParaRPr lang="en-US"/>
          </a:p>
        </p:txBody>
      </p:sp>
      <p:sp>
        <p:nvSpPr>
          <p:cNvPr id="4" name="Espace réservé de la date 3">
            <a:extLst>
              <a:ext uri="{FF2B5EF4-FFF2-40B4-BE49-F238E27FC236}">
                <a16:creationId xmlns:a16="http://schemas.microsoft.com/office/drawing/2014/main" id="{35B8743B-56A6-43F1-8AAD-F9908F852228}"/>
              </a:ext>
            </a:extLst>
          </p:cNvPr>
          <p:cNvSpPr>
            <a:spLocks noGrp="1"/>
          </p:cNvSpPr>
          <p:nvPr>
            <p:ph type="dt" sz="half" idx="10"/>
          </p:nvPr>
        </p:nvSpPr>
        <p:spPr/>
        <p:txBody>
          <a:bodyPr/>
          <a:lstStyle/>
          <a:p>
            <a:fld id="{CDFF6E33-81EC-474F-B842-B97C374D72FC}" type="datetime1">
              <a:rPr lang="de-DE" smtClean="0"/>
              <a:t>18.04.2018</a:t>
            </a:fld>
            <a:endParaRPr lang="de-DE"/>
          </a:p>
        </p:txBody>
      </p:sp>
      <p:sp>
        <p:nvSpPr>
          <p:cNvPr id="5" name="Espace réservé du pied de page 4">
            <a:extLst>
              <a:ext uri="{FF2B5EF4-FFF2-40B4-BE49-F238E27FC236}">
                <a16:creationId xmlns:a16="http://schemas.microsoft.com/office/drawing/2014/main" id="{6F0527FE-4E8D-4015-BEC5-FBED0A0C85AD}"/>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E9295873-3C08-4F7D-BC25-701B42B33D1A}"/>
              </a:ext>
            </a:extLst>
          </p:cNvPr>
          <p:cNvSpPr>
            <a:spLocks noGrp="1"/>
          </p:cNvSpPr>
          <p:nvPr>
            <p:ph type="sldNum" sz="quarter" idx="12"/>
          </p:nvPr>
        </p:nvSpPr>
        <p:spPr/>
        <p:txBody>
          <a:bodyPr/>
          <a:lstStyle/>
          <a:p>
            <a:fld id="{27C6CCC6-2BE5-4E42-96A4-D1E8E81A3D8E}" type="slidenum">
              <a:rPr lang="de-DE" smtClean="0"/>
              <a:t>15</a:t>
            </a:fld>
            <a:endParaRPr lang="de-DE"/>
          </a:p>
        </p:txBody>
      </p:sp>
      <p:pic>
        <p:nvPicPr>
          <p:cNvPr id="10" name="Espace réservé du contenu 9">
            <a:extLst>
              <a:ext uri="{FF2B5EF4-FFF2-40B4-BE49-F238E27FC236}">
                <a16:creationId xmlns:a16="http://schemas.microsoft.com/office/drawing/2014/main" id="{6693CC3D-7727-4EB0-ABC4-49E330F854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20400" y="1342800"/>
            <a:ext cx="6384000" cy="4788000"/>
          </a:xfrm>
        </p:spPr>
      </p:pic>
    </p:spTree>
    <p:extLst>
      <p:ext uri="{BB962C8B-B14F-4D97-AF65-F5344CB8AC3E}">
        <p14:creationId xmlns:p14="http://schemas.microsoft.com/office/powerpoint/2010/main" val="2290183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08F485-346B-4D99-90B6-0D16FAD84658}"/>
              </a:ext>
            </a:extLst>
          </p:cNvPr>
          <p:cNvSpPr>
            <a:spLocks noGrp="1"/>
          </p:cNvSpPr>
          <p:nvPr>
            <p:ph type="title"/>
          </p:nvPr>
        </p:nvSpPr>
        <p:spPr>
          <a:xfrm>
            <a:off x="1097280" y="13075"/>
            <a:ext cx="10230928" cy="1450757"/>
          </a:xfrm>
        </p:spPr>
        <p:txBody>
          <a:bodyPr/>
          <a:lstStyle/>
          <a:p>
            <a:r>
              <a:rPr lang="en-US">
                <a:cs typeface="Calibri Light"/>
              </a:rPr>
              <a:t>Speed Comparison: Thread Number</a:t>
            </a:r>
            <a:endParaRPr lang="en-US"/>
          </a:p>
        </p:txBody>
      </p:sp>
      <p:sp>
        <p:nvSpPr>
          <p:cNvPr id="4" name="Espace réservé de la date 3">
            <a:extLst>
              <a:ext uri="{FF2B5EF4-FFF2-40B4-BE49-F238E27FC236}">
                <a16:creationId xmlns:a16="http://schemas.microsoft.com/office/drawing/2014/main" id="{E5AEF21B-03CB-4B1A-A185-6B2EE0D648A0}"/>
              </a:ext>
            </a:extLst>
          </p:cNvPr>
          <p:cNvSpPr>
            <a:spLocks noGrp="1"/>
          </p:cNvSpPr>
          <p:nvPr>
            <p:ph type="dt" sz="half" idx="10"/>
          </p:nvPr>
        </p:nvSpPr>
        <p:spPr/>
        <p:txBody>
          <a:bodyPr/>
          <a:lstStyle/>
          <a:p>
            <a:fld id="{CB41C7CE-90F2-4398-B2CE-BCE7E830DF37}" type="datetime1">
              <a:rPr lang="de-DE" smtClean="0"/>
              <a:t>18.04.2018</a:t>
            </a:fld>
            <a:endParaRPr lang="de-DE"/>
          </a:p>
        </p:txBody>
      </p:sp>
      <p:sp>
        <p:nvSpPr>
          <p:cNvPr id="5" name="Espace réservé du pied de page 4">
            <a:extLst>
              <a:ext uri="{FF2B5EF4-FFF2-40B4-BE49-F238E27FC236}">
                <a16:creationId xmlns:a16="http://schemas.microsoft.com/office/drawing/2014/main" id="{842D4FA6-5810-4E3D-B710-9592C19446C1}"/>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BC0EA837-7E84-4A3E-A4B5-EFC1E24B305D}"/>
              </a:ext>
            </a:extLst>
          </p:cNvPr>
          <p:cNvSpPr>
            <a:spLocks noGrp="1"/>
          </p:cNvSpPr>
          <p:nvPr>
            <p:ph type="sldNum" sz="quarter" idx="12"/>
          </p:nvPr>
        </p:nvSpPr>
        <p:spPr/>
        <p:txBody>
          <a:bodyPr/>
          <a:lstStyle/>
          <a:p>
            <a:fld id="{27C6CCC6-2BE5-4E42-96A4-D1E8E81A3D8E}" type="slidenum">
              <a:rPr lang="de-DE" smtClean="0"/>
              <a:t>16</a:t>
            </a:fld>
            <a:endParaRPr lang="de-DE"/>
          </a:p>
        </p:txBody>
      </p:sp>
      <p:pic>
        <p:nvPicPr>
          <p:cNvPr id="10" name="Espace réservé du contenu 9">
            <a:extLst>
              <a:ext uri="{FF2B5EF4-FFF2-40B4-BE49-F238E27FC236}">
                <a16:creationId xmlns:a16="http://schemas.microsoft.com/office/drawing/2014/main" id="{BF8F7E0E-003E-4561-B35F-6BC4DCF38C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20400" y="1342800"/>
            <a:ext cx="6384000" cy="4788000"/>
          </a:xfrm>
        </p:spPr>
      </p:pic>
    </p:spTree>
    <p:extLst>
      <p:ext uri="{BB962C8B-B14F-4D97-AF65-F5344CB8AC3E}">
        <p14:creationId xmlns:p14="http://schemas.microsoft.com/office/powerpoint/2010/main" val="1404057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08F485-346B-4D99-90B6-0D16FAD84658}"/>
              </a:ext>
            </a:extLst>
          </p:cNvPr>
          <p:cNvSpPr>
            <a:spLocks noGrp="1"/>
          </p:cNvSpPr>
          <p:nvPr>
            <p:ph type="title"/>
          </p:nvPr>
        </p:nvSpPr>
        <p:spPr>
          <a:xfrm>
            <a:off x="1097280" y="13071"/>
            <a:ext cx="10230928" cy="1450757"/>
          </a:xfrm>
        </p:spPr>
        <p:txBody>
          <a:bodyPr/>
          <a:lstStyle/>
          <a:p>
            <a:r>
              <a:rPr lang="en-US">
                <a:cs typeface="Arial"/>
              </a:rPr>
              <a:t>Python Multiprocessing and the GIL</a:t>
            </a:r>
          </a:p>
        </p:txBody>
      </p:sp>
      <p:sp>
        <p:nvSpPr>
          <p:cNvPr id="3" name="Espace réservé du contenu 2">
            <a:extLst>
              <a:ext uri="{FF2B5EF4-FFF2-40B4-BE49-F238E27FC236}">
                <a16:creationId xmlns:a16="http://schemas.microsoft.com/office/drawing/2014/main" id="{9AF294AE-CCFB-4459-9806-67DCC71591BF}"/>
              </a:ext>
            </a:extLst>
          </p:cNvPr>
          <p:cNvSpPr>
            <a:spLocks noGrp="1"/>
          </p:cNvSpPr>
          <p:nvPr>
            <p:ph idx="1"/>
          </p:nvPr>
        </p:nvSpPr>
        <p:spPr>
          <a:xfrm>
            <a:off x="838200" y="1575544"/>
            <a:ext cx="10515600" cy="4351338"/>
          </a:xfrm>
        </p:spPr>
        <p:txBody>
          <a:bodyPr vert="horz" lIns="0" tIns="45720" rIns="0" bIns="45720" rtlCol="0" anchor="t">
            <a:normAutofit fontScale="85000" lnSpcReduction="20000"/>
          </a:bodyPr>
          <a:lstStyle/>
          <a:p>
            <a:pPr>
              <a:buFont typeface="Arial" panose="020F0502020204030204" pitchFamily="34" charset="0"/>
              <a:buChar char="•"/>
            </a:pPr>
            <a:endParaRPr lang="en-US">
              <a:cs typeface="Arial"/>
            </a:endParaRPr>
          </a:p>
          <a:p>
            <a:pPr>
              <a:buFont typeface="Arial" panose="020F0502020204030204" pitchFamily="34" charset="0"/>
              <a:buChar char="•"/>
            </a:pPr>
            <a:r>
              <a:rPr lang="en-US">
                <a:cs typeface="Arial"/>
              </a:rPr>
              <a:t> GIL = Global Interpreter Lock</a:t>
            </a:r>
          </a:p>
          <a:p>
            <a:pPr>
              <a:buFont typeface="Arial" panose="020F0502020204030204" pitchFamily="34" charset="0"/>
              <a:buChar char="•"/>
            </a:pPr>
            <a:endParaRPr lang="en-US">
              <a:solidFill>
                <a:srgbClr val="404040"/>
              </a:solidFill>
              <a:cs typeface="Arial"/>
            </a:endParaRPr>
          </a:p>
          <a:p>
            <a:pPr>
              <a:buFont typeface="Arial" panose="020F0502020204030204" pitchFamily="34" charset="0"/>
              <a:buChar char="•"/>
            </a:pPr>
            <a:r>
              <a:rPr lang="en-US">
                <a:solidFill>
                  <a:srgbClr val="404040"/>
                </a:solidFill>
                <a:cs typeface="Arial"/>
              </a:rPr>
              <a:t>Why threading not efficient for CPU-bound processes in Python?</a:t>
            </a:r>
          </a:p>
          <a:p>
            <a:pPr marL="0" indent="0">
              <a:buNone/>
            </a:pPr>
            <a:r>
              <a:rPr lang="en-US">
                <a:solidFill>
                  <a:srgbClr val="404040"/>
                </a:solidFill>
                <a:cs typeface="Arial"/>
                <a:sym typeface="Wingdings" panose="05000000000000000000" pitchFamily="2" charset="2"/>
              </a:rPr>
              <a:t></a:t>
            </a:r>
            <a:r>
              <a:rPr lang="en-US">
                <a:solidFill>
                  <a:srgbClr val="404040"/>
                </a:solidFill>
                <a:cs typeface="Arial"/>
              </a:rPr>
              <a:t> presence of the GIL</a:t>
            </a:r>
          </a:p>
          <a:p>
            <a:pPr marL="0" indent="0">
              <a:buNone/>
            </a:pPr>
            <a:endParaRPr lang="en-US">
              <a:solidFill>
                <a:srgbClr val="404040"/>
              </a:solidFill>
              <a:cs typeface="Arial"/>
            </a:endParaRPr>
          </a:p>
          <a:p>
            <a:pPr>
              <a:buFont typeface="Arial" panose="020F0502020204030204" pitchFamily="34" charset="0"/>
              <a:buChar char="•"/>
            </a:pPr>
            <a:r>
              <a:rPr lang="en-US">
                <a:solidFill>
                  <a:srgbClr val="404040"/>
                </a:solidFill>
                <a:cs typeface="Arial"/>
              </a:rPr>
              <a:t> Lock that protects access to CPython objects</a:t>
            </a:r>
          </a:p>
          <a:p>
            <a:pPr marL="0" indent="0">
              <a:buNone/>
            </a:pPr>
            <a:endParaRPr lang="en-US">
              <a:solidFill>
                <a:srgbClr val="404040"/>
              </a:solidFill>
              <a:cs typeface="Arial"/>
            </a:endParaRPr>
          </a:p>
          <a:p>
            <a:pPr>
              <a:buFont typeface="Arial" panose="020F0502020204030204" pitchFamily="34" charset="0"/>
              <a:buChar char="•"/>
            </a:pPr>
            <a:r>
              <a:rPr lang="en-US">
                <a:solidFill>
                  <a:srgbClr val="404040"/>
                </a:solidFill>
                <a:cs typeface="Arial"/>
              </a:rPr>
              <a:t> I/O, image processing, NumPy operations happen outside the GIL</a:t>
            </a:r>
          </a:p>
          <a:p>
            <a:pPr>
              <a:buFont typeface="Arial" panose="020F0502020204030204" pitchFamily="34" charset="0"/>
              <a:buChar char="•"/>
            </a:pPr>
            <a:endParaRPr lang="en-US">
              <a:solidFill>
                <a:srgbClr val="404040"/>
              </a:solidFill>
              <a:cs typeface="Arial"/>
            </a:endParaRPr>
          </a:p>
          <a:p>
            <a:pPr>
              <a:buFont typeface="Arial" panose="020F0502020204030204" pitchFamily="34" charset="0"/>
              <a:buChar char="•"/>
            </a:pPr>
            <a:r>
              <a:rPr lang="en-US">
                <a:solidFill>
                  <a:srgbClr val="404040"/>
                </a:solidFill>
                <a:cs typeface="Arial"/>
              </a:rPr>
              <a:t>Separated process have separated memory </a:t>
            </a:r>
            <a:r>
              <a:rPr lang="en-US">
                <a:solidFill>
                  <a:srgbClr val="404040"/>
                </a:solidFill>
                <a:cs typeface="Arial"/>
                <a:sym typeface="Wingdings" panose="05000000000000000000" pitchFamily="2" charset="2"/>
              </a:rPr>
              <a:t></a:t>
            </a:r>
            <a:r>
              <a:rPr lang="en-US">
                <a:solidFill>
                  <a:srgbClr val="404040"/>
                </a:solidFill>
                <a:cs typeface="Arial"/>
              </a:rPr>
              <a:t> gets around GIL</a:t>
            </a:r>
          </a:p>
        </p:txBody>
      </p:sp>
      <p:sp>
        <p:nvSpPr>
          <p:cNvPr id="4" name="Espace réservé de la date 3">
            <a:extLst>
              <a:ext uri="{FF2B5EF4-FFF2-40B4-BE49-F238E27FC236}">
                <a16:creationId xmlns:a16="http://schemas.microsoft.com/office/drawing/2014/main" id="{6E3A2C64-2878-4AAE-A594-5F1858D2EED7}"/>
              </a:ext>
            </a:extLst>
          </p:cNvPr>
          <p:cNvSpPr>
            <a:spLocks noGrp="1"/>
          </p:cNvSpPr>
          <p:nvPr>
            <p:ph type="dt" sz="half" idx="10"/>
          </p:nvPr>
        </p:nvSpPr>
        <p:spPr/>
        <p:txBody>
          <a:bodyPr/>
          <a:lstStyle/>
          <a:p>
            <a:fld id="{DD2AE274-5A2A-4279-AA88-62AF6A8D0BD1}" type="datetime1">
              <a:rPr lang="de-DE" smtClean="0"/>
              <a:t>18.04.2018</a:t>
            </a:fld>
            <a:endParaRPr lang="de-DE"/>
          </a:p>
        </p:txBody>
      </p:sp>
      <p:sp>
        <p:nvSpPr>
          <p:cNvPr id="5" name="Espace réservé du pied de page 4">
            <a:extLst>
              <a:ext uri="{FF2B5EF4-FFF2-40B4-BE49-F238E27FC236}">
                <a16:creationId xmlns:a16="http://schemas.microsoft.com/office/drawing/2014/main" id="{BB0E805A-CF51-418E-9D07-3A93FA1DDEBA}"/>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59F42423-5A63-4E99-8B58-2BBA71B29D25}"/>
              </a:ext>
            </a:extLst>
          </p:cNvPr>
          <p:cNvSpPr>
            <a:spLocks noGrp="1"/>
          </p:cNvSpPr>
          <p:nvPr>
            <p:ph type="sldNum" sz="quarter" idx="12"/>
          </p:nvPr>
        </p:nvSpPr>
        <p:spPr/>
        <p:txBody>
          <a:bodyPr/>
          <a:lstStyle/>
          <a:p>
            <a:fld id="{27C6CCC6-2BE5-4E42-96A4-D1E8E81A3D8E}" type="slidenum">
              <a:rPr lang="de-DE" smtClean="0"/>
              <a:t>17</a:t>
            </a:fld>
            <a:endParaRPr lang="de-DE"/>
          </a:p>
        </p:txBody>
      </p:sp>
    </p:spTree>
    <p:extLst>
      <p:ext uri="{BB962C8B-B14F-4D97-AF65-F5344CB8AC3E}">
        <p14:creationId xmlns:p14="http://schemas.microsoft.com/office/powerpoint/2010/main" val="48462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08F485-346B-4D99-90B6-0D16FAD84658}"/>
              </a:ext>
            </a:extLst>
          </p:cNvPr>
          <p:cNvSpPr>
            <a:spLocks noGrp="1"/>
          </p:cNvSpPr>
          <p:nvPr>
            <p:ph type="title"/>
          </p:nvPr>
        </p:nvSpPr>
        <p:spPr>
          <a:xfrm>
            <a:off x="1097280" y="5249"/>
            <a:ext cx="10230928" cy="1450757"/>
          </a:xfrm>
        </p:spPr>
        <p:txBody>
          <a:bodyPr/>
          <a:lstStyle/>
          <a:p>
            <a:r>
              <a:rPr lang="en-US">
                <a:cs typeface="Calibri Light"/>
              </a:rPr>
              <a:t>Pros</a:t>
            </a:r>
            <a:endParaRPr lang="en-US"/>
          </a:p>
        </p:txBody>
      </p:sp>
      <p:sp>
        <p:nvSpPr>
          <p:cNvPr id="3" name="Espace réservé du contenu 2">
            <a:extLst>
              <a:ext uri="{FF2B5EF4-FFF2-40B4-BE49-F238E27FC236}">
                <a16:creationId xmlns:a16="http://schemas.microsoft.com/office/drawing/2014/main" id="{9AF294AE-CCFB-4459-9806-67DCC71591BF}"/>
              </a:ext>
            </a:extLst>
          </p:cNvPr>
          <p:cNvSpPr>
            <a:spLocks noGrp="1"/>
          </p:cNvSpPr>
          <p:nvPr>
            <p:ph idx="1"/>
          </p:nvPr>
        </p:nvSpPr>
        <p:spPr>
          <a:xfrm>
            <a:off x="838200" y="1591151"/>
            <a:ext cx="10515600" cy="4351338"/>
          </a:xfrm>
        </p:spPr>
        <p:txBody>
          <a:bodyPr vert="horz" lIns="0" tIns="45720" rIns="0" bIns="45720" rtlCol="0" anchor="t">
            <a:normAutofit/>
          </a:bodyPr>
          <a:lstStyle/>
          <a:p>
            <a:pPr>
              <a:buFont typeface="Arial" panose="020F0502020204030204" pitchFamily="34" charset="0"/>
              <a:buChar char="•"/>
            </a:pPr>
            <a:r>
              <a:rPr lang="en-US" dirty="0">
                <a:cs typeface="Calibri"/>
              </a:rPr>
              <a:t> Multiprocessing:</a:t>
            </a:r>
          </a:p>
          <a:p>
            <a:pPr marL="383540" lvl="1">
              <a:buFont typeface="Arial" panose="020F0502020204030204" pitchFamily="34" charset="0"/>
              <a:buChar char="•"/>
            </a:pPr>
            <a:r>
              <a:rPr lang="en-US" dirty="0">
                <a:cs typeface="Calibri"/>
              </a:rPr>
              <a:t>Separate memory space </a:t>
            </a:r>
            <a:r>
              <a:rPr lang="en-US" dirty="0">
                <a:cs typeface="Calibri"/>
                <a:sym typeface="Wingdings" panose="05000000000000000000" pitchFamily="2" charset="2"/>
              </a:rPr>
              <a:t></a:t>
            </a:r>
            <a:r>
              <a:rPr lang="en-US" dirty="0">
                <a:cs typeface="Calibri"/>
              </a:rPr>
              <a:t> no GIL</a:t>
            </a:r>
          </a:p>
          <a:p>
            <a:pPr marL="383540" lvl="1">
              <a:buFont typeface="Arial" panose="020F0502020204030204" pitchFamily="34" charset="0"/>
              <a:buChar char="•"/>
            </a:pPr>
            <a:r>
              <a:rPr lang="en-US" dirty="0">
                <a:cs typeface="Calibri"/>
              </a:rPr>
              <a:t>Take advantage of multiple CPUs</a:t>
            </a:r>
          </a:p>
          <a:p>
            <a:pPr marL="383540" lvl="1">
              <a:buFont typeface="Arial" panose="020F0502020204030204" pitchFamily="34" charset="0"/>
              <a:buChar char="•"/>
            </a:pPr>
            <a:r>
              <a:rPr lang="en-US" dirty="0">
                <a:cs typeface="Calibri"/>
              </a:rPr>
              <a:t>Processes are killable</a:t>
            </a:r>
          </a:p>
          <a:p>
            <a:pPr marL="383540" lvl="1">
              <a:buFont typeface="Arial" panose="020F0502020204030204" pitchFamily="34" charset="0"/>
              <a:buChar char="•"/>
            </a:pPr>
            <a:r>
              <a:rPr lang="en-US" dirty="0">
                <a:cs typeface="Calibri"/>
              </a:rPr>
              <a:t>Easy to code</a:t>
            </a:r>
          </a:p>
          <a:p>
            <a:pPr>
              <a:buFont typeface="Arial" panose="020F0502020204030204" pitchFamily="34" charset="0"/>
              <a:buChar char="•"/>
            </a:pPr>
            <a:r>
              <a:rPr lang="en-US" dirty="0">
                <a:cs typeface="Calibri"/>
              </a:rPr>
              <a:t>Multithreading:</a:t>
            </a:r>
          </a:p>
          <a:p>
            <a:pPr marL="383540" lvl="1">
              <a:buFont typeface="Arial" panose="020F0502020204030204" pitchFamily="34" charset="0"/>
              <a:buChar char="•"/>
            </a:pPr>
            <a:r>
              <a:rPr lang="en-US" dirty="0">
                <a:cs typeface="Calibri"/>
              </a:rPr>
              <a:t>Lightweight</a:t>
            </a:r>
          </a:p>
          <a:p>
            <a:pPr marL="383540" lvl="1">
              <a:buFont typeface="Arial" panose="020F0502020204030204" pitchFamily="34" charset="0"/>
              <a:buChar char="•"/>
            </a:pPr>
            <a:r>
              <a:rPr lang="en-US" dirty="0">
                <a:cs typeface="Calibri"/>
              </a:rPr>
              <a:t>Shared memory (easy to communicate between the threads)</a:t>
            </a:r>
          </a:p>
          <a:p>
            <a:pPr marL="383540" lvl="1">
              <a:buFont typeface="Arial" panose="020F0502020204030204" pitchFamily="34" charset="0"/>
              <a:buChar char="•"/>
            </a:pPr>
            <a:r>
              <a:rPr lang="en-US" dirty="0">
                <a:cs typeface="Calibri"/>
              </a:rPr>
              <a:t>Useful for I/O-bound processes</a:t>
            </a:r>
          </a:p>
          <a:p>
            <a:pPr marL="383540" lvl="1">
              <a:buFont typeface="Arial" panose="020F0502020204030204" pitchFamily="34" charset="0"/>
              <a:buChar char="•"/>
            </a:pPr>
            <a:r>
              <a:rPr lang="en-US" dirty="0">
                <a:cs typeface="Calibri"/>
              </a:rPr>
              <a:t>Will work for modules that properly release the GIL</a:t>
            </a:r>
          </a:p>
        </p:txBody>
      </p:sp>
      <p:sp>
        <p:nvSpPr>
          <p:cNvPr id="4" name="Espace réservé de la date 3">
            <a:extLst>
              <a:ext uri="{FF2B5EF4-FFF2-40B4-BE49-F238E27FC236}">
                <a16:creationId xmlns:a16="http://schemas.microsoft.com/office/drawing/2014/main" id="{70E72E1D-CD9E-45FA-8B61-689C39825952}"/>
              </a:ext>
            </a:extLst>
          </p:cNvPr>
          <p:cNvSpPr>
            <a:spLocks noGrp="1"/>
          </p:cNvSpPr>
          <p:nvPr>
            <p:ph type="dt" sz="half" idx="10"/>
          </p:nvPr>
        </p:nvSpPr>
        <p:spPr/>
        <p:txBody>
          <a:bodyPr/>
          <a:lstStyle/>
          <a:p>
            <a:fld id="{71ECCD9F-24E8-4A95-96D0-25A6EE1C54DA}" type="datetime1">
              <a:rPr lang="de-DE" smtClean="0"/>
              <a:t>18.04.2018</a:t>
            </a:fld>
            <a:endParaRPr lang="de-DE"/>
          </a:p>
        </p:txBody>
      </p:sp>
      <p:sp>
        <p:nvSpPr>
          <p:cNvPr id="5" name="Espace réservé du pied de page 4">
            <a:extLst>
              <a:ext uri="{FF2B5EF4-FFF2-40B4-BE49-F238E27FC236}">
                <a16:creationId xmlns:a16="http://schemas.microsoft.com/office/drawing/2014/main" id="{776AE2AD-B495-43F9-A037-A2C84C8EF728}"/>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BA4340FE-C582-414F-97A0-5092B1ED695A}"/>
              </a:ext>
            </a:extLst>
          </p:cNvPr>
          <p:cNvSpPr>
            <a:spLocks noGrp="1"/>
          </p:cNvSpPr>
          <p:nvPr>
            <p:ph type="sldNum" sz="quarter" idx="12"/>
          </p:nvPr>
        </p:nvSpPr>
        <p:spPr/>
        <p:txBody>
          <a:bodyPr/>
          <a:lstStyle/>
          <a:p>
            <a:fld id="{27C6CCC6-2BE5-4E42-96A4-D1E8E81A3D8E}" type="slidenum">
              <a:rPr lang="de-DE" smtClean="0"/>
              <a:t>18</a:t>
            </a:fld>
            <a:endParaRPr lang="de-DE"/>
          </a:p>
        </p:txBody>
      </p:sp>
    </p:spTree>
    <p:extLst>
      <p:ext uri="{BB962C8B-B14F-4D97-AF65-F5344CB8AC3E}">
        <p14:creationId xmlns:p14="http://schemas.microsoft.com/office/powerpoint/2010/main" val="3557765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08F485-346B-4D99-90B6-0D16FAD84658}"/>
              </a:ext>
            </a:extLst>
          </p:cNvPr>
          <p:cNvSpPr>
            <a:spLocks noGrp="1"/>
          </p:cNvSpPr>
          <p:nvPr>
            <p:ph type="title"/>
          </p:nvPr>
        </p:nvSpPr>
        <p:spPr>
          <a:xfrm>
            <a:off x="1097280" y="13072"/>
            <a:ext cx="10230928" cy="1450757"/>
          </a:xfrm>
        </p:spPr>
        <p:txBody>
          <a:bodyPr/>
          <a:lstStyle/>
          <a:p>
            <a:r>
              <a:rPr lang="fr-FR" dirty="0">
                <a:cs typeface="Calibri Light"/>
              </a:rPr>
              <a:t>Cons</a:t>
            </a:r>
            <a:endParaRPr lang="fr-FR" dirty="0" err="1"/>
          </a:p>
        </p:txBody>
      </p:sp>
      <p:sp>
        <p:nvSpPr>
          <p:cNvPr id="3" name="Espace réservé du contenu 2">
            <a:extLst>
              <a:ext uri="{FF2B5EF4-FFF2-40B4-BE49-F238E27FC236}">
                <a16:creationId xmlns:a16="http://schemas.microsoft.com/office/drawing/2014/main" id="{9AF294AE-CCFB-4459-9806-67DCC71591BF}"/>
              </a:ext>
            </a:extLst>
          </p:cNvPr>
          <p:cNvSpPr>
            <a:spLocks noGrp="1"/>
          </p:cNvSpPr>
          <p:nvPr>
            <p:ph idx="1"/>
          </p:nvPr>
        </p:nvSpPr>
        <p:spPr>
          <a:xfrm>
            <a:off x="838200" y="1598986"/>
            <a:ext cx="10515600" cy="4351338"/>
          </a:xfrm>
        </p:spPr>
        <p:txBody>
          <a:bodyPr vert="horz" lIns="0" tIns="45720" rIns="0" bIns="45720" rtlCol="0" anchor="t">
            <a:normAutofit/>
          </a:bodyPr>
          <a:lstStyle/>
          <a:p>
            <a:pPr>
              <a:buFont typeface="Arial" panose="020F0502020204030204" pitchFamily="34" charset="0"/>
              <a:buChar char="•"/>
            </a:pPr>
            <a:endParaRPr lang="en-US" dirty="0"/>
          </a:p>
          <a:p>
            <a:pPr>
              <a:buFont typeface="Arial" panose="020F0502020204030204" pitchFamily="34" charset="0"/>
              <a:buChar char="•"/>
            </a:pPr>
            <a:r>
              <a:rPr lang="en-US" dirty="0">
                <a:cs typeface="Calibri"/>
              </a:rPr>
              <a:t>Multiprocessing:</a:t>
            </a:r>
            <a:endParaRPr lang="en-US" dirty="0">
              <a:solidFill>
                <a:schemeClr val="tx1"/>
              </a:solidFill>
            </a:endParaRPr>
          </a:p>
          <a:p>
            <a:pPr marL="383540" lvl="1">
              <a:buFont typeface="Arial" panose="020F0502020204030204" pitchFamily="34" charset="0"/>
              <a:buChar char="•"/>
            </a:pPr>
            <a:r>
              <a:rPr lang="en-US" dirty="0">
                <a:cs typeface="Calibri"/>
              </a:rPr>
              <a:t>Larger memory footprint</a:t>
            </a:r>
          </a:p>
          <a:p>
            <a:pPr marL="383540" lvl="1">
              <a:buFont typeface="Arial" panose="020F0502020204030204" pitchFamily="34" charset="0"/>
              <a:buChar char="•"/>
            </a:pPr>
            <a:r>
              <a:rPr lang="en-US" dirty="0">
                <a:cs typeface="Calibri"/>
              </a:rPr>
              <a:t>Communication between processes more complicated</a:t>
            </a:r>
          </a:p>
          <a:p>
            <a:pPr marL="200660" lvl="1" indent="0">
              <a:buNone/>
            </a:pPr>
            <a:endParaRPr lang="en-US" dirty="0">
              <a:cs typeface="Calibri"/>
            </a:endParaRPr>
          </a:p>
          <a:p>
            <a:pPr>
              <a:buFont typeface="Arial" panose="020F0502020204030204" pitchFamily="34" charset="0"/>
              <a:buChar char="•"/>
            </a:pPr>
            <a:r>
              <a:rPr lang="en-US" dirty="0">
                <a:cs typeface="Calibri"/>
              </a:rPr>
              <a:t>Multithreading:</a:t>
            </a:r>
          </a:p>
          <a:p>
            <a:pPr marL="383540" lvl="1">
              <a:buFont typeface="Arial" panose="020F0502020204030204" pitchFamily="34" charset="0"/>
              <a:buChar char="•"/>
            </a:pPr>
            <a:r>
              <a:rPr lang="en-US" dirty="0">
                <a:cs typeface="Calibri"/>
              </a:rPr>
              <a:t>Subject to the GIL </a:t>
            </a:r>
            <a:r>
              <a:rPr lang="en-US" dirty="0">
                <a:cs typeface="Calibri"/>
                <a:sym typeface="Wingdings" panose="05000000000000000000" pitchFamily="2" charset="2"/>
              </a:rPr>
              <a:t></a:t>
            </a:r>
            <a:r>
              <a:rPr lang="en-US" dirty="0">
                <a:cs typeface="Calibri"/>
              </a:rPr>
              <a:t> not useful for CPU-bound processes</a:t>
            </a:r>
          </a:p>
          <a:p>
            <a:pPr marL="383540" lvl="1">
              <a:buFont typeface="Arial" panose="020F0502020204030204" pitchFamily="34" charset="0"/>
              <a:buChar char="•"/>
            </a:pPr>
            <a:r>
              <a:rPr lang="en-US" dirty="0">
                <a:cs typeface="Calibri"/>
              </a:rPr>
              <a:t>Not safely killable</a:t>
            </a:r>
          </a:p>
        </p:txBody>
      </p:sp>
      <p:sp>
        <p:nvSpPr>
          <p:cNvPr id="4" name="Espace réservé de la date 3">
            <a:extLst>
              <a:ext uri="{FF2B5EF4-FFF2-40B4-BE49-F238E27FC236}">
                <a16:creationId xmlns:a16="http://schemas.microsoft.com/office/drawing/2014/main" id="{5D8DF898-0D12-4045-B8D6-B50FFFBC0CE0}"/>
              </a:ext>
            </a:extLst>
          </p:cNvPr>
          <p:cNvSpPr>
            <a:spLocks noGrp="1"/>
          </p:cNvSpPr>
          <p:nvPr>
            <p:ph type="dt" sz="half" idx="10"/>
          </p:nvPr>
        </p:nvSpPr>
        <p:spPr/>
        <p:txBody>
          <a:bodyPr/>
          <a:lstStyle/>
          <a:p>
            <a:fld id="{DC218D95-7C95-4174-ABA5-DE5DB84E16E0}" type="datetime1">
              <a:rPr lang="de-DE" smtClean="0"/>
              <a:t>18.04.2018</a:t>
            </a:fld>
            <a:endParaRPr lang="de-DE"/>
          </a:p>
        </p:txBody>
      </p:sp>
      <p:sp>
        <p:nvSpPr>
          <p:cNvPr id="5" name="Espace réservé du pied de page 4">
            <a:extLst>
              <a:ext uri="{FF2B5EF4-FFF2-40B4-BE49-F238E27FC236}">
                <a16:creationId xmlns:a16="http://schemas.microsoft.com/office/drawing/2014/main" id="{30F2EFC0-4E1A-49F1-8B0D-912B44D48456}"/>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7A47BD74-7061-4CE0-A609-E4E40B9FB1F0}"/>
              </a:ext>
            </a:extLst>
          </p:cNvPr>
          <p:cNvSpPr>
            <a:spLocks noGrp="1"/>
          </p:cNvSpPr>
          <p:nvPr>
            <p:ph type="sldNum" sz="quarter" idx="12"/>
          </p:nvPr>
        </p:nvSpPr>
        <p:spPr/>
        <p:txBody>
          <a:bodyPr/>
          <a:lstStyle/>
          <a:p>
            <a:fld id="{27C6CCC6-2BE5-4E42-96A4-D1E8E81A3D8E}" type="slidenum">
              <a:rPr lang="de-DE" smtClean="0"/>
              <a:t>19</a:t>
            </a:fld>
            <a:endParaRPr lang="de-DE"/>
          </a:p>
        </p:txBody>
      </p:sp>
    </p:spTree>
    <p:extLst>
      <p:ext uri="{BB962C8B-B14F-4D97-AF65-F5344CB8AC3E}">
        <p14:creationId xmlns:p14="http://schemas.microsoft.com/office/powerpoint/2010/main" val="140372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1A170-80F9-47ED-BCE8-B038FD7633FE}"/>
              </a:ext>
            </a:extLst>
          </p:cNvPr>
          <p:cNvSpPr>
            <a:spLocks noGrp="1"/>
          </p:cNvSpPr>
          <p:nvPr>
            <p:ph type="title"/>
          </p:nvPr>
        </p:nvSpPr>
        <p:spPr/>
        <p:txBody>
          <a:bodyPr/>
          <a:lstStyle/>
          <a:p>
            <a:r>
              <a:rPr lang="en-US">
                <a:cs typeface="Arial"/>
              </a:rPr>
              <a:t>Master's Project</a:t>
            </a:r>
          </a:p>
        </p:txBody>
      </p:sp>
      <p:sp>
        <p:nvSpPr>
          <p:cNvPr id="3" name="Espace réservé du contenu 2">
            <a:extLst>
              <a:ext uri="{FF2B5EF4-FFF2-40B4-BE49-F238E27FC236}">
                <a16:creationId xmlns:a16="http://schemas.microsoft.com/office/drawing/2014/main" id="{9DE55BE7-79E3-45F0-90E7-91DADE89AB50}"/>
              </a:ext>
            </a:extLst>
          </p:cNvPr>
          <p:cNvSpPr>
            <a:spLocks noGrp="1"/>
          </p:cNvSpPr>
          <p:nvPr>
            <p:ph idx="1"/>
          </p:nvPr>
        </p:nvSpPr>
        <p:spPr>
          <a:xfrm>
            <a:off x="1066800" y="1459076"/>
            <a:ext cx="10058400" cy="1262908"/>
          </a:xfrm>
        </p:spPr>
        <p:txBody>
          <a:bodyPr vert="horz" lIns="0" tIns="45720" rIns="0" bIns="45720" rtlCol="0" anchor="t">
            <a:normAutofit/>
          </a:bodyPr>
          <a:lstStyle/>
          <a:p>
            <a:pPr marL="0" indent="0">
              <a:buNone/>
            </a:pPr>
            <a:r>
              <a:rPr lang="en-US" sz="3200" dirty="0">
                <a:cs typeface="Arial"/>
              </a:rPr>
              <a:t>Computational characterization of STAT binding sites in mosquito genomes</a:t>
            </a:r>
          </a:p>
        </p:txBody>
      </p:sp>
      <p:sp>
        <p:nvSpPr>
          <p:cNvPr id="4" name="Espace réservé de la date 3">
            <a:extLst>
              <a:ext uri="{FF2B5EF4-FFF2-40B4-BE49-F238E27FC236}">
                <a16:creationId xmlns:a16="http://schemas.microsoft.com/office/drawing/2014/main" id="{2B55BDCD-819D-47FD-999E-7D0B4D7B05D7}"/>
              </a:ext>
            </a:extLst>
          </p:cNvPr>
          <p:cNvSpPr>
            <a:spLocks noGrp="1"/>
          </p:cNvSpPr>
          <p:nvPr>
            <p:ph type="dt" sz="half" idx="10"/>
          </p:nvPr>
        </p:nvSpPr>
        <p:spPr/>
        <p:txBody>
          <a:bodyPr/>
          <a:lstStyle/>
          <a:p>
            <a:fld id="{169019D6-8A03-4BC2-9319-969C8DFA6280}" type="datetime1">
              <a:rPr lang="de-DE" smtClean="0"/>
              <a:t>18.04.2018</a:t>
            </a:fld>
            <a:endParaRPr lang="de-DE"/>
          </a:p>
        </p:txBody>
      </p:sp>
      <p:sp>
        <p:nvSpPr>
          <p:cNvPr id="7" name="Espace réservé du pied de page 6">
            <a:extLst>
              <a:ext uri="{FF2B5EF4-FFF2-40B4-BE49-F238E27FC236}">
                <a16:creationId xmlns:a16="http://schemas.microsoft.com/office/drawing/2014/main" id="{4C42B313-E54B-4DAE-BD9B-20BAD24B0621}"/>
              </a:ext>
            </a:extLst>
          </p:cNvPr>
          <p:cNvSpPr>
            <a:spLocks noGrp="1"/>
          </p:cNvSpPr>
          <p:nvPr>
            <p:ph type="ftr" sz="quarter" idx="11"/>
          </p:nvPr>
        </p:nvSpPr>
        <p:spPr/>
        <p:txBody>
          <a:bodyPr/>
          <a:lstStyle/>
          <a:p>
            <a:r>
              <a:rPr lang="de-DE" dirty="0" err="1"/>
              <a:t>Multiprocessing</a:t>
            </a:r>
            <a:r>
              <a:rPr lang="de-DE" dirty="0"/>
              <a:t> &amp; </a:t>
            </a:r>
            <a:r>
              <a:rPr lang="de-DE" dirty="0" err="1"/>
              <a:t>multithreading</a:t>
            </a:r>
            <a:endParaRPr lang="de-DE" dirty="0"/>
          </a:p>
        </p:txBody>
      </p:sp>
      <p:sp>
        <p:nvSpPr>
          <p:cNvPr id="8" name="Espace réservé du numéro de diapositive 7">
            <a:extLst>
              <a:ext uri="{FF2B5EF4-FFF2-40B4-BE49-F238E27FC236}">
                <a16:creationId xmlns:a16="http://schemas.microsoft.com/office/drawing/2014/main" id="{ED5C3FA1-FF83-4E83-AC82-87CD2A805F5F}"/>
              </a:ext>
            </a:extLst>
          </p:cNvPr>
          <p:cNvSpPr>
            <a:spLocks noGrp="1"/>
          </p:cNvSpPr>
          <p:nvPr>
            <p:ph type="sldNum" sz="quarter" idx="12"/>
          </p:nvPr>
        </p:nvSpPr>
        <p:spPr/>
        <p:txBody>
          <a:bodyPr/>
          <a:lstStyle/>
          <a:p>
            <a:fld id="{27C6CCC6-2BE5-4E42-96A4-D1E8E81A3D8E}" type="slidenum">
              <a:rPr lang="de-DE" smtClean="0"/>
              <a:t>2</a:t>
            </a:fld>
            <a:endParaRPr lang="de-DE" dirty="0"/>
          </a:p>
        </p:txBody>
      </p:sp>
      <p:pic>
        <p:nvPicPr>
          <p:cNvPr id="10" name="Image 9">
            <a:extLst>
              <a:ext uri="{FF2B5EF4-FFF2-40B4-BE49-F238E27FC236}">
                <a16:creationId xmlns:a16="http://schemas.microsoft.com/office/drawing/2014/main" id="{53EB5806-FC67-402E-9B6D-27255D0989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5210" y="3426105"/>
            <a:ext cx="2079315" cy="1325563"/>
          </a:xfrm>
          <a:prstGeom prst="rect">
            <a:avLst/>
          </a:prstGeom>
        </p:spPr>
      </p:pic>
      <p:pic>
        <p:nvPicPr>
          <p:cNvPr id="9" name="Image 8">
            <a:extLst>
              <a:ext uri="{FF2B5EF4-FFF2-40B4-BE49-F238E27FC236}">
                <a16:creationId xmlns:a16="http://schemas.microsoft.com/office/drawing/2014/main" id="{EC976076-F3B3-4059-B4E2-E4642E9A88B6}"/>
              </a:ext>
            </a:extLst>
          </p:cNvPr>
          <p:cNvPicPr>
            <a:picLocks noChangeAspect="1"/>
          </p:cNvPicPr>
          <p:nvPr/>
        </p:nvPicPr>
        <p:blipFill rotWithShape="1">
          <a:blip r:embed="rId4">
            <a:extLst>
              <a:ext uri="{28A0092B-C50C-407E-A947-70E740481C1C}">
                <a14:useLocalDpi xmlns:a14="http://schemas.microsoft.com/office/drawing/2010/main" val="0"/>
              </a:ext>
            </a:extLst>
          </a:blip>
          <a:srcRect l="52203" t="5811"/>
          <a:stretch/>
        </p:blipFill>
        <p:spPr>
          <a:xfrm>
            <a:off x="1291487" y="2518789"/>
            <a:ext cx="4298478" cy="3600000"/>
          </a:xfrm>
          <a:prstGeom prst="rect">
            <a:avLst/>
          </a:prstGeom>
        </p:spPr>
      </p:pic>
    </p:spTree>
    <p:extLst>
      <p:ext uri="{BB962C8B-B14F-4D97-AF65-F5344CB8AC3E}">
        <p14:creationId xmlns:p14="http://schemas.microsoft.com/office/powerpoint/2010/main" val="3053651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08F485-346B-4D99-90B6-0D16FAD84658}"/>
              </a:ext>
            </a:extLst>
          </p:cNvPr>
          <p:cNvSpPr>
            <a:spLocks noGrp="1"/>
          </p:cNvSpPr>
          <p:nvPr>
            <p:ph type="title"/>
          </p:nvPr>
        </p:nvSpPr>
        <p:spPr>
          <a:xfrm>
            <a:off x="1097280" y="13064"/>
            <a:ext cx="10230928" cy="1450757"/>
          </a:xfrm>
        </p:spPr>
        <p:txBody>
          <a:bodyPr/>
          <a:lstStyle/>
          <a:p>
            <a:r>
              <a:rPr lang="en-US">
                <a:cs typeface="Calibri Light"/>
              </a:rPr>
              <a:t>Take Home Message</a:t>
            </a:r>
            <a:endParaRPr lang="en-US"/>
          </a:p>
        </p:txBody>
      </p:sp>
      <p:sp>
        <p:nvSpPr>
          <p:cNvPr id="3" name="Espace réservé du contenu 2">
            <a:extLst>
              <a:ext uri="{FF2B5EF4-FFF2-40B4-BE49-F238E27FC236}">
                <a16:creationId xmlns:a16="http://schemas.microsoft.com/office/drawing/2014/main" id="{9AF294AE-CCFB-4459-9806-67DCC71591BF}"/>
              </a:ext>
            </a:extLst>
          </p:cNvPr>
          <p:cNvSpPr>
            <a:spLocks noGrp="1"/>
          </p:cNvSpPr>
          <p:nvPr>
            <p:ph idx="1"/>
          </p:nvPr>
        </p:nvSpPr>
        <p:spPr>
          <a:xfrm>
            <a:off x="838200" y="1439093"/>
            <a:ext cx="10515600" cy="4351338"/>
          </a:xfrm>
        </p:spPr>
        <p:txBody>
          <a:bodyPr vert="horz" lIns="0" tIns="45720" rIns="0" bIns="45720" rtlCol="0" anchor="t">
            <a:normAutofit/>
          </a:bodyPr>
          <a:lstStyle/>
          <a:p>
            <a:pPr marL="0" indent="0">
              <a:buNone/>
            </a:pPr>
            <a:endParaRPr lang="en-US" dirty="0">
              <a:cs typeface="Calibri"/>
            </a:endParaRPr>
          </a:p>
          <a:p>
            <a:pPr>
              <a:buFont typeface="Arial" panose="020F0502020204030204" pitchFamily="34" charset="0"/>
              <a:buChar char="•"/>
            </a:pPr>
            <a:r>
              <a:rPr lang="en-US" dirty="0">
                <a:cs typeface="Calibri"/>
              </a:rPr>
              <a:t>Multiprocessing </a:t>
            </a:r>
            <a:r>
              <a:rPr lang="en-US" dirty="0">
                <a:cs typeface="Calibri"/>
                <a:sym typeface="Wingdings" panose="05000000000000000000" pitchFamily="2" charset="2"/>
              </a:rPr>
              <a:t></a:t>
            </a:r>
            <a:r>
              <a:rPr lang="en-US" dirty="0">
                <a:cs typeface="Calibri"/>
              </a:rPr>
              <a:t> different memory space</a:t>
            </a:r>
          </a:p>
          <a:p>
            <a:pPr>
              <a:buFont typeface="Arial" panose="020F0502020204030204" pitchFamily="34" charset="0"/>
              <a:buChar char="•"/>
            </a:pPr>
            <a:endParaRPr lang="en-US" dirty="0"/>
          </a:p>
          <a:p>
            <a:pPr>
              <a:buFont typeface="Arial" panose="020F0502020204030204" pitchFamily="34" charset="0"/>
              <a:buChar char="•"/>
            </a:pPr>
            <a:r>
              <a:rPr lang="en-US" dirty="0">
                <a:cs typeface="Calibri"/>
              </a:rPr>
              <a:t> Multithreading </a:t>
            </a:r>
            <a:r>
              <a:rPr lang="en-US" dirty="0">
                <a:cs typeface="Calibri"/>
                <a:sym typeface="Wingdings" panose="05000000000000000000" pitchFamily="2" charset="2"/>
              </a:rPr>
              <a:t></a:t>
            </a:r>
            <a:r>
              <a:rPr lang="en-US" dirty="0">
                <a:cs typeface="Calibri"/>
              </a:rPr>
              <a:t> same memory space </a:t>
            </a:r>
            <a:r>
              <a:rPr lang="en-US" dirty="0">
                <a:cs typeface="Calibri"/>
                <a:sym typeface="Wingdings" panose="05000000000000000000" pitchFamily="2" charset="2"/>
              </a:rPr>
              <a:t> GIL limitation</a:t>
            </a:r>
          </a:p>
          <a:p>
            <a:pPr>
              <a:buFont typeface="Arial" panose="020F0502020204030204" pitchFamily="34" charset="0"/>
              <a:buChar char="•"/>
            </a:pPr>
            <a:endParaRPr lang="en-US" dirty="0">
              <a:cs typeface="Calibri"/>
            </a:endParaRPr>
          </a:p>
          <a:p>
            <a:pPr>
              <a:buFont typeface="Arial" panose="020F0502020204030204" pitchFamily="34" charset="0"/>
              <a:buChar char="•"/>
            </a:pPr>
            <a:r>
              <a:rPr lang="en-US" dirty="0">
                <a:cs typeface="Calibri"/>
              </a:rPr>
              <a:t>Multiprocessing allows to speed up CPU-bound processes dramatically</a:t>
            </a:r>
          </a:p>
          <a:p>
            <a:pPr>
              <a:buFont typeface="Arial" panose="020F0502020204030204" pitchFamily="34" charset="0"/>
              <a:buChar char="•"/>
            </a:pPr>
            <a:endParaRPr lang="en-US" dirty="0">
              <a:solidFill>
                <a:schemeClr val="tx1"/>
              </a:solidFill>
            </a:endParaRPr>
          </a:p>
          <a:p>
            <a:pPr>
              <a:buFont typeface="Arial" panose="020F0502020204030204" pitchFamily="34" charset="0"/>
              <a:buChar char="•"/>
            </a:pPr>
            <a:r>
              <a:rPr lang="en-US" dirty="0">
                <a:cs typeface="Calibri"/>
              </a:rPr>
              <a:t> Multithreading allows to speed up I/O-bound processes dramatically</a:t>
            </a:r>
          </a:p>
        </p:txBody>
      </p:sp>
      <p:sp>
        <p:nvSpPr>
          <p:cNvPr id="4" name="Espace réservé de la date 3">
            <a:extLst>
              <a:ext uri="{FF2B5EF4-FFF2-40B4-BE49-F238E27FC236}">
                <a16:creationId xmlns:a16="http://schemas.microsoft.com/office/drawing/2014/main" id="{8D5E7B5B-25C3-4FAA-BC37-19EF6232B567}"/>
              </a:ext>
            </a:extLst>
          </p:cNvPr>
          <p:cNvSpPr>
            <a:spLocks noGrp="1"/>
          </p:cNvSpPr>
          <p:nvPr>
            <p:ph type="dt" sz="half" idx="10"/>
          </p:nvPr>
        </p:nvSpPr>
        <p:spPr/>
        <p:txBody>
          <a:bodyPr/>
          <a:lstStyle/>
          <a:p>
            <a:fld id="{B34FADC8-E83C-4C1A-BD55-DD54B465BC67}" type="datetime1">
              <a:rPr lang="de-DE" smtClean="0"/>
              <a:t>18.04.2018</a:t>
            </a:fld>
            <a:endParaRPr lang="de-DE"/>
          </a:p>
        </p:txBody>
      </p:sp>
      <p:sp>
        <p:nvSpPr>
          <p:cNvPr id="5" name="Espace réservé du pied de page 4">
            <a:extLst>
              <a:ext uri="{FF2B5EF4-FFF2-40B4-BE49-F238E27FC236}">
                <a16:creationId xmlns:a16="http://schemas.microsoft.com/office/drawing/2014/main" id="{4A960505-E2A9-4AF4-8DC8-2BCECC89C19D}"/>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D536033D-9C5A-4F45-97CB-1D6286167E79}"/>
              </a:ext>
            </a:extLst>
          </p:cNvPr>
          <p:cNvSpPr>
            <a:spLocks noGrp="1"/>
          </p:cNvSpPr>
          <p:nvPr>
            <p:ph type="sldNum" sz="quarter" idx="12"/>
          </p:nvPr>
        </p:nvSpPr>
        <p:spPr/>
        <p:txBody>
          <a:bodyPr/>
          <a:lstStyle/>
          <a:p>
            <a:fld id="{27C6CCC6-2BE5-4E42-96A4-D1E8E81A3D8E}" type="slidenum">
              <a:rPr lang="de-DE" smtClean="0"/>
              <a:t>20</a:t>
            </a:fld>
            <a:endParaRPr lang="de-DE"/>
          </a:p>
        </p:txBody>
      </p:sp>
    </p:spTree>
    <p:extLst>
      <p:ext uri="{BB962C8B-B14F-4D97-AF65-F5344CB8AC3E}">
        <p14:creationId xmlns:p14="http://schemas.microsoft.com/office/powerpoint/2010/main" val="643878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08F485-346B-4D99-90B6-0D16FAD84658}"/>
              </a:ext>
            </a:extLst>
          </p:cNvPr>
          <p:cNvSpPr>
            <a:spLocks noGrp="1"/>
          </p:cNvSpPr>
          <p:nvPr>
            <p:ph type="title"/>
          </p:nvPr>
        </p:nvSpPr>
        <p:spPr>
          <a:xfrm>
            <a:off x="1097280" y="13074"/>
            <a:ext cx="10230928" cy="1450757"/>
          </a:xfrm>
        </p:spPr>
        <p:txBody>
          <a:bodyPr/>
          <a:lstStyle/>
          <a:p>
            <a:r>
              <a:rPr lang="en-US">
                <a:cs typeface="Calibri Light"/>
              </a:rPr>
              <a:t>Thanks</a:t>
            </a:r>
            <a:endParaRPr lang="en-US"/>
          </a:p>
        </p:txBody>
      </p:sp>
      <p:sp>
        <p:nvSpPr>
          <p:cNvPr id="4" name="Espace réservé de la date 3">
            <a:extLst>
              <a:ext uri="{FF2B5EF4-FFF2-40B4-BE49-F238E27FC236}">
                <a16:creationId xmlns:a16="http://schemas.microsoft.com/office/drawing/2014/main" id="{55DEDB55-C44F-441E-B42E-5F9E994D3A59}"/>
              </a:ext>
            </a:extLst>
          </p:cNvPr>
          <p:cNvSpPr>
            <a:spLocks noGrp="1"/>
          </p:cNvSpPr>
          <p:nvPr>
            <p:ph type="dt" sz="half" idx="10"/>
          </p:nvPr>
        </p:nvSpPr>
        <p:spPr/>
        <p:txBody>
          <a:bodyPr/>
          <a:lstStyle/>
          <a:p>
            <a:fld id="{9418B91C-AF7C-48A3-9283-5810F7497C85}" type="datetime1">
              <a:rPr lang="de-DE" smtClean="0"/>
              <a:t>18.04.2018</a:t>
            </a:fld>
            <a:endParaRPr lang="de-DE"/>
          </a:p>
        </p:txBody>
      </p:sp>
      <p:sp>
        <p:nvSpPr>
          <p:cNvPr id="5" name="Espace réservé du pied de page 4">
            <a:extLst>
              <a:ext uri="{FF2B5EF4-FFF2-40B4-BE49-F238E27FC236}">
                <a16:creationId xmlns:a16="http://schemas.microsoft.com/office/drawing/2014/main" id="{59F9CDF1-8D5C-4EFD-A689-547A8AE4A4E1}"/>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2081D283-31C5-4DFC-97ED-D77CC09707EE}"/>
              </a:ext>
            </a:extLst>
          </p:cNvPr>
          <p:cNvSpPr>
            <a:spLocks noGrp="1"/>
          </p:cNvSpPr>
          <p:nvPr>
            <p:ph type="sldNum" sz="quarter" idx="12"/>
          </p:nvPr>
        </p:nvSpPr>
        <p:spPr/>
        <p:txBody>
          <a:bodyPr/>
          <a:lstStyle/>
          <a:p>
            <a:fld id="{27C6CCC6-2BE5-4E42-96A4-D1E8E81A3D8E}" type="slidenum">
              <a:rPr lang="de-DE" smtClean="0"/>
              <a:t>21</a:t>
            </a:fld>
            <a:endParaRPr lang="de-DE"/>
          </a:p>
        </p:txBody>
      </p:sp>
      <p:pic>
        <p:nvPicPr>
          <p:cNvPr id="14" name="Image 13">
            <a:extLst>
              <a:ext uri="{FF2B5EF4-FFF2-40B4-BE49-F238E27FC236}">
                <a16:creationId xmlns:a16="http://schemas.microsoft.com/office/drawing/2014/main" id="{5F4932B5-FD03-4B05-BC96-E04C3A9E0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49" y="4012478"/>
            <a:ext cx="1440000" cy="1763261"/>
          </a:xfrm>
          <a:prstGeom prst="rect">
            <a:avLst/>
          </a:prstGeom>
        </p:spPr>
      </p:pic>
      <p:pic>
        <p:nvPicPr>
          <p:cNvPr id="13" name="Image 12">
            <a:extLst>
              <a:ext uri="{FF2B5EF4-FFF2-40B4-BE49-F238E27FC236}">
                <a16:creationId xmlns:a16="http://schemas.microsoft.com/office/drawing/2014/main" id="{6485A0EB-078A-401F-B38D-5FF3DEA94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949" y="1665738"/>
            <a:ext cx="1440000" cy="1763261"/>
          </a:xfrm>
          <a:prstGeom prst="rect">
            <a:avLst/>
          </a:prstGeom>
        </p:spPr>
      </p:pic>
      <p:pic>
        <p:nvPicPr>
          <p:cNvPr id="10" name="Image 9">
            <a:extLst>
              <a:ext uri="{FF2B5EF4-FFF2-40B4-BE49-F238E27FC236}">
                <a16:creationId xmlns:a16="http://schemas.microsoft.com/office/drawing/2014/main" id="{3512F8C7-3729-459D-AAEA-9BEB01A77E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4650" y="2853802"/>
            <a:ext cx="1440000" cy="1733876"/>
          </a:xfrm>
          <a:prstGeom prst="rect">
            <a:avLst/>
          </a:prstGeom>
        </p:spPr>
      </p:pic>
      <p:sp>
        <p:nvSpPr>
          <p:cNvPr id="15" name="ZoneTexte 14">
            <a:extLst>
              <a:ext uri="{FF2B5EF4-FFF2-40B4-BE49-F238E27FC236}">
                <a16:creationId xmlns:a16="http://schemas.microsoft.com/office/drawing/2014/main" id="{C0E9F229-C0BE-4BD4-9E62-29486FCF7670}"/>
              </a:ext>
            </a:extLst>
          </p:cNvPr>
          <p:cNvSpPr txBox="1"/>
          <p:nvPr/>
        </p:nvSpPr>
        <p:spPr>
          <a:xfrm>
            <a:off x="2264229" y="2516777"/>
            <a:ext cx="6028702" cy="461665"/>
          </a:xfrm>
          <a:prstGeom prst="rect">
            <a:avLst/>
          </a:prstGeom>
          <a:noFill/>
        </p:spPr>
        <p:txBody>
          <a:bodyPr wrap="none" rtlCol="0">
            <a:spAutoFit/>
          </a:bodyPr>
          <a:lstStyle/>
          <a:p>
            <a:r>
              <a:rPr lang="en-US" sz="2400"/>
              <a:t>PhD Student, Evolutionary patterns to function</a:t>
            </a:r>
          </a:p>
        </p:txBody>
      </p:sp>
      <p:sp>
        <p:nvSpPr>
          <p:cNvPr id="16" name="ZoneTexte 15">
            <a:extLst>
              <a:ext uri="{FF2B5EF4-FFF2-40B4-BE49-F238E27FC236}">
                <a16:creationId xmlns:a16="http://schemas.microsoft.com/office/drawing/2014/main" id="{7B07AA1D-C722-42F3-A654-AD58AF5077DA}"/>
              </a:ext>
            </a:extLst>
          </p:cNvPr>
          <p:cNvSpPr txBox="1"/>
          <p:nvPr/>
        </p:nvSpPr>
        <p:spPr>
          <a:xfrm>
            <a:off x="4950824" y="3652249"/>
            <a:ext cx="4970976" cy="461665"/>
          </a:xfrm>
          <a:prstGeom prst="rect">
            <a:avLst/>
          </a:prstGeom>
          <a:noFill/>
        </p:spPr>
        <p:txBody>
          <a:bodyPr wrap="none" rtlCol="0">
            <a:spAutoFit/>
          </a:bodyPr>
          <a:lstStyle/>
          <a:p>
            <a:r>
              <a:rPr lang="en-US" sz="2400"/>
              <a:t>Postdoc, Data integration and function</a:t>
            </a:r>
          </a:p>
        </p:txBody>
      </p:sp>
      <p:sp>
        <p:nvSpPr>
          <p:cNvPr id="17" name="ZoneTexte 16">
            <a:extLst>
              <a:ext uri="{FF2B5EF4-FFF2-40B4-BE49-F238E27FC236}">
                <a16:creationId xmlns:a16="http://schemas.microsoft.com/office/drawing/2014/main" id="{FBE635ED-9DC9-4F63-9C17-92F6F5BFE5AB}"/>
              </a:ext>
            </a:extLst>
          </p:cNvPr>
          <p:cNvSpPr txBox="1"/>
          <p:nvPr/>
        </p:nvSpPr>
        <p:spPr>
          <a:xfrm>
            <a:off x="2238846" y="4709442"/>
            <a:ext cx="418704" cy="461665"/>
          </a:xfrm>
          <a:prstGeom prst="rect">
            <a:avLst/>
          </a:prstGeom>
          <a:noFill/>
        </p:spPr>
        <p:txBody>
          <a:bodyPr wrap="none" rtlCol="0">
            <a:spAutoFit/>
          </a:bodyPr>
          <a:lstStyle/>
          <a:p>
            <a:r>
              <a:rPr lang="en-US" sz="2400"/>
              <a:t>PI</a:t>
            </a:r>
          </a:p>
        </p:txBody>
      </p:sp>
    </p:spTree>
    <p:extLst>
      <p:ext uri="{BB962C8B-B14F-4D97-AF65-F5344CB8AC3E}">
        <p14:creationId xmlns:p14="http://schemas.microsoft.com/office/powerpoint/2010/main" val="2810471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F3C52DD-027B-4459-A59A-DDEB3F9CF94F}"/>
              </a:ext>
            </a:extLst>
          </p:cNvPr>
          <p:cNvSpPr>
            <a:spLocks noGrp="1"/>
          </p:cNvSpPr>
          <p:nvPr>
            <p:ph type="title"/>
          </p:nvPr>
        </p:nvSpPr>
        <p:spPr/>
        <p:txBody>
          <a:bodyPr/>
          <a:lstStyle/>
          <a:p>
            <a:r>
              <a:rPr lang="fr-FR" dirty="0">
                <a:cs typeface="Calibri Light"/>
              </a:rPr>
              <a:t>Question?</a:t>
            </a:r>
            <a:endParaRPr lang="fr-FR" dirty="0"/>
          </a:p>
        </p:txBody>
      </p:sp>
      <p:sp>
        <p:nvSpPr>
          <p:cNvPr id="2" name="Espace réservé du contenu 2">
            <a:extLst>
              <a:ext uri="{FF2B5EF4-FFF2-40B4-BE49-F238E27FC236}">
                <a16:creationId xmlns:a16="http://schemas.microsoft.com/office/drawing/2014/main" id="{41EE308A-589A-49F8-9B3B-B8E2BD044D8D}"/>
              </a:ext>
            </a:extLst>
          </p:cNvPr>
          <p:cNvSpPr>
            <a:spLocks noGrp="1"/>
          </p:cNvSpPr>
          <p:nvPr>
            <p:ph idx="1"/>
          </p:nvPr>
        </p:nvSpPr>
        <p:spPr/>
        <p:txBody>
          <a:bodyPr vert="horz" lIns="0" tIns="45720" rIns="0" bIns="45720" rtlCol="0" anchor="t">
            <a:normAutofit/>
          </a:bodyPr>
          <a:lstStyle/>
          <a:p>
            <a:pPr marL="0" indent="0">
              <a:buNone/>
            </a:pPr>
            <a:endParaRPr lang="en-US" dirty="0">
              <a:cs typeface="Calibri"/>
            </a:endParaRPr>
          </a:p>
          <a:p>
            <a:pPr marL="0" indent="0">
              <a:buNone/>
            </a:pPr>
            <a:endParaRPr lang="en-US" dirty="0">
              <a:cs typeface="Calibri"/>
            </a:endParaRPr>
          </a:p>
          <a:p>
            <a:pPr marL="0" indent="0">
              <a:buNone/>
            </a:pPr>
            <a:r>
              <a:rPr lang="en-US" dirty="0">
                <a:cs typeface="Calibri"/>
              </a:rPr>
              <a:t>Annotated code, plots and simulations available on my </a:t>
            </a:r>
            <a:r>
              <a:rPr lang="en-US" dirty="0" err="1">
                <a:cs typeface="Calibri"/>
              </a:rPr>
              <a:t>github</a:t>
            </a:r>
            <a:r>
              <a:rPr lang="en-US" dirty="0">
                <a:cs typeface="Calibri"/>
              </a:rPr>
              <a:t>:</a:t>
            </a:r>
            <a:endParaRPr lang="en-US" dirty="0">
              <a:solidFill>
                <a:schemeClr val="tx1"/>
              </a:solidFill>
            </a:endParaRPr>
          </a:p>
          <a:p>
            <a:pPr>
              <a:buNone/>
            </a:pPr>
            <a:r>
              <a:rPr lang="en-US" dirty="0">
                <a:cs typeface="Calibri"/>
              </a:rPr>
              <a:t>https://github.com/bschnide</a:t>
            </a:r>
            <a:endParaRPr lang="en-US" dirty="0">
              <a:solidFill>
                <a:schemeClr val="tx1"/>
              </a:solidFill>
            </a:endParaRPr>
          </a:p>
          <a:p>
            <a:pPr marL="0" indent="0">
              <a:buNone/>
            </a:pPr>
            <a:endParaRPr lang="en-US" dirty="0">
              <a:cs typeface="Calibri"/>
            </a:endParaRPr>
          </a:p>
        </p:txBody>
      </p:sp>
      <p:sp>
        <p:nvSpPr>
          <p:cNvPr id="3" name="Espace réservé de la date 2">
            <a:extLst>
              <a:ext uri="{FF2B5EF4-FFF2-40B4-BE49-F238E27FC236}">
                <a16:creationId xmlns:a16="http://schemas.microsoft.com/office/drawing/2014/main" id="{67291FDF-551D-4314-A1F6-B657E81FF38C}"/>
              </a:ext>
            </a:extLst>
          </p:cNvPr>
          <p:cNvSpPr>
            <a:spLocks noGrp="1"/>
          </p:cNvSpPr>
          <p:nvPr>
            <p:ph type="dt" sz="half" idx="10"/>
          </p:nvPr>
        </p:nvSpPr>
        <p:spPr/>
        <p:txBody>
          <a:bodyPr/>
          <a:lstStyle/>
          <a:p>
            <a:fld id="{DF98BA9A-ED8E-4F25-B21E-0ADF1517AB8E}" type="datetime1">
              <a:rPr lang="de-DE" smtClean="0"/>
              <a:t>18.04.2018</a:t>
            </a:fld>
            <a:endParaRPr lang="de-DE"/>
          </a:p>
        </p:txBody>
      </p:sp>
      <p:sp>
        <p:nvSpPr>
          <p:cNvPr id="4" name="Espace réservé du pied de page 3">
            <a:extLst>
              <a:ext uri="{FF2B5EF4-FFF2-40B4-BE49-F238E27FC236}">
                <a16:creationId xmlns:a16="http://schemas.microsoft.com/office/drawing/2014/main" id="{05B86A26-577B-41D7-AEB4-B51CDF8F36DB}"/>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0AB83C8C-2296-4034-A47C-19145C3D1023}"/>
              </a:ext>
            </a:extLst>
          </p:cNvPr>
          <p:cNvSpPr>
            <a:spLocks noGrp="1"/>
          </p:cNvSpPr>
          <p:nvPr>
            <p:ph type="sldNum" sz="quarter" idx="12"/>
          </p:nvPr>
        </p:nvSpPr>
        <p:spPr/>
        <p:txBody>
          <a:bodyPr/>
          <a:lstStyle/>
          <a:p>
            <a:fld id="{27C6CCC6-2BE5-4E42-96A4-D1E8E81A3D8E}" type="slidenum">
              <a:rPr lang="de-DE" smtClean="0"/>
              <a:t>22</a:t>
            </a:fld>
            <a:endParaRPr lang="de-DE"/>
          </a:p>
        </p:txBody>
      </p:sp>
    </p:spTree>
    <p:extLst>
      <p:ext uri="{BB962C8B-B14F-4D97-AF65-F5344CB8AC3E}">
        <p14:creationId xmlns:p14="http://schemas.microsoft.com/office/powerpoint/2010/main" val="1834382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1A170-80F9-47ED-BCE8-B038FD7633FE}"/>
              </a:ext>
            </a:extLst>
          </p:cNvPr>
          <p:cNvSpPr>
            <a:spLocks noGrp="1"/>
          </p:cNvSpPr>
          <p:nvPr>
            <p:ph type="title"/>
          </p:nvPr>
        </p:nvSpPr>
        <p:spPr/>
        <p:txBody>
          <a:bodyPr/>
          <a:lstStyle/>
          <a:p>
            <a:r>
              <a:rPr lang="fr-FR" dirty="0">
                <a:cs typeface="Calibri Light"/>
              </a:rPr>
              <a:t>Plan</a:t>
            </a:r>
            <a:endParaRPr lang="fr-FR" dirty="0"/>
          </a:p>
        </p:txBody>
      </p:sp>
      <p:sp>
        <p:nvSpPr>
          <p:cNvPr id="3" name="Espace réservé du contenu 2">
            <a:extLst>
              <a:ext uri="{FF2B5EF4-FFF2-40B4-BE49-F238E27FC236}">
                <a16:creationId xmlns:a16="http://schemas.microsoft.com/office/drawing/2014/main" id="{9DE55BE7-79E3-45F0-90E7-91DADE89AB50}"/>
              </a:ext>
            </a:extLst>
          </p:cNvPr>
          <p:cNvSpPr>
            <a:spLocks noGrp="1"/>
          </p:cNvSpPr>
          <p:nvPr>
            <p:ph idx="1"/>
          </p:nvPr>
        </p:nvSpPr>
        <p:spPr/>
        <p:txBody>
          <a:bodyPr vert="horz" lIns="0" tIns="45720" rIns="0" bIns="45720" rtlCol="0" anchor="t">
            <a:normAutofit fontScale="70000" lnSpcReduction="20000"/>
          </a:bodyPr>
          <a:lstStyle/>
          <a:p>
            <a:pPr>
              <a:buFont typeface="Arial" panose="020F0502020204030204" pitchFamily="34" charset="0"/>
              <a:buChar char="•"/>
            </a:pPr>
            <a:r>
              <a:rPr lang="fr-FR" dirty="0">
                <a:cs typeface="Calibri"/>
              </a:rPr>
              <a:t> </a:t>
            </a:r>
            <a:r>
              <a:rPr lang="fr-FR" dirty="0" err="1">
                <a:cs typeface="Calibri"/>
              </a:rPr>
              <a:t>Master's</a:t>
            </a:r>
            <a:r>
              <a:rPr lang="fr-FR" dirty="0">
                <a:cs typeface="Calibri"/>
              </a:rPr>
              <a:t> </a:t>
            </a:r>
            <a:r>
              <a:rPr lang="fr-FR" dirty="0" err="1">
                <a:cs typeface="Calibri"/>
              </a:rPr>
              <a:t>project</a:t>
            </a:r>
            <a:r>
              <a:rPr lang="fr-FR" dirty="0">
                <a:cs typeface="Calibri"/>
              </a:rPr>
              <a:t> </a:t>
            </a:r>
            <a:r>
              <a:rPr lang="fr-FR" dirty="0" err="1">
                <a:cs typeface="Calibri"/>
              </a:rPr>
              <a:t>title</a:t>
            </a:r>
            <a:r>
              <a:rPr lang="fr-FR" dirty="0">
                <a:cs typeface="Calibri"/>
              </a:rPr>
              <a:t>, group and </a:t>
            </a:r>
            <a:r>
              <a:rPr lang="fr-FR" dirty="0" err="1">
                <a:cs typeface="Calibri"/>
              </a:rPr>
              <a:t>general</a:t>
            </a:r>
            <a:r>
              <a:rPr lang="fr-FR" dirty="0">
                <a:cs typeface="Calibri"/>
              </a:rPr>
              <a:t> </a:t>
            </a:r>
            <a:r>
              <a:rPr lang="fr-FR" dirty="0" err="1">
                <a:cs typeface="Calibri"/>
              </a:rPr>
              <a:t>principle</a:t>
            </a:r>
          </a:p>
          <a:p>
            <a:pPr>
              <a:buFont typeface="Arial" panose="020F0502020204030204" pitchFamily="34" charset="0"/>
              <a:buChar char="•"/>
            </a:pPr>
            <a:r>
              <a:rPr lang="fr-FR" dirty="0">
                <a:cs typeface="Calibri"/>
              </a:rPr>
              <a:t> </a:t>
            </a:r>
            <a:r>
              <a:rPr lang="fr-FR" dirty="0" err="1">
                <a:cs typeface="Calibri"/>
              </a:rPr>
              <a:t>Master's</a:t>
            </a:r>
            <a:r>
              <a:rPr lang="fr-FR" dirty="0">
                <a:cs typeface="Calibri"/>
              </a:rPr>
              <a:t> </a:t>
            </a:r>
            <a:r>
              <a:rPr lang="fr-FR" dirty="0" err="1">
                <a:cs typeface="Calibri"/>
              </a:rPr>
              <a:t>project</a:t>
            </a:r>
            <a:r>
              <a:rPr lang="fr-FR" dirty="0">
                <a:cs typeface="Calibri"/>
              </a:rPr>
              <a:t> </a:t>
            </a:r>
            <a:r>
              <a:rPr lang="fr-FR" dirty="0" err="1">
                <a:cs typeface="Calibri"/>
              </a:rPr>
              <a:t>aims</a:t>
            </a:r>
          </a:p>
          <a:p>
            <a:pPr>
              <a:buFont typeface="Arial" panose="020F0502020204030204" pitchFamily="34" charset="0"/>
              <a:buChar char="•"/>
            </a:pPr>
            <a:r>
              <a:rPr lang="fr-FR" dirty="0">
                <a:cs typeface="Calibri"/>
              </a:rPr>
              <a:t> All </a:t>
            </a:r>
            <a:r>
              <a:rPr lang="fr-FR" dirty="0" err="1">
                <a:cs typeface="Calibri"/>
              </a:rPr>
              <a:t>general</a:t>
            </a:r>
            <a:r>
              <a:rPr lang="fr-FR" dirty="0">
                <a:cs typeface="Calibri"/>
              </a:rPr>
              <a:t> steps (in one slide)</a:t>
            </a:r>
          </a:p>
          <a:p>
            <a:pPr>
              <a:buFont typeface="Arial" panose="020F0502020204030204" pitchFamily="34" charset="0"/>
              <a:buChar char="•"/>
            </a:pPr>
            <a:r>
              <a:rPr lang="fr-FR" dirty="0">
                <a:cs typeface="Calibri"/>
              </a:rPr>
              <a:t> </a:t>
            </a:r>
            <a:r>
              <a:rPr lang="fr-FR" dirty="0" err="1">
                <a:cs typeface="Calibri"/>
              </a:rPr>
              <a:t>Current</a:t>
            </a:r>
            <a:r>
              <a:rPr lang="fr-FR" dirty="0">
                <a:cs typeface="Calibri"/>
              </a:rPr>
              <a:t> pipeline</a:t>
            </a:r>
          </a:p>
          <a:p>
            <a:pPr>
              <a:buFont typeface="Arial" panose="020F0502020204030204" pitchFamily="34" charset="0"/>
              <a:buChar char="•"/>
            </a:pPr>
            <a:r>
              <a:rPr lang="fr-FR" dirty="0">
                <a:cs typeface="Calibri"/>
              </a:rPr>
              <a:t> Time issues </a:t>
            </a:r>
            <a:r>
              <a:rPr lang="fr-FR" dirty="0" err="1">
                <a:cs typeface="Calibri"/>
              </a:rPr>
              <a:t>associated</a:t>
            </a:r>
            <a:r>
              <a:rPr lang="fr-FR" dirty="0">
                <a:cs typeface="Calibri"/>
              </a:rPr>
              <a:t> </a:t>
            </a:r>
            <a:r>
              <a:rPr lang="fr-FR" dirty="0" err="1">
                <a:cs typeface="Calibri"/>
              </a:rPr>
              <a:t>with</a:t>
            </a:r>
            <a:r>
              <a:rPr lang="fr-FR" dirty="0">
                <a:cs typeface="Calibri"/>
              </a:rPr>
              <a:t> the pipeline =&gt; </a:t>
            </a:r>
            <a:r>
              <a:rPr lang="fr-FR" dirty="0" err="1">
                <a:cs typeface="Calibri"/>
              </a:rPr>
              <a:t>multiprocessing</a:t>
            </a:r>
            <a:r>
              <a:rPr lang="fr-FR" dirty="0">
                <a:cs typeface="Calibri"/>
              </a:rPr>
              <a:t> and multithreading</a:t>
            </a:r>
          </a:p>
          <a:p>
            <a:pPr>
              <a:buFont typeface="Arial" panose="020F0502020204030204" pitchFamily="34" charset="0"/>
              <a:buChar char="•"/>
            </a:pPr>
            <a:r>
              <a:rPr lang="fr-FR" dirty="0">
                <a:cs typeface="Calibri"/>
              </a:rPr>
              <a:t> </a:t>
            </a:r>
            <a:r>
              <a:rPr lang="fr-FR" dirty="0" err="1">
                <a:cs typeface="Calibri"/>
              </a:rPr>
              <a:t>Could</a:t>
            </a:r>
            <a:r>
              <a:rPr lang="fr-FR" dirty="0">
                <a:cs typeface="Calibri"/>
              </a:rPr>
              <a:t> have made on cluster but </a:t>
            </a:r>
            <a:r>
              <a:rPr lang="fr-FR" dirty="0" err="1">
                <a:cs typeface="Calibri"/>
              </a:rPr>
              <a:t>wanted</a:t>
            </a:r>
            <a:r>
              <a:rPr lang="fr-FR" dirty="0">
                <a:cs typeface="Calibri"/>
              </a:rPr>
              <a:t> to do </a:t>
            </a:r>
            <a:r>
              <a:rPr lang="fr-FR" dirty="0" err="1">
                <a:cs typeface="Calibri"/>
              </a:rPr>
              <a:t>it</a:t>
            </a:r>
            <a:r>
              <a:rPr lang="fr-FR" dirty="0">
                <a:cs typeface="Calibri"/>
              </a:rPr>
              <a:t> in python for </a:t>
            </a:r>
            <a:r>
              <a:rPr lang="fr-FR" dirty="0" err="1">
                <a:cs typeface="Calibri"/>
              </a:rPr>
              <a:t>oop</a:t>
            </a:r>
            <a:r>
              <a:rPr lang="fr-FR" dirty="0">
                <a:cs typeface="Calibri"/>
              </a:rPr>
              <a:t> =&gt; </a:t>
            </a:r>
            <a:r>
              <a:rPr lang="fr-FR" dirty="0" err="1">
                <a:cs typeface="Calibri"/>
              </a:rPr>
              <a:t>modularity</a:t>
            </a:r>
            <a:r>
              <a:rPr lang="fr-FR" dirty="0">
                <a:cs typeface="Calibri"/>
              </a:rPr>
              <a:t> and </a:t>
            </a:r>
            <a:r>
              <a:rPr lang="fr-FR" dirty="0" err="1">
                <a:cs typeface="Calibri"/>
              </a:rPr>
              <a:t>scalability</a:t>
            </a:r>
            <a:r>
              <a:rPr lang="fr-FR" dirty="0">
                <a:cs typeface="Calibri"/>
              </a:rPr>
              <a:t>, to </a:t>
            </a:r>
            <a:r>
              <a:rPr lang="fr-FR" dirty="0" err="1">
                <a:cs typeface="Calibri"/>
              </a:rPr>
              <a:t>eventually</a:t>
            </a:r>
            <a:r>
              <a:rPr lang="fr-FR" dirty="0">
                <a:cs typeface="Calibri"/>
              </a:rPr>
              <a:t> </a:t>
            </a:r>
            <a:r>
              <a:rPr lang="fr-FR" dirty="0" err="1">
                <a:cs typeface="Calibri"/>
              </a:rPr>
              <a:t>make</a:t>
            </a:r>
            <a:r>
              <a:rPr lang="fr-FR" dirty="0">
                <a:cs typeface="Calibri"/>
              </a:rPr>
              <a:t> a software </a:t>
            </a:r>
            <a:r>
              <a:rPr lang="fr-FR" dirty="0" err="1">
                <a:cs typeface="Calibri"/>
              </a:rPr>
              <a:t>from</a:t>
            </a:r>
            <a:r>
              <a:rPr lang="fr-FR" dirty="0">
                <a:cs typeface="Calibri"/>
              </a:rPr>
              <a:t> </a:t>
            </a:r>
            <a:r>
              <a:rPr lang="fr-FR" dirty="0" err="1">
                <a:cs typeface="Calibri"/>
              </a:rPr>
              <a:t>it</a:t>
            </a:r>
            <a:r>
              <a:rPr lang="fr-FR" dirty="0">
                <a:cs typeface="Calibri"/>
              </a:rPr>
              <a:t> (</a:t>
            </a:r>
            <a:r>
              <a:rPr lang="fr-FR" dirty="0" err="1">
                <a:cs typeface="Calibri"/>
              </a:rPr>
              <a:t>easy</a:t>
            </a:r>
            <a:r>
              <a:rPr lang="fr-FR" dirty="0">
                <a:cs typeface="Calibri"/>
              </a:rPr>
              <a:t>-to-code </a:t>
            </a:r>
            <a:r>
              <a:rPr lang="fr-FR" dirty="0" err="1">
                <a:cs typeface="Calibri"/>
              </a:rPr>
              <a:t>graphical</a:t>
            </a:r>
            <a:r>
              <a:rPr lang="fr-FR" dirty="0">
                <a:cs typeface="Calibri"/>
              </a:rPr>
              <a:t> interfaces and </a:t>
            </a:r>
            <a:r>
              <a:rPr lang="fr-FR" dirty="0" err="1">
                <a:cs typeface="Calibri"/>
              </a:rPr>
              <a:t>complete</a:t>
            </a:r>
            <a:r>
              <a:rPr lang="fr-FR" dirty="0">
                <a:cs typeface="Calibri"/>
              </a:rPr>
              <a:t> </a:t>
            </a:r>
            <a:r>
              <a:rPr lang="fr-FR" dirty="0" err="1">
                <a:cs typeface="Calibri"/>
              </a:rPr>
              <a:t>libraries</a:t>
            </a:r>
            <a:r>
              <a:rPr lang="fr-FR" dirty="0">
                <a:cs typeface="Calibri"/>
              </a:rPr>
              <a:t>)</a:t>
            </a:r>
          </a:p>
          <a:p>
            <a:pPr>
              <a:buFont typeface="Arial" panose="020F0502020204030204" pitchFamily="34" charset="0"/>
              <a:buChar char="•"/>
            </a:pPr>
            <a:r>
              <a:rPr lang="fr-FR" dirty="0">
                <a:cs typeface="Calibri"/>
              </a:rPr>
              <a:t> </a:t>
            </a:r>
            <a:r>
              <a:rPr lang="fr-FR" dirty="0" err="1">
                <a:cs typeface="Calibri"/>
              </a:rPr>
              <a:t>What</a:t>
            </a:r>
            <a:r>
              <a:rPr lang="fr-FR" dirty="0">
                <a:cs typeface="Calibri"/>
              </a:rPr>
              <a:t> </a:t>
            </a:r>
            <a:r>
              <a:rPr lang="fr-FR" dirty="0" err="1">
                <a:cs typeface="Calibri"/>
              </a:rPr>
              <a:t>is</a:t>
            </a:r>
            <a:r>
              <a:rPr lang="fr-FR" dirty="0">
                <a:cs typeface="Calibri"/>
              </a:rPr>
              <a:t> </a:t>
            </a:r>
            <a:r>
              <a:rPr lang="fr-FR" dirty="0" err="1">
                <a:cs typeface="Calibri"/>
              </a:rPr>
              <a:t>multiprocessing</a:t>
            </a:r>
            <a:r>
              <a:rPr lang="fr-FR" dirty="0">
                <a:solidFill>
                  <a:srgbClr val="404040"/>
                </a:solidFill>
                <a:cs typeface="Calibri"/>
              </a:rPr>
              <a:t>, figure</a:t>
            </a:r>
            <a:endParaRPr lang="fr-FR" dirty="0">
              <a:solidFill>
                <a:schemeClr val="tx1"/>
              </a:solidFill>
            </a:endParaRPr>
          </a:p>
          <a:p>
            <a:pPr>
              <a:buFont typeface="Arial" panose="020F0502020204030204" pitchFamily="34" charset="0"/>
              <a:buChar char="•"/>
            </a:pPr>
            <a:r>
              <a:rPr lang="fr-FR" dirty="0" err="1">
                <a:cs typeface="Calibri"/>
              </a:rPr>
              <a:t>What</a:t>
            </a:r>
            <a:r>
              <a:rPr lang="fr-FR" dirty="0">
                <a:cs typeface="Calibri"/>
              </a:rPr>
              <a:t> </a:t>
            </a:r>
            <a:r>
              <a:rPr lang="fr-FR" dirty="0" err="1">
                <a:cs typeface="Calibri"/>
              </a:rPr>
              <a:t>is</a:t>
            </a:r>
            <a:r>
              <a:rPr lang="fr-FR" dirty="0">
                <a:cs typeface="Calibri"/>
              </a:rPr>
              <a:t> multithreading, figure (threads </a:t>
            </a:r>
            <a:r>
              <a:rPr lang="fr-FR" dirty="0" err="1">
                <a:cs typeface="Calibri"/>
              </a:rPr>
              <a:t>share</a:t>
            </a:r>
            <a:r>
              <a:rPr lang="fr-FR" dirty="0">
                <a:cs typeface="Calibri"/>
              </a:rPr>
              <a:t> </a:t>
            </a:r>
            <a:r>
              <a:rPr lang="fr-FR" dirty="0" err="1">
                <a:cs typeface="Calibri"/>
              </a:rPr>
              <a:t>resources</a:t>
            </a:r>
            <a:r>
              <a:rPr lang="fr-FR" dirty="0">
                <a:cs typeface="Calibri"/>
              </a:rPr>
              <a:t> of a </a:t>
            </a:r>
            <a:r>
              <a:rPr lang="fr-FR" dirty="0" err="1">
                <a:cs typeface="Calibri"/>
              </a:rPr>
              <a:t>same</a:t>
            </a:r>
            <a:r>
              <a:rPr lang="fr-FR" dirty="0">
                <a:cs typeface="Calibri"/>
              </a:rPr>
              <a:t> </a:t>
            </a:r>
            <a:r>
              <a:rPr lang="fr-FR" dirty="0" err="1">
                <a:cs typeface="Calibri"/>
              </a:rPr>
              <a:t>core</a:t>
            </a:r>
            <a:r>
              <a:rPr lang="fr-FR" dirty="0">
                <a:cs typeface="Calibri"/>
              </a:rPr>
              <a:t>) (</a:t>
            </a:r>
            <a:r>
              <a:rPr lang="fr-FR" dirty="0" err="1">
                <a:cs typeface="Calibri"/>
              </a:rPr>
              <a:t>sometimes</a:t>
            </a:r>
            <a:r>
              <a:rPr lang="fr-FR" dirty="0">
                <a:cs typeface="Calibri"/>
              </a:rPr>
              <a:t> </a:t>
            </a:r>
            <a:r>
              <a:rPr lang="fr-FR" dirty="0" err="1">
                <a:cs typeface="Calibri"/>
              </a:rPr>
              <a:t>say</a:t>
            </a:r>
            <a:r>
              <a:rPr lang="fr-FR" dirty="0">
                <a:cs typeface="Calibri"/>
              </a:rPr>
              <a:t> </a:t>
            </a:r>
            <a:r>
              <a:rPr lang="fr-FR" dirty="0" err="1">
                <a:cs typeface="Calibri"/>
              </a:rPr>
              <a:t>that</a:t>
            </a:r>
            <a:r>
              <a:rPr lang="fr-FR" dirty="0">
                <a:cs typeface="Calibri"/>
              </a:rPr>
              <a:t> a </a:t>
            </a:r>
            <a:r>
              <a:rPr lang="fr-FR" dirty="0" err="1">
                <a:cs typeface="Calibri"/>
              </a:rPr>
              <a:t>core</a:t>
            </a:r>
            <a:r>
              <a:rPr lang="fr-FR" dirty="0">
                <a:cs typeface="Calibri"/>
              </a:rPr>
              <a:t> has 2 threads </a:t>
            </a:r>
            <a:r>
              <a:rPr lang="fr-FR" dirty="0" err="1">
                <a:cs typeface="Calibri"/>
              </a:rPr>
              <a:t>because</a:t>
            </a:r>
            <a:r>
              <a:rPr lang="fr-FR" dirty="0">
                <a:cs typeface="Calibri"/>
              </a:rPr>
              <a:t> </a:t>
            </a:r>
            <a:r>
              <a:rPr lang="fr-FR" dirty="0" err="1">
                <a:cs typeface="Calibri"/>
              </a:rPr>
              <a:t>some</a:t>
            </a:r>
            <a:r>
              <a:rPr lang="fr-FR" dirty="0">
                <a:cs typeface="Calibri"/>
              </a:rPr>
              <a:t> of the </a:t>
            </a:r>
            <a:r>
              <a:rPr lang="fr-FR" dirty="0" err="1">
                <a:cs typeface="Calibri"/>
              </a:rPr>
              <a:t>units</a:t>
            </a:r>
            <a:r>
              <a:rPr lang="fr-FR" dirty="0">
                <a:cs typeface="Calibri"/>
              </a:rPr>
              <a:t> </a:t>
            </a:r>
            <a:r>
              <a:rPr lang="fr-FR" dirty="0" err="1">
                <a:cs typeface="Calibri"/>
              </a:rPr>
              <a:t>constituting</a:t>
            </a:r>
            <a:r>
              <a:rPr lang="fr-FR" dirty="0">
                <a:cs typeface="Calibri"/>
              </a:rPr>
              <a:t> the </a:t>
            </a:r>
            <a:r>
              <a:rPr lang="fr-FR" dirty="0" err="1">
                <a:cs typeface="Calibri"/>
              </a:rPr>
              <a:t>core</a:t>
            </a:r>
            <a:r>
              <a:rPr lang="fr-FR" dirty="0">
                <a:cs typeface="Calibri"/>
              </a:rPr>
              <a:t> are </a:t>
            </a:r>
            <a:r>
              <a:rPr lang="fr-FR" dirty="0" err="1">
                <a:cs typeface="Calibri"/>
              </a:rPr>
              <a:t>duplicated</a:t>
            </a:r>
            <a:r>
              <a:rPr lang="fr-FR" dirty="0">
                <a:cs typeface="Calibri"/>
              </a:rPr>
              <a:t>) (temporal threading vs </a:t>
            </a:r>
            <a:r>
              <a:rPr lang="fr-FR" dirty="0" err="1">
                <a:cs typeface="Calibri"/>
              </a:rPr>
              <a:t>simultaneous</a:t>
            </a:r>
            <a:r>
              <a:rPr lang="fr-FR" dirty="0">
                <a:cs typeface="Calibri"/>
              </a:rPr>
              <a:t>)</a:t>
            </a:r>
          </a:p>
          <a:p>
            <a:pPr>
              <a:buFont typeface="Arial" panose="020F0502020204030204" pitchFamily="34" charset="0"/>
              <a:buChar char="•"/>
            </a:pPr>
            <a:r>
              <a:rPr lang="fr-FR" dirty="0">
                <a:cs typeface="Calibri"/>
              </a:rPr>
              <a:t> Diverse modules </a:t>
            </a:r>
            <a:r>
              <a:rPr lang="fr-FR" dirty="0" err="1">
                <a:cs typeface="Calibri"/>
              </a:rPr>
              <a:t>available</a:t>
            </a:r>
            <a:r>
              <a:rPr lang="fr-FR" dirty="0">
                <a:cs typeface="Calibri"/>
              </a:rPr>
              <a:t> for </a:t>
            </a:r>
            <a:r>
              <a:rPr lang="fr-FR" dirty="0" err="1">
                <a:cs typeface="Calibri"/>
              </a:rPr>
              <a:t>each</a:t>
            </a:r>
            <a:r>
              <a:rPr lang="fr-FR" dirty="0">
                <a:cs typeface="Calibri"/>
              </a:rPr>
              <a:t>, I chose </a:t>
            </a:r>
            <a:r>
              <a:rPr lang="fr-FR" dirty="0" err="1">
                <a:cs typeface="Calibri"/>
              </a:rPr>
              <a:t>multiprocessing</a:t>
            </a:r>
            <a:r>
              <a:rPr lang="fr-FR" dirty="0">
                <a:cs typeface="Calibri"/>
              </a:rPr>
              <a:t> and threading (</a:t>
            </a:r>
            <a:r>
              <a:rPr lang="fr-FR" dirty="0" err="1">
                <a:cs typeface="Calibri"/>
              </a:rPr>
              <a:t>well</a:t>
            </a:r>
            <a:r>
              <a:rPr lang="fr-FR" dirty="0">
                <a:cs typeface="Calibri"/>
              </a:rPr>
              <a:t> </a:t>
            </a:r>
            <a:r>
              <a:rPr lang="fr-FR" dirty="0" err="1">
                <a:cs typeface="Calibri"/>
              </a:rPr>
              <a:t>documented</a:t>
            </a:r>
            <a:r>
              <a:rPr lang="fr-FR" dirty="0">
                <a:cs typeface="Calibri"/>
              </a:rPr>
              <a:t>, </a:t>
            </a:r>
            <a:r>
              <a:rPr lang="fr-FR" dirty="0" err="1">
                <a:cs typeface="Calibri"/>
              </a:rPr>
              <a:t>easy</a:t>
            </a:r>
            <a:r>
              <a:rPr lang="fr-FR" dirty="0">
                <a:cs typeface="Calibri"/>
              </a:rPr>
              <a:t> to use, but </a:t>
            </a:r>
            <a:r>
              <a:rPr lang="fr-FR" dirty="0" err="1">
                <a:cs typeface="Calibri"/>
              </a:rPr>
              <a:t>still</a:t>
            </a:r>
            <a:r>
              <a:rPr lang="fr-FR" dirty="0">
                <a:cs typeface="Calibri"/>
              </a:rPr>
              <a:t> flexible) (cite </a:t>
            </a:r>
            <a:r>
              <a:rPr lang="fr-FR" dirty="0" err="1">
                <a:cs typeface="Calibri"/>
              </a:rPr>
              <a:t>other</a:t>
            </a:r>
            <a:r>
              <a:rPr lang="fr-FR" dirty="0">
                <a:cs typeface="Calibri"/>
              </a:rPr>
              <a:t> modules)</a:t>
            </a:r>
          </a:p>
          <a:p>
            <a:pPr marL="0" indent="0">
              <a:buNone/>
            </a:pPr>
            <a:endParaRPr lang="fr-FR" dirty="0">
              <a:solidFill>
                <a:srgbClr val="404040"/>
              </a:solidFill>
              <a:cs typeface="Calibri"/>
            </a:endParaRPr>
          </a:p>
        </p:txBody>
      </p:sp>
      <p:sp>
        <p:nvSpPr>
          <p:cNvPr id="4" name="Espace réservé de la date 3">
            <a:extLst>
              <a:ext uri="{FF2B5EF4-FFF2-40B4-BE49-F238E27FC236}">
                <a16:creationId xmlns:a16="http://schemas.microsoft.com/office/drawing/2014/main" id="{98FEA986-04CC-4464-8E64-98D28F1866CE}"/>
              </a:ext>
            </a:extLst>
          </p:cNvPr>
          <p:cNvSpPr>
            <a:spLocks noGrp="1"/>
          </p:cNvSpPr>
          <p:nvPr>
            <p:ph type="dt" sz="half" idx="10"/>
          </p:nvPr>
        </p:nvSpPr>
        <p:spPr/>
        <p:txBody>
          <a:bodyPr/>
          <a:lstStyle/>
          <a:p>
            <a:fld id="{E347DECB-D500-4E18-BCF4-DB08D63B0483}" type="datetime1">
              <a:rPr lang="de-DE" smtClean="0"/>
              <a:t>18.04.2018</a:t>
            </a:fld>
            <a:endParaRPr lang="de-DE"/>
          </a:p>
        </p:txBody>
      </p:sp>
      <p:sp>
        <p:nvSpPr>
          <p:cNvPr id="5" name="Espace réservé du pied de page 4">
            <a:extLst>
              <a:ext uri="{FF2B5EF4-FFF2-40B4-BE49-F238E27FC236}">
                <a16:creationId xmlns:a16="http://schemas.microsoft.com/office/drawing/2014/main" id="{C0F32B6A-F57D-48D9-BAE8-B151431DD2FB}"/>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EE912ACC-C510-4846-84E6-3B0AFE0C6400}"/>
              </a:ext>
            </a:extLst>
          </p:cNvPr>
          <p:cNvSpPr>
            <a:spLocks noGrp="1"/>
          </p:cNvSpPr>
          <p:nvPr>
            <p:ph type="sldNum" sz="quarter" idx="12"/>
          </p:nvPr>
        </p:nvSpPr>
        <p:spPr/>
        <p:txBody>
          <a:bodyPr/>
          <a:lstStyle/>
          <a:p>
            <a:fld id="{27C6CCC6-2BE5-4E42-96A4-D1E8E81A3D8E}" type="slidenum">
              <a:rPr lang="de-DE" smtClean="0"/>
              <a:t>23</a:t>
            </a:fld>
            <a:endParaRPr lang="de-DE"/>
          </a:p>
        </p:txBody>
      </p:sp>
    </p:spTree>
    <p:extLst>
      <p:ext uri="{BB962C8B-B14F-4D97-AF65-F5344CB8AC3E}">
        <p14:creationId xmlns:p14="http://schemas.microsoft.com/office/powerpoint/2010/main" val="468934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1A170-80F9-47ED-BCE8-B038FD7633FE}"/>
              </a:ext>
            </a:extLst>
          </p:cNvPr>
          <p:cNvSpPr>
            <a:spLocks noGrp="1"/>
          </p:cNvSpPr>
          <p:nvPr>
            <p:ph type="title"/>
          </p:nvPr>
        </p:nvSpPr>
        <p:spPr/>
        <p:txBody>
          <a:bodyPr/>
          <a:lstStyle/>
          <a:p>
            <a:r>
              <a:rPr lang="fr-FR" dirty="0">
                <a:cs typeface="Calibri Light"/>
              </a:rPr>
              <a:t>Plan</a:t>
            </a:r>
            <a:endParaRPr lang="fr-FR" dirty="0"/>
          </a:p>
        </p:txBody>
      </p:sp>
      <p:sp>
        <p:nvSpPr>
          <p:cNvPr id="3" name="Espace réservé du contenu 2">
            <a:extLst>
              <a:ext uri="{FF2B5EF4-FFF2-40B4-BE49-F238E27FC236}">
                <a16:creationId xmlns:a16="http://schemas.microsoft.com/office/drawing/2014/main" id="{9DE55BE7-79E3-45F0-90E7-91DADE89AB50}"/>
              </a:ext>
            </a:extLst>
          </p:cNvPr>
          <p:cNvSpPr>
            <a:spLocks noGrp="1"/>
          </p:cNvSpPr>
          <p:nvPr>
            <p:ph idx="1"/>
          </p:nvPr>
        </p:nvSpPr>
        <p:spPr/>
        <p:txBody>
          <a:bodyPr vert="horz" lIns="0" tIns="45720" rIns="0" bIns="45720" rtlCol="0" anchor="t">
            <a:normAutofit fontScale="62500" lnSpcReduction="20000"/>
          </a:bodyPr>
          <a:lstStyle/>
          <a:p>
            <a:pPr>
              <a:buFont typeface="Arial" panose="020F0502020204030204" pitchFamily="34" charset="0"/>
              <a:buChar char="•"/>
            </a:pPr>
            <a:r>
              <a:rPr lang="fr-FR" dirty="0">
                <a:cs typeface="Calibri"/>
              </a:rPr>
              <a:t> Simple </a:t>
            </a:r>
            <a:r>
              <a:rPr lang="fr-FR" dirty="0" err="1">
                <a:cs typeface="Calibri"/>
              </a:rPr>
              <a:t>example</a:t>
            </a:r>
            <a:r>
              <a:rPr lang="fr-FR" dirty="0">
                <a:cs typeface="Calibri"/>
              </a:rPr>
              <a:t> use of </a:t>
            </a:r>
            <a:r>
              <a:rPr lang="fr-FR" dirty="0" err="1">
                <a:cs typeface="Calibri"/>
              </a:rPr>
              <a:t>multiprocessing</a:t>
            </a:r>
            <a:r>
              <a:rPr lang="fr-FR" dirty="0">
                <a:cs typeface="Calibri"/>
              </a:rPr>
              <a:t> (code) (mention pools of </a:t>
            </a:r>
            <a:r>
              <a:rPr lang="fr-FR" dirty="0" err="1">
                <a:cs typeface="Calibri"/>
              </a:rPr>
              <a:t>processes</a:t>
            </a:r>
            <a:r>
              <a:rPr lang="fr-FR" dirty="0">
                <a:cs typeface="Calibri"/>
              </a:rPr>
              <a:t> but </a:t>
            </a:r>
            <a:r>
              <a:rPr lang="fr-FR" dirty="0" err="1">
                <a:cs typeface="Calibri"/>
              </a:rPr>
              <a:t>make</a:t>
            </a:r>
            <a:r>
              <a:rPr lang="fr-FR" dirty="0">
                <a:cs typeface="Calibri"/>
              </a:rPr>
              <a:t> sure to </a:t>
            </a:r>
            <a:r>
              <a:rPr lang="fr-FR" dirty="0" err="1">
                <a:cs typeface="Calibri"/>
              </a:rPr>
              <a:t>understand</a:t>
            </a:r>
            <a:r>
              <a:rPr lang="fr-FR" dirty="0">
                <a:cs typeface="Calibri"/>
              </a:rPr>
              <a:t>)</a:t>
            </a:r>
            <a:endParaRPr lang="fr-FR" dirty="0" err="1">
              <a:cs typeface="Calibri"/>
            </a:endParaRPr>
          </a:p>
          <a:p>
            <a:pPr>
              <a:buFont typeface="Arial" panose="020F0502020204030204" pitchFamily="34" charset="0"/>
              <a:buChar char="•"/>
            </a:pPr>
            <a:r>
              <a:rPr lang="fr-FR" dirty="0">
                <a:cs typeface="Calibri"/>
              </a:rPr>
              <a:t> Simple </a:t>
            </a:r>
            <a:r>
              <a:rPr lang="fr-FR" dirty="0" err="1">
                <a:cs typeface="Calibri"/>
              </a:rPr>
              <a:t>example</a:t>
            </a:r>
            <a:r>
              <a:rPr lang="fr-FR" dirty="0">
                <a:cs typeface="Calibri"/>
              </a:rPr>
              <a:t> use of multithreading (code)</a:t>
            </a:r>
          </a:p>
          <a:p>
            <a:pPr>
              <a:buFont typeface="Arial" panose="020F0502020204030204" pitchFamily="34" charset="0"/>
              <a:buChar char="•"/>
            </a:pPr>
            <a:r>
              <a:rPr lang="fr-FR" dirty="0" err="1">
                <a:cs typeface="Calibri"/>
              </a:rPr>
              <a:t>What</a:t>
            </a:r>
            <a:r>
              <a:rPr lang="fr-FR" dirty="0">
                <a:cs typeface="Calibri"/>
              </a:rPr>
              <a:t> </a:t>
            </a:r>
            <a:r>
              <a:rPr lang="fr-FR" dirty="0" err="1">
                <a:cs typeface="Calibri"/>
              </a:rPr>
              <a:t>is</a:t>
            </a:r>
            <a:r>
              <a:rPr lang="fr-FR" dirty="0">
                <a:cs typeface="Calibri"/>
              </a:rPr>
              <a:t> a CPU-</a:t>
            </a:r>
            <a:r>
              <a:rPr lang="fr-FR" dirty="0" err="1">
                <a:cs typeface="Calibri"/>
              </a:rPr>
              <a:t>bound</a:t>
            </a:r>
            <a:r>
              <a:rPr lang="fr-FR" dirty="0">
                <a:cs typeface="Calibri"/>
              </a:rPr>
              <a:t> process?</a:t>
            </a:r>
          </a:p>
          <a:p>
            <a:pPr>
              <a:buFont typeface="Arial" panose="020F0502020204030204" pitchFamily="34" charset="0"/>
              <a:buChar char="•"/>
            </a:pPr>
            <a:r>
              <a:rPr lang="fr-FR" dirty="0">
                <a:cs typeface="Calibri"/>
              </a:rPr>
              <a:t> </a:t>
            </a:r>
            <a:r>
              <a:rPr lang="fr-FR" dirty="0" err="1">
                <a:cs typeface="Calibri"/>
              </a:rPr>
              <a:t>Multiprocessing</a:t>
            </a:r>
            <a:r>
              <a:rPr lang="fr-FR" dirty="0">
                <a:cs typeface="Calibri"/>
              </a:rPr>
              <a:t> use on CPU-</a:t>
            </a:r>
            <a:r>
              <a:rPr lang="fr-FR" dirty="0" err="1">
                <a:cs typeface="Calibri"/>
              </a:rPr>
              <a:t>bound</a:t>
            </a:r>
            <a:r>
              <a:rPr lang="fr-FR" dirty="0">
                <a:cs typeface="Calibri"/>
              </a:rPr>
              <a:t> </a:t>
            </a:r>
            <a:r>
              <a:rPr lang="fr-FR" dirty="0" err="1">
                <a:cs typeface="Calibri"/>
              </a:rPr>
              <a:t>processes</a:t>
            </a:r>
            <a:r>
              <a:rPr lang="fr-FR" dirty="0">
                <a:cs typeface="Calibri"/>
              </a:rPr>
              <a:t> (use the </a:t>
            </a:r>
            <a:r>
              <a:rPr lang="fr-FR" dirty="0" err="1">
                <a:cs typeface="Calibri"/>
              </a:rPr>
              <a:t>timeit</a:t>
            </a:r>
            <a:r>
              <a:rPr lang="fr-FR" dirty="0">
                <a:cs typeface="Calibri"/>
              </a:rPr>
              <a:t> module </a:t>
            </a:r>
            <a:r>
              <a:rPr lang="fr-FR" dirty="0" err="1">
                <a:cs typeface="Calibri"/>
              </a:rPr>
              <a:t>that</a:t>
            </a:r>
            <a:r>
              <a:rPr lang="fr-FR" dirty="0">
                <a:cs typeface="Calibri"/>
              </a:rPr>
              <a:t> </a:t>
            </a:r>
            <a:r>
              <a:rPr lang="fr-FR" dirty="0" err="1">
                <a:cs typeface="Calibri"/>
              </a:rPr>
              <a:t>allows</a:t>
            </a:r>
            <a:r>
              <a:rPr lang="fr-FR" dirty="0">
                <a:cs typeface="Calibri"/>
              </a:rPr>
              <a:t> to </a:t>
            </a:r>
            <a:r>
              <a:rPr lang="fr-FR" dirty="0" err="1">
                <a:cs typeface="Calibri"/>
              </a:rPr>
              <a:t>repeat</a:t>
            </a:r>
            <a:r>
              <a:rPr lang="fr-FR" dirty="0">
                <a:cs typeface="Calibri"/>
              </a:rPr>
              <a:t> multiple time, </a:t>
            </a:r>
            <a:r>
              <a:rPr lang="fr-FR" dirty="0" err="1">
                <a:cs typeface="Calibri"/>
              </a:rPr>
              <a:t>make</a:t>
            </a:r>
            <a:r>
              <a:rPr lang="fr-FR" dirty="0">
                <a:cs typeface="Calibri"/>
              </a:rPr>
              <a:t> </a:t>
            </a:r>
            <a:r>
              <a:rPr lang="fr-FR" dirty="0" err="1">
                <a:cs typeface="Calibri"/>
              </a:rPr>
              <a:t>many</a:t>
            </a:r>
            <a:r>
              <a:rPr lang="fr-FR" dirty="0">
                <a:cs typeface="Calibri"/>
              </a:rPr>
              <a:t> times and </a:t>
            </a:r>
            <a:r>
              <a:rPr lang="fr-FR" dirty="0" err="1">
                <a:cs typeface="Calibri"/>
              </a:rPr>
              <a:t>heavy</a:t>
            </a:r>
            <a:r>
              <a:rPr lang="fr-FR" dirty="0">
                <a:cs typeface="Calibri"/>
              </a:rPr>
              <a:t> process for the time to </a:t>
            </a:r>
            <a:r>
              <a:rPr lang="fr-FR" dirty="0" err="1">
                <a:cs typeface="Calibri"/>
              </a:rPr>
              <a:t>be</a:t>
            </a:r>
            <a:r>
              <a:rPr lang="fr-FR" dirty="0">
                <a:cs typeface="Calibri"/>
              </a:rPr>
              <a:t> reliable) vs multithreading vs none (use </a:t>
            </a:r>
            <a:r>
              <a:rPr lang="fr-FR" dirty="0" err="1">
                <a:cs typeface="Calibri"/>
              </a:rPr>
              <a:t>same</a:t>
            </a:r>
            <a:r>
              <a:rPr lang="fr-FR" dirty="0">
                <a:cs typeface="Calibri"/>
              </a:rPr>
              <a:t> process </a:t>
            </a:r>
            <a:r>
              <a:rPr lang="fr-FR" dirty="0" err="1">
                <a:cs typeface="Calibri"/>
              </a:rPr>
              <a:t>each</a:t>
            </a:r>
            <a:r>
              <a:rPr lang="fr-FR" dirty="0">
                <a:cs typeface="Calibri"/>
              </a:rPr>
              <a:t> time)(</a:t>
            </a:r>
            <a:r>
              <a:rPr lang="fr-FR" dirty="0" err="1">
                <a:cs typeface="Calibri"/>
              </a:rPr>
              <a:t>make</a:t>
            </a:r>
            <a:r>
              <a:rPr lang="fr-FR" dirty="0">
                <a:cs typeface="Calibri"/>
              </a:rPr>
              <a:t> plot nb of seconds) (</a:t>
            </a:r>
            <a:r>
              <a:rPr lang="fr-FR" dirty="0" err="1">
                <a:cs typeface="Calibri"/>
              </a:rPr>
              <a:t>Explain</a:t>
            </a:r>
            <a:r>
              <a:rPr lang="fr-FR" dirty="0">
                <a:cs typeface="Calibri"/>
              </a:rPr>
              <a:t> </a:t>
            </a:r>
            <a:r>
              <a:rPr lang="fr-FR" dirty="0" err="1">
                <a:cs typeface="Calibri"/>
              </a:rPr>
              <a:t>that</a:t>
            </a:r>
            <a:r>
              <a:rPr lang="fr-FR" dirty="0">
                <a:cs typeface="Calibri"/>
              </a:rPr>
              <a:t> not </a:t>
            </a:r>
            <a:r>
              <a:rPr lang="fr-FR" dirty="0" err="1">
                <a:cs typeface="Calibri"/>
              </a:rPr>
              <a:t>using</a:t>
            </a:r>
            <a:r>
              <a:rPr lang="fr-FR" dirty="0">
                <a:cs typeface="Calibri"/>
              </a:rPr>
              <a:t> </a:t>
            </a:r>
            <a:r>
              <a:rPr lang="fr-FR" dirty="0" err="1">
                <a:cs typeface="Calibri"/>
              </a:rPr>
              <a:t>both</a:t>
            </a:r>
            <a:r>
              <a:rPr lang="fr-FR" dirty="0">
                <a:cs typeface="Calibri"/>
              </a:rPr>
              <a:t> </a:t>
            </a:r>
            <a:r>
              <a:rPr lang="fr-FR" dirty="0" err="1">
                <a:cs typeface="Calibri"/>
              </a:rPr>
              <a:t>because</a:t>
            </a:r>
            <a:r>
              <a:rPr lang="fr-FR" dirty="0">
                <a:cs typeface="Calibri"/>
              </a:rPr>
              <a:t> threading </a:t>
            </a:r>
            <a:r>
              <a:rPr lang="fr-FR" dirty="0" err="1">
                <a:cs typeface="Calibri"/>
              </a:rPr>
              <a:t>does</a:t>
            </a:r>
            <a:r>
              <a:rPr lang="fr-FR" dirty="0">
                <a:cs typeface="Calibri"/>
              </a:rPr>
              <a:t> not boost speed </a:t>
            </a:r>
            <a:r>
              <a:rPr lang="fr-FR" dirty="0" err="1">
                <a:cs typeface="Calibri"/>
              </a:rPr>
              <a:t>so</a:t>
            </a:r>
            <a:r>
              <a:rPr lang="fr-FR" dirty="0">
                <a:cs typeface="Calibri"/>
              </a:rPr>
              <a:t> </a:t>
            </a:r>
            <a:r>
              <a:rPr lang="fr-FR" dirty="0" err="1">
                <a:cs typeface="Calibri"/>
              </a:rPr>
              <a:t>does</a:t>
            </a:r>
            <a:r>
              <a:rPr lang="fr-FR" dirty="0">
                <a:cs typeface="Calibri"/>
              </a:rPr>
              <a:t> not </a:t>
            </a:r>
            <a:r>
              <a:rPr lang="fr-FR" dirty="0" err="1">
                <a:cs typeface="Calibri"/>
              </a:rPr>
              <a:t>make</a:t>
            </a:r>
            <a:r>
              <a:rPr lang="fr-FR" dirty="0">
                <a:cs typeface="Calibri"/>
              </a:rPr>
              <a:t> </a:t>
            </a:r>
            <a:r>
              <a:rPr lang="fr-FR" dirty="0" err="1">
                <a:cs typeface="Calibri"/>
              </a:rPr>
              <a:t>sense</a:t>
            </a:r>
            <a:r>
              <a:rPr lang="fr-FR" dirty="0">
                <a:cs typeface="Calibri"/>
              </a:rPr>
              <a:t>),  </a:t>
            </a:r>
            <a:r>
              <a:rPr lang="fr-FR" dirty="0" err="1">
                <a:cs typeface="Calibri"/>
              </a:rPr>
              <a:t>Conclude</a:t>
            </a:r>
            <a:r>
              <a:rPr lang="fr-FR" dirty="0">
                <a:cs typeface="Calibri"/>
              </a:rPr>
              <a:t> on the use of </a:t>
            </a:r>
            <a:r>
              <a:rPr lang="fr-FR" dirty="0" err="1">
                <a:cs typeface="Calibri"/>
              </a:rPr>
              <a:t>each</a:t>
            </a:r>
            <a:r>
              <a:rPr lang="fr-FR" dirty="0">
                <a:cs typeface="Calibri"/>
              </a:rPr>
              <a:t> on CPU-</a:t>
            </a:r>
            <a:r>
              <a:rPr lang="fr-FR" dirty="0" err="1">
                <a:cs typeface="Calibri"/>
              </a:rPr>
              <a:t>bound</a:t>
            </a:r>
            <a:r>
              <a:rPr lang="fr-FR" dirty="0">
                <a:cs typeface="Calibri"/>
              </a:rPr>
              <a:t> </a:t>
            </a:r>
            <a:r>
              <a:rPr lang="fr-FR" dirty="0" err="1">
                <a:cs typeface="Calibri"/>
              </a:rPr>
              <a:t>processes</a:t>
            </a:r>
            <a:r>
              <a:rPr lang="fr-FR" dirty="0">
                <a:cs typeface="Calibri"/>
              </a:rPr>
              <a:t>.</a:t>
            </a:r>
          </a:p>
          <a:p>
            <a:pPr>
              <a:buFont typeface="Arial" panose="020F0502020204030204" pitchFamily="34" charset="0"/>
              <a:buChar char="•"/>
            </a:pPr>
            <a:r>
              <a:rPr lang="fr-FR" dirty="0">
                <a:cs typeface="Calibri"/>
              </a:rPr>
              <a:t> </a:t>
            </a:r>
            <a:r>
              <a:rPr lang="fr-FR" dirty="0" err="1">
                <a:cs typeface="Calibri"/>
              </a:rPr>
              <a:t>Multiprocessing</a:t>
            </a:r>
            <a:r>
              <a:rPr lang="fr-FR" dirty="0">
                <a:cs typeface="Calibri"/>
              </a:rPr>
              <a:t> use on CPU-</a:t>
            </a:r>
            <a:r>
              <a:rPr lang="fr-FR" dirty="0" err="1">
                <a:cs typeface="Calibri"/>
              </a:rPr>
              <a:t>bound</a:t>
            </a:r>
            <a:r>
              <a:rPr lang="fr-FR" dirty="0">
                <a:cs typeface="Calibri"/>
              </a:rPr>
              <a:t> </a:t>
            </a:r>
            <a:r>
              <a:rPr lang="fr-FR" dirty="0" err="1">
                <a:cs typeface="Calibri"/>
              </a:rPr>
              <a:t>processes</a:t>
            </a:r>
            <a:r>
              <a:rPr lang="fr-FR" dirty="0">
                <a:cs typeface="Calibri"/>
              </a:rPr>
              <a:t>, </a:t>
            </a:r>
            <a:r>
              <a:rPr lang="fr-FR" dirty="0" err="1">
                <a:cs typeface="Calibri"/>
              </a:rPr>
              <a:t>repeat</a:t>
            </a:r>
            <a:r>
              <a:rPr lang="fr-FR" dirty="0">
                <a:cs typeface="Calibri"/>
              </a:rPr>
              <a:t> </a:t>
            </a:r>
            <a:r>
              <a:rPr lang="fr-FR" dirty="0" err="1">
                <a:cs typeface="Calibri"/>
              </a:rPr>
              <a:t>with</a:t>
            </a:r>
            <a:r>
              <a:rPr lang="fr-FR" dirty="0">
                <a:cs typeface="Calibri"/>
              </a:rPr>
              <a:t> diff nb of </a:t>
            </a:r>
            <a:r>
              <a:rPr lang="fr-FR" dirty="0" err="1">
                <a:cs typeface="Calibri"/>
              </a:rPr>
              <a:t>cores</a:t>
            </a:r>
            <a:r>
              <a:rPr lang="fr-FR" dirty="0">
                <a:cs typeface="Calibri"/>
              </a:rPr>
              <a:t> and </a:t>
            </a:r>
            <a:r>
              <a:rPr lang="fr-FR" dirty="0" err="1">
                <a:cs typeface="Calibri"/>
              </a:rPr>
              <a:t>timeit</a:t>
            </a:r>
            <a:r>
              <a:rPr lang="fr-FR" dirty="0">
                <a:cs typeface="Calibri"/>
              </a:rPr>
              <a:t> to </a:t>
            </a:r>
            <a:r>
              <a:rPr lang="fr-FR" dirty="0" err="1">
                <a:cs typeface="Calibri"/>
              </a:rPr>
              <a:t>find</a:t>
            </a:r>
            <a:r>
              <a:rPr lang="fr-FR" dirty="0">
                <a:cs typeface="Calibri"/>
              </a:rPr>
              <a:t> optimum </a:t>
            </a:r>
            <a:r>
              <a:rPr lang="fr-FR" dirty="0" err="1">
                <a:cs typeface="Calibri"/>
              </a:rPr>
              <a:t>which</a:t>
            </a:r>
            <a:r>
              <a:rPr lang="fr-FR" dirty="0">
                <a:cs typeface="Calibri"/>
              </a:rPr>
              <a:t> </a:t>
            </a:r>
            <a:r>
              <a:rPr lang="fr-FR" dirty="0" err="1">
                <a:cs typeface="Calibri"/>
              </a:rPr>
              <a:t>is</a:t>
            </a:r>
            <a:r>
              <a:rPr lang="fr-FR" dirty="0">
                <a:cs typeface="Calibri"/>
              </a:rPr>
              <a:t> </a:t>
            </a:r>
            <a:r>
              <a:rPr lang="fr-FR" dirty="0" err="1">
                <a:cs typeface="Calibri"/>
              </a:rPr>
              <a:t>supposed</a:t>
            </a:r>
            <a:r>
              <a:rPr lang="fr-FR" dirty="0">
                <a:cs typeface="Calibri"/>
              </a:rPr>
              <a:t> to </a:t>
            </a:r>
            <a:r>
              <a:rPr lang="fr-FR" dirty="0" err="1">
                <a:cs typeface="Calibri"/>
              </a:rPr>
              <a:t>be</a:t>
            </a:r>
            <a:r>
              <a:rPr lang="fr-FR" dirty="0">
                <a:cs typeface="Calibri"/>
              </a:rPr>
              <a:t> the max</a:t>
            </a:r>
          </a:p>
          <a:p>
            <a:pPr>
              <a:buFont typeface="Arial" panose="020F0502020204030204" pitchFamily="34" charset="0"/>
              <a:buChar char="•"/>
            </a:pPr>
            <a:r>
              <a:rPr lang="fr-FR" dirty="0" err="1">
                <a:cs typeface="Calibri"/>
              </a:rPr>
              <a:t>What</a:t>
            </a:r>
            <a:r>
              <a:rPr lang="fr-FR" dirty="0">
                <a:cs typeface="Calibri"/>
              </a:rPr>
              <a:t> </a:t>
            </a:r>
            <a:r>
              <a:rPr lang="fr-FR" dirty="0" err="1">
                <a:cs typeface="Calibri"/>
              </a:rPr>
              <a:t>is</a:t>
            </a:r>
            <a:r>
              <a:rPr lang="fr-FR" dirty="0">
                <a:cs typeface="Calibri"/>
              </a:rPr>
              <a:t> a I/O-</a:t>
            </a:r>
            <a:r>
              <a:rPr lang="fr-FR" dirty="0" err="1">
                <a:cs typeface="Calibri"/>
              </a:rPr>
              <a:t>bound</a:t>
            </a:r>
            <a:r>
              <a:rPr lang="fr-FR" dirty="0">
                <a:cs typeface="Calibri"/>
              </a:rPr>
              <a:t> process?</a:t>
            </a:r>
          </a:p>
          <a:p>
            <a:pPr>
              <a:buFont typeface="Arial" panose="020F0502020204030204" pitchFamily="34" charset="0"/>
              <a:buChar char="•"/>
            </a:pPr>
            <a:r>
              <a:rPr lang="fr-FR" dirty="0">
                <a:cs typeface="Calibri"/>
              </a:rPr>
              <a:t> </a:t>
            </a:r>
            <a:r>
              <a:rPr lang="fr-FR" dirty="0" err="1">
                <a:cs typeface="Calibri"/>
              </a:rPr>
              <a:t>Multiprocessing</a:t>
            </a:r>
            <a:r>
              <a:rPr lang="fr-FR" dirty="0">
                <a:cs typeface="Calibri"/>
              </a:rPr>
              <a:t> vs multithreading vs </a:t>
            </a:r>
            <a:r>
              <a:rPr lang="fr-FR" dirty="0" err="1">
                <a:cs typeface="Calibri"/>
              </a:rPr>
              <a:t>both</a:t>
            </a:r>
            <a:r>
              <a:rPr lang="fr-FR" dirty="0">
                <a:cs typeface="Calibri"/>
              </a:rPr>
              <a:t> vs none on I/O-</a:t>
            </a:r>
            <a:r>
              <a:rPr lang="fr-FR" dirty="0" err="1">
                <a:cs typeface="Calibri"/>
              </a:rPr>
              <a:t>bound</a:t>
            </a:r>
            <a:r>
              <a:rPr lang="fr-FR" dirty="0">
                <a:cs typeface="Calibri"/>
              </a:rPr>
              <a:t> </a:t>
            </a:r>
            <a:r>
              <a:rPr lang="fr-FR" dirty="0" err="1">
                <a:cs typeface="Calibri"/>
              </a:rPr>
              <a:t>processes</a:t>
            </a:r>
            <a:r>
              <a:rPr lang="fr-FR" dirty="0">
                <a:cs typeface="Calibri"/>
              </a:rPr>
              <a:t> (</a:t>
            </a:r>
            <a:r>
              <a:rPr lang="fr-FR" dirty="0" err="1">
                <a:cs typeface="Calibri"/>
              </a:rPr>
              <a:t>timeit</a:t>
            </a:r>
            <a:r>
              <a:rPr lang="fr-FR" dirty="0">
                <a:cs typeface="Calibri"/>
              </a:rPr>
              <a:t> + plot) (</a:t>
            </a:r>
            <a:r>
              <a:rPr lang="fr-FR" dirty="0" err="1">
                <a:cs typeface="Calibri"/>
              </a:rPr>
              <a:t>explain</a:t>
            </a:r>
            <a:r>
              <a:rPr lang="fr-FR" dirty="0">
                <a:cs typeface="Calibri"/>
              </a:rPr>
              <a:t> </a:t>
            </a:r>
            <a:r>
              <a:rPr lang="fr-FR" dirty="0" err="1">
                <a:cs typeface="Calibri"/>
              </a:rPr>
              <a:t>that</a:t>
            </a:r>
            <a:r>
              <a:rPr lang="fr-FR" dirty="0">
                <a:cs typeface="Calibri"/>
              </a:rPr>
              <a:t> </a:t>
            </a:r>
            <a:r>
              <a:rPr lang="fr-FR" dirty="0" err="1">
                <a:cs typeface="Calibri"/>
              </a:rPr>
              <a:t>using</a:t>
            </a:r>
            <a:r>
              <a:rPr lang="fr-FR" dirty="0">
                <a:cs typeface="Calibri"/>
              </a:rPr>
              <a:t> </a:t>
            </a:r>
            <a:r>
              <a:rPr lang="fr-FR" dirty="0" err="1">
                <a:cs typeface="Calibri"/>
              </a:rPr>
              <a:t>both</a:t>
            </a:r>
            <a:r>
              <a:rPr lang="fr-FR" dirty="0">
                <a:cs typeface="Calibri"/>
              </a:rPr>
              <a:t> to show </a:t>
            </a:r>
            <a:r>
              <a:rPr lang="fr-FR" dirty="0" err="1">
                <a:cs typeface="Calibri"/>
              </a:rPr>
              <a:t>that</a:t>
            </a:r>
            <a:r>
              <a:rPr lang="fr-FR" dirty="0">
                <a:cs typeface="Calibri"/>
              </a:rPr>
              <a:t> </a:t>
            </a:r>
            <a:r>
              <a:rPr lang="fr-FR" dirty="0" err="1">
                <a:cs typeface="Calibri"/>
              </a:rPr>
              <a:t>it</a:t>
            </a:r>
            <a:r>
              <a:rPr lang="fr-FR" dirty="0">
                <a:cs typeface="Calibri"/>
              </a:rPr>
              <a:t> </a:t>
            </a:r>
            <a:r>
              <a:rPr lang="fr-FR" dirty="0" err="1">
                <a:cs typeface="Calibri"/>
              </a:rPr>
              <a:t>is</a:t>
            </a:r>
            <a:r>
              <a:rPr lang="fr-FR" dirty="0">
                <a:cs typeface="Calibri"/>
              </a:rPr>
              <a:t> possible and </a:t>
            </a:r>
            <a:r>
              <a:rPr lang="fr-FR" dirty="0" err="1">
                <a:cs typeface="Calibri"/>
              </a:rPr>
              <a:t>it</a:t>
            </a:r>
            <a:r>
              <a:rPr lang="fr-FR" dirty="0">
                <a:cs typeface="Calibri"/>
              </a:rPr>
              <a:t> speeds the part </a:t>
            </a:r>
            <a:r>
              <a:rPr lang="fr-FR" dirty="0" err="1">
                <a:cs typeface="Calibri"/>
              </a:rPr>
              <a:t>that</a:t>
            </a:r>
            <a:r>
              <a:rPr lang="fr-FR" dirty="0">
                <a:cs typeface="Calibri"/>
              </a:rPr>
              <a:t> </a:t>
            </a:r>
            <a:r>
              <a:rPr lang="fr-FR" dirty="0" err="1">
                <a:cs typeface="Calibri"/>
              </a:rPr>
              <a:t>processes</a:t>
            </a:r>
            <a:r>
              <a:rPr lang="fr-FR" dirty="0">
                <a:cs typeface="Calibri"/>
              </a:rPr>
              <a:t> the data)</a:t>
            </a:r>
          </a:p>
          <a:p>
            <a:pPr>
              <a:buFont typeface="Arial" panose="020F0502020204030204" pitchFamily="34" charset="0"/>
              <a:buChar char="•"/>
            </a:pPr>
            <a:r>
              <a:rPr lang="fr-FR" dirty="0">
                <a:cs typeface="Calibri"/>
              </a:rPr>
              <a:t> Multithreading use on I/O-</a:t>
            </a:r>
            <a:r>
              <a:rPr lang="fr-FR" dirty="0" err="1">
                <a:cs typeface="Calibri"/>
              </a:rPr>
              <a:t>bound</a:t>
            </a:r>
            <a:r>
              <a:rPr lang="fr-FR" dirty="0">
                <a:cs typeface="Calibri"/>
              </a:rPr>
              <a:t> </a:t>
            </a:r>
            <a:r>
              <a:rPr lang="fr-FR" dirty="0" err="1">
                <a:cs typeface="Calibri"/>
              </a:rPr>
              <a:t>processes</a:t>
            </a:r>
            <a:r>
              <a:rPr lang="fr-FR" dirty="0">
                <a:cs typeface="Calibri"/>
              </a:rPr>
              <a:t>, </a:t>
            </a:r>
            <a:r>
              <a:rPr lang="fr-FR" dirty="0" err="1">
                <a:cs typeface="Calibri"/>
              </a:rPr>
              <a:t>repeat</a:t>
            </a:r>
            <a:r>
              <a:rPr lang="fr-FR" dirty="0">
                <a:cs typeface="Calibri"/>
              </a:rPr>
              <a:t> </a:t>
            </a:r>
            <a:r>
              <a:rPr lang="fr-FR" dirty="0" err="1">
                <a:cs typeface="Calibri"/>
              </a:rPr>
              <a:t>with</a:t>
            </a:r>
            <a:r>
              <a:rPr lang="fr-FR" dirty="0">
                <a:cs typeface="Calibri"/>
              </a:rPr>
              <a:t> diff nb of threads, </a:t>
            </a:r>
            <a:r>
              <a:rPr lang="fr-FR" dirty="0" err="1">
                <a:cs typeface="Calibri"/>
              </a:rPr>
              <a:t>find</a:t>
            </a:r>
            <a:r>
              <a:rPr lang="fr-FR" dirty="0">
                <a:cs typeface="Calibri"/>
              </a:rPr>
              <a:t> optimum </a:t>
            </a:r>
            <a:r>
              <a:rPr lang="fr-FR" dirty="0" err="1">
                <a:cs typeface="Calibri"/>
              </a:rPr>
              <a:t>which</a:t>
            </a:r>
            <a:r>
              <a:rPr lang="fr-FR" dirty="0">
                <a:cs typeface="Calibri"/>
              </a:rPr>
              <a:t> </a:t>
            </a:r>
            <a:r>
              <a:rPr lang="fr-FR" dirty="0" err="1">
                <a:cs typeface="Calibri"/>
              </a:rPr>
              <a:t>is</a:t>
            </a:r>
            <a:r>
              <a:rPr lang="fr-FR" dirty="0">
                <a:cs typeface="Calibri"/>
              </a:rPr>
              <a:t> </a:t>
            </a:r>
            <a:r>
              <a:rPr lang="fr-FR" dirty="0" err="1">
                <a:cs typeface="Calibri"/>
              </a:rPr>
              <a:t>supposed</a:t>
            </a:r>
            <a:r>
              <a:rPr lang="fr-FR" dirty="0">
                <a:cs typeface="Calibri"/>
              </a:rPr>
              <a:t> to </a:t>
            </a:r>
            <a:r>
              <a:rPr lang="fr-FR" dirty="0" err="1">
                <a:cs typeface="Calibri"/>
              </a:rPr>
              <a:t>be</a:t>
            </a:r>
            <a:r>
              <a:rPr lang="fr-FR" dirty="0">
                <a:cs typeface="Calibri"/>
              </a:rPr>
              <a:t> the max =&gt; </a:t>
            </a:r>
            <a:r>
              <a:rPr lang="fr-FR" dirty="0" err="1">
                <a:cs typeface="Calibri"/>
              </a:rPr>
              <a:t>why</a:t>
            </a:r>
            <a:r>
              <a:rPr lang="fr-FR" dirty="0">
                <a:cs typeface="Calibri"/>
              </a:rPr>
              <a:t> </a:t>
            </a:r>
            <a:r>
              <a:rPr lang="fr-FR" dirty="0" err="1">
                <a:cs typeface="Calibri"/>
              </a:rPr>
              <a:t>using</a:t>
            </a:r>
            <a:r>
              <a:rPr lang="fr-FR" dirty="0">
                <a:cs typeface="Calibri"/>
              </a:rPr>
              <a:t> more threads </a:t>
            </a:r>
            <a:r>
              <a:rPr lang="fr-FR" dirty="0" err="1">
                <a:cs typeface="Calibri"/>
              </a:rPr>
              <a:t>than</a:t>
            </a:r>
            <a:r>
              <a:rPr lang="fr-FR" dirty="0">
                <a:cs typeface="Calibri"/>
              </a:rPr>
              <a:t> </a:t>
            </a:r>
            <a:r>
              <a:rPr lang="fr-FR" dirty="0" err="1">
                <a:cs typeface="Calibri"/>
              </a:rPr>
              <a:t>available</a:t>
            </a:r>
            <a:r>
              <a:rPr lang="fr-FR" dirty="0">
                <a:cs typeface="Calibri"/>
              </a:rPr>
              <a:t> </a:t>
            </a:r>
            <a:r>
              <a:rPr lang="fr-FR" dirty="0" err="1">
                <a:cs typeface="Calibri"/>
              </a:rPr>
              <a:t>processes</a:t>
            </a:r>
            <a:r>
              <a:rPr lang="fr-FR" dirty="0">
                <a:cs typeface="Calibri"/>
              </a:rPr>
              <a:t> </a:t>
            </a:r>
            <a:r>
              <a:rPr lang="fr-FR" dirty="0" err="1">
                <a:cs typeface="Calibri"/>
              </a:rPr>
              <a:t>works</a:t>
            </a:r>
            <a:r>
              <a:rPr lang="fr-FR" dirty="0">
                <a:cs typeface="Calibri"/>
              </a:rPr>
              <a:t>?</a:t>
            </a:r>
          </a:p>
        </p:txBody>
      </p:sp>
      <p:sp>
        <p:nvSpPr>
          <p:cNvPr id="4" name="Espace réservé de la date 3">
            <a:extLst>
              <a:ext uri="{FF2B5EF4-FFF2-40B4-BE49-F238E27FC236}">
                <a16:creationId xmlns:a16="http://schemas.microsoft.com/office/drawing/2014/main" id="{73AA5447-DCBA-4679-AA6C-03C90C8CB5D9}"/>
              </a:ext>
            </a:extLst>
          </p:cNvPr>
          <p:cNvSpPr>
            <a:spLocks noGrp="1"/>
          </p:cNvSpPr>
          <p:nvPr>
            <p:ph type="dt" sz="half" idx="10"/>
          </p:nvPr>
        </p:nvSpPr>
        <p:spPr/>
        <p:txBody>
          <a:bodyPr/>
          <a:lstStyle/>
          <a:p>
            <a:fld id="{FA918FAA-39C4-492E-A5E0-EEB9F79C07E6}" type="datetime1">
              <a:rPr lang="de-DE" smtClean="0"/>
              <a:t>18.04.2018</a:t>
            </a:fld>
            <a:endParaRPr lang="de-DE"/>
          </a:p>
        </p:txBody>
      </p:sp>
      <p:sp>
        <p:nvSpPr>
          <p:cNvPr id="5" name="Espace réservé du pied de page 4">
            <a:extLst>
              <a:ext uri="{FF2B5EF4-FFF2-40B4-BE49-F238E27FC236}">
                <a16:creationId xmlns:a16="http://schemas.microsoft.com/office/drawing/2014/main" id="{E68AEC25-5C52-4690-8370-6494FBE0BE8B}"/>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2BF4986F-E75D-4BA7-B1B9-DBC09D653364}"/>
              </a:ext>
            </a:extLst>
          </p:cNvPr>
          <p:cNvSpPr>
            <a:spLocks noGrp="1"/>
          </p:cNvSpPr>
          <p:nvPr>
            <p:ph type="sldNum" sz="quarter" idx="12"/>
          </p:nvPr>
        </p:nvSpPr>
        <p:spPr/>
        <p:txBody>
          <a:bodyPr/>
          <a:lstStyle/>
          <a:p>
            <a:fld id="{27C6CCC6-2BE5-4E42-96A4-D1E8E81A3D8E}" type="slidenum">
              <a:rPr lang="de-DE" smtClean="0"/>
              <a:t>24</a:t>
            </a:fld>
            <a:endParaRPr lang="de-DE"/>
          </a:p>
        </p:txBody>
      </p:sp>
    </p:spTree>
    <p:extLst>
      <p:ext uri="{BB962C8B-B14F-4D97-AF65-F5344CB8AC3E}">
        <p14:creationId xmlns:p14="http://schemas.microsoft.com/office/powerpoint/2010/main" val="2369632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1A170-80F9-47ED-BCE8-B038FD7633FE}"/>
              </a:ext>
            </a:extLst>
          </p:cNvPr>
          <p:cNvSpPr>
            <a:spLocks noGrp="1"/>
          </p:cNvSpPr>
          <p:nvPr>
            <p:ph type="title"/>
          </p:nvPr>
        </p:nvSpPr>
        <p:spPr/>
        <p:txBody>
          <a:bodyPr/>
          <a:lstStyle/>
          <a:p>
            <a:r>
              <a:rPr lang="fr-FR" dirty="0">
                <a:cs typeface="Calibri Light"/>
              </a:rPr>
              <a:t>Plan</a:t>
            </a:r>
            <a:endParaRPr lang="fr-FR" dirty="0"/>
          </a:p>
        </p:txBody>
      </p:sp>
      <p:sp>
        <p:nvSpPr>
          <p:cNvPr id="3" name="Espace réservé du contenu 2">
            <a:extLst>
              <a:ext uri="{FF2B5EF4-FFF2-40B4-BE49-F238E27FC236}">
                <a16:creationId xmlns:a16="http://schemas.microsoft.com/office/drawing/2014/main" id="{9DE55BE7-79E3-45F0-90E7-91DADE89AB50}"/>
              </a:ext>
            </a:extLst>
          </p:cNvPr>
          <p:cNvSpPr>
            <a:spLocks noGrp="1"/>
          </p:cNvSpPr>
          <p:nvPr>
            <p:ph idx="1"/>
          </p:nvPr>
        </p:nvSpPr>
        <p:spPr/>
        <p:txBody>
          <a:bodyPr vert="horz" lIns="0" tIns="45720" rIns="0" bIns="45720" rtlCol="0" anchor="t">
            <a:normAutofit fontScale="92500" lnSpcReduction="20000"/>
          </a:bodyPr>
          <a:lstStyle/>
          <a:p>
            <a:pPr>
              <a:buFont typeface="Arial" panose="020F0502020204030204" pitchFamily="34" charset="0"/>
              <a:buChar char="•"/>
            </a:pPr>
            <a:r>
              <a:rPr lang="fr-FR" dirty="0">
                <a:cs typeface="Calibri"/>
              </a:rPr>
              <a:t> </a:t>
            </a:r>
            <a:r>
              <a:rPr lang="fr-FR" dirty="0" err="1">
                <a:cs typeface="Calibri"/>
              </a:rPr>
              <a:t>Why</a:t>
            </a:r>
            <a:r>
              <a:rPr lang="fr-FR" dirty="0">
                <a:cs typeface="Calibri"/>
              </a:rPr>
              <a:t> </a:t>
            </a:r>
            <a:r>
              <a:rPr lang="fr-FR" dirty="0" err="1">
                <a:cs typeface="Calibri"/>
              </a:rPr>
              <a:t>multiprocessing</a:t>
            </a:r>
            <a:r>
              <a:rPr lang="fr-FR" dirty="0">
                <a:cs typeface="Calibri"/>
              </a:rPr>
              <a:t> more </a:t>
            </a:r>
            <a:r>
              <a:rPr lang="fr-FR" dirty="0" err="1">
                <a:cs typeface="Calibri"/>
              </a:rPr>
              <a:t>advantageous</a:t>
            </a:r>
            <a:r>
              <a:rPr lang="fr-FR" dirty="0">
                <a:cs typeface="Calibri"/>
              </a:rPr>
              <a:t> in </a:t>
            </a:r>
            <a:r>
              <a:rPr lang="fr-FR" dirty="0" err="1">
                <a:cs typeface="Calibri"/>
              </a:rPr>
              <a:t>this</a:t>
            </a:r>
            <a:r>
              <a:rPr lang="fr-FR" dirty="0">
                <a:cs typeface="Calibri"/>
              </a:rPr>
              <a:t> case? =&gt; GIL, </a:t>
            </a:r>
            <a:r>
              <a:rPr lang="fr-FR" dirty="0" err="1">
                <a:cs typeface="Calibri"/>
              </a:rPr>
              <a:t>explain</a:t>
            </a:r>
            <a:r>
              <a:rPr lang="fr-FR" dirty="0">
                <a:cs typeface="Calibri"/>
              </a:rPr>
              <a:t> the GIL.</a:t>
            </a:r>
          </a:p>
          <a:p>
            <a:pPr>
              <a:buFont typeface="Arial" panose="020F0502020204030204" pitchFamily="34" charset="0"/>
              <a:buChar char="•"/>
            </a:pPr>
            <a:r>
              <a:rPr lang="fr-FR" dirty="0" err="1">
                <a:cs typeface="Calibri"/>
              </a:rPr>
              <a:t>Advantages</a:t>
            </a:r>
            <a:r>
              <a:rPr lang="fr-FR" dirty="0">
                <a:cs typeface="Calibri"/>
              </a:rPr>
              <a:t> of </a:t>
            </a:r>
            <a:r>
              <a:rPr lang="fr-FR" dirty="0" err="1">
                <a:cs typeface="Calibri"/>
              </a:rPr>
              <a:t>each</a:t>
            </a:r>
          </a:p>
          <a:p>
            <a:pPr>
              <a:buFont typeface="Arial" panose="020F0502020204030204" pitchFamily="34" charset="0"/>
              <a:buChar char="•"/>
            </a:pPr>
            <a:r>
              <a:rPr lang="fr-FR" dirty="0">
                <a:cs typeface="Calibri"/>
              </a:rPr>
              <a:t> </a:t>
            </a:r>
            <a:r>
              <a:rPr lang="fr-FR" dirty="0" err="1">
                <a:cs typeface="Calibri"/>
              </a:rPr>
              <a:t>Inconvenients</a:t>
            </a:r>
            <a:r>
              <a:rPr lang="fr-FR" dirty="0">
                <a:cs typeface="Calibri"/>
              </a:rPr>
              <a:t> of </a:t>
            </a:r>
            <a:r>
              <a:rPr lang="fr-FR" dirty="0" err="1">
                <a:cs typeface="Calibri"/>
              </a:rPr>
              <a:t>each</a:t>
            </a:r>
            <a:r>
              <a:rPr lang="fr-FR" dirty="0">
                <a:cs typeface="Calibri"/>
              </a:rPr>
              <a:t>: </a:t>
            </a:r>
            <a:r>
              <a:rPr lang="fr-FR" dirty="0" err="1">
                <a:cs typeface="Calibri"/>
              </a:rPr>
              <a:t>Introduce</a:t>
            </a:r>
            <a:r>
              <a:rPr lang="fr-FR" dirty="0">
                <a:cs typeface="Calibri"/>
              </a:rPr>
              <a:t> </a:t>
            </a:r>
            <a:r>
              <a:rPr lang="fr-FR" dirty="0" err="1">
                <a:cs typeface="Calibri"/>
              </a:rPr>
              <a:t>error</a:t>
            </a:r>
            <a:r>
              <a:rPr lang="fr-FR" dirty="0">
                <a:cs typeface="Calibri"/>
              </a:rPr>
              <a:t> challenges </a:t>
            </a:r>
            <a:r>
              <a:rPr lang="fr-FR" dirty="0" err="1">
                <a:cs typeface="Calibri"/>
              </a:rPr>
              <a:t>with</a:t>
            </a:r>
            <a:r>
              <a:rPr lang="fr-FR" dirty="0">
                <a:cs typeface="Calibri"/>
              </a:rPr>
              <a:t> </a:t>
            </a:r>
            <a:r>
              <a:rPr lang="fr-FR" dirty="0" err="1">
                <a:cs typeface="Calibri"/>
              </a:rPr>
              <a:t>multiprocessing</a:t>
            </a:r>
            <a:r>
              <a:rPr lang="fr-FR" dirty="0">
                <a:cs typeface="Calibri"/>
              </a:rPr>
              <a:t> and threading, how to deal </a:t>
            </a:r>
            <a:r>
              <a:rPr lang="fr-FR" dirty="0" err="1">
                <a:cs typeface="Calibri"/>
              </a:rPr>
              <a:t>with</a:t>
            </a:r>
            <a:r>
              <a:rPr lang="fr-FR" dirty="0">
                <a:cs typeface="Calibri"/>
              </a:rPr>
              <a:t> </a:t>
            </a:r>
            <a:r>
              <a:rPr lang="fr-FR" dirty="0" err="1">
                <a:cs typeface="Calibri"/>
              </a:rPr>
              <a:t>it</a:t>
            </a:r>
            <a:r>
              <a:rPr lang="fr-FR" dirty="0">
                <a:cs typeface="Calibri"/>
              </a:rPr>
              <a:t>, </a:t>
            </a:r>
            <a:r>
              <a:rPr lang="fr-FR" dirty="0" err="1">
                <a:cs typeface="Calibri"/>
              </a:rPr>
              <a:t>emphasize</a:t>
            </a:r>
            <a:r>
              <a:rPr lang="fr-FR" dirty="0">
                <a:cs typeface="Calibri"/>
              </a:rPr>
              <a:t> the importance of </a:t>
            </a:r>
            <a:r>
              <a:rPr lang="fr-FR" dirty="0" err="1">
                <a:cs typeface="Calibri"/>
              </a:rPr>
              <a:t>oop</a:t>
            </a:r>
            <a:r>
              <a:rPr lang="fr-FR" dirty="0">
                <a:cs typeface="Calibri"/>
              </a:rPr>
              <a:t> to have </a:t>
            </a:r>
            <a:r>
              <a:rPr lang="fr-FR" dirty="0" err="1">
                <a:cs typeface="Calibri"/>
              </a:rPr>
              <a:t>modularity</a:t>
            </a:r>
            <a:r>
              <a:rPr lang="fr-FR" dirty="0">
                <a:cs typeface="Calibri"/>
              </a:rPr>
              <a:t> to </a:t>
            </a:r>
            <a:r>
              <a:rPr lang="fr-FR" dirty="0" err="1">
                <a:cs typeface="Calibri"/>
              </a:rPr>
              <a:t>make</a:t>
            </a:r>
            <a:r>
              <a:rPr lang="fr-FR" dirty="0">
                <a:cs typeface="Calibri"/>
              </a:rPr>
              <a:t> the code </a:t>
            </a:r>
            <a:r>
              <a:rPr lang="fr-FR" dirty="0" err="1">
                <a:cs typeface="Calibri"/>
              </a:rPr>
              <a:t>easy</a:t>
            </a:r>
            <a:r>
              <a:rPr lang="fr-FR" dirty="0">
                <a:cs typeface="Calibri"/>
              </a:rPr>
              <a:t> to </a:t>
            </a:r>
            <a:r>
              <a:rPr lang="fr-FR" dirty="0" err="1">
                <a:cs typeface="Calibri"/>
              </a:rPr>
              <a:t>reuse</a:t>
            </a:r>
            <a:r>
              <a:rPr lang="fr-FR" dirty="0">
                <a:cs typeface="Calibri"/>
              </a:rPr>
              <a:t> in </a:t>
            </a:r>
            <a:r>
              <a:rPr lang="fr-FR" dirty="0" err="1">
                <a:cs typeface="Calibri"/>
              </a:rPr>
              <a:t>any</a:t>
            </a:r>
            <a:r>
              <a:rPr lang="fr-FR" dirty="0">
                <a:cs typeface="Calibri"/>
              </a:rPr>
              <a:t> </a:t>
            </a:r>
            <a:r>
              <a:rPr lang="fr-FR" dirty="0" err="1">
                <a:cs typeface="Calibri"/>
              </a:rPr>
              <a:t>context</a:t>
            </a:r>
            <a:r>
              <a:rPr lang="fr-FR" dirty="0">
                <a:cs typeface="Calibri"/>
              </a:rPr>
              <a:t> and the danger </a:t>
            </a:r>
            <a:r>
              <a:rPr lang="fr-FR" dirty="0" err="1">
                <a:cs typeface="Calibri"/>
              </a:rPr>
              <a:t>it</a:t>
            </a:r>
            <a:r>
              <a:rPr lang="fr-FR" dirty="0">
                <a:cs typeface="Calibri"/>
              </a:rPr>
              <a:t> </a:t>
            </a:r>
            <a:r>
              <a:rPr lang="fr-FR" dirty="0" err="1">
                <a:cs typeface="Calibri"/>
              </a:rPr>
              <a:t>represents</a:t>
            </a:r>
            <a:r>
              <a:rPr lang="fr-FR" dirty="0">
                <a:cs typeface="Calibri"/>
              </a:rPr>
              <a:t> </a:t>
            </a:r>
            <a:r>
              <a:rPr lang="fr-FR" dirty="0" err="1">
                <a:cs typeface="Calibri"/>
              </a:rPr>
              <a:t>when</a:t>
            </a:r>
            <a:r>
              <a:rPr lang="fr-FR" dirty="0">
                <a:cs typeface="Calibri"/>
              </a:rPr>
              <a:t> the code </a:t>
            </a:r>
            <a:r>
              <a:rPr lang="fr-FR" dirty="0" err="1">
                <a:cs typeface="Calibri"/>
              </a:rPr>
              <a:t>that</a:t>
            </a:r>
            <a:r>
              <a:rPr lang="fr-FR" dirty="0">
                <a:cs typeface="Calibri"/>
              </a:rPr>
              <a:t> </a:t>
            </a:r>
            <a:r>
              <a:rPr lang="fr-FR" dirty="0" err="1">
                <a:cs typeface="Calibri"/>
              </a:rPr>
              <a:t>is</a:t>
            </a:r>
            <a:r>
              <a:rPr lang="fr-FR" dirty="0">
                <a:cs typeface="Calibri"/>
              </a:rPr>
              <a:t> </a:t>
            </a:r>
            <a:r>
              <a:rPr lang="fr-FR" dirty="0" err="1">
                <a:cs typeface="Calibri"/>
              </a:rPr>
              <a:t>supposed</a:t>
            </a:r>
            <a:r>
              <a:rPr lang="fr-FR" dirty="0">
                <a:cs typeface="Calibri"/>
              </a:rPr>
              <a:t> to </a:t>
            </a:r>
            <a:r>
              <a:rPr lang="fr-FR" dirty="0" err="1">
                <a:cs typeface="Calibri"/>
              </a:rPr>
              <a:t>be</a:t>
            </a:r>
            <a:r>
              <a:rPr lang="fr-FR" dirty="0">
                <a:cs typeface="Calibri"/>
              </a:rPr>
              <a:t> modulable has </a:t>
            </a:r>
            <a:r>
              <a:rPr lang="fr-FR" dirty="0" err="1">
                <a:cs typeface="Calibri"/>
              </a:rPr>
              <a:t>breeches</a:t>
            </a:r>
            <a:r>
              <a:rPr lang="fr-FR" dirty="0">
                <a:cs typeface="Calibri"/>
              </a:rPr>
              <a:t> and </a:t>
            </a:r>
            <a:r>
              <a:rPr lang="fr-FR" dirty="0" err="1">
                <a:cs typeface="Calibri"/>
              </a:rPr>
              <a:t>thus</a:t>
            </a:r>
            <a:r>
              <a:rPr lang="fr-FR" dirty="0">
                <a:cs typeface="Calibri"/>
              </a:rPr>
              <a:t>, </a:t>
            </a:r>
            <a:r>
              <a:rPr lang="fr-FR" dirty="0" err="1">
                <a:cs typeface="Calibri"/>
              </a:rPr>
              <a:t>raises</a:t>
            </a:r>
            <a:r>
              <a:rPr lang="fr-FR" dirty="0">
                <a:cs typeface="Calibri"/>
              </a:rPr>
              <a:t> </a:t>
            </a:r>
            <a:r>
              <a:rPr lang="fr-FR" dirty="0" err="1">
                <a:cs typeface="Calibri"/>
              </a:rPr>
              <a:t>errors</a:t>
            </a:r>
            <a:r>
              <a:rPr lang="fr-FR" dirty="0">
                <a:cs typeface="Calibri"/>
              </a:rPr>
              <a:t> not </a:t>
            </a:r>
            <a:r>
              <a:rPr lang="fr-FR" dirty="0" err="1">
                <a:cs typeface="Calibri"/>
              </a:rPr>
              <a:t>raised</a:t>
            </a:r>
            <a:r>
              <a:rPr lang="fr-FR" dirty="0">
                <a:cs typeface="Calibri"/>
              </a:rPr>
              <a:t> </a:t>
            </a:r>
            <a:r>
              <a:rPr lang="fr-FR" dirty="0" err="1">
                <a:cs typeface="Calibri"/>
              </a:rPr>
              <a:t>with</a:t>
            </a:r>
            <a:r>
              <a:rPr lang="fr-FR" dirty="0">
                <a:cs typeface="Calibri"/>
              </a:rPr>
              <a:t> </a:t>
            </a:r>
            <a:r>
              <a:rPr lang="fr-FR" dirty="0" err="1">
                <a:cs typeface="Calibri"/>
              </a:rPr>
              <a:t>other</a:t>
            </a:r>
            <a:r>
              <a:rPr lang="fr-FR" dirty="0">
                <a:cs typeface="Calibri"/>
              </a:rPr>
              <a:t> data. </a:t>
            </a:r>
            <a:r>
              <a:rPr lang="fr-FR" dirty="0" err="1">
                <a:cs typeface="Calibri"/>
              </a:rPr>
              <a:t>Problem</a:t>
            </a:r>
            <a:r>
              <a:rPr lang="fr-FR" dirty="0">
                <a:cs typeface="Calibri"/>
              </a:rPr>
              <a:t> </a:t>
            </a:r>
            <a:r>
              <a:rPr lang="fr-FR" dirty="0" err="1">
                <a:cs typeface="Calibri"/>
              </a:rPr>
              <a:t>communicate</a:t>
            </a:r>
            <a:r>
              <a:rPr lang="fr-FR" dirty="0">
                <a:cs typeface="Calibri"/>
              </a:rPr>
              <a:t> </a:t>
            </a:r>
            <a:r>
              <a:rPr lang="fr-FR" dirty="0" err="1">
                <a:cs typeface="Calibri"/>
              </a:rPr>
              <a:t>between</a:t>
            </a:r>
            <a:r>
              <a:rPr lang="fr-FR" dirty="0">
                <a:cs typeface="Calibri"/>
              </a:rPr>
              <a:t> </a:t>
            </a:r>
            <a:r>
              <a:rPr lang="fr-FR" dirty="0" err="1">
                <a:cs typeface="Calibri"/>
              </a:rPr>
              <a:t>processes</a:t>
            </a:r>
            <a:r>
              <a:rPr lang="fr-FR" dirty="0">
                <a:cs typeface="Calibri"/>
              </a:rPr>
              <a:t>. </a:t>
            </a:r>
            <a:r>
              <a:rPr lang="fr-FR" dirty="0" err="1">
                <a:cs typeface="Calibri"/>
              </a:rPr>
              <a:t>Using</a:t>
            </a:r>
            <a:r>
              <a:rPr lang="fr-FR" dirty="0">
                <a:cs typeface="Calibri"/>
              </a:rPr>
              <a:t> time to set the threads </a:t>
            </a:r>
            <a:r>
              <a:rPr lang="fr-FR" dirty="0" err="1">
                <a:cs typeface="Calibri"/>
              </a:rPr>
              <a:t>that</a:t>
            </a:r>
            <a:r>
              <a:rPr lang="fr-FR" dirty="0">
                <a:cs typeface="Calibri"/>
              </a:rPr>
              <a:t> </a:t>
            </a:r>
            <a:r>
              <a:rPr lang="fr-FR" dirty="0" err="1">
                <a:cs typeface="Calibri"/>
              </a:rPr>
              <a:t>may</a:t>
            </a:r>
            <a:r>
              <a:rPr lang="fr-FR" dirty="0">
                <a:cs typeface="Calibri"/>
              </a:rPr>
              <a:t> </a:t>
            </a:r>
            <a:r>
              <a:rPr lang="fr-FR" dirty="0" err="1">
                <a:cs typeface="Calibri"/>
              </a:rPr>
              <a:t>be</a:t>
            </a:r>
            <a:r>
              <a:rPr lang="fr-FR" dirty="0">
                <a:cs typeface="Calibri"/>
              </a:rPr>
              <a:t> not </a:t>
            </a:r>
            <a:r>
              <a:rPr lang="fr-FR" dirty="0" err="1">
                <a:cs typeface="Calibri"/>
              </a:rPr>
              <a:t>worth</a:t>
            </a:r>
            <a:r>
              <a:rPr lang="fr-FR" dirty="0">
                <a:cs typeface="Calibri"/>
              </a:rPr>
              <a:t> </a:t>
            </a:r>
            <a:r>
              <a:rPr lang="fr-FR" dirty="0" err="1">
                <a:cs typeface="Calibri"/>
              </a:rPr>
              <a:t>it</a:t>
            </a:r>
            <a:r>
              <a:rPr lang="fr-FR" dirty="0">
                <a:cs typeface="Calibri"/>
              </a:rPr>
              <a:t>.</a:t>
            </a:r>
          </a:p>
          <a:p>
            <a:pPr>
              <a:buFont typeface="Arial" panose="020F0502020204030204" pitchFamily="34" charset="0"/>
              <a:buChar char="•"/>
            </a:pPr>
            <a:r>
              <a:rPr lang="fr-FR" dirty="0">
                <a:cs typeface="Calibri"/>
              </a:rPr>
              <a:t> </a:t>
            </a:r>
            <a:r>
              <a:rPr lang="fr-FR" dirty="0" err="1">
                <a:cs typeface="Calibri"/>
              </a:rPr>
              <a:t>Conclude</a:t>
            </a:r>
            <a:r>
              <a:rPr lang="fr-FR" dirty="0">
                <a:cs typeface="Calibri"/>
              </a:rPr>
              <a:t> on time </a:t>
            </a:r>
            <a:r>
              <a:rPr lang="fr-FR" dirty="0" err="1">
                <a:cs typeface="Calibri"/>
              </a:rPr>
              <a:t>spare</a:t>
            </a:r>
            <a:r>
              <a:rPr lang="fr-FR" dirty="0">
                <a:cs typeface="Calibri"/>
              </a:rPr>
              <a:t> </a:t>
            </a:r>
            <a:r>
              <a:rPr lang="fr-FR" dirty="0" err="1">
                <a:cs typeface="Calibri"/>
              </a:rPr>
              <a:t>thanks</a:t>
            </a:r>
            <a:r>
              <a:rPr lang="fr-FR" dirty="0">
                <a:cs typeface="Calibri"/>
              </a:rPr>
              <a:t> to </a:t>
            </a:r>
            <a:r>
              <a:rPr lang="fr-FR" dirty="0" err="1">
                <a:cs typeface="Calibri"/>
              </a:rPr>
              <a:t>multiprocessing</a:t>
            </a:r>
            <a:r>
              <a:rPr lang="fr-FR" dirty="0">
                <a:cs typeface="Calibri"/>
              </a:rPr>
              <a:t> and threading, </a:t>
            </a:r>
            <a:r>
              <a:rPr lang="fr-FR" dirty="0" err="1">
                <a:cs typeface="Calibri"/>
              </a:rPr>
              <a:t>briefly</a:t>
            </a:r>
            <a:r>
              <a:rPr lang="fr-FR" dirty="0">
                <a:cs typeface="Calibri"/>
              </a:rPr>
              <a:t> </a:t>
            </a:r>
            <a:r>
              <a:rPr lang="fr-FR" dirty="0" err="1">
                <a:cs typeface="Calibri"/>
              </a:rPr>
              <a:t>say</a:t>
            </a:r>
            <a:r>
              <a:rPr lang="fr-FR" dirty="0">
                <a:cs typeface="Calibri"/>
              </a:rPr>
              <a:t> </a:t>
            </a:r>
            <a:r>
              <a:rPr lang="fr-FR" dirty="0" err="1">
                <a:cs typeface="Calibri"/>
              </a:rPr>
              <a:t>now</a:t>
            </a:r>
            <a:r>
              <a:rPr lang="fr-FR" dirty="0">
                <a:cs typeface="Calibri"/>
              </a:rPr>
              <a:t> </a:t>
            </a:r>
            <a:r>
              <a:rPr lang="fr-FR" dirty="0" err="1">
                <a:cs typeface="Calibri"/>
              </a:rPr>
              <a:t>cython</a:t>
            </a:r>
            <a:r>
              <a:rPr lang="fr-FR" dirty="0">
                <a:cs typeface="Calibri"/>
              </a:rPr>
              <a:t> to </a:t>
            </a:r>
            <a:r>
              <a:rPr lang="fr-FR" dirty="0" err="1">
                <a:cs typeface="Calibri"/>
              </a:rPr>
              <a:t>improve</a:t>
            </a:r>
            <a:r>
              <a:rPr lang="fr-FR" dirty="0">
                <a:cs typeface="Calibri"/>
              </a:rPr>
              <a:t> </a:t>
            </a:r>
            <a:r>
              <a:rPr lang="fr-FR" dirty="0" err="1">
                <a:cs typeface="Calibri"/>
              </a:rPr>
              <a:t>some</a:t>
            </a:r>
            <a:r>
              <a:rPr lang="fr-FR" dirty="0">
                <a:cs typeface="Calibri"/>
              </a:rPr>
              <a:t> scripts</a:t>
            </a:r>
          </a:p>
          <a:p>
            <a:pPr>
              <a:buFont typeface="Arial" panose="020F0502020204030204" pitchFamily="34" charset="0"/>
              <a:buChar char="•"/>
            </a:pPr>
            <a:r>
              <a:rPr lang="fr-FR" dirty="0">
                <a:cs typeface="Calibri"/>
              </a:rPr>
              <a:t> </a:t>
            </a:r>
            <a:r>
              <a:rPr lang="fr-FR" dirty="0" err="1">
                <a:cs typeface="Calibri"/>
              </a:rPr>
              <a:t>Thanks</a:t>
            </a:r>
            <a:r>
              <a:rPr lang="fr-FR" dirty="0">
                <a:cs typeface="Calibri"/>
              </a:rPr>
              <a:t> group</a:t>
            </a:r>
          </a:p>
          <a:p>
            <a:pPr>
              <a:buFont typeface="Arial" panose="020F0502020204030204" pitchFamily="34" charset="0"/>
              <a:buChar char="•"/>
            </a:pPr>
            <a:endParaRPr lang="fr-FR" dirty="0">
              <a:cs typeface="Calibri"/>
            </a:endParaRPr>
          </a:p>
        </p:txBody>
      </p:sp>
      <p:sp>
        <p:nvSpPr>
          <p:cNvPr id="4" name="Espace réservé de la date 3">
            <a:extLst>
              <a:ext uri="{FF2B5EF4-FFF2-40B4-BE49-F238E27FC236}">
                <a16:creationId xmlns:a16="http://schemas.microsoft.com/office/drawing/2014/main" id="{95C339DC-01FC-4DFC-94C6-A4B31B232FFC}"/>
              </a:ext>
            </a:extLst>
          </p:cNvPr>
          <p:cNvSpPr>
            <a:spLocks noGrp="1"/>
          </p:cNvSpPr>
          <p:nvPr>
            <p:ph type="dt" sz="half" idx="10"/>
          </p:nvPr>
        </p:nvSpPr>
        <p:spPr/>
        <p:txBody>
          <a:bodyPr/>
          <a:lstStyle/>
          <a:p>
            <a:fld id="{57E6B47D-C9EC-47A3-9776-AEE57FC447BD}" type="datetime1">
              <a:rPr lang="de-DE" smtClean="0"/>
              <a:t>18.04.2018</a:t>
            </a:fld>
            <a:endParaRPr lang="de-DE"/>
          </a:p>
        </p:txBody>
      </p:sp>
      <p:sp>
        <p:nvSpPr>
          <p:cNvPr id="5" name="Espace réservé du pied de page 4">
            <a:extLst>
              <a:ext uri="{FF2B5EF4-FFF2-40B4-BE49-F238E27FC236}">
                <a16:creationId xmlns:a16="http://schemas.microsoft.com/office/drawing/2014/main" id="{1E54D175-F9C9-4625-8A30-379219915219}"/>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DF9E5B10-00E1-489B-814B-B3553671F15B}"/>
              </a:ext>
            </a:extLst>
          </p:cNvPr>
          <p:cNvSpPr>
            <a:spLocks noGrp="1"/>
          </p:cNvSpPr>
          <p:nvPr>
            <p:ph type="sldNum" sz="quarter" idx="12"/>
          </p:nvPr>
        </p:nvSpPr>
        <p:spPr/>
        <p:txBody>
          <a:bodyPr/>
          <a:lstStyle/>
          <a:p>
            <a:fld id="{27C6CCC6-2BE5-4E42-96A4-D1E8E81A3D8E}" type="slidenum">
              <a:rPr lang="de-DE" smtClean="0"/>
              <a:t>25</a:t>
            </a:fld>
            <a:endParaRPr lang="de-DE"/>
          </a:p>
        </p:txBody>
      </p:sp>
    </p:spTree>
    <p:extLst>
      <p:ext uri="{BB962C8B-B14F-4D97-AF65-F5344CB8AC3E}">
        <p14:creationId xmlns:p14="http://schemas.microsoft.com/office/powerpoint/2010/main" val="3250849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1A170-80F9-47ED-BCE8-B038FD7633FE}"/>
              </a:ext>
            </a:extLst>
          </p:cNvPr>
          <p:cNvSpPr>
            <a:spLocks noGrp="1"/>
          </p:cNvSpPr>
          <p:nvPr>
            <p:ph type="title"/>
          </p:nvPr>
        </p:nvSpPr>
        <p:spPr/>
        <p:txBody>
          <a:bodyPr/>
          <a:lstStyle/>
          <a:p>
            <a:r>
              <a:rPr lang="en-US">
                <a:cs typeface="Arial"/>
              </a:rPr>
              <a:t>Master's Project: Aims</a:t>
            </a:r>
          </a:p>
        </p:txBody>
      </p:sp>
      <p:sp>
        <p:nvSpPr>
          <p:cNvPr id="3" name="Espace réservé du contenu 2">
            <a:extLst>
              <a:ext uri="{FF2B5EF4-FFF2-40B4-BE49-F238E27FC236}">
                <a16:creationId xmlns:a16="http://schemas.microsoft.com/office/drawing/2014/main" id="{9DE55BE7-79E3-45F0-90E7-91DADE89AB50}"/>
              </a:ext>
            </a:extLst>
          </p:cNvPr>
          <p:cNvSpPr>
            <a:spLocks noGrp="1"/>
          </p:cNvSpPr>
          <p:nvPr>
            <p:ph idx="1"/>
          </p:nvPr>
        </p:nvSpPr>
        <p:spPr>
          <a:xfrm>
            <a:off x="1097280" y="2075771"/>
            <a:ext cx="10058400" cy="3433889"/>
          </a:xfrm>
        </p:spPr>
        <p:txBody>
          <a:bodyPr vert="horz" lIns="0" tIns="45720" rIns="0" bIns="45720" rtlCol="0" anchor="t">
            <a:noAutofit/>
          </a:bodyPr>
          <a:lstStyle/>
          <a:p>
            <a:pPr>
              <a:buNone/>
            </a:pPr>
            <a:endParaRPr lang="en-US" sz="2400">
              <a:cs typeface="Arial"/>
            </a:endParaRPr>
          </a:p>
          <a:p>
            <a:pPr>
              <a:buNone/>
            </a:pPr>
            <a:r>
              <a:rPr lang="en-US" sz="2400">
                <a:cs typeface="Arial"/>
              </a:rPr>
              <a:t>1 - Identify putative STAT binding sites in Anopheles genus</a:t>
            </a:r>
            <a:endParaRPr lang="en-US" sz="2400">
              <a:solidFill>
                <a:schemeClr val="tx1"/>
              </a:solidFill>
              <a:cs typeface="Arial"/>
            </a:endParaRPr>
          </a:p>
          <a:p>
            <a:pPr>
              <a:buNone/>
            </a:pPr>
            <a:endParaRPr lang="en-US" sz="2400">
              <a:solidFill>
                <a:schemeClr val="tx1"/>
              </a:solidFill>
              <a:cs typeface="Arial"/>
            </a:endParaRPr>
          </a:p>
          <a:p>
            <a:pPr>
              <a:buNone/>
            </a:pPr>
            <a:r>
              <a:rPr lang="en-US" sz="2400">
                <a:cs typeface="Arial"/>
              </a:rPr>
              <a:t>2 - Identify putative target genes and compare them with orthologs</a:t>
            </a:r>
            <a:endParaRPr lang="en-US" sz="2400">
              <a:solidFill>
                <a:schemeClr val="tx1"/>
              </a:solidFill>
              <a:cs typeface="Arial"/>
            </a:endParaRPr>
          </a:p>
          <a:p>
            <a:pPr>
              <a:buNone/>
            </a:pPr>
            <a:endParaRPr lang="en-US" sz="2400">
              <a:solidFill>
                <a:schemeClr val="tx1"/>
              </a:solidFill>
              <a:cs typeface="Arial"/>
            </a:endParaRPr>
          </a:p>
          <a:p>
            <a:pPr>
              <a:buNone/>
            </a:pPr>
            <a:r>
              <a:rPr lang="en-US" sz="2400">
                <a:cs typeface="Arial"/>
              </a:rPr>
              <a:t>3 - Compare STAT binding sites and target genes identified among Anopheles genus</a:t>
            </a:r>
            <a:endParaRPr lang="en-US" sz="2400">
              <a:solidFill>
                <a:schemeClr val="tx1"/>
              </a:solidFill>
              <a:cs typeface="Arial"/>
            </a:endParaRPr>
          </a:p>
        </p:txBody>
      </p:sp>
      <p:sp>
        <p:nvSpPr>
          <p:cNvPr id="4" name="Espace réservé de la date 3">
            <a:extLst>
              <a:ext uri="{FF2B5EF4-FFF2-40B4-BE49-F238E27FC236}">
                <a16:creationId xmlns:a16="http://schemas.microsoft.com/office/drawing/2014/main" id="{4D6B1656-A9FC-49B1-942D-4EAD33B3EF95}"/>
              </a:ext>
            </a:extLst>
          </p:cNvPr>
          <p:cNvSpPr>
            <a:spLocks noGrp="1"/>
          </p:cNvSpPr>
          <p:nvPr>
            <p:ph type="dt" sz="half" idx="10"/>
          </p:nvPr>
        </p:nvSpPr>
        <p:spPr/>
        <p:txBody>
          <a:bodyPr/>
          <a:lstStyle/>
          <a:p>
            <a:fld id="{888A1BC6-14B2-4CD9-906A-D7EF5A0A0E56}" type="datetime1">
              <a:rPr lang="de-DE" smtClean="0"/>
              <a:t>18.04.2018</a:t>
            </a:fld>
            <a:endParaRPr lang="de-DE"/>
          </a:p>
        </p:txBody>
      </p:sp>
      <p:sp>
        <p:nvSpPr>
          <p:cNvPr id="5" name="Espace réservé du pied de page 4">
            <a:extLst>
              <a:ext uri="{FF2B5EF4-FFF2-40B4-BE49-F238E27FC236}">
                <a16:creationId xmlns:a16="http://schemas.microsoft.com/office/drawing/2014/main" id="{15FE18CE-C733-449B-9E3B-0D544D524135}"/>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6FEFF177-E37D-4F6E-8CE7-9F92C3C39B7C}"/>
              </a:ext>
            </a:extLst>
          </p:cNvPr>
          <p:cNvSpPr>
            <a:spLocks noGrp="1"/>
          </p:cNvSpPr>
          <p:nvPr>
            <p:ph type="sldNum" sz="quarter" idx="12"/>
          </p:nvPr>
        </p:nvSpPr>
        <p:spPr/>
        <p:txBody>
          <a:bodyPr/>
          <a:lstStyle/>
          <a:p>
            <a:fld id="{27C6CCC6-2BE5-4E42-96A4-D1E8E81A3D8E}" type="slidenum">
              <a:rPr lang="de-DE" smtClean="0"/>
              <a:t>26</a:t>
            </a:fld>
            <a:endParaRPr lang="de-DE"/>
          </a:p>
        </p:txBody>
      </p:sp>
    </p:spTree>
    <p:extLst>
      <p:ext uri="{BB962C8B-B14F-4D97-AF65-F5344CB8AC3E}">
        <p14:creationId xmlns:p14="http://schemas.microsoft.com/office/powerpoint/2010/main" val="4222416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1A170-80F9-47ED-BCE8-B038FD7633FE}"/>
              </a:ext>
            </a:extLst>
          </p:cNvPr>
          <p:cNvSpPr>
            <a:spLocks noGrp="1"/>
          </p:cNvSpPr>
          <p:nvPr>
            <p:ph type="title"/>
          </p:nvPr>
        </p:nvSpPr>
        <p:spPr/>
        <p:txBody>
          <a:bodyPr/>
          <a:lstStyle/>
          <a:p>
            <a:r>
              <a:rPr lang="en-US">
                <a:cs typeface="Arial"/>
              </a:rPr>
              <a:t>Master's Project: Approaches</a:t>
            </a:r>
          </a:p>
        </p:txBody>
      </p:sp>
      <p:sp>
        <p:nvSpPr>
          <p:cNvPr id="3" name="Espace réservé du contenu 2">
            <a:extLst>
              <a:ext uri="{FF2B5EF4-FFF2-40B4-BE49-F238E27FC236}">
                <a16:creationId xmlns:a16="http://schemas.microsoft.com/office/drawing/2014/main" id="{9DE55BE7-79E3-45F0-90E7-91DADE89AB50}"/>
              </a:ext>
            </a:extLst>
          </p:cNvPr>
          <p:cNvSpPr>
            <a:spLocks noGrp="1"/>
          </p:cNvSpPr>
          <p:nvPr>
            <p:ph idx="1"/>
          </p:nvPr>
        </p:nvSpPr>
        <p:spPr>
          <a:xfrm>
            <a:off x="1097280" y="2075771"/>
            <a:ext cx="10058400" cy="3433889"/>
          </a:xfrm>
        </p:spPr>
        <p:txBody>
          <a:bodyPr vert="horz" lIns="0" tIns="45720" rIns="0" bIns="45720" rtlCol="0" anchor="t">
            <a:noAutofit/>
          </a:bodyPr>
          <a:lstStyle/>
          <a:p>
            <a:pPr>
              <a:buNone/>
            </a:pPr>
            <a:r>
              <a:rPr lang="en-US" sz="2400">
                <a:cs typeface="Arial"/>
              </a:rPr>
              <a:t>1 – Motif </a:t>
            </a:r>
            <a:r>
              <a:rPr lang="en-US" sz="2400">
                <a:solidFill>
                  <a:srgbClr val="404040"/>
                </a:solidFill>
                <a:cs typeface="Arial"/>
              </a:rPr>
              <a:t>search based on orthologous sequences and previous knowledge</a:t>
            </a:r>
          </a:p>
          <a:p>
            <a:pPr>
              <a:buNone/>
            </a:pPr>
            <a:endParaRPr lang="en-US" sz="2400">
              <a:solidFill>
                <a:schemeClr val="tx1"/>
              </a:solidFill>
              <a:cs typeface="Arial"/>
            </a:endParaRPr>
          </a:p>
          <a:p>
            <a:pPr>
              <a:buNone/>
            </a:pPr>
            <a:r>
              <a:rPr lang="en-US" sz="2400">
                <a:cs typeface="Arial"/>
              </a:rPr>
              <a:t>2 – </a:t>
            </a:r>
            <a:r>
              <a:rPr lang="en-US" sz="2400">
                <a:solidFill>
                  <a:srgbClr val="404040"/>
                </a:solidFill>
                <a:cs typeface="Arial"/>
              </a:rPr>
              <a:t>Search and identify genes close to putative binding sites and compare with orthologs</a:t>
            </a:r>
          </a:p>
          <a:p>
            <a:pPr>
              <a:buNone/>
            </a:pPr>
            <a:endParaRPr lang="en-US" sz="2400">
              <a:solidFill>
                <a:schemeClr val="tx1"/>
              </a:solidFill>
              <a:cs typeface="Arial"/>
            </a:endParaRPr>
          </a:p>
          <a:p>
            <a:pPr>
              <a:buNone/>
            </a:pPr>
            <a:r>
              <a:rPr lang="en-US" sz="2400">
                <a:cs typeface="Arial"/>
              </a:rPr>
              <a:t>3 – Anopheles multiple sequence alignment, conservation study, loss and maintenance rates</a:t>
            </a:r>
          </a:p>
        </p:txBody>
      </p:sp>
      <p:sp>
        <p:nvSpPr>
          <p:cNvPr id="4" name="Espace réservé de la date 3">
            <a:extLst>
              <a:ext uri="{FF2B5EF4-FFF2-40B4-BE49-F238E27FC236}">
                <a16:creationId xmlns:a16="http://schemas.microsoft.com/office/drawing/2014/main" id="{DEAD57AA-2037-4799-840D-BB926202A2A3}"/>
              </a:ext>
            </a:extLst>
          </p:cNvPr>
          <p:cNvSpPr>
            <a:spLocks noGrp="1"/>
          </p:cNvSpPr>
          <p:nvPr>
            <p:ph type="dt" sz="half" idx="10"/>
          </p:nvPr>
        </p:nvSpPr>
        <p:spPr/>
        <p:txBody>
          <a:bodyPr/>
          <a:lstStyle/>
          <a:p>
            <a:fld id="{10145A97-75ED-4A7E-98EB-9BA28E40BA7E}" type="datetime1">
              <a:rPr lang="de-DE" smtClean="0"/>
              <a:t>18.04.2018</a:t>
            </a:fld>
            <a:endParaRPr lang="de-DE"/>
          </a:p>
        </p:txBody>
      </p:sp>
      <p:sp>
        <p:nvSpPr>
          <p:cNvPr id="5" name="Espace réservé du pied de page 4">
            <a:extLst>
              <a:ext uri="{FF2B5EF4-FFF2-40B4-BE49-F238E27FC236}">
                <a16:creationId xmlns:a16="http://schemas.microsoft.com/office/drawing/2014/main" id="{33143331-1C38-4DCA-AA18-CF26D1BF1999}"/>
              </a:ext>
            </a:extLst>
          </p:cNvPr>
          <p:cNvSpPr>
            <a:spLocks noGrp="1"/>
          </p:cNvSpPr>
          <p:nvPr>
            <p:ph type="ftr" sz="quarter" idx="11"/>
          </p:nvPr>
        </p:nvSpPr>
        <p:spPr/>
        <p:txBody>
          <a:bodyPr/>
          <a:lstStyle/>
          <a:p>
            <a:r>
              <a:rPr lang="de-DE" dirty="0" err="1"/>
              <a:t>Multiprocessing</a:t>
            </a:r>
            <a:r>
              <a:rPr lang="de-DE" dirty="0"/>
              <a:t> &amp; </a:t>
            </a:r>
            <a:r>
              <a:rPr lang="de-DE" dirty="0" err="1"/>
              <a:t>multithreading</a:t>
            </a:r>
            <a:endParaRPr lang="de-DE" dirty="0"/>
          </a:p>
        </p:txBody>
      </p:sp>
      <p:sp>
        <p:nvSpPr>
          <p:cNvPr id="6" name="Espace réservé du numéro de diapositive 5">
            <a:extLst>
              <a:ext uri="{FF2B5EF4-FFF2-40B4-BE49-F238E27FC236}">
                <a16:creationId xmlns:a16="http://schemas.microsoft.com/office/drawing/2014/main" id="{5199BA9C-8338-419E-A67E-1D297EF083AE}"/>
              </a:ext>
            </a:extLst>
          </p:cNvPr>
          <p:cNvSpPr>
            <a:spLocks noGrp="1"/>
          </p:cNvSpPr>
          <p:nvPr>
            <p:ph type="sldNum" sz="quarter" idx="12"/>
          </p:nvPr>
        </p:nvSpPr>
        <p:spPr/>
        <p:txBody>
          <a:bodyPr/>
          <a:lstStyle/>
          <a:p>
            <a:fld id="{27C6CCC6-2BE5-4E42-96A4-D1E8E81A3D8E}" type="slidenum">
              <a:rPr lang="de-DE" smtClean="0"/>
              <a:t>27</a:t>
            </a:fld>
            <a:endParaRPr lang="de-DE"/>
          </a:p>
        </p:txBody>
      </p:sp>
    </p:spTree>
    <p:extLst>
      <p:ext uri="{BB962C8B-B14F-4D97-AF65-F5344CB8AC3E}">
        <p14:creationId xmlns:p14="http://schemas.microsoft.com/office/powerpoint/2010/main" val="238638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1A170-80F9-47ED-BCE8-B038FD7633FE}"/>
              </a:ext>
            </a:extLst>
          </p:cNvPr>
          <p:cNvSpPr>
            <a:spLocks noGrp="1"/>
          </p:cNvSpPr>
          <p:nvPr>
            <p:ph type="title"/>
          </p:nvPr>
        </p:nvSpPr>
        <p:spPr/>
        <p:txBody>
          <a:bodyPr/>
          <a:lstStyle/>
          <a:p>
            <a:r>
              <a:rPr lang="en-US">
                <a:cs typeface="Arial"/>
              </a:rPr>
              <a:t>Master's Project: Current Pipeline</a:t>
            </a:r>
          </a:p>
        </p:txBody>
      </p:sp>
      <p:pic>
        <p:nvPicPr>
          <p:cNvPr id="6" name="Image 6" descr="Une image contenant intérieur&#10;&#10;Description générée avec un niveau de confiance élevé">
            <a:extLst>
              <a:ext uri="{FF2B5EF4-FFF2-40B4-BE49-F238E27FC236}">
                <a16:creationId xmlns:a16="http://schemas.microsoft.com/office/drawing/2014/main" id="{58A5310E-EB3D-4DBE-A0EF-EADF207ABC36}"/>
              </a:ext>
            </a:extLst>
          </p:cNvPr>
          <p:cNvPicPr>
            <a:picLocks noChangeAspect="1"/>
          </p:cNvPicPr>
          <p:nvPr/>
        </p:nvPicPr>
        <p:blipFill>
          <a:blip r:embed="rId2"/>
          <a:stretch>
            <a:fillRect/>
          </a:stretch>
        </p:blipFill>
        <p:spPr>
          <a:xfrm>
            <a:off x="7643003" y="2740408"/>
            <a:ext cx="2743200" cy="1089442"/>
          </a:xfrm>
          <a:prstGeom prst="rect">
            <a:avLst/>
          </a:prstGeom>
        </p:spPr>
      </p:pic>
      <p:pic>
        <p:nvPicPr>
          <p:cNvPr id="8" name="Image 8">
            <a:extLst>
              <a:ext uri="{FF2B5EF4-FFF2-40B4-BE49-F238E27FC236}">
                <a16:creationId xmlns:a16="http://schemas.microsoft.com/office/drawing/2014/main" id="{F16BF1E9-638F-439F-89A1-748C71B25EA2}"/>
              </a:ext>
            </a:extLst>
          </p:cNvPr>
          <p:cNvPicPr>
            <a:picLocks noChangeAspect="1"/>
          </p:cNvPicPr>
          <p:nvPr/>
        </p:nvPicPr>
        <p:blipFill>
          <a:blip r:embed="rId3"/>
          <a:stretch>
            <a:fillRect/>
          </a:stretch>
        </p:blipFill>
        <p:spPr>
          <a:xfrm>
            <a:off x="7586466" y="5269002"/>
            <a:ext cx="2743200" cy="411246"/>
          </a:xfrm>
          <a:prstGeom prst="rect">
            <a:avLst/>
          </a:prstGeom>
        </p:spPr>
      </p:pic>
      <p:sp>
        <p:nvSpPr>
          <p:cNvPr id="10" name="Flèche : droite 9">
            <a:extLst>
              <a:ext uri="{FF2B5EF4-FFF2-40B4-BE49-F238E27FC236}">
                <a16:creationId xmlns:a16="http://schemas.microsoft.com/office/drawing/2014/main" id="{8442567F-1103-4FBC-82A4-7CA20377CD28}"/>
              </a:ext>
            </a:extLst>
          </p:cNvPr>
          <p:cNvSpPr/>
          <p:nvPr/>
        </p:nvSpPr>
        <p:spPr>
          <a:xfrm>
            <a:off x="4663248" y="3190609"/>
            <a:ext cx="2559917" cy="31673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èche : droite 10">
            <a:extLst>
              <a:ext uri="{FF2B5EF4-FFF2-40B4-BE49-F238E27FC236}">
                <a16:creationId xmlns:a16="http://schemas.microsoft.com/office/drawing/2014/main" id="{E1420EEA-E5D3-40F5-ACA1-484795AE52D4}"/>
              </a:ext>
            </a:extLst>
          </p:cNvPr>
          <p:cNvSpPr/>
          <p:nvPr/>
        </p:nvSpPr>
        <p:spPr>
          <a:xfrm rot="5400000">
            <a:off x="8208729" y="4360182"/>
            <a:ext cx="892144" cy="29772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èche : droite 11">
            <a:extLst>
              <a:ext uri="{FF2B5EF4-FFF2-40B4-BE49-F238E27FC236}">
                <a16:creationId xmlns:a16="http://schemas.microsoft.com/office/drawing/2014/main" id="{0641FB4A-FD0C-4633-AF49-7A474A87B3C5}"/>
              </a:ext>
            </a:extLst>
          </p:cNvPr>
          <p:cNvSpPr/>
          <p:nvPr/>
        </p:nvSpPr>
        <p:spPr>
          <a:xfrm rot="2520000">
            <a:off x="6770999" y="2363926"/>
            <a:ext cx="892144" cy="29772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ZoneTexte 13">
            <a:extLst>
              <a:ext uri="{FF2B5EF4-FFF2-40B4-BE49-F238E27FC236}">
                <a16:creationId xmlns:a16="http://schemas.microsoft.com/office/drawing/2014/main" id="{BA00CAA4-46FB-47FB-9AE1-5B50EFADACA2}"/>
              </a:ext>
            </a:extLst>
          </p:cNvPr>
          <p:cNvSpPr txBox="1"/>
          <p:nvPr/>
        </p:nvSpPr>
        <p:spPr>
          <a:xfrm>
            <a:off x="4034287" y="1726624"/>
            <a:ext cx="324640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Arial"/>
              </a:rPr>
              <a:t>Jaspar STAT92E motif profile</a:t>
            </a:r>
          </a:p>
        </p:txBody>
      </p:sp>
      <p:sp>
        <p:nvSpPr>
          <p:cNvPr id="15" name="ZoneTexte 14">
            <a:extLst>
              <a:ext uri="{FF2B5EF4-FFF2-40B4-BE49-F238E27FC236}">
                <a16:creationId xmlns:a16="http://schemas.microsoft.com/office/drawing/2014/main" id="{ECDD3B0C-7A73-4663-BAD6-38FE1C4EF125}"/>
              </a:ext>
            </a:extLst>
          </p:cNvPr>
          <p:cNvSpPr txBox="1"/>
          <p:nvPr/>
        </p:nvSpPr>
        <p:spPr>
          <a:xfrm>
            <a:off x="4900340" y="4720040"/>
            <a:ext cx="2096217"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cs typeface="Arial"/>
              </a:rPr>
              <a:t>Remove lowly represented hits</a:t>
            </a:r>
          </a:p>
        </p:txBody>
      </p:sp>
      <p:sp>
        <p:nvSpPr>
          <p:cNvPr id="16" name="ZoneTexte 15">
            <a:extLst>
              <a:ext uri="{FF2B5EF4-FFF2-40B4-BE49-F238E27FC236}">
                <a16:creationId xmlns:a16="http://schemas.microsoft.com/office/drawing/2014/main" id="{408DE5E4-03B4-450D-BFA9-8DE99607992D}"/>
              </a:ext>
            </a:extLst>
          </p:cNvPr>
          <p:cNvSpPr txBox="1"/>
          <p:nvPr/>
        </p:nvSpPr>
        <p:spPr>
          <a:xfrm>
            <a:off x="1412489" y="5187910"/>
            <a:ext cx="324640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Arial"/>
              </a:rPr>
              <a:t>MAFFT + Build count matrix</a:t>
            </a:r>
          </a:p>
        </p:txBody>
      </p:sp>
      <p:sp>
        <p:nvSpPr>
          <p:cNvPr id="18" name="Flèche : droite 17">
            <a:extLst>
              <a:ext uri="{FF2B5EF4-FFF2-40B4-BE49-F238E27FC236}">
                <a16:creationId xmlns:a16="http://schemas.microsoft.com/office/drawing/2014/main" id="{24A89B9A-423A-42DB-A553-CFAC903D5466}"/>
              </a:ext>
            </a:extLst>
          </p:cNvPr>
          <p:cNvSpPr/>
          <p:nvPr/>
        </p:nvSpPr>
        <p:spPr>
          <a:xfrm flipH="1">
            <a:off x="4663248" y="5231215"/>
            <a:ext cx="2559917" cy="31673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èche : droite 18">
            <a:extLst>
              <a:ext uri="{FF2B5EF4-FFF2-40B4-BE49-F238E27FC236}">
                <a16:creationId xmlns:a16="http://schemas.microsoft.com/office/drawing/2014/main" id="{0AA74871-F8D1-4D3E-9DC2-169BE82E59AD}"/>
              </a:ext>
            </a:extLst>
          </p:cNvPr>
          <p:cNvSpPr/>
          <p:nvPr/>
        </p:nvSpPr>
        <p:spPr>
          <a:xfrm rot="16200000" flipV="1">
            <a:off x="2590593" y="4321439"/>
            <a:ext cx="892144" cy="29772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ZoneTexte 19">
            <a:extLst>
              <a:ext uri="{FF2B5EF4-FFF2-40B4-BE49-F238E27FC236}">
                <a16:creationId xmlns:a16="http://schemas.microsoft.com/office/drawing/2014/main" id="{7BD7C799-C301-46DA-B807-01439D2897A0}"/>
              </a:ext>
            </a:extLst>
          </p:cNvPr>
          <p:cNvSpPr txBox="1"/>
          <p:nvPr/>
        </p:nvSpPr>
        <p:spPr>
          <a:xfrm>
            <a:off x="7575119" y="2191572"/>
            <a:ext cx="324640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Search motifs in A. </a:t>
            </a:r>
            <a:r>
              <a:rPr lang="en-US" dirty="0" err="1">
                <a:cs typeface="Arial"/>
              </a:rPr>
              <a:t>gambiae</a:t>
            </a:r>
            <a:r>
              <a:rPr lang="en-US" dirty="0">
                <a:cs typeface="Arial"/>
              </a:rPr>
              <a:t> with:</a:t>
            </a:r>
            <a:endParaRPr lang="en-US" dirty="0"/>
          </a:p>
        </p:txBody>
      </p:sp>
      <p:sp>
        <p:nvSpPr>
          <p:cNvPr id="21" name="ZoneTexte 20">
            <a:extLst>
              <a:ext uri="{FF2B5EF4-FFF2-40B4-BE49-F238E27FC236}">
                <a16:creationId xmlns:a16="http://schemas.microsoft.com/office/drawing/2014/main" id="{09B82A89-0B01-4954-8DAC-686A0ABDBB42}"/>
              </a:ext>
            </a:extLst>
          </p:cNvPr>
          <p:cNvSpPr txBox="1"/>
          <p:nvPr/>
        </p:nvSpPr>
        <p:spPr>
          <a:xfrm>
            <a:off x="7508486" y="4919372"/>
            <a:ext cx="3246405"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Clusters Fimo hits:</a:t>
            </a:r>
          </a:p>
        </p:txBody>
      </p:sp>
      <p:sp>
        <p:nvSpPr>
          <p:cNvPr id="22" name="ZoneTexte 21">
            <a:extLst>
              <a:ext uri="{FF2B5EF4-FFF2-40B4-BE49-F238E27FC236}">
                <a16:creationId xmlns:a16="http://schemas.microsoft.com/office/drawing/2014/main" id="{6BB47C3C-5424-42B0-AD77-AB866D5A0BBF}"/>
              </a:ext>
            </a:extLst>
          </p:cNvPr>
          <p:cNvSpPr txBox="1"/>
          <p:nvPr/>
        </p:nvSpPr>
        <p:spPr>
          <a:xfrm>
            <a:off x="7580053" y="3738476"/>
            <a:ext cx="2281370" cy="2824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cs typeface="Arial"/>
              </a:rPr>
              <a:t>Taken from www.</a:t>
            </a:r>
            <a:r>
              <a:rPr lang="en-US" sz="1100">
                <a:cs typeface="Arial"/>
              </a:rPr>
              <a:t>meme</a:t>
            </a:r>
            <a:r>
              <a:rPr lang="en-US" sz="1200">
                <a:cs typeface="Arial"/>
              </a:rPr>
              <a:t>-suite.org</a:t>
            </a:r>
          </a:p>
        </p:txBody>
      </p:sp>
      <p:sp>
        <p:nvSpPr>
          <p:cNvPr id="23" name="ZoneTexte 22">
            <a:extLst>
              <a:ext uri="{FF2B5EF4-FFF2-40B4-BE49-F238E27FC236}">
                <a16:creationId xmlns:a16="http://schemas.microsoft.com/office/drawing/2014/main" id="{F8EE0A01-4AFF-418D-91CA-1095FB01715A}"/>
              </a:ext>
            </a:extLst>
          </p:cNvPr>
          <p:cNvSpPr txBox="1"/>
          <p:nvPr/>
        </p:nvSpPr>
        <p:spPr>
          <a:xfrm>
            <a:off x="1412489" y="2966485"/>
            <a:ext cx="3246405"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Arial"/>
              </a:rPr>
              <a:t>Matrix2meme</a:t>
            </a:r>
          </a:p>
          <a:p>
            <a:pPr algn="ctr"/>
            <a:r>
              <a:rPr lang="en-US">
                <a:cs typeface="Arial"/>
              </a:rPr>
              <a:t>+</a:t>
            </a:r>
          </a:p>
          <a:p>
            <a:pPr algn="ctr"/>
            <a:r>
              <a:rPr lang="en-US">
                <a:cs typeface="Arial"/>
              </a:rPr>
              <a:t>TomTom motif comparison</a:t>
            </a:r>
          </a:p>
        </p:txBody>
      </p:sp>
      <p:sp>
        <p:nvSpPr>
          <p:cNvPr id="24" name="ZoneTexte 23">
            <a:extLst>
              <a:ext uri="{FF2B5EF4-FFF2-40B4-BE49-F238E27FC236}">
                <a16:creationId xmlns:a16="http://schemas.microsoft.com/office/drawing/2014/main" id="{F29C32AF-CC08-4B07-8D03-60A0B8877D29}"/>
              </a:ext>
            </a:extLst>
          </p:cNvPr>
          <p:cNvSpPr txBox="1"/>
          <p:nvPr/>
        </p:nvSpPr>
        <p:spPr>
          <a:xfrm>
            <a:off x="4900338" y="3441427"/>
            <a:ext cx="2096217"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cs typeface="Arial"/>
              </a:rPr>
              <a:t>Remove unrelevant motifs</a:t>
            </a:r>
          </a:p>
        </p:txBody>
      </p:sp>
      <p:sp>
        <p:nvSpPr>
          <p:cNvPr id="25" name="ZoneTexte 24">
            <a:extLst>
              <a:ext uri="{FF2B5EF4-FFF2-40B4-BE49-F238E27FC236}">
                <a16:creationId xmlns:a16="http://schemas.microsoft.com/office/drawing/2014/main" id="{96C8DE42-E220-44D8-A9ED-4469295B3ECF}"/>
              </a:ext>
            </a:extLst>
          </p:cNvPr>
          <p:cNvSpPr txBox="1"/>
          <p:nvPr/>
        </p:nvSpPr>
        <p:spPr>
          <a:xfrm>
            <a:off x="7463688" y="5593155"/>
            <a:ext cx="2019199" cy="2769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cs typeface="Arial"/>
              </a:rPr>
              <a:t>Taken from www.cd-hit.org</a:t>
            </a:r>
          </a:p>
        </p:txBody>
      </p:sp>
      <p:sp>
        <p:nvSpPr>
          <p:cNvPr id="3" name="Espace réservé de la date 2">
            <a:extLst>
              <a:ext uri="{FF2B5EF4-FFF2-40B4-BE49-F238E27FC236}">
                <a16:creationId xmlns:a16="http://schemas.microsoft.com/office/drawing/2014/main" id="{F2017A9D-1140-4526-BE7A-667AEA9FEAE5}"/>
              </a:ext>
            </a:extLst>
          </p:cNvPr>
          <p:cNvSpPr>
            <a:spLocks noGrp="1"/>
          </p:cNvSpPr>
          <p:nvPr>
            <p:ph type="dt" sz="half" idx="10"/>
          </p:nvPr>
        </p:nvSpPr>
        <p:spPr/>
        <p:txBody>
          <a:bodyPr/>
          <a:lstStyle/>
          <a:p>
            <a:fld id="{6A4ADA94-FB73-43BB-8488-77C7B06C52A2}" type="datetime1">
              <a:rPr lang="de-DE" smtClean="0"/>
              <a:t>18.04.2018</a:t>
            </a:fld>
            <a:endParaRPr lang="de-DE"/>
          </a:p>
        </p:txBody>
      </p:sp>
      <p:sp>
        <p:nvSpPr>
          <p:cNvPr id="4" name="Espace réservé du pied de page 3">
            <a:extLst>
              <a:ext uri="{FF2B5EF4-FFF2-40B4-BE49-F238E27FC236}">
                <a16:creationId xmlns:a16="http://schemas.microsoft.com/office/drawing/2014/main" id="{915DD4AD-D3E0-4C6C-B891-F4522DF93429}"/>
              </a:ext>
            </a:extLst>
          </p:cNvPr>
          <p:cNvSpPr>
            <a:spLocks noGrp="1"/>
          </p:cNvSpPr>
          <p:nvPr>
            <p:ph type="ftr" sz="quarter" idx="11"/>
          </p:nvPr>
        </p:nvSpPr>
        <p:spPr/>
        <p:txBody>
          <a:bodyPr/>
          <a:lstStyle/>
          <a:p>
            <a:r>
              <a:rPr lang="de-DE"/>
              <a:t>Multiprocessing &amp; multithreading</a:t>
            </a:r>
          </a:p>
        </p:txBody>
      </p:sp>
      <p:sp>
        <p:nvSpPr>
          <p:cNvPr id="5" name="Espace réservé du numéro de diapositive 4">
            <a:extLst>
              <a:ext uri="{FF2B5EF4-FFF2-40B4-BE49-F238E27FC236}">
                <a16:creationId xmlns:a16="http://schemas.microsoft.com/office/drawing/2014/main" id="{B48E2CDB-1B71-4531-8D83-B862ED29ED4F}"/>
              </a:ext>
            </a:extLst>
          </p:cNvPr>
          <p:cNvSpPr>
            <a:spLocks noGrp="1"/>
          </p:cNvSpPr>
          <p:nvPr>
            <p:ph type="sldNum" sz="quarter" idx="12"/>
          </p:nvPr>
        </p:nvSpPr>
        <p:spPr/>
        <p:txBody>
          <a:bodyPr/>
          <a:lstStyle/>
          <a:p>
            <a:fld id="{27C6CCC6-2BE5-4E42-96A4-D1E8E81A3D8E}" type="slidenum">
              <a:rPr lang="de-DE" smtClean="0"/>
              <a:t>3</a:t>
            </a:fld>
            <a:endParaRPr lang="de-DE"/>
          </a:p>
        </p:txBody>
      </p:sp>
    </p:spTree>
    <p:extLst>
      <p:ext uri="{BB962C8B-B14F-4D97-AF65-F5344CB8AC3E}">
        <p14:creationId xmlns:p14="http://schemas.microsoft.com/office/powerpoint/2010/main" val="206565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1A170-80F9-47ED-BCE8-B038FD7633FE}"/>
              </a:ext>
            </a:extLst>
          </p:cNvPr>
          <p:cNvSpPr>
            <a:spLocks noGrp="1"/>
          </p:cNvSpPr>
          <p:nvPr>
            <p:ph type="title"/>
          </p:nvPr>
        </p:nvSpPr>
        <p:spPr/>
        <p:txBody>
          <a:bodyPr/>
          <a:lstStyle/>
          <a:p>
            <a:r>
              <a:rPr lang="en-US">
                <a:cs typeface="Arial"/>
              </a:rPr>
              <a:t>Master's Project: Time Issues</a:t>
            </a:r>
          </a:p>
        </p:txBody>
      </p:sp>
      <p:sp>
        <p:nvSpPr>
          <p:cNvPr id="5" name="Espace réservé du contenu 4">
            <a:extLst>
              <a:ext uri="{FF2B5EF4-FFF2-40B4-BE49-F238E27FC236}">
                <a16:creationId xmlns:a16="http://schemas.microsoft.com/office/drawing/2014/main" id="{A71E3BE6-C024-48BF-9A06-CD35CE309A5A}"/>
              </a:ext>
            </a:extLst>
          </p:cNvPr>
          <p:cNvSpPr>
            <a:spLocks noGrp="1"/>
          </p:cNvSpPr>
          <p:nvPr>
            <p:ph idx="1"/>
          </p:nvPr>
        </p:nvSpPr>
        <p:spPr>
          <a:xfrm>
            <a:off x="1097280" y="1845734"/>
            <a:ext cx="4106173" cy="4023360"/>
          </a:xfrm>
        </p:spPr>
        <p:txBody>
          <a:bodyPr vert="horz" lIns="0" tIns="45720" rIns="0" bIns="45720" rtlCol="0" anchor="t">
            <a:noAutofit/>
          </a:bodyPr>
          <a:lstStyle/>
          <a:p>
            <a:pPr>
              <a:buFont typeface="Arial" panose="020F0502020204030204" pitchFamily="34" charset="0"/>
              <a:buChar char="•"/>
            </a:pPr>
            <a:r>
              <a:rPr lang="en-US" sz="3200" dirty="0">
                <a:cs typeface="Arial"/>
              </a:rPr>
              <a:t>1st cycle: ~ 2 min</a:t>
            </a:r>
            <a:endParaRPr lang="en-US" sz="3200" dirty="0">
              <a:solidFill>
                <a:schemeClr val="tx1"/>
              </a:solidFill>
              <a:cs typeface="Arial"/>
            </a:endParaRPr>
          </a:p>
          <a:p>
            <a:pPr>
              <a:buFont typeface="Arial" panose="020F0502020204030204" pitchFamily="34" charset="0"/>
              <a:buChar char="•"/>
            </a:pPr>
            <a:endParaRPr lang="en-US" sz="3200" dirty="0">
              <a:cs typeface="Arial"/>
            </a:endParaRPr>
          </a:p>
          <a:p>
            <a:pPr>
              <a:buFont typeface="Arial" panose="020F0502020204030204" pitchFamily="34" charset="0"/>
              <a:buChar char="•"/>
            </a:pPr>
            <a:r>
              <a:rPr lang="en-US" sz="3200" dirty="0">
                <a:cs typeface="Arial"/>
              </a:rPr>
              <a:t> 2nd cycle: + 40 min</a:t>
            </a:r>
          </a:p>
          <a:p>
            <a:pPr>
              <a:buFont typeface="Arial" panose="020F0502020204030204" pitchFamily="34" charset="0"/>
              <a:buChar char="•"/>
            </a:pPr>
            <a:endParaRPr lang="en-US" sz="3200" dirty="0">
              <a:cs typeface="Arial"/>
            </a:endParaRPr>
          </a:p>
          <a:p>
            <a:pPr>
              <a:buFont typeface="Arial" panose="020F0502020204030204" pitchFamily="34" charset="0"/>
              <a:buChar char="•"/>
            </a:pPr>
            <a:r>
              <a:rPr lang="en-US" sz="3200" dirty="0">
                <a:cs typeface="Arial"/>
              </a:rPr>
              <a:t> 3rd cycle: ???</a:t>
            </a:r>
          </a:p>
        </p:txBody>
      </p:sp>
      <p:sp>
        <p:nvSpPr>
          <p:cNvPr id="8" name="Flèche : en arc 7">
            <a:extLst>
              <a:ext uri="{FF2B5EF4-FFF2-40B4-BE49-F238E27FC236}">
                <a16:creationId xmlns:a16="http://schemas.microsoft.com/office/drawing/2014/main" id="{4791956A-0315-4B97-AD90-7136A325C5B5}"/>
              </a:ext>
            </a:extLst>
          </p:cNvPr>
          <p:cNvSpPr/>
          <p:nvPr/>
        </p:nvSpPr>
        <p:spPr>
          <a:xfrm rot="5460000">
            <a:off x="4796572" y="1894785"/>
            <a:ext cx="1222823" cy="1495992"/>
          </a:xfrm>
          <a:prstGeom prst="circular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lèche : en arc 8">
            <a:extLst>
              <a:ext uri="{FF2B5EF4-FFF2-40B4-BE49-F238E27FC236}">
                <a16:creationId xmlns:a16="http://schemas.microsoft.com/office/drawing/2014/main" id="{F508FF4C-8786-4D35-9469-8579F2EA08B7}"/>
              </a:ext>
            </a:extLst>
          </p:cNvPr>
          <p:cNvSpPr/>
          <p:nvPr/>
        </p:nvSpPr>
        <p:spPr>
          <a:xfrm rot="5460000">
            <a:off x="4796572" y="3260633"/>
            <a:ext cx="1222823" cy="1495992"/>
          </a:xfrm>
          <a:prstGeom prst="circular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ZoneTexte 9">
            <a:extLst>
              <a:ext uri="{FF2B5EF4-FFF2-40B4-BE49-F238E27FC236}">
                <a16:creationId xmlns:a16="http://schemas.microsoft.com/office/drawing/2014/main" id="{D51AE3B8-47F1-4119-A055-5862E7AA4954}"/>
              </a:ext>
            </a:extLst>
          </p:cNvPr>
          <p:cNvSpPr txBox="1"/>
          <p:nvPr/>
        </p:nvSpPr>
        <p:spPr>
          <a:xfrm>
            <a:off x="6133379" y="2416833"/>
            <a:ext cx="65819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x </a:t>
            </a:r>
            <a:r>
              <a:rPr lang="en-US" dirty="0">
                <a:cs typeface="Calibri"/>
              </a:rPr>
              <a:t>20</a:t>
            </a:r>
            <a:endParaRPr lang="en-US" dirty="0"/>
          </a:p>
        </p:txBody>
      </p:sp>
      <p:sp>
        <p:nvSpPr>
          <p:cNvPr id="11" name="ZoneTexte 10">
            <a:extLst>
              <a:ext uri="{FF2B5EF4-FFF2-40B4-BE49-F238E27FC236}">
                <a16:creationId xmlns:a16="http://schemas.microsoft.com/office/drawing/2014/main" id="{EEB5C14F-DED5-4A39-9F75-9BAC15313FAD}"/>
              </a:ext>
            </a:extLst>
          </p:cNvPr>
          <p:cNvSpPr txBox="1"/>
          <p:nvPr/>
        </p:nvSpPr>
        <p:spPr>
          <a:xfrm>
            <a:off x="6133378" y="3825814"/>
            <a:ext cx="754429"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x </a:t>
            </a:r>
            <a:r>
              <a:rPr lang="en-US" dirty="0">
                <a:cs typeface="Calibri"/>
              </a:rPr>
              <a:t>20?</a:t>
            </a:r>
            <a:endParaRPr lang="en-US" dirty="0"/>
          </a:p>
        </p:txBody>
      </p:sp>
      <p:sp>
        <p:nvSpPr>
          <p:cNvPr id="12" name="Flèche : droite 11">
            <a:extLst>
              <a:ext uri="{FF2B5EF4-FFF2-40B4-BE49-F238E27FC236}">
                <a16:creationId xmlns:a16="http://schemas.microsoft.com/office/drawing/2014/main" id="{F191A4FB-16A9-4E8C-8D28-2ED70C0EB8DB}"/>
              </a:ext>
            </a:extLst>
          </p:cNvPr>
          <p:cNvSpPr/>
          <p:nvPr/>
        </p:nvSpPr>
        <p:spPr>
          <a:xfrm>
            <a:off x="1293590" y="5479871"/>
            <a:ext cx="978408" cy="484632"/>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ZoneTexte 12">
            <a:extLst>
              <a:ext uri="{FF2B5EF4-FFF2-40B4-BE49-F238E27FC236}">
                <a16:creationId xmlns:a16="http://schemas.microsoft.com/office/drawing/2014/main" id="{BED09E7D-28BA-420E-97DD-96EE759AF252}"/>
              </a:ext>
            </a:extLst>
          </p:cNvPr>
          <p:cNvSpPr txBox="1"/>
          <p:nvPr/>
        </p:nvSpPr>
        <p:spPr>
          <a:xfrm>
            <a:off x="1705154" y="5436079"/>
            <a:ext cx="8307237"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t>Motif</a:t>
            </a:r>
            <a:r>
              <a:rPr lang="en-US" sz="3200">
                <a:cs typeface="Calibri"/>
              </a:rPr>
              <a:t> search is slow </a:t>
            </a:r>
            <a:r>
              <a:rPr lang="en-US" sz="3200">
                <a:cs typeface="Calibri"/>
                <a:sym typeface="Wingdings" panose="05000000000000000000" pitchFamily="2" charset="2"/>
              </a:rPr>
              <a:t></a:t>
            </a:r>
            <a:r>
              <a:rPr lang="en-US" sz="3200">
                <a:cs typeface="Calibri"/>
              </a:rPr>
              <a:t> How to speed up?</a:t>
            </a:r>
            <a:endParaRPr lang="en-US" sz="3200"/>
          </a:p>
        </p:txBody>
      </p:sp>
      <p:sp>
        <p:nvSpPr>
          <p:cNvPr id="3" name="Espace réservé de la date 2">
            <a:extLst>
              <a:ext uri="{FF2B5EF4-FFF2-40B4-BE49-F238E27FC236}">
                <a16:creationId xmlns:a16="http://schemas.microsoft.com/office/drawing/2014/main" id="{E16AA2EB-5AB7-41FE-AC76-C11BCF8B5673}"/>
              </a:ext>
            </a:extLst>
          </p:cNvPr>
          <p:cNvSpPr>
            <a:spLocks noGrp="1"/>
          </p:cNvSpPr>
          <p:nvPr>
            <p:ph type="dt" sz="half" idx="10"/>
          </p:nvPr>
        </p:nvSpPr>
        <p:spPr/>
        <p:txBody>
          <a:bodyPr/>
          <a:lstStyle/>
          <a:p>
            <a:fld id="{E792DCCF-920A-4E43-B4DA-D06586ACA788}" type="datetime1">
              <a:rPr lang="de-DE" smtClean="0"/>
              <a:t>18.04.2018</a:t>
            </a:fld>
            <a:endParaRPr lang="de-DE"/>
          </a:p>
        </p:txBody>
      </p:sp>
      <p:sp>
        <p:nvSpPr>
          <p:cNvPr id="4" name="Espace réservé du pied de page 3">
            <a:extLst>
              <a:ext uri="{FF2B5EF4-FFF2-40B4-BE49-F238E27FC236}">
                <a16:creationId xmlns:a16="http://schemas.microsoft.com/office/drawing/2014/main" id="{A4A20C02-008A-4D4A-96AF-292DD420CD97}"/>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46E5A0C1-F4BE-4872-8277-3AEAF5372F50}"/>
              </a:ext>
            </a:extLst>
          </p:cNvPr>
          <p:cNvSpPr>
            <a:spLocks noGrp="1"/>
          </p:cNvSpPr>
          <p:nvPr>
            <p:ph type="sldNum" sz="quarter" idx="12"/>
          </p:nvPr>
        </p:nvSpPr>
        <p:spPr/>
        <p:txBody>
          <a:bodyPr/>
          <a:lstStyle/>
          <a:p>
            <a:fld id="{27C6CCC6-2BE5-4E42-96A4-D1E8E81A3D8E}" type="slidenum">
              <a:rPr lang="de-DE" smtClean="0"/>
              <a:t>4</a:t>
            </a:fld>
            <a:endParaRPr lang="de-DE"/>
          </a:p>
        </p:txBody>
      </p:sp>
      <p:sp>
        <p:nvSpPr>
          <p:cNvPr id="7" name="ZoneTexte 6">
            <a:extLst>
              <a:ext uri="{FF2B5EF4-FFF2-40B4-BE49-F238E27FC236}">
                <a16:creationId xmlns:a16="http://schemas.microsoft.com/office/drawing/2014/main" id="{0D6CEA0B-BB0C-4B5D-BCA5-F14E7F71A267}"/>
              </a:ext>
            </a:extLst>
          </p:cNvPr>
          <p:cNvSpPr txBox="1"/>
          <p:nvPr/>
        </p:nvSpPr>
        <p:spPr>
          <a:xfrm>
            <a:off x="8839200" y="1845734"/>
            <a:ext cx="2188100" cy="461665"/>
          </a:xfrm>
          <a:prstGeom prst="rect">
            <a:avLst/>
          </a:prstGeom>
          <a:noFill/>
        </p:spPr>
        <p:txBody>
          <a:bodyPr wrap="none" rtlCol="0">
            <a:spAutoFit/>
          </a:bodyPr>
          <a:lstStyle/>
          <a:p>
            <a:r>
              <a:rPr lang="fr-CH" sz="2400" dirty="0"/>
              <a:t>STAT92E Profile</a:t>
            </a:r>
          </a:p>
        </p:txBody>
      </p:sp>
      <p:cxnSp>
        <p:nvCxnSpPr>
          <p:cNvPr id="15" name="Connecteur droit avec flèche 14">
            <a:extLst>
              <a:ext uri="{FF2B5EF4-FFF2-40B4-BE49-F238E27FC236}">
                <a16:creationId xmlns:a16="http://schemas.microsoft.com/office/drawing/2014/main" id="{5DA51060-1B94-441C-A40D-C8100D096D70}"/>
              </a:ext>
            </a:extLst>
          </p:cNvPr>
          <p:cNvCxnSpPr>
            <a:cxnSpLocks/>
          </p:cNvCxnSpPr>
          <p:nvPr/>
        </p:nvCxnSpPr>
        <p:spPr>
          <a:xfrm>
            <a:off x="9933250" y="2248425"/>
            <a:ext cx="0" cy="43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15F63E26-57A0-4F74-82D0-6FCDD6391EED}"/>
              </a:ext>
            </a:extLst>
          </p:cNvPr>
          <p:cNvCxnSpPr>
            <a:cxnSpLocks/>
          </p:cNvCxnSpPr>
          <p:nvPr/>
        </p:nvCxnSpPr>
        <p:spPr>
          <a:xfrm>
            <a:off x="9933250" y="2786165"/>
            <a:ext cx="0" cy="43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70DA993B-C25C-408E-91D9-A26DDB233C90}"/>
              </a:ext>
            </a:extLst>
          </p:cNvPr>
          <p:cNvCxnSpPr>
            <a:cxnSpLocks/>
          </p:cNvCxnSpPr>
          <p:nvPr/>
        </p:nvCxnSpPr>
        <p:spPr>
          <a:xfrm flipH="1">
            <a:off x="9088341" y="2786165"/>
            <a:ext cx="844909" cy="40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9A75780E-ACDE-4D74-9E4E-DFA2CA9EDF64}"/>
              </a:ext>
            </a:extLst>
          </p:cNvPr>
          <p:cNvCxnSpPr>
            <a:cxnSpLocks/>
          </p:cNvCxnSpPr>
          <p:nvPr/>
        </p:nvCxnSpPr>
        <p:spPr>
          <a:xfrm flipH="1">
            <a:off x="9510795" y="2786165"/>
            <a:ext cx="422455" cy="41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08667942-FE7F-45CC-B1DC-2655B7C1485C}"/>
              </a:ext>
            </a:extLst>
          </p:cNvPr>
          <p:cNvCxnSpPr>
            <a:cxnSpLocks/>
          </p:cNvCxnSpPr>
          <p:nvPr/>
        </p:nvCxnSpPr>
        <p:spPr>
          <a:xfrm rot="16200000" flipH="1">
            <a:off x="9935145" y="2786165"/>
            <a:ext cx="422455" cy="41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16AA6416-63FE-48FA-94C9-517CE4274182}"/>
              </a:ext>
            </a:extLst>
          </p:cNvPr>
          <p:cNvCxnSpPr>
            <a:cxnSpLocks/>
          </p:cNvCxnSpPr>
          <p:nvPr/>
        </p:nvCxnSpPr>
        <p:spPr>
          <a:xfrm>
            <a:off x="9937039" y="2782948"/>
            <a:ext cx="844909" cy="40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EEFFECFE-D74D-4BB9-AF0C-8FC79682F6B1}"/>
              </a:ext>
            </a:extLst>
          </p:cNvPr>
          <p:cNvSpPr txBox="1"/>
          <p:nvPr/>
        </p:nvSpPr>
        <p:spPr>
          <a:xfrm>
            <a:off x="8886906" y="3125896"/>
            <a:ext cx="2179379" cy="461665"/>
          </a:xfrm>
          <a:prstGeom prst="rect">
            <a:avLst/>
          </a:prstGeom>
          <a:noFill/>
        </p:spPr>
        <p:txBody>
          <a:bodyPr wrap="none" rtlCol="0">
            <a:spAutoFit/>
          </a:bodyPr>
          <a:lstStyle/>
          <a:p>
            <a:r>
              <a:rPr lang="fr-CH" sz="2400" dirty="0"/>
              <a:t>Putative Profiles</a:t>
            </a:r>
          </a:p>
        </p:txBody>
      </p:sp>
      <p:cxnSp>
        <p:nvCxnSpPr>
          <p:cNvPr id="34" name="Connecteur droit avec flèche 33">
            <a:extLst>
              <a:ext uri="{FF2B5EF4-FFF2-40B4-BE49-F238E27FC236}">
                <a16:creationId xmlns:a16="http://schemas.microsoft.com/office/drawing/2014/main" id="{3E437AA7-CDEC-49AE-9645-FA96953DE1E5}"/>
              </a:ext>
            </a:extLst>
          </p:cNvPr>
          <p:cNvCxnSpPr>
            <a:cxnSpLocks/>
          </p:cNvCxnSpPr>
          <p:nvPr/>
        </p:nvCxnSpPr>
        <p:spPr>
          <a:xfrm>
            <a:off x="9083785" y="3577618"/>
            <a:ext cx="0" cy="43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9B617DD1-6BB9-48BE-B00E-BFEC4110A96A}"/>
              </a:ext>
            </a:extLst>
          </p:cNvPr>
          <p:cNvCxnSpPr>
            <a:cxnSpLocks/>
          </p:cNvCxnSpPr>
          <p:nvPr/>
        </p:nvCxnSpPr>
        <p:spPr>
          <a:xfrm>
            <a:off x="9083785" y="4115358"/>
            <a:ext cx="0" cy="43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9D40B753-2D80-48A4-8AA6-84D268B59E29}"/>
              </a:ext>
            </a:extLst>
          </p:cNvPr>
          <p:cNvCxnSpPr>
            <a:cxnSpLocks/>
          </p:cNvCxnSpPr>
          <p:nvPr/>
        </p:nvCxnSpPr>
        <p:spPr>
          <a:xfrm flipH="1">
            <a:off x="8238876" y="4115358"/>
            <a:ext cx="844909" cy="40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1044332D-AC7F-4796-B74E-CB650FDE6B2D}"/>
              </a:ext>
            </a:extLst>
          </p:cNvPr>
          <p:cNvCxnSpPr>
            <a:cxnSpLocks/>
          </p:cNvCxnSpPr>
          <p:nvPr/>
        </p:nvCxnSpPr>
        <p:spPr>
          <a:xfrm flipH="1">
            <a:off x="8661330" y="4115358"/>
            <a:ext cx="422455" cy="41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FD5EA836-478A-4BA0-B2ED-514CE1409A73}"/>
              </a:ext>
            </a:extLst>
          </p:cNvPr>
          <p:cNvCxnSpPr>
            <a:cxnSpLocks/>
          </p:cNvCxnSpPr>
          <p:nvPr/>
        </p:nvCxnSpPr>
        <p:spPr>
          <a:xfrm rot="16200000" flipH="1">
            <a:off x="9085680" y="4115358"/>
            <a:ext cx="422455" cy="41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D6AFC5AC-9660-49EF-8E9A-F23EE11C89C2}"/>
              </a:ext>
            </a:extLst>
          </p:cNvPr>
          <p:cNvCxnSpPr>
            <a:cxnSpLocks/>
          </p:cNvCxnSpPr>
          <p:nvPr/>
        </p:nvCxnSpPr>
        <p:spPr>
          <a:xfrm>
            <a:off x="9087574" y="4112141"/>
            <a:ext cx="844909" cy="40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F69A9CC9-86BE-4670-BFD9-1539D455D772}"/>
              </a:ext>
            </a:extLst>
          </p:cNvPr>
          <p:cNvCxnSpPr>
            <a:cxnSpLocks/>
          </p:cNvCxnSpPr>
          <p:nvPr/>
        </p:nvCxnSpPr>
        <p:spPr>
          <a:xfrm>
            <a:off x="10857300" y="3578862"/>
            <a:ext cx="0" cy="43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10B2BCC2-730E-47CE-B4C4-DA40A53A1227}"/>
              </a:ext>
            </a:extLst>
          </p:cNvPr>
          <p:cNvCxnSpPr>
            <a:cxnSpLocks/>
          </p:cNvCxnSpPr>
          <p:nvPr/>
        </p:nvCxnSpPr>
        <p:spPr>
          <a:xfrm>
            <a:off x="10857300" y="4116602"/>
            <a:ext cx="0" cy="43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376D7873-7685-4569-B59F-238B65729421}"/>
              </a:ext>
            </a:extLst>
          </p:cNvPr>
          <p:cNvCxnSpPr>
            <a:cxnSpLocks/>
          </p:cNvCxnSpPr>
          <p:nvPr/>
        </p:nvCxnSpPr>
        <p:spPr>
          <a:xfrm flipH="1">
            <a:off x="10012391" y="4116602"/>
            <a:ext cx="844909" cy="40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E193BA61-DD80-47F1-BEB4-E70A78FF3E50}"/>
              </a:ext>
            </a:extLst>
          </p:cNvPr>
          <p:cNvCxnSpPr>
            <a:cxnSpLocks/>
          </p:cNvCxnSpPr>
          <p:nvPr/>
        </p:nvCxnSpPr>
        <p:spPr>
          <a:xfrm flipH="1">
            <a:off x="10434845" y="4116602"/>
            <a:ext cx="422455" cy="41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0276E1FC-4896-4886-BA4D-1475600815D1}"/>
              </a:ext>
            </a:extLst>
          </p:cNvPr>
          <p:cNvCxnSpPr>
            <a:cxnSpLocks/>
          </p:cNvCxnSpPr>
          <p:nvPr/>
        </p:nvCxnSpPr>
        <p:spPr>
          <a:xfrm rot="16200000" flipH="1">
            <a:off x="10859195" y="4116602"/>
            <a:ext cx="422455" cy="41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8527390B-CD06-4A31-B4C9-A6B665E98D62}"/>
              </a:ext>
            </a:extLst>
          </p:cNvPr>
          <p:cNvCxnSpPr>
            <a:cxnSpLocks/>
          </p:cNvCxnSpPr>
          <p:nvPr/>
        </p:nvCxnSpPr>
        <p:spPr>
          <a:xfrm>
            <a:off x="10861089" y="4113385"/>
            <a:ext cx="844909" cy="405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35935466-7546-4D8C-86EF-DA1DE46BA86D}"/>
              </a:ext>
            </a:extLst>
          </p:cNvPr>
          <p:cNvSpPr txBox="1"/>
          <p:nvPr/>
        </p:nvSpPr>
        <p:spPr>
          <a:xfrm>
            <a:off x="9730373" y="3653328"/>
            <a:ext cx="492443" cy="461665"/>
          </a:xfrm>
          <a:prstGeom prst="rect">
            <a:avLst/>
          </a:prstGeom>
          <a:noFill/>
        </p:spPr>
        <p:txBody>
          <a:bodyPr wrap="none" rtlCol="0">
            <a:spAutoFit/>
          </a:bodyPr>
          <a:lstStyle/>
          <a:p>
            <a:r>
              <a:rPr lang="fr-CH" sz="2400" dirty="0"/>
              <a:t>…</a:t>
            </a:r>
          </a:p>
        </p:txBody>
      </p:sp>
    </p:spTree>
    <p:extLst>
      <p:ext uri="{BB962C8B-B14F-4D97-AF65-F5344CB8AC3E}">
        <p14:creationId xmlns:p14="http://schemas.microsoft.com/office/powerpoint/2010/main" val="220834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1A170-80F9-47ED-BCE8-B038FD7633FE}"/>
              </a:ext>
            </a:extLst>
          </p:cNvPr>
          <p:cNvSpPr>
            <a:spLocks noGrp="1"/>
          </p:cNvSpPr>
          <p:nvPr>
            <p:ph type="title"/>
          </p:nvPr>
        </p:nvSpPr>
        <p:spPr/>
        <p:txBody>
          <a:bodyPr/>
          <a:lstStyle/>
          <a:p>
            <a:r>
              <a:rPr lang="en-US">
                <a:cs typeface="Arial"/>
              </a:rPr>
              <a:t>Multiprocessing and Multithreading</a:t>
            </a:r>
          </a:p>
        </p:txBody>
      </p:sp>
      <p:sp>
        <p:nvSpPr>
          <p:cNvPr id="5" name="Espace réservé du contenu 4">
            <a:extLst>
              <a:ext uri="{FF2B5EF4-FFF2-40B4-BE49-F238E27FC236}">
                <a16:creationId xmlns:a16="http://schemas.microsoft.com/office/drawing/2014/main" id="{A71E3BE6-C024-48BF-9A06-CD35CE309A5A}"/>
              </a:ext>
            </a:extLst>
          </p:cNvPr>
          <p:cNvSpPr>
            <a:spLocks noGrp="1"/>
          </p:cNvSpPr>
          <p:nvPr>
            <p:ph idx="1"/>
          </p:nvPr>
        </p:nvSpPr>
        <p:spPr>
          <a:xfrm>
            <a:off x="1097280" y="1845734"/>
            <a:ext cx="4106173" cy="4023360"/>
          </a:xfrm>
        </p:spPr>
        <p:txBody>
          <a:bodyPr vert="horz" lIns="0" tIns="45720" rIns="0" bIns="45720" rtlCol="0" anchor="t">
            <a:noAutofit/>
          </a:bodyPr>
          <a:lstStyle/>
          <a:p>
            <a:pPr>
              <a:buFont typeface="Arial" panose="020F0502020204030204" pitchFamily="34" charset="0"/>
              <a:buChar char="•"/>
            </a:pPr>
            <a:r>
              <a:rPr lang="en-US" sz="3200" dirty="0">
                <a:cs typeface="Arial"/>
              </a:rPr>
              <a:t>1st cycle: ~ 2 min</a:t>
            </a:r>
            <a:endParaRPr lang="en-US" sz="3200" dirty="0">
              <a:solidFill>
                <a:schemeClr val="tx1"/>
              </a:solidFill>
              <a:cs typeface="Arial"/>
            </a:endParaRPr>
          </a:p>
          <a:p>
            <a:pPr>
              <a:buFont typeface="Arial" panose="020F0502020204030204" pitchFamily="34" charset="0"/>
              <a:buChar char="•"/>
            </a:pPr>
            <a:endParaRPr lang="en-US" sz="3200" dirty="0">
              <a:cs typeface="Arial"/>
            </a:endParaRPr>
          </a:p>
          <a:p>
            <a:pPr>
              <a:buFont typeface="Arial" panose="020F0502020204030204" pitchFamily="34" charset="0"/>
              <a:buChar char="•"/>
            </a:pPr>
            <a:r>
              <a:rPr lang="en-US" sz="3200" dirty="0">
                <a:cs typeface="Arial"/>
              </a:rPr>
              <a:t> 2nd cycle: + 10 min</a:t>
            </a:r>
          </a:p>
          <a:p>
            <a:pPr>
              <a:buFont typeface="Arial" panose="020F0502020204030204" pitchFamily="34" charset="0"/>
              <a:buChar char="•"/>
            </a:pPr>
            <a:endParaRPr lang="en-US" sz="3200" dirty="0">
              <a:cs typeface="Arial"/>
            </a:endParaRPr>
          </a:p>
          <a:p>
            <a:pPr>
              <a:buFont typeface="Arial" panose="020F0502020204030204" pitchFamily="34" charset="0"/>
              <a:buChar char="•"/>
            </a:pPr>
            <a:r>
              <a:rPr lang="en-US" sz="3200" dirty="0">
                <a:cs typeface="Arial"/>
              </a:rPr>
              <a:t> 3rd cycle: + 120 min</a:t>
            </a:r>
          </a:p>
        </p:txBody>
      </p:sp>
      <p:sp>
        <p:nvSpPr>
          <p:cNvPr id="3" name="Flèche : droite 2">
            <a:extLst>
              <a:ext uri="{FF2B5EF4-FFF2-40B4-BE49-F238E27FC236}">
                <a16:creationId xmlns:a16="http://schemas.microsoft.com/office/drawing/2014/main" id="{BD67859B-C623-4093-AF86-02286E927BEC}"/>
              </a:ext>
            </a:extLst>
          </p:cNvPr>
          <p:cNvSpPr/>
          <p:nvPr/>
        </p:nvSpPr>
        <p:spPr>
          <a:xfrm>
            <a:off x="5391133" y="3121985"/>
            <a:ext cx="978408" cy="484632"/>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3BDB8809-E95C-45CC-8F00-E8F61403AA0E}"/>
              </a:ext>
            </a:extLst>
          </p:cNvPr>
          <p:cNvSpPr txBox="1"/>
          <p:nvPr/>
        </p:nvSpPr>
        <p:spPr>
          <a:xfrm>
            <a:off x="6133379" y="3078193"/>
            <a:ext cx="2096218"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4x</a:t>
            </a:r>
            <a:r>
              <a:rPr lang="en-US" sz="3200" dirty="0">
                <a:cs typeface="Calibri"/>
              </a:rPr>
              <a:t> faster</a:t>
            </a:r>
            <a:endParaRPr lang="en-US" sz="3200" dirty="0"/>
          </a:p>
        </p:txBody>
      </p:sp>
      <p:sp>
        <p:nvSpPr>
          <p:cNvPr id="6" name="Espace réservé de la date 5">
            <a:extLst>
              <a:ext uri="{FF2B5EF4-FFF2-40B4-BE49-F238E27FC236}">
                <a16:creationId xmlns:a16="http://schemas.microsoft.com/office/drawing/2014/main" id="{FE3DAD36-88BC-4AEB-B0F1-A8D54AC15503}"/>
              </a:ext>
            </a:extLst>
          </p:cNvPr>
          <p:cNvSpPr>
            <a:spLocks noGrp="1"/>
          </p:cNvSpPr>
          <p:nvPr>
            <p:ph type="dt" sz="half" idx="10"/>
          </p:nvPr>
        </p:nvSpPr>
        <p:spPr/>
        <p:txBody>
          <a:bodyPr/>
          <a:lstStyle/>
          <a:p>
            <a:fld id="{9AB8C587-4220-4C54-94C4-E0F6C3DDB1A0}" type="datetime1">
              <a:rPr lang="de-DE" smtClean="0"/>
              <a:t>18.04.2018</a:t>
            </a:fld>
            <a:endParaRPr lang="de-DE"/>
          </a:p>
        </p:txBody>
      </p:sp>
      <p:sp>
        <p:nvSpPr>
          <p:cNvPr id="7" name="Espace réservé du pied de page 6">
            <a:extLst>
              <a:ext uri="{FF2B5EF4-FFF2-40B4-BE49-F238E27FC236}">
                <a16:creationId xmlns:a16="http://schemas.microsoft.com/office/drawing/2014/main" id="{8BC33862-7741-4F7F-92D6-FABD2CBA3975}"/>
              </a:ext>
            </a:extLst>
          </p:cNvPr>
          <p:cNvSpPr>
            <a:spLocks noGrp="1"/>
          </p:cNvSpPr>
          <p:nvPr>
            <p:ph type="ftr" sz="quarter" idx="11"/>
          </p:nvPr>
        </p:nvSpPr>
        <p:spPr/>
        <p:txBody>
          <a:bodyPr/>
          <a:lstStyle/>
          <a:p>
            <a:r>
              <a:rPr lang="de-DE"/>
              <a:t>Multiprocessing &amp; multithreading</a:t>
            </a:r>
          </a:p>
        </p:txBody>
      </p:sp>
      <p:sp>
        <p:nvSpPr>
          <p:cNvPr id="8" name="Espace réservé du numéro de diapositive 7">
            <a:extLst>
              <a:ext uri="{FF2B5EF4-FFF2-40B4-BE49-F238E27FC236}">
                <a16:creationId xmlns:a16="http://schemas.microsoft.com/office/drawing/2014/main" id="{80487FEE-E416-425C-A7BB-850B5DEBF392}"/>
              </a:ext>
            </a:extLst>
          </p:cNvPr>
          <p:cNvSpPr>
            <a:spLocks noGrp="1"/>
          </p:cNvSpPr>
          <p:nvPr>
            <p:ph type="sldNum" sz="quarter" idx="12"/>
          </p:nvPr>
        </p:nvSpPr>
        <p:spPr/>
        <p:txBody>
          <a:bodyPr/>
          <a:lstStyle/>
          <a:p>
            <a:fld id="{27C6CCC6-2BE5-4E42-96A4-D1E8E81A3D8E}" type="slidenum">
              <a:rPr lang="de-DE" smtClean="0"/>
              <a:t>5</a:t>
            </a:fld>
            <a:endParaRPr lang="de-DE"/>
          </a:p>
        </p:txBody>
      </p:sp>
    </p:spTree>
    <p:extLst>
      <p:ext uri="{BB962C8B-B14F-4D97-AF65-F5344CB8AC3E}">
        <p14:creationId xmlns:p14="http://schemas.microsoft.com/office/powerpoint/2010/main" val="417559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1A170-80F9-47ED-BCE8-B038FD7633FE}"/>
              </a:ext>
            </a:extLst>
          </p:cNvPr>
          <p:cNvSpPr>
            <a:spLocks noGrp="1"/>
          </p:cNvSpPr>
          <p:nvPr>
            <p:ph type="title"/>
          </p:nvPr>
        </p:nvSpPr>
        <p:spPr/>
        <p:txBody>
          <a:bodyPr/>
          <a:lstStyle/>
          <a:p>
            <a:r>
              <a:rPr lang="en-US">
                <a:cs typeface="Arial"/>
              </a:rPr>
              <a:t>Multiprocessing</a:t>
            </a:r>
          </a:p>
        </p:txBody>
      </p:sp>
      <p:sp>
        <p:nvSpPr>
          <p:cNvPr id="8" name="Rectangle : coins arrondis 7">
            <a:extLst>
              <a:ext uri="{FF2B5EF4-FFF2-40B4-BE49-F238E27FC236}">
                <a16:creationId xmlns:a16="http://schemas.microsoft.com/office/drawing/2014/main" id="{A9AC8193-75F0-4058-A393-A6FD3E17B583}"/>
              </a:ext>
            </a:extLst>
          </p:cNvPr>
          <p:cNvSpPr/>
          <p:nvPr/>
        </p:nvSpPr>
        <p:spPr>
          <a:xfrm>
            <a:off x="808005" y="3337763"/>
            <a:ext cx="1633267" cy="9144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0000"/>
                </a:solidFill>
                <a:latin typeface="Arial"/>
                <a:cs typeface="Arial"/>
              </a:rPr>
              <a:t>Input</a:t>
            </a:r>
          </a:p>
        </p:txBody>
      </p:sp>
      <p:sp>
        <p:nvSpPr>
          <p:cNvPr id="9" name="Rectangle : coins arrondis 8">
            <a:extLst>
              <a:ext uri="{FF2B5EF4-FFF2-40B4-BE49-F238E27FC236}">
                <a16:creationId xmlns:a16="http://schemas.microsoft.com/office/drawing/2014/main" id="{A8373FB5-F560-4AF7-8281-BE439495738D}"/>
              </a:ext>
            </a:extLst>
          </p:cNvPr>
          <p:cNvSpPr/>
          <p:nvPr/>
        </p:nvSpPr>
        <p:spPr>
          <a:xfrm>
            <a:off x="3784118" y="1856894"/>
            <a:ext cx="1633267" cy="387613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0000"/>
                </a:solidFill>
                <a:latin typeface="Arial"/>
                <a:cs typeface="Arial"/>
              </a:rPr>
              <a:t>Main memory</a:t>
            </a:r>
          </a:p>
        </p:txBody>
      </p:sp>
      <p:sp>
        <p:nvSpPr>
          <p:cNvPr id="11" name="Rectangle : coins arrondis 10">
            <a:extLst>
              <a:ext uri="{FF2B5EF4-FFF2-40B4-BE49-F238E27FC236}">
                <a16:creationId xmlns:a16="http://schemas.microsoft.com/office/drawing/2014/main" id="{9EE4782D-7F57-4883-A6E4-58B3BDAD8F9A}"/>
              </a:ext>
            </a:extLst>
          </p:cNvPr>
          <p:cNvSpPr/>
          <p:nvPr/>
        </p:nvSpPr>
        <p:spPr>
          <a:xfrm>
            <a:off x="6760231" y="1856893"/>
            <a:ext cx="1633267" cy="583721"/>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0000"/>
                </a:solidFill>
                <a:latin typeface="Arial"/>
                <a:cs typeface="Arial"/>
              </a:rPr>
              <a:t>CPU 1</a:t>
            </a:r>
          </a:p>
        </p:txBody>
      </p:sp>
      <p:sp>
        <p:nvSpPr>
          <p:cNvPr id="14" name="Rectangle : coins arrondis 13">
            <a:extLst>
              <a:ext uri="{FF2B5EF4-FFF2-40B4-BE49-F238E27FC236}">
                <a16:creationId xmlns:a16="http://schemas.microsoft.com/office/drawing/2014/main" id="{DEEA37EE-BF0C-4093-A6C0-2951DA790861}"/>
              </a:ext>
            </a:extLst>
          </p:cNvPr>
          <p:cNvSpPr/>
          <p:nvPr/>
        </p:nvSpPr>
        <p:spPr>
          <a:xfrm>
            <a:off x="6760228" y="2733911"/>
            <a:ext cx="1633267" cy="583721"/>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0000"/>
                </a:solidFill>
                <a:latin typeface="Arial"/>
                <a:cs typeface="Arial"/>
              </a:rPr>
              <a:t>CPU 2</a:t>
            </a:r>
          </a:p>
        </p:txBody>
      </p:sp>
      <p:sp>
        <p:nvSpPr>
          <p:cNvPr id="15" name="Rectangle : coins arrondis 14">
            <a:extLst>
              <a:ext uri="{FF2B5EF4-FFF2-40B4-BE49-F238E27FC236}">
                <a16:creationId xmlns:a16="http://schemas.microsoft.com/office/drawing/2014/main" id="{56BD7480-4F11-45AA-BF81-C615AB15927F}"/>
              </a:ext>
            </a:extLst>
          </p:cNvPr>
          <p:cNvSpPr/>
          <p:nvPr/>
        </p:nvSpPr>
        <p:spPr>
          <a:xfrm>
            <a:off x="6760223" y="3596551"/>
            <a:ext cx="1633267" cy="583721"/>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0000"/>
                </a:solidFill>
                <a:latin typeface="Arial"/>
                <a:cs typeface="Arial"/>
              </a:rPr>
              <a:t>CPU 3</a:t>
            </a:r>
          </a:p>
        </p:txBody>
      </p:sp>
      <p:sp>
        <p:nvSpPr>
          <p:cNvPr id="16" name="Rectangle : coins arrondis 15">
            <a:extLst>
              <a:ext uri="{FF2B5EF4-FFF2-40B4-BE49-F238E27FC236}">
                <a16:creationId xmlns:a16="http://schemas.microsoft.com/office/drawing/2014/main" id="{316037C9-532D-46E7-B8EE-8B0C913439C9}"/>
              </a:ext>
            </a:extLst>
          </p:cNvPr>
          <p:cNvSpPr/>
          <p:nvPr/>
        </p:nvSpPr>
        <p:spPr>
          <a:xfrm>
            <a:off x="6760223" y="5149306"/>
            <a:ext cx="1633267" cy="583721"/>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0000"/>
                </a:solidFill>
                <a:latin typeface="Arial"/>
                <a:cs typeface="Arial"/>
              </a:rPr>
              <a:t>CPU n</a:t>
            </a:r>
          </a:p>
        </p:txBody>
      </p:sp>
      <p:sp>
        <p:nvSpPr>
          <p:cNvPr id="17" name="Rectangle : coins arrondis 16">
            <a:extLst>
              <a:ext uri="{FF2B5EF4-FFF2-40B4-BE49-F238E27FC236}">
                <a16:creationId xmlns:a16="http://schemas.microsoft.com/office/drawing/2014/main" id="{7D1E4A3B-461D-4AC9-AC42-A220F4DDDF75}"/>
              </a:ext>
            </a:extLst>
          </p:cNvPr>
          <p:cNvSpPr/>
          <p:nvPr/>
        </p:nvSpPr>
        <p:spPr>
          <a:xfrm>
            <a:off x="9664457" y="3337762"/>
            <a:ext cx="1633267" cy="9144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0000"/>
                </a:solidFill>
                <a:latin typeface="Arial"/>
                <a:cs typeface="Arial"/>
              </a:rPr>
              <a:t>Output</a:t>
            </a:r>
          </a:p>
        </p:txBody>
      </p:sp>
      <p:cxnSp>
        <p:nvCxnSpPr>
          <p:cNvPr id="18" name="Connecteur droit avec flèche 17">
            <a:extLst>
              <a:ext uri="{FF2B5EF4-FFF2-40B4-BE49-F238E27FC236}">
                <a16:creationId xmlns:a16="http://schemas.microsoft.com/office/drawing/2014/main" id="{F6A37F14-545C-4819-9648-642E1C249769}"/>
              </a:ext>
            </a:extLst>
          </p:cNvPr>
          <p:cNvCxnSpPr/>
          <p:nvPr/>
        </p:nvCxnSpPr>
        <p:spPr>
          <a:xfrm flipV="1">
            <a:off x="2662685" y="3806465"/>
            <a:ext cx="986286" cy="5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necteur droit avec flèche 18">
            <a:extLst>
              <a:ext uri="{FF2B5EF4-FFF2-40B4-BE49-F238E27FC236}">
                <a16:creationId xmlns:a16="http://schemas.microsoft.com/office/drawing/2014/main" id="{A156B1F8-692D-4E52-A299-BA8452053A6E}"/>
              </a:ext>
            </a:extLst>
          </p:cNvPr>
          <p:cNvCxnSpPr>
            <a:cxnSpLocks/>
          </p:cNvCxnSpPr>
          <p:nvPr/>
        </p:nvCxnSpPr>
        <p:spPr>
          <a:xfrm flipV="1">
            <a:off x="5638798" y="2153068"/>
            <a:ext cx="986286" cy="5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Connecteur droit avec flèche 19">
            <a:extLst>
              <a:ext uri="{FF2B5EF4-FFF2-40B4-BE49-F238E27FC236}">
                <a16:creationId xmlns:a16="http://schemas.microsoft.com/office/drawing/2014/main" id="{1308423E-B3B7-425C-B544-FCD2703B5D73}"/>
              </a:ext>
            </a:extLst>
          </p:cNvPr>
          <p:cNvCxnSpPr>
            <a:cxnSpLocks/>
          </p:cNvCxnSpPr>
          <p:nvPr/>
        </p:nvCxnSpPr>
        <p:spPr>
          <a:xfrm flipV="1">
            <a:off x="5638801" y="3030086"/>
            <a:ext cx="986286" cy="5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eur droit avec flèche 20">
            <a:extLst>
              <a:ext uri="{FF2B5EF4-FFF2-40B4-BE49-F238E27FC236}">
                <a16:creationId xmlns:a16="http://schemas.microsoft.com/office/drawing/2014/main" id="{F47ADC7C-8203-4F0C-95DC-150AF69D9235}"/>
              </a:ext>
            </a:extLst>
          </p:cNvPr>
          <p:cNvCxnSpPr>
            <a:cxnSpLocks/>
          </p:cNvCxnSpPr>
          <p:nvPr/>
        </p:nvCxnSpPr>
        <p:spPr>
          <a:xfrm flipV="1">
            <a:off x="5595668" y="3892727"/>
            <a:ext cx="986286" cy="5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Connecteur droit avec flèche 21">
            <a:extLst>
              <a:ext uri="{FF2B5EF4-FFF2-40B4-BE49-F238E27FC236}">
                <a16:creationId xmlns:a16="http://schemas.microsoft.com/office/drawing/2014/main" id="{3DF1F4CB-2A22-4278-BEA0-04C4A171460F}"/>
              </a:ext>
            </a:extLst>
          </p:cNvPr>
          <p:cNvCxnSpPr>
            <a:cxnSpLocks/>
          </p:cNvCxnSpPr>
          <p:nvPr/>
        </p:nvCxnSpPr>
        <p:spPr>
          <a:xfrm flipV="1">
            <a:off x="5595664" y="5445481"/>
            <a:ext cx="986286" cy="5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Connecteur droit avec flèche 22">
            <a:extLst>
              <a:ext uri="{FF2B5EF4-FFF2-40B4-BE49-F238E27FC236}">
                <a16:creationId xmlns:a16="http://schemas.microsoft.com/office/drawing/2014/main" id="{E9FD9A71-EB63-4557-8E36-943F1A39E216}"/>
              </a:ext>
            </a:extLst>
          </p:cNvPr>
          <p:cNvCxnSpPr>
            <a:cxnSpLocks/>
          </p:cNvCxnSpPr>
          <p:nvPr/>
        </p:nvCxnSpPr>
        <p:spPr>
          <a:xfrm flipV="1">
            <a:off x="8528645" y="3892725"/>
            <a:ext cx="986286" cy="5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eur droit avec flèche 23">
            <a:extLst>
              <a:ext uri="{FF2B5EF4-FFF2-40B4-BE49-F238E27FC236}">
                <a16:creationId xmlns:a16="http://schemas.microsoft.com/office/drawing/2014/main" id="{8B93E60A-7B05-4758-A0E8-8A786EA121EF}"/>
              </a:ext>
            </a:extLst>
          </p:cNvPr>
          <p:cNvCxnSpPr>
            <a:cxnSpLocks/>
          </p:cNvCxnSpPr>
          <p:nvPr/>
        </p:nvCxnSpPr>
        <p:spPr>
          <a:xfrm>
            <a:off x="8528648" y="3007079"/>
            <a:ext cx="943154" cy="7418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Connecteur droit avec flèche 25">
            <a:extLst>
              <a:ext uri="{FF2B5EF4-FFF2-40B4-BE49-F238E27FC236}">
                <a16:creationId xmlns:a16="http://schemas.microsoft.com/office/drawing/2014/main" id="{75D8AADA-96AC-4742-BE45-24D785A1EBA7}"/>
              </a:ext>
            </a:extLst>
          </p:cNvPr>
          <p:cNvCxnSpPr>
            <a:cxnSpLocks/>
          </p:cNvCxnSpPr>
          <p:nvPr/>
        </p:nvCxnSpPr>
        <p:spPr>
          <a:xfrm>
            <a:off x="8543025" y="2158814"/>
            <a:ext cx="914400" cy="12738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Connecteur droit avec flèche 26">
            <a:extLst>
              <a:ext uri="{FF2B5EF4-FFF2-40B4-BE49-F238E27FC236}">
                <a16:creationId xmlns:a16="http://schemas.microsoft.com/office/drawing/2014/main" id="{DBD7A0D0-CCEB-4F61-9CBA-92312F1E1E86}"/>
              </a:ext>
            </a:extLst>
          </p:cNvPr>
          <p:cNvCxnSpPr>
            <a:cxnSpLocks/>
          </p:cNvCxnSpPr>
          <p:nvPr/>
        </p:nvCxnSpPr>
        <p:spPr>
          <a:xfrm flipV="1">
            <a:off x="8586154" y="4237782"/>
            <a:ext cx="871268" cy="1199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Espace réservé de la date 2">
            <a:extLst>
              <a:ext uri="{FF2B5EF4-FFF2-40B4-BE49-F238E27FC236}">
                <a16:creationId xmlns:a16="http://schemas.microsoft.com/office/drawing/2014/main" id="{E3C544FD-8BAC-49FA-824F-18373A0D22CB}"/>
              </a:ext>
            </a:extLst>
          </p:cNvPr>
          <p:cNvSpPr>
            <a:spLocks noGrp="1"/>
          </p:cNvSpPr>
          <p:nvPr>
            <p:ph type="dt" sz="half" idx="10"/>
          </p:nvPr>
        </p:nvSpPr>
        <p:spPr/>
        <p:txBody>
          <a:bodyPr/>
          <a:lstStyle/>
          <a:p>
            <a:fld id="{4C89FA8F-747A-4AE2-922A-4CD1BCA322EC}" type="datetime1">
              <a:rPr lang="de-DE" smtClean="0"/>
              <a:t>18.04.2018</a:t>
            </a:fld>
            <a:endParaRPr lang="de-DE"/>
          </a:p>
        </p:txBody>
      </p:sp>
      <p:sp>
        <p:nvSpPr>
          <p:cNvPr id="4" name="Espace réservé du pied de page 3">
            <a:extLst>
              <a:ext uri="{FF2B5EF4-FFF2-40B4-BE49-F238E27FC236}">
                <a16:creationId xmlns:a16="http://schemas.microsoft.com/office/drawing/2014/main" id="{C3CB9320-96CC-48F6-95C2-156183E89943}"/>
              </a:ext>
            </a:extLst>
          </p:cNvPr>
          <p:cNvSpPr>
            <a:spLocks noGrp="1"/>
          </p:cNvSpPr>
          <p:nvPr>
            <p:ph type="ftr" sz="quarter" idx="11"/>
          </p:nvPr>
        </p:nvSpPr>
        <p:spPr/>
        <p:txBody>
          <a:bodyPr/>
          <a:lstStyle/>
          <a:p>
            <a:r>
              <a:rPr lang="de-DE"/>
              <a:t>Multiprocessing &amp; multithreading</a:t>
            </a:r>
          </a:p>
        </p:txBody>
      </p:sp>
      <p:sp>
        <p:nvSpPr>
          <p:cNvPr id="5" name="Espace réservé du numéro de diapositive 4">
            <a:extLst>
              <a:ext uri="{FF2B5EF4-FFF2-40B4-BE49-F238E27FC236}">
                <a16:creationId xmlns:a16="http://schemas.microsoft.com/office/drawing/2014/main" id="{7DDE5DBF-7928-449E-AFED-D1FFA28F4138}"/>
              </a:ext>
            </a:extLst>
          </p:cNvPr>
          <p:cNvSpPr>
            <a:spLocks noGrp="1"/>
          </p:cNvSpPr>
          <p:nvPr>
            <p:ph type="sldNum" sz="quarter" idx="12"/>
          </p:nvPr>
        </p:nvSpPr>
        <p:spPr/>
        <p:txBody>
          <a:bodyPr/>
          <a:lstStyle/>
          <a:p>
            <a:fld id="{27C6CCC6-2BE5-4E42-96A4-D1E8E81A3D8E}" type="slidenum">
              <a:rPr lang="de-DE" smtClean="0"/>
              <a:t>6</a:t>
            </a:fld>
            <a:endParaRPr lang="de-DE"/>
          </a:p>
        </p:txBody>
      </p:sp>
    </p:spTree>
    <p:extLst>
      <p:ext uri="{BB962C8B-B14F-4D97-AF65-F5344CB8AC3E}">
        <p14:creationId xmlns:p14="http://schemas.microsoft.com/office/powerpoint/2010/main" val="318711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1A170-80F9-47ED-BCE8-B038FD7633FE}"/>
              </a:ext>
            </a:extLst>
          </p:cNvPr>
          <p:cNvSpPr>
            <a:spLocks noGrp="1"/>
          </p:cNvSpPr>
          <p:nvPr>
            <p:ph type="title"/>
          </p:nvPr>
        </p:nvSpPr>
        <p:spPr/>
        <p:txBody>
          <a:bodyPr/>
          <a:lstStyle/>
          <a:p>
            <a:r>
              <a:rPr lang="fr-FR" dirty="0">
                <a:cs typeface="Arial"/>
              </a:rPr>
              <a:t>Multithreading</a:t>
            </a:r>
          </a:p>
        </p:txBody>
      </p:sp>
      <p:sp>
        <p:nvSpPr>
          <p:cNvPr id="5" name="Espace réservé du contenu 4">
            <a:extLst>
              <a:ext uri="{FF2B5EF4-FFF2-40B4-BE49-F238E27FC236}">
                <a16:creationId xmlns:a16="http://schemas.microsoft.com/office/drawing/2014/main" id="{7A95B03E-C1E0-4563-8FAF-458C7C2E2A5C}"/>
              </a:ext>
            </a:extLst>
          </p:cNvPr>
          <p:cNvSpPr>
            <a:spLocks noGrp="1"/>
          </p:cNvSpPr>
          <p:nvPr>
            <p:ph idx="1"/>
          </p:nvPr>
        </p:nvSpPr>
        <p:spPr>
          <a:xfrm>
            <a:off x="378413" y="1803496"/>
            <a:ext cx="3204298" cy="4023360"/>
          </a:xfrm>
        </p:spPr>
        <p:txBody>
          <a:bodyPr vert="horz" lIns="0" tIns="45720" rIns="0" bIns="45720" rtlCol="0" anchor="t">
            <a:normAutofit lnSpcReduction="10000"/>
          </a:bodyPr>
          <a:lstStyle/>
          <a:p>
            <a:pPr>
              <a:buFont typeface="Arial" panose="020F0502020204030204" pitchFamily="34" charset="0"/>
              <a:buChar char="•"/>
            </a:pPr>
            <a:r>
              <a:rPr lang="en-US">
                <a:cs typeface="Calibri"/>
              </a:rPr>
              <a:t>Thread = unit of scheduling and execution</a:t>
            </a:r>
            <a:endParaRPr lang="en-US"/>
          </a:p>
          <a:p>
            <a:pPr>
              <a:buFont typeface="Arial" panose="020F0502020204030204" pitchFamily="34" charset="0"/>
              <a:buChar char="•"/>
            </a:pPr>
            <a:endParaRPr lang="en-US">
              <a:cs typeface="Calibri"/>
            </a:endParaRPr>
          </a:p>
          <a:p>
            <a:pPr>
              <a:buFont typeface="Arial" panose="020F0502020204030204" pitchFamily="34" charset="0"/>
              <a:buChar char="•"/>
            </a:pPr>
            <a:r>
              <a:rPr lang="en-US">
                <a:cs typeface="Calibri"/>
              </a:rPr>
              <a:t>Share resources of same core</a:t>
            </a:r>
            <a:endParaRPr lang="en-US">
              <a:solidFill>
                <a:schemeClr val="tx1"/>
              </a:solidFill>
            </a:endParaRPr>
          </a:p>
          <a:p>
            <a:pPr>
              <a:buFont typeface="Arial" panose="020F0502020204030204" pitchFamily="34" charset="0"/>
              <a:buChar char="•"/>
            </a:pPr>
            <a:endParaRPr lang="en-US">
              <a:cs typeface="Calibri"/>
            </a:endParaRPr>
          </a:p>
          <a:p>
            <a:pPr>
              <a:buFont typeface="Arial" panose="020F0502020204030204" pitchFamily="34" charset="0"/>
              <a:buChar char="•"/>
            </a:pPr>
            <a:r>
              <a:rPr lang="en-US">
                <a:cs typeface="Calibri"/>
              </a:rPr>
              <a:t>Responsiveness to user input while executing task</a:t>
            </a:r>
          </a:p>
          <a:p>
            <a:pPr>
              <a:buFont typeface="Arial" panose="020F0502020204030204" pitchFamily="34" charset="0"/>
              <a:buChar char="•"/>
            </a:pPr>
            <a:endParaRPr lang="en-US">
              <a:solidFill>
                <a:srgbClr val="404040"/>
              </a:solidFill>
              <a:cs typeface="Calibri"/>
            </a:endParaRPr>
          </a:p>
        </p:txBody>
      </p:sp>
      <p:sp>
        <p:nvSpPr>
          <p:cNvPr id="7" name="Rectangle : coins arrondis 6">
            <a:extLst>
              <a:ext uri="{FF2B5EF4-FFF2-40B4-BE49-F238E27FC236}">
                <a16:creationId xmlns:a16="http://schemas.microsoft.com/office/drawing/2014/main" id="{45D78CB2-7470-4DBE-B53B-39994EE4E88E}"/>
              </a:ext>
            </a:extLst>
          </p:cNvPr>
          <p:cNvSpPr/>
          <p:nvPr/>
        </p:nvSpPr>
        <p:spPr>
          <a:xfrm>
            <a:off x="3784118" y="1786560"/>
            <a:ext cx="7369833" cy="409179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a:solidFill>
                  <a:srgbClr val="000000"/>
                </a:solidFill>
                <a:latin typeface="Arial"/>
                <a:cs typeface="Arial"/>
              </a:rPr>
              <a:t>CPU 1</a:t>
            </a:r>
          </a:p>
        </p:txBody>
      </p:sp>
      <p:sp>
        <p:nvSpPr>
          <p:cNvPr id="8" name="Rectangle 7">
            <a:extLst>
              <a:ext uri="{FF2B5EF4-FFF2-40B4-BE49-F238E27FC236}">
                <a16:creationId xmlns:a16="http://schemas.microsoft.com/office/drawing/2014/main" id="{FD758660-5FD2-471A-B0E5-DE6E5D0A61BF}"/>
              </a:ext>
            </a:extLst>
          </p:cNvPr>
          <p:cNvSpPr/>
          <p:nvPr/>
        </p:nvSpPr>
        <p:spPr>
          <a:xfrm>
            <a:off x="4968183" y="3012781"/>
            <a:ext cx="234523" cy="44311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78B0CB-A25B-4907-851E-0C82E65AEF6E}"/>
              </a:ext>
            </a:extLst>
          </p:cNvPr>
          <p:cNvSpPr/>
          <p:nvPr/>
        </p:nvSpPr>
        <p:spPr>
          <a:xfrm>
            <a:off x="5200656" y="3012780"/>
            <a:ext cx="234523" cy="44311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727038-2B80-45D9-BF72-ABE1811C5B09}"/>
              </a:ext>
            </a:extLst>
          </p:cNvPr>
          <p:cNvSpPr/>
          <p:nvPr/>
        </p:nvSpPr>
        <p:spPr>
          <a:xfrm>
            <a:off x="5433128" y="3012780"/>
            <a:ext cx="234523" cy="44311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E70BAF-EBF8-4409-9F11-0AC9851884FA}"/>
              </a:ext>
            </a:extLst>
          </p:cNvPr>
          <p:cNvSpPr/>
          <p:nvPr/>
        </p:nvSpPr>
        <p:spPr>
          <a:xfrm>
            <a:off x="5665605" y="3012780"/>
            <a:ext cx="234523" cy="44311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CBEC1D-E4CB-4BF5-9ED3-F140CEAC8FDA}"/>
              </a:ext>
            </a:extLst>
          </p:cNvPr>
          <p:cNvSpPr/>
          <p:nvPr/>
        </p:nvSpPr>
        <p:spPr>
          <a:xfrm>
            <a:off x="5898083" y="3012780"/>
            <a:ext cx="234523" cy="44311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1DFDD2-0AB6-4792-8A41-312654E6DF36}"/>
              </a:ext>
            </a:extLst>
          </p:cNvPr>
          <p:cNvSpPr/>
          <p:nvPr/>
        </p:nvSpPr>
        <p:spPr>
          <a:xfrm>
            <a:off x="6130555" y="3012779"/>
            <a:ext cx="234523" cy="44311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E462E2-0DF1-4BDB-AC3D-97033C3470FD}"/>
              </a:ext>
            </a:extLst>
          </p:cNvPr>
          <p:cNvSpPr/>
          <p:nvPr/>
        </p:nvSpPr>
        <p:spPr>
          <a:xfrm>
            <a:off x="4968183" y="3645628"/>
            <a:ext cx="234523" cy="443116"/>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864105-67F0-40AE-BD5D-2F5F06949E7A}"/>
              </a:ext>
            </a:extLst>
          </p:cNvPr>
          <p:cNvSpPr/>
          <p:nvPr/>
        </p:nvSpPr>
        <p:spPr>
          <a:xfrm>
            <a:off x="5200656" y="3645628"/>
            <a:ext cx="234523" cy="443116"/>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F8DA824-F145-41CC-A286-CC79825DFDCC}"/>
              </a:ext>
            </a:extLst>
          </p:cNvPr>
          <p:cNvSpPr/>
          <p:nvPr/>
        </p:nvSpPr>
        <p:spPr>
          <a:xfrm>
            <a:off x="5433128" y="3645628"/>
            <a:ext cx="234523" cy="443116"/>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28C85DC-E72F-49DE-9C68-A25025EC79CA}"/>
              </a:ext>
            </a:extLst>
          </p:cNvPr>
          <p:cNvSpPr/>
          <p:nvPr/>
        </p:nvSpPr>
        <p:spPr>
          <a:xfrm>
            <a:off x="5665605" y="3645628"/>
            <a:ext cx="234523" cy="443116"/>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19FF4BF-09D0-4DBA-8D3F-87078C2B3A4E}"/>
              </a:ext>
            </a:extLst>
          </p:cNvPr>
          <p:cNvSpPr/>
          <p:nvPr/>
        </p:nvSpPr>
        <p:spPr>
          <a:xfrm>
            <a:off x="5898083" y="3645628"/>
            <a:ext cx="234523" cy="443116"/>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C93B0C-1E2D-4143-ACB7-D64BD1BB8A0B}"/>
              </a:ext>
            </a:extLst>
          </p:cNvPr>
          <p:cNvSpPr/>
          <p:nvPr/>
        </p:nvSpPr>
        <p:spPr>
          <a:xfrm>
            <a:off x="6130551" y="3645626"/>
            <a:ext cx="234523" cy="443116"/>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FD02618-2AE9-4315-B0C4-7E0B2E1869F7}"/>
              </a:ext>
            </a:extLst>
          </p:cNvPr>
          <p:cNvSpPr/>
          <p:nvPr/>
        </p:nvSpPr>
        <p:spPr>
          <a:xfrm>
            <a:off x="4981095" y="4278476"/>
            <a:ext cx="234523" cy="443116"/>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5D8A08-6A7F-4EFC-8DFF-9FB7D0577ACB}"/>
              </a:ext>
            </a:extLst>
          </p:cNvPr>
          <p:cNvSpPr/>
          <p:nvPr/>
        </p:nvSpPr>
        <p:spPr>
          <a:xfrm>
            <a:off x="5213568" y="4278476"/>
            <a:ext cx="234523" cy="443116"/>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35FF44-5F9D-4770-9BC4-7B35E8BC2928}"/>
              </a:ext>
            </a:extLst>
          </p:cNvPr>
          <p:cNvSpPr/>
          <p:nvPr/>
        </p:nvSpPr>
        <p:spPr>
          <a:xfrm>
            <a:off x="5446040" y="4278476"/>
            <a:ext cx="234523" cy="443116"/>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67B9132-A2BE-4ACF-BA5F-59F67C01C207}"/>
              </a:ext>
            </a:extLst>
          </p:cNvPr>
          <p:cNvSpPr/>
          <p:nvPr/>
        </p:nvSpPr>
        <p:spPr>
          <a:xfrm>
            <a:off x="5678517" y="4278476"/>
            <a:ext cx="234523" cy="443116"/>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BFDDB-C215-4C05-86F7-A246D1A0FE90}"/>
              </a:ext>
            </a:extLst>
          </p:cNvPr>
          <p:cNvSpPr/>
          <p:nvPr/>
        </p:nvSpPr>
        <p:spPr>
          <a:xfrm>
            <a:off x="5910994" y="4278476"/>
            <a:ext cx="234523" cy="443116"/>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E4B6B3-6689-4AAB-A83F-D0B75A83BE01}"/>
              </a:ext>
            </a:extLst>
          </p:cNvPr>
          <p:cNvSpPr/>
          <p:nvPr/>
        </p:nvSpPr>
        <p:spPr>
          <a:xfrm>
            <a:off x="6143462" y="4278473"/>
            <a:ext cx="234523" cy="443116"/>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9FE0846-4C12-4EBA-8439-14411D46C476}"/>
              </a:ext>
            </a:extLst>
          </p:cNvPr>
          <p:cNvSpPr/>
          <p:nvPr/>
        </p:nvSpPr>
        <p:spPr>
          <a:xfrm>
            <a:off x="4981100" y="4898408"/>
            <a:ext cx="234523" cy="443116"/>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9937357-4CB1-443D-92D2-9C51501F0CA7}"/>
              </a:ext>
            </a:extLst>
          </p:cNvPr>
          <p:cNvSpPr/>
          <p:nvPr/>
        </p:nvSpPr>
        <p:spPr>
          <a:xfrm>
            <a:off x="5213572" y="4898408"/>
            <a:ext cx="234523" cy="443116"/>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105BEE5-0522-43BA-BA86-5836C4542929}"/>
              </a:ext>
            </a:extLst>
          </p:cNvPr>
          <p:cNvSpPr/>
          <p:nvPr/>
        </p:nvSpPr>
        <p:spPr>
          <a:xfrm>
            <a:off x="5446045" y="4898408"/>
            <a:ext cx="234523" cy="443116"/>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CD2CBCE-8C95-4DA4-8738-4C46560DCBA1}"/>
              </a:ext>
            </a:extLst>
          </p:cNvPr>
          <p:cNvSpPr/>
          <p:nvPr/>
        </p:nvSpPr>
        <p:spPr>
          <a:xfrm>
            <a:off x="5678522" y="4898408"/>
            <a:ext cx="234523" cy="443116"/>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E7DF66A-E8E1-47ED-8F23-914B47C13909}"/>
              </a:ext>
            </a:extLst>
          </p:cNvPr>
          <p:cNvSpPr/>
          <p:nvPr/>
        </p:nvSpPr>
        <p:spPr>
          <a:xfrm>
            <a:off x="5910998" y="4898408"/>
            <a:ext cx="234523" cy="443116"/>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515C539-2463-439C-8740-23F35BD5C817}"/>
              </a:ext>
            </a:extLst>
          </p:cNvPr>
          <p:cNvSpPr/>
          <p:nvPr/>
        </p:nvSpPr>
        <p:spPr>
          <a:xfrm>
            <a:off x="6143466" y="4898404"/>
            <a:ext cx="234523" cy="443116"/>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BDB8BF8A-EA58-4D30-8335-B2BA79F405A7}"/>
              </a:ext>
            </a:extLst>
          </p:cNvPr>
          <p:cNvSpPr txBox="1"/>
          <p:nvPr/>
        </p:nvSpPr>
        <p:spPr>
          <a:xfrm>
            <a:off x="3846164" y="3013536"/>
            <a:ext cx="1051302" cy="38224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Thread </a:t>
            </a:r>
            <a:r>
              <a:rPr lang="en-US">
                <a:cs typeface="Calibri"/>
              </a:rPr>
              <a:t>0</a:t>
            </a:r>
            <a:endParaRPr lang="en-US"/>
          </a:p>
        </p:txBody>
      </p:sp>
      <p:sp>
        <p:nvSpPr>
          <p:cNvPr id="34" name="ZoneTexte 33">
            <a:extLst>
              <a:ext uri="{FF2B5EF4-FFF2-40B4-BE49-F238E27FC236}">
                <a16:creationId xmlns:a16="http://schemas.microsoft.com/office/drawing/2014/main" id="{0EAC5F91-E19B-4818-9661-3032369A1F18}"/>
              </a:ext>
            </a:extLst>
          </p:cNvPr>
          <p:cNvSpPr txBox="1"/>
          <p:nvPr/>
        </p:nvSpPr>
        <p:spPr>
          <a:xfrm>
            <a:off x="3846164" y="3672214"/>
            <a:ext cx="1051302" cy="38224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Thread </a:t>
            </a:r>
            <a:r>
              <a:rPr lang="en-US">
                <a:cs typeface="Calibri"/>
              </a:rPr>
              <a:t>1</a:t>
            </a:r>
            <a:endParaRPr lang="en-US"/>
          </a:p>
        </p:txBody>
      </p:sp>
      <p:sp>
        <p:nvSpPr>
          <p:cNvPr id="35" name="ZoneTexte 34">
            <a:extLst>
              <a:ext uri="{FF2B5EF4-FFF2-40B4-BE49-F238E27FC236}">
                <a16:creationId xmlns:a16="http://schemas.microsoft.com/office/drawing/2014/main" id="{21D35D08-422C-4DCA-81A6-5BC7EE87F197}"/>
              </a:ext>
            </a:extLst>
          </p:cNvPr>
          <p:cNvSpPr txBox="1"/>
          <p:nvPr/>
        </p:nvSpPr>
        <p:spPr>
          <a:xfrm>
            <a:off x="3846164" y="4279231"/>
            <a:ext cx="1051302" cy="38224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Thread </a:t>
            </a:r>
            <a:r>
              <a:rPr lang="en-US">
                <a:cs typeface="Calibri"/>
              </a:rPr>
              <a:t>2</a:t>
            </a:r>
            <a:endParaRPr lang="en-US"/>
          </a:p>
        </p:txBody>
      </p:sp>
      <p:sp>
        <p:nvSpPr>
          <p:cNvPr id="36" name="ZoneTexte 35">
            <a:extLst>
              <a:ext uri="{FF2B5EF4-FFF2-40B4-BE49-F238E27FC236}">
                <a16:creationId xmlns:a16="http://schemas.microsoft.com/office/drawing/2014/main" id="{5B1AE686-7AF9-4FB7-94BD-954D7ABF2928}"/>
              </a:ext>
            </a:extLst>
          </p:cNvPr>
          <p:cNvSpPr txBox="1"/>
          <p:nvPr/>
        </p:nvSpPr>
        <p:spPr>
          <a:xfrm>
            <a:off x="3846164" y="4963739"/>
            <a:ext cx="1051302" cy="38224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Thread </a:t>
            </a:r>
            <a:r>
              <a:rPr lang="en-US">
                <a:cs typeface="Calibri"/>
              </a:rPr>
              <a:t>3</a:t>
            </a:r>
            <a:endParaRPr lang="en-US"/>
          </a:p>
        </p:txBody>
      </p:sp>
      <p:sp>
        <p:nvSpPr>
          <p:cNvPr id="37" name="ZoneTexte 36">
            <a:extLst>
              <a:ext uri="{FF2B5EF4-FFF2-40B4-BE49-F238E27FC236}">
                <a16:creationId xmlns:a16="http://schemas.microsoft.com/office/drawing/2014/main" id="{A5484E08-D87F-40B4-B8DE-2FADDB04AC87}"/>
              </a:ext>
            </a:extLst>
          </p:cNvPr>
          <p:cNvSpPr txBox="1"/>
          <p:nvPr/>
        </p:nvSpPr>
        <p:spPr>
          <a:xfrm>
            <a:off x="5034368" y="2329027"/>
            <a:ext cx="1283776"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Instruction</a:t>
            </a:r>
            <a:r>
              <a:rPr lang="en-US">
                <a:cs typeface="Calibri"/>
              </a:rPr>
              <a:t> queue</a:t>
            </a:r>
            <a:endParaRPr lang="en-US"/>
          </a:p>
        </p:txBody>
      </p:sp>
      <p:sp>
        <p:nvSpPr>
          <p:cNvPr id="38" name="Flèche : droite 37">
            <a:extLst>
              <a:ext uri="{FF2B5EF4-FFF2-40B4-BE49-F238E27FC236}">
                <a16:creationId xmlns:a16="http://schemas.microsoft.com/office/drawing/2014/main" id="{5703C852-8BE4-48E2-AA5E-1785500ED85F}"/>
              </a:ext>
            </a:extLst>
          </p:cNvPr>
          <p:cNvSpPr/>
          <p:nvPr/>
        </p:nvSpPr>
        <p:spPr>
          <a:xfrm>
            <a:off x="6640013" y="4058869"/>
            <a:ext cx="1236713" cy="252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082ABB0-41B2-44D8-9076-E10516E47956}"/>
              </a:ext>
            </a:extLst>
          </p:cNvPr>
          <p:cNvSpPr/>
          <p:nvPr/>
        </p:nvSpPr>
        <p:spPr>
          <a:xfrm>
            <a:off x="8029095" y="3968509"/>
            <a:ext cx="234523" cy="44311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A4B5FA7-775B-46A1-B38F-35CEACBF5253}"/>
              </a:ext>
            </a:extLst>
          </p:cNvPr>
          <p:cNvSpPr/>
          <p:nvPr/>
        </p:nvSpPr>
        <p:spPr>
          <a:xfrm>
            <a:off x="8261567" y="3968508"/>
            <a:ext cx="234523" cy="443116"/>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72678C7-5C0D-4CEB-BF5C-911965568FD5}"/>
              </a:ext>
            </a:extLst>
          </p:cNvPr>
          <p:cNvSpPr/>
          <p:nvPr/>
        </p:nvSpPr>
        <p:spPr>
          <a:xfrm>
            <a:off x="8494040" y="3968508"/>
            <a:ext cx="234523" cy="443116"/>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7397BC4-3B76-42F5-9BF9-D71DEF3CFCF3}"/>
              </a:ext>
            </a:extLst>
          </p:cNvPr>
          <p:cNvSpPr/>
          <p:nvPr/>
        </p:nvSpPr>
        <p:spPr>
          <a:xfrm>
            <a:off x="8726517" y="3968508"/>
            <a:ext cx="234523" cy="443116"/>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C4A8FD6-C9CC-4800-8B8E-0A7E15E46A4F}"/>
              </a:ext>
            </a:extLst>
          </p:cNvPr>
          <p:cNvSpPr/>
          <p:nvPr/>
        </p:nvSpPr>
        <p:spPr>
          <a:xfrm>
            <a:off x="8958994" y="3968508"/>
            <a:ext cx="234523" cy="443116"/>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69D8680-3472-4B5A-9AC6-9BD5825ED714}"/>
              </a:ext>
            </a:extLst>
          </p:cNvPr>
          <p:cNvSpPr/>
          <p:nvPr/>
        </p:nvSpPr>
        <p:spPr>
          <a:xfrm>
            <a:off x="9191467" y="3968507"/>
            <a:ext cx="234523" cy="44311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ZoneTexte 44">
            <a:extLst>
              <a:ext uri="{FF2B5EF4-FFF2-40B4-BE49-F238E27FC236}">
                <a16:creationId xmlns:a16="http://schemas.microsoft.com/office/drawing/2014/main" id="{69924871-F870-47A4-98EC-8850B389DCC1}"/>
              </a:ext>
            </a:extLst>
          </p:cNvPr>
          <p:cNvSpPr txBox="1"/>
          <p:nvPr/>
        </p:nvSpPr>
        <p:spPr>
          <a:xfrm>
            <a:off x="8340673" y="3543060"/>
            <a:ext cx="2149099" cy="38224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Execution</a:t>
            </a:r>
            <a:r>
              <a:rPr lang="en-US">
                <a:cs typeface="Calibri"/>
              </a:rPr>
              <a:t> pipeline</a:t>
            </a:r>
            <a:endParaRPr lang="en-US"/>
          </a:p>
        </p:txBody>
      </p:sp>
      <p:sp>
        <p:nvSpPr>
          <p:cNvPr id="46" name="Rectangle 45">
            <a:extLst>
              <a:ext uri="{FF2B5EF4-FFF2-40B4-BE49-F238E27FC236}">
                <a16:creationId xmlns:a16="http://schemas.microsoft.com/office/drawing/2014/main" id="{CCDD27D3-2CBD-4484-B5ED-CF6FEA62FA22}"/>
              </a:ext>
            </a:extLst>
          </p:cNvPr>
          <p:cNvSpPr/>
          <p:nvPr/>
        </p:nvSpPr>
        <p:spPr>
          <a:xfrm>
            <a:off x="9423940" y="3968509"/>
            <a:ext cx="234523" cy="44311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7B9AB5D-BCD6-444A-B896-476C97204304}"/>
              </a:ext>
            </a:extLst>
          </p:cNvPr>
          <p:cNvSpPr/>
          <p:nvPr/>
        </p:nvSpPr>
        <p:spPr>
          <a:xfrm>
            <a:off x="9656413" y="3968507"/>
            <a:ext cx="234523" cy="443116"/>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6F0E94C-8CC0-4021-A571-95F1D99E6391}"/>
              </a:ext>
            </a:extLst>
          </p:cNvPr>
          <p:cNvSpPr/>
          <p:nvPr/>
        </p:nvSpPr>
        <p:spPr>
          <a:xfrm>
            <a:off x="9888885" y="3968507"/>
            <a:ext cx="234523" cy="443116"/>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4143EF2-5A79-47B1-A3EB-D20487CDD98B}"/>
              </a:ext>
            </a:extLst>
          </p:cNvPr>
          <p:cNvSpPr/>
          <p:nvPr/>
        </p:nvSpPr>
        <p:spPr>
          <a:xfrm>
            <a:off x="10121362" y="3968507"/>
            <a:ext cx="234523" cy="44311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CA7D80D-F116-4A58-9C52-664AB4BA4A9A}"/>
              </a:ext>
            </a:extLst>
          </p:cNvPr>
          <p:cNvSpPr/>
          <p:nvPr/>
        </p:nvSpPr>
        <p:spPr>
          <a:xfrm>
            <a:off x="10353839" y="3968507"/>
            <a:ext cx="234523" cy="443116"/>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5C4B93D-1A63-4187-B822-96793EE4A0A2}"/>
              </a:ext>
            </a:extLst>
          </p:cNvPr>
          <p:cNvSpPr/>
          <p:nvPr/>
        </p:nvSpPr>
        <p:spPr>
          <a:xfrm>
            <a:off x="10586312" y="3968506"/>
            <a:ext cx="234523" cy="443116"/>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e la date 2">
            <a:extLst>
              <a:ext uri="{FF2B5EF4-FFF2-40B4-BE49-F238E27FC236}">
                <a16:creationId xmlns:a16="http://schemas.microsoft.com/office/drawing/2014/main" id="{5328107D-569D-4C3D-9A3C-6840F92DB1C9}"/>
              </a:ext>
            </a:extLst>
          </p:cNvPr>
          <p:cNvSpPr>
            <a:spLocks noGrp="1"/>
          </p:cNvSpPr>
          <p:nvPr>
            <p:ph type="dt" sz="half" idx="10"/>
          </p:nvPr>
        </p:nvSpPr>
        <p:spPr/>
        <p:txBody>
          <a:bodyPr/>
          <a:lstStyle/>
          <a:p>
            <a:fld id="{8E03630E-4AE1-4B92-8B34-7D955B3D4064}" type="datetime1">
              <a:rPr lang="de-DE" smtClean="0"/>
              <a:t>18.04.2018</a:t>
            </a:fld>
            <a:endParaRPr lang="de-DE"/>
          </a:p>
        </p:txBody>
      </p:sp>
      <p:sp>
        <p:nvSpPr>
          <p:cNvPr id="4" name="Espace réservé du pied de page 3">
            <a:extLst>
              <a:ext uri="{FF2B5EF4-FFF2-40B4-BE49-F238E27FC236}">
                <a16:creationId xmlns:a16="http://schemas.microsoft.com/office/drawing/2014/main" id="{60C9D204-905D-478C-A5C7-8103B6599339}"/>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B0FB3881-5F7C-4E5C-879A-B9F812BFB444}"/>
              </a:ext>
            </a:extLst>
          </p:cNvPr>
          <p:cNvSpPr>
            <a:spLocks noGrp="1"/>
          </p:cNvSpPr>
          <p:nvPr>
            <p:ph type="sldNum" sz="quarter" idx="12"/>
          </p:nvPr>
        </p:nvSpPr>
        <p:spPr/>
        <p:txBody>
          <a:bodyPr/>
          <a:lstStyle/>
          <a:p>
            <a:fld id="{27C6CCC6-2BE5-4E42-96A4-D1E8E81A3D8E}" type="slidenum">
              <a:rPr lang="de-DE" smtClean="0"/>
              <a:t>7</a:t>
            </a:fld>
            <a:endParaRPr lang="de-DE"/>
          </a:p>
        </p:txBody>
      </p:sp>
    </p:spTree>
    <p:extLst>
      <p:ext uri="{BB962C8B-B14F-4D97-AF65-F5344CB8AC3E}">
        <p14:creationId xmlns:p14="http://schemas.microsoft.com/office/powerpoint/2010/main" val="82755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1A170-80F9-47ED-BCE8-B038FD7633FE}"/>
              </a:ext>
            </a:extLst>
          </p:cNvPr>
          <p:cNvSpPr>
            <a:spLocks noGrp="1"/>
          </p:cNvSpPr>
          <p:nvPr>
            <p:ph type="title"/>
          </p:nvPr>
        </p:nvSpPr>
        <p:spPr/>
        <p:txBody>
          <a:bodyPr/>
          <a:lstStyle/>
          <a:p>
            <a:r>
              <a:rPr lang="en-US">
                <a:cs typeface="Arial"/>
              </a:rPr>
              <a:t>Python Modules</a:t>
            </a:r>
          </a:p>
        </p:txBody>
      </p:sp>
      <p:sp>
        <p:nvSpPr>
          <p:cNvPr id="5" name="Espace réservé du contenu 4">
            <a:extLst>
              <a:ext uri="{FF2B5EF4-FFF2-40B4-BE49-F238E27FC236}">
                <a16:creationId xmlns:a16="http://schemas.microsoft.com/office/drawing/2014/main" id="{7A95B03E-C1E0-4563-8FAF-458C7C2E2A5C}"/>
              </a:ext>
            </a:extLst>
          </p:cNvPr>
          <p:cNvSpPr>
            <a:spLocks noGrp="1"/>
          </p:cNvSpPr>
          <p:nvPr>
            <p:ph idx="1"/>
          </p:nvPr>
        </p:nvSpPr>
        <p:spPr>
          <a:xfrm>
            <a:off x="1097280" y="1845734"/>
            <a:ext cx="10033544" cy="4023360"/>
          </a:xfrm>
        </p:spPr>
        <p:txBody>
          <a:bodyPr vert="horz" lIns="0" tIns="45720" rIns="0" bIns="45720" rtlCol="0" anchor="t">
            <a:normAutofit/>
          </a:bodyPr>
          <a:lstStyle/>
          <a:p>
            <a:pPr>
              <a:buFont typeface="Arial" panose="020F0502020204030204" pitchFamily="34" charset="0"/>
              <a:buChar char="•"/>
            </a:pPr>
            <a:r>
              <a:rPr lang="en-US" dirty="0">
                <a:cs typeface="Calibri"/>
              </a:rPr>
              <a:t> </a:t>
            </a:r>
            <a:r>
              <a:rPr lang="en-US" sz="3200" dirty="0">
                <a:cs typeface="Calibri"/>
              </a:rPr>
              <a:t>Multiprocessing:</a:t>
            </a:r>
          </a:p>
          <a:p>
            <a:pPr marL="383540" lvl="1">
              <a:buFont typeface="Arial" panose="020F0502020204030204" pitchFamily="34" charset="0"/>
              <a:buChar char="•"/>
            </a:pPr>
            <a:r>
              <a:rPr lang="en-US" sz="2400" dirty="0">
                <a:cs typeface="Calibri"/>
              </a:rPr>
              <a:t>multiprocessing</a:t>
            </a:r>
          </a:p>
          <a:p>
            <a:pPr>
              <a:buFont typeface="Arial" panose="020F0502020204030204" pitchFamily="34" charset="0"/>
              <a:buChar char="•"/>
            </a:pPr>
            <a:r>
              <a:rPr lang="en-US" dirty="0">
                <a:cs typeface="Calibri"/>
              </a:rPr>
              <a:t> </a:t>
            </a:r>
            <a:r>
              <a:rPr lang="en-US" sz="3200" dirty="0">
                <a:cs typeface="Calibri"/>
              </a:rPr>
              <a:t>Multithreading:</a:t>
            </a:r>
          </a:p>
          <a:p>
            <a:pPr marL="383540" lvl="1">
              <a:buFont typeface="Arial" panose="020F0502020204030204" pitchFamily="34" charset="0"/>
              <a:buChar char="•"/>
            </a:pPr>
            <a:r>
              <a:rPr lang="en-US" sz="2400" dirty="0">
                <a:cs typeface="Calibri"/>
              </a:rPr>
              <a:t>multiprocessing</a:t>
            </a:r>
          </a:p>
          <a:p>
            <a:pPr marL="383540" lvl="1">
              <a:buFont typeface="Arial" panose="020F0502020204030204" pitchFamily="34" charset="0"/>
              <a:buChar char="•"/>
            </a:pPr>
            <a:r>
              <a:rPr lang="en-US" sz="2400" dirty="0">
                <a:cs typeface="Calibri"/>
              </a:rPr>
              <a:t>threading</a:t>
            </a:r>
          </a:p>
          <a:p>
            <a:pPr marL="383540" lvl="1">
              <a:buFont typeface="Arial" panose="020F0502020204030204" pitchFamily="34" charset="0"/>
              <a:buChar char="•"/>
            </a:pPr>
            <a:r>
              <a:rPr lang="en-US" sz="2400" dirty="0">
                <a:cs typeface="Calibri"/>
              </a:rPr>
              <a:t>thread</a:t>
            </a:r>
          </a:p>
        </p:txBody>
      </p:sp>
      <p:sp>
        <p:nvSpPr>
          <p:cNvPr id="3" name="Espace réservé de la date 2">
            <a:extLst>
              <a:ext uri="{FF2B5EF4-FFF2-40B4-BE49-F238E27FC236}">
                <a16:creationId xmlns:a16="http://schemas.microsoft.com/office/drawing/2014/main" id="{C98F8135-61F2-402C-8CF4-7B6699F04C3F}"/>
              </a:ext>
            </a:extLst>
          </p:cNvPr>
          <p:cNvSpPr>
            <a:spLocks noGrp="1"/>
          </p:cNvSpPr>
          <p:nvPr>
            <p:ph type="dt" sz="half" idx="10"/>
          </p:nvPr>
        </p:nvSpPr>
        <p:spPr/>
        <p:txBody>
          <a:bodyPr/>
          <a:lstStyle/>
          <a:p>
            <a:fld id="{287F91ED-00C6-42B2-BF53-E92EE9DF439A}" type="datetime1">
              <a:rPr lang="de-DE" smtClean="0"/>
              <a:t>18.04.2018</a:t>
            </a:fld>
            <a:endParaRPr lang="de-DE"/>
          </a:p>
        </p:txBody>
      </p:sp>
      <p:sp>
        <p:nvSpPr>
          <p:cNvPr id="4" name="Espace réservé du pied de page 3">
            <a:extLst>
              <a:ext uri="{FF2B5EF4-FFF2-40B4-BE49-F238E27FC236}">
                <a16:creationId xmlns:a16="http://schemas.microsoft.com/office/drawing/2014/main" id="{1CC62AA0-C305-4741-BD5B-CA5EC884FCC6}"/>
              </a:ext>
            </a:extLst>
          </p:cNvPr>
          <p:cNvSpPr>
            <a:spLocks noGrp="1"/>
          </p:cNvSpPr>
          <p:nvPr>
            <p:ph type="ftr" sz="quarter" idx="11"/>
          </p:nvPr>
        </p:nvSpPr>
        <p:spPr/>
        <p:txBody>
          <a:bodyPr/>
          <a:lstStyle/>
          <a:p>
            <a:r>
              <a:rPr lang="de-DE"/>
              <a:t>Multiprocessing &amp; multithreading</a:t>
            </a:r>
          </a:p>
        </p:txBody>
      </p:sp>
      <p:sp>
        <p:nvSpPr>
          <p:cNvPr id="6" name="Espace réservé du numéro de diapositive 5">
            <a:extLst>
              <a:ext uri="{FF2B5EF4-FFF2-40B4-BE49-F238E27FC236}">
                <a16:creationId xmlns:a16="http://schemas.microsoft.com/office/drawing/2014/main" id="{3BEF4839-D31D-428F-8035-493CFB03C7CB}"/>
              </a:ext>
            </a:extLst>
          </p:cNvPr>
          <p:cNvSpPr>
            <a:spLocks noGrp="1"/>
          </p:cNvSpPr>
          <p:nvPr>
            <p:ph type="sldNum" sz="quarter" idx="12"/>
          </p:nvPr>
        </p:nvSpPr>
        <p:spPr/>
        <p:txBody>
          <a:bodyPr/>
          <a:lstStyle/>
          <a:p>
            <a:fld id="{27C6CCC6-2BE5-4E42-96A4-D1E8E81A3D8E}" type="slidenum">
              <a:rPr lang="de-DE" smtClean="0"/>
              <a:t>8</a:t>
            </a:fld>
            <a:endParaRPr lang="de-DE"/>
          </a:p>
        </p:txBody>
      </p:sp>
    </p:spTree>
    <p:extLst>
      <p:ext uri="{BB962C8B-B14F-4D97-AF65-F5344CB8AC3E}">
        <p14:creationId xmlns:p14="http://schemas.microsoft.com/office/powerpoint/2010/main" val="288113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A19B2A-F7C2-45D8-A950-5DC400891624}"/>
              </a:ext>
            </a:extLst>
          </p:cNvPr>
          <p:cNvSpPr>
            <a:spLocks noGrp="1"/>
          </p:cNvSpPr>
          <p:nvPr>
            <p:ph type="title"/>
          </p:nvPr>
        </p:nvSpPr>
        <p:spPr/>
        <p:txBody>
          <a:bodyPr/>
          <a:lstStyle/>
          <a:p>
            <a:r>
              <a:rPr lang="en-US">
                <a:cs typeface="Calibri Light"/>
              </a:rPr>
              <a:t>Multiprocessing Example</a:t>
            </a:r>
            <a:endParaRPr lang="en-US"/>
          </a:p>
        </p:txBody>
      </p:sp>
      <p:pic>
        <p:nvPicPr>
          <p:cNvPr id="8" name="Image 8" descr="Une image contenant capture d’écran&#10;&#10;Description générée avec un niveau de confiance très élevé">
            <a:extLst>
              <a:ext uri="{FF2B5EF4-FFF2-40B4-BE49-F238E27FC236}">
                <a16:creationId xmlns:a16="http://schemas.microsoft.com/office/drawing/2014/main" id="{FD3D6D16-A2BC-46A8-BEEA-B8F50A92DDB3}"/>
              </a:ext>
            </a:extLst>
          </p:cNvPr>
          <p:cNvPicPr>
            <a:picLocks noGrp="1" noChangeAspect="1"/>
          </p:cNvPicPr>
          <p:nvPr>
            <p:ph idx="1"/>
          </p:nvPr>
        </p:nvPicPr>
        <p:blipFill>
          <a:blip r:embed="rId3"/>
          <a:stretch>
            <a:fillRect/>
          </a:stretch>
        </p:blipFill>
        <p:spPr>
          <a:xfrm>
            <a:off x="396121" y="1949056"/>
            <a:ext cx="6423770" cy="4023360"/>
          </a:xfrm>
          <a:prstGeom prst="rect">
            <a:avLst/>
          </a:prstGeom>
        </p:spPr>
      </p:pic>
      <p:pic>
        <p:nvPicPr>
          <p:cNvPr id="10" name="Image 10">
            <a:extLst>
              <a:ext uri="{FF2B5EF4-FFF2-40B4-BE49-F238E27FC236}">
                <a16:creationId xmlns:a16="http://schemas.microsoft.com/office/drawing/2014/main" id="{B69F5590-B72A-49ED-9DF8-EFD2D3740F52}"/>
              </a:ext>
            </a:extLst>
          </p:cNvPr>
          <p:cNvPicPr>
            <a:picLocks noChangeAspect="1"/>
          </p:cNvPicPr>
          <p:nvPr/>
        </p:nvPicPr>
        <p:blipFill>
          <a:blip r:embed="rId4"/>
          <a:stretch>
            <a:fillRect/>
          </a:stretch>
        </p:blipFill>
        <p:spPr>
          <a:xfrm>
            <a:off x="7930551" y="2399495"/>
            <a:ext cx="3907766" cy="3108562"/>
          </a:xfrm>
          <a:prstGeom prst="rect">
            <a:avLst/>
          </a:prstGeom>
        </p:spPr>
      </p:pic>
      <p:sp>
        <p:nvSpPr>
          <p:cNvPr id="13" name="Flèche : droite 12">
            <a:extLst>
              <a:ext uri="{FF2B5EF4-FFF2-40B4-BE49-F238E27FC236}">
                <a16:creationId xmlns:a16="http://schemas.microsoft.com/office/drawing/2014/main" id="{34973D17-E710-4F85-A88C-C3BE5AB33789}"/>
              </a:ext>
            </a:extLst>
          </p:cNvPr>
          <p:cNvSpPr/>
          <p:nvPr/>
        </p:nvSpPr>
        <p:spPr>
          <a:xfrm>
            <a:off x="6900756" y="3711457"/>
            <a:ext cx="978408" cy="484632"/>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e la date 2">
            <a:extLst>
              <a:ext uri="{FF2B5EF4-FFF2-40B4-BE49-F238E27FC236}">
                <a16:creationId xmlns:a16="http://schemas.microsoft.com/office/drawing/2014/main" id="{06A7F9EC-D855-49EE-A398-E491D47516EF}"/>
              </a:ext>
            </a:extLst>
          </p:cNvPr>
          <p:cNvSpPr>
            <a:spLocks noGrp="1"/>
          </p:cNvSpPr>
          <p:nvPr>
            <p:ph type="dt" sz="half" idx="10"/>
          </p:nvPr>
        </p:nvSpPr>
        <p:spPr/>
        <p:txBody>
          <a:bodyPr/>
          <a:lstStyle/>
          <a:p>
            <a:fld id="{9445A3BF-67C5-420E-BCE0-9E23EFF0BF43}" type="datetime1">
              <a:rPr lang="de-DE" smtClean="0"/>
              <a:t>18.04.2018</a:t>
            </a:fld>
            <a:endParaRPr lang="de-DE"/>
          </a:p>
        </p:txBody>
      </p:sp>
      <p:sp>
        <p:nvSpPr>
          <p:cNvPr id="4" name="Espace réservé du pied de page 3">
            <a:extLst>
              <a:ext uri="{FF2B5EF4-FFF2-40B4-BE49-F238E27FC236}">
                <a16:creationId xmlns:a16="http://schemas.microsoft.com/office/drawing/2014/main" id="{52709A5D-4118-4F91-828A-B4B912676CE4}"/>
              </a:ext>
            </a:extLst>
          </p:cNvPr>
          <p:cNvSpPr>
            <a:spLocks noGrp="1"/>
          </p:cNvSpPr>
          <p:nvPr>
            <p:ph type="ftr" sz="quarter" idx="11"/>
          </p:nvPr>
        </p:nvSpPr>
        <p:spPr/>
        <p:txBody>
          <a:bodyPr/>
          <a:lstStyle/>
          <a:p>
            <a:r>
              <a:rPr lang="de-DE"/>
              <a:t>Multiprocessing &amp; multithreading</a:t>
            </a:r>
          </a:p>
        </p:txBody>
      </p:sp>
      <p:sp>
        <p:nvSpPr>
          <p:cNvPr id="5" name="Espace réservé du numéro de diapositive 4">
            <a:extLst>
              <a:ext uri="{FF2B5EF4-FFF2-40B4-BE49-F238E27FC236}">
                <a16:creationId xmlns:a16="http://schemas.microsoft.com/office/drawing/2014/main" id="{00C82B48-3473-411D-BE43-547D52178B8B}"/>
              </a:ext>
            </a:extLst>
          </p:cNvPr>
          <p:cNvSpPr>
            <a:spLocks noGrp="1"/>
          </p:cNvSpPr>
          <p:nvPr>
            <p:ph type="sldNum" sz="quarter" idx="12"/>
          </p:nvPr>
        </p:nvSpPr>
        <p:spPr/>
        <p:txBody>
          <a:bodyPr/>
          <a:lstStyle/>
          <a:p>
            <a:fld id="{27C6CCC6-2BE5-4E42-96A4-D1E8E81A3D8E}" type="slidenum">
              <a:rPr lang="de-DE" smtClean="0"/>
              <a:t>9</a:t>
            </a:fld>
            <a:endParaRPr lang="de-DE"/>
          </a:p>
        </p:txBody>
      </p:sp>
    </p:spTree>
    <p:extLst>
      <p:ext uri="{BB962C8B-B14F-4D97-AF65-F5344CB8AC3E}">
        <p14:creationId xmlns:p14="http://schemas.microsoft.com/office/powerpoint/2010/main" val="3519441131"/>
      </p:ext>
    </p:extLst>
  </p:cSld>
  <p:clrMapOvr>
    <a:masterClrMapping/>
  </p:clrMapOvr>
</p:sld>
</file>

<file path=ppt/theme/theme1.xml><?xml version="1.0" encoding="utf-8"?>
<a:theme xmlns:a="http://schemas.openxmlformats.org/drawingml/2006/main" name="DEE_Bioinf_Seminar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93CA86FE-6823-42C0-9A77-9BB9E1C3DB31}" vid="{BAF9828F-EB94-447A-B94E-7F843A1D2A4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DEE_Bioinf_Seminar_Template</Template>
  <TotalTime>0</TotalTime>
  <Words>1739</Words>
  <Application>Microsoft Office PowerPoint</Application>
  <PresentationFormat>Grand écran</PresentationFormat>
  <Paragraphs>348</Paragraphs>
  <Slides>27</Slides>
  <Notes>20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Calibri</vt:lpstr>
      <vt:lpstr>Calibri Light</vt:lpstr>
      <vt:lpstr>Gill Sans MT</vt:lpstr>
      <vt:lpstr>Wingdings</vt:lpstr>
      <vt:lpstr>DEE_Bioinf_Seminar_Template</vt:lpstr>
      <vt:lpstr>Multiprocessing and Threading</vt:lpstr>
      <vt:lpstr>Master's Project</vt:lpstr>
      <vt:lpstr>Master's Project: Current Pipeline</vt:lpstr>
      <vt:lpstr>Master's Project: Time Issues</vt:lpstr>
      <vt:lpstr>Multiprocessing and Multithreading</vt:lpstr>
      <vt:lpstr>Multiprocessing</vt:lpstr>
      <vt:lpstr>Multithreading</vt:lpstr>
      <vt:lpstr>Python Modules</vt:lpstr>
      <vt:lpstr>Multiprocessing Example</vt:lpstr>
      <vt:lpstr>Multithreading Example</vt:lpstr>
      <vt:lpstr>CPU-bound Process</vt:lpstr>
      <vt:lpstr>Speed Comparison: CPU-bound Processes</vt:lpstr>
      <vt:lpstr>Speed Comparison: CPU Number</vt:lpstr>
      <vt:lpstr>What is a I/O-bound Process?</vt:lpstr>
      <vt:lpstr>Speed Comparison: I/O-bound Processes</vt:lpstr>
      <vt:lpstr>Speed Comparison: Thread Number</vt:lpstr>
      <vt:lpstr>Python Multiprocessing and the GIL</vt:lpstr>
      <vt:lpstr>Pros</vt:lpstr>
      <vt:lpstr>Cons</vt:lpstr>
      <vt:lpstr>Take Home Message</vt:lpstr>
      <vt:lpstr>Thanks</vt:lpstr>
      <vt:lpstr>Question?</vt:lpstr>
      <vt:lpstr>Plan</vt:lpstr>
      <vt:lpstr>Plan</vt:lpstr>
      <vt:lpstr>Plan</vt:lpstr>
      <vt:lpstr>Master's Project: Aims</vt:lpstr>
      <vt:lpstr>Master's Project: 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Multiprocessing and Threading</dc:title>
  <dc:creator>Boris Schnider</dc:creator>
  <cp:lastModifiedBy>Boris Schnider</cp:lastModifiedBy>
  <cp:revision>44</cp:revision>
  <dcterms:created xsi:type="dcterms:W3CDTF">2012-07-30T22:21:58Z</dcterms:created>
  <dcterms:modified xsi:type="dcterms:W3CDTF">2018-04-18T09:23:13Z</dcterms:modified>
</cp:coreProperties>
</file>