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8" r:id="rId2"/>
    <p:sldMasterId id="2147483688" r:id="rId3"/>
    <p:sldMasterId id="2147483693" r:id="rId4"/>
  </p:sldMasterIdLst>
  <p:notesMasterIdLst>
    <p:notesMasterId r:id="rId25"/>
  </p:notesMasterIdLst>
  <p:handoutMasterIdLst>
    <p:handoutMasterId r:id="rId26"/>
  </p:handoutMasterIdLst>
  <p:sldIdLst>
    <p:sldId id="257" r:id="rId5"/>
    <p:sldId id="282" r:id="rId6"/>
    <p:sldId id="261" r:id="rId7"/>
    <p:sldId id="262" r:id="rId8"/>
    <p:sldId id="263" r:id="rId9"/>
    <p:sldId id="264" r:id="rId10"/>
    <p:sldId id="268" r:id="rId11"/>
    <p:sldId id="281" r:id="rId12"/>
    <p:sldId id="276" r:id="rId13"/>
    <p:sldId id="280" r:id="rId14"/>
    <p:sldId id="277" r:id="rId15"/>
    <p:sldId id="278" r:id="rId16"/>
    <p:sldId id="284" r:id="rId17"/>
    <p:sldId id="279" r:id="rId18"/>
    <p:sldId id="285" r:id="rId19"/>
    <p:sldId id="258" r:id="rId20"/>
    <p:sldId id="283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B1262E1-81BE-4CBF-99DD-3ED8FE1C1850}">
          <p14:sldIdLst>
            <p14:sldId id="257"/>
            <p14:sldId id="282"/>
            <p14:sldId id="261"/>
            <p14:sldId id="262"/>
            <p14:sldId id="263"/>
            <p14:sldId id="264"/>
            <p14:sldId id="268"/>
            <p14:sldId id="281"/>
            <p14:sldId id="276"/>
            <p14:sldId id="280"/>
            <p14:sldId id="277"/>
            <p14:sldId id="278"/>
            <p14:sldId id="284"/>
            <p14:sldId id="279"/>
            <p14:sldId id="285"/>
            <p14:sldId id="258"/>
            <p14:sldId id="28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0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54" y="342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94DFC43-735A-DA91-69DB-A4D9B83E1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491D00-24E7-158A-1077-81D83C8CCD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A09F-D602-42DF-8259-4C781FD44FAD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72B10-648A-BE79-4752-80B5AEE25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6C6E24-670F-AFED-023D-33C959832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EA6AE-DF02-41C9-B888-06EA583CE4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54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8336" y="6206400"/>
            <a:ext cx="5226109" cy="224160"/>
          </a:xfrm>
        </p:spPr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551" y="6206400"/>
            <a:ext cx="670785" cy="360000"/>
          </a:xfrm>
        </p:spPr>
        <p:txBody>
          <a:bodyPr/>
          <a:lstStyle>
            <a:lvl1pPr>
              <a:defRPr sz="800"/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8" y="6205104"/>
            <a:ext cx="5343141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93F73-CCB5-F813-BE9B-BD81E49B8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10796"/>
          </a:xfrm>
        </p:spPr>
        <p:txBody>
          <a:bodyPr/>
          <a:lstStyle/>
          <a:p>
            <a:pPr algn="ctr"/>
            <a:r>
              <a:rPr lang="de-DE" dirty="0"/>
              <a:t>Aufgabe 3</a:t>
            </a:r>
            <a:br>
              <a:rPr lang="de-DE" dirty="0"/>
            </a:br>
            <a:r>
              <a:rPr lang="de-DE" dirty="0"/>
              <a:t>Inverse Kinematik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3490F3-1230-C87B-A21B-A40A46FC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9D6F0-9A9E-F85E-7CF5-8517A05A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</p:spTree>
    <p:extLst>
      <p:ext uri="{BB962C8B-B14F-4D97-AF65-F5344CB8AC3E}">
        <p14:creationId xmlns:p14="http://schemas.microsoft.com/office/powerpoint/2010/main" val="310978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39EE5C9-72DE-F323-2542-E2090FA6A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Aufgabe 8</a:t>
            </a:r>
            <a:br>
              <a:rPr lang="de-DE" dirty="0"/>
            </a:br>
            <a:r>
              <a:rPr lang="de-DE" dirty="0"/>
              <a:t>CTC Implementierung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F01FC1-9BB5-C370-BB32-7B7D0998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FB9568-F194-1864-CC05-862E896311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07125"/>
            <a:ext cx="671513" cy="358775"/>
          </a:xfrm>
        </p:spPr>
        <p:txBody>
          <a:bodyPr/>
          <a:lstStyle/>
          <a:p>
            <a:fld id="{5DDB454C-C8BB-450C-A446-EA3D813FE484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17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A2A50-7840-60A5-EC05-3A12F9A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8-Drehmomentgleichung und Block </a:t>
            </a:r>
            <a:r>
              <a:rPr lang="de-DE" sz="2400" dirty="0" err="1"/>
              <a:t>diagram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1B210-5C7D-8EE6-F1B7-1C48F6D1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C500AB-E62C-9EA2-F439-DD073BAC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6F3DE6-E752-3A1C-9CFD-4AAEF75B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26" y="1075148"/>
            <a:ext cx="8500438" cy="49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2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7B96A-2C3A-8FDA-7369-A872BEDE6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2B36F-9D00-4B24-398A-A20433C6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8-Simulink-Implementierung</a:t>
            </a:r>
            <a:r>
              <a:rPr lang="de-DE" sz="2400" b="1" dirty="0"/>
              <a:t> </a:t>
            </a:r>
            <a:r>
              <a:rPr lang="de-DE" sz="2400" dirty="0"/>
              <a:t>des Controllers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A7019-B4A7-B2DE-FFC0-E9AEDEFC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91B242-2065-9569-468E-06BD6C6E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BE4EE5-FDE0-F741-81DB-33C8F918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34" y="1378332"/>
            <a:ext cx="9719530" cy="41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EF398-0ADB-15D3-879A-C52A0D9FF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3B9F-5F5E-8BCE-2FC1-6922B7B8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8-Ergebnisse &amp; Leistungsanalyse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13842A-55E6-54FD-7ACA-44776468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A38C9C-6E20-8835-CB92-35E9115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0A9C2D-9560-E9E3-3CF5-EC429751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386666"/>
            <a:ext cx="9144000" cy="40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8E21-7142-4EFC-8127-E662687D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2EFC2-0F88-F392-9E93-E55FC894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8-Ergebnisse &amp; Leistungsanalyse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FF161-639C-FAA5-2F51-9B0EEA82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6567B-5F1F-9941-0E22-176C659E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320E0D1-5A72-8EF6-546E-833A587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711053"/>
            <a:ext cx="9144000" cy="34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5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4343-F914-2AD0-5846-B75AE29A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EAB5B-3C9D-30E4-A684-1538211D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8-Ergebnisse &amp; Leistungsanalyse(</a:t>
            </a:r>
            <a:r>
              <a:rPr lang="de-DE" dirty="0" err="1"/>
              <a:t>Reglerausgang</a:t>
            </a:r>
            <a:r>
              <a:rPr lang="de-DE" dirty="0"/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3541C0-09E7-6FC1-FA40-B15134E5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7ADA26-54D3-40CF-2763-C6A4B085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B31AE6-3DD8-9DAD-51D5-DFF98A5F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353080"/>
            <a:ext cx="9144000" cy="41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F8A5-A3F7-48DC-10FB-4837AE39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8124F-6F7D-EC5D-2001-F71BA328A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Aufgabe 7</a:t>
            </a:r>
            <a:br>
              <a:rPr lang="de-DE" dirty="0"/>
            </a:br>
            <a:r>
              <a:rPr lang="de-DE" dirty="0"/>
              <a:t>Dezentrale PD-Regelung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8F9010-6856-E58A-D0CD-6EB0F82A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18. März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E0B2D6-E37D-563E-F183-1F791E8D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</p:spTree>
    <p:extLst>
      <p:ext uri="{BB962C8B-B14F-4D97-AF65-F5344CB8AC3E}">
        <p14:creationId xmlns:p14="http://schemas.microsoft.com/office/powerpoint/2010/main" val="185035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F16F-3A54-E54E-D7D6-F60BC7EC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dezentrale PD-Regler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F5DAC0-4C08-67BA-59E5-C6A1C8E006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Funktion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de-DE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dirty="0"/>
                  <a:t>Vorteile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einfache Implementierung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ohne dynamisches Modell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Regelung nur mit Positions- und Geschwindigkeitsdifferenzen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r>
                  <a:rPr lang="de-DE" dirty="0"/>
                  <a:t>Nachteile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fehlende Kompensation nichtlinearer Effekte </a:t>
                </a:r>
                <a:br>
                  <a:rPr lang="de-DE" b="0" dirty="0"/>
                </a:br>
                <a:r>
                  <a:rPr lang="de-DE" b="0" dirty="0"/>
                  <a:t>(</a:t>
                </a:r>
                <a:r>
                  <a:rPr lang="de-DE" b="0" dirty="0" err="1"/>
                  <a:t>zb</a:t>
                </a:r>
                <a:r>
                  <a:rPr lang="de-DE" b="0" dirty="0"/>
                  <a:t>. Corioliskräfte, Trägheit)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nur langsame Bewegungen und niedrige Lasten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Neuabstimmung des Reglers bei neuen Lasten und Geschwindigkeiten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F5DAC0-4C08-67BA-59E5-C6A1C8E00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97" t="-1688" r="-9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5CE0E3-511B-4493-9AAB-C3F42A64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D866AD-FBCA-6650-58E6-EBE8D1F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17</a:t>
            </a:fld>
            <a:endParaRPr lang="de-DE"/>
          </a:p>
        </p:txBody>
      </p:sp>
      <p:pic>
        <p:nvPicPr>
          <p:cNvPr id="11" name="Bildplatzhalter 10" descr="Ein Bild, das Diagramm, Reihe, Screenshot, Text enthält.&#10;&#10;KI-generierte Inhalte können fehlerhaft sein.">
            <a:extLst>
              <a:ext uri="{FF2B5EF4-FFF2-40B4-BE49-F238E27FC236}">
                <a16:creationId xmlns:a16="http://schemas.microsoft.com/office/drawing/2014/main" id="{599B6894-3219-2BE9-D2F3-714B7999BA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5714"/>
          <a:stretch/>
        </p:blipFill>
        <p:spPr>
          <a:xfrm>
            <a:off x="717550" y="1500188"/>
            <a:ext cx="5237163" cy="4638675"/>
          </a:xfrm>
        </p:spPr>
      </p:pic>
    </p:spTree>
    <p:extLst>
      <p:ext uri="{BB962C8B-B14F-4D97-AF65-F5344CB8AC3E}">
        <p14:creationId xmlns:p14="http://schemas.microsoft.com/office/powerpoint/2010/main" val="247463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26032-91EA-612A-FCA7-7D33E472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Simulationsablauf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951AE-CEEA-9A35-BEBA-79E984F1F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AutoNum type="arabicPeriod"/>
            </a:pPr>
            <a:r>
              <a:rPr lang="de-DE" b="0" dirty="0"/>
              <a:t>Laden d. Roboters &amp; Spezifikation d. Bahnpunkte</a:t>
            </a:r>
          </a:p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AutoNum type="arabicPeriod"/>
            </a:pPr>
            <a:r>
              <a:rPr lang="de-DE" b="0" dirty="0" err="1"/>
              <a:t>Trajektorienplanung</a:t>
            </a:r>
            <a:r>
              <a:rPr lang="de-DE" b="0" dirty="0"/>
              <a:t> im Gelenkraum mittels IK</a:t>
            </a:r>
          </a:p>
          <a:p>
            <a:pPr marL="342900" indent="-342900">
              <a:buAutoNum type="arabicPeriod"/>
            </a:pPr>
            <a:endParaRPr lang="de-DE" b="0" dirty="0"/>
          </a:p>
          <a:p>
            <a:pPr marL="342900" indent="-342900">
              <a:buFontTx/>
              <a:buAutoNum type="arabicPeriod"/>
            </a:pPr>
            <a:r>
              <a:rPr lang="de-DE" b="0" dirty="0"/>
              <a:t>Erzeugung einer Bahn mit </a:t>
            </a:r>
            <a:r>
              <a:rPr lang="de-DE" b="0" dirty="0" err="1"/>
              <a:t>trapeziodalem</a:t>
            </a:r>
            <a:r>
              <a:rPr lang="de-DE" b="0" dirty="0"/>
              <a:t> Geschwindigkeitsprofil</a:t>
            </a:r>
            <a:br>
              <a:rPr lang="de-DE" b="0" dirty="0"/>
            </a:br>
            <a:br>
              <a:rPr lang="de-DE" b="0" dirty="0"/>
            </a:br>
            <a:r>
              <a:rPr lang="de-DE" b="0" dirty="0">
                <a:sym typeface="Wingdings" panose="05000000000000000000" pitchFamily="2" charset="2"/>
              </a:rPr>
              <a:t> glatte Bewegung unter Einhaltung d. kinematischen &amp; dynamischen Beschränkungen</a:t>
            </a:r>
            <a:endParaRPr lang="de-DE" b="0" dirty="0"/>
          </a:p>
          <a:p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92CB0F-11BA-0676-FBBF-3C741925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DB9CA3-A28C-EC08-9B19-E5651523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18</a:t>
            </a:fld>
            <a:endParaRPr lang="de-DE"/>
          </a:p>
        </p:txBody>
      </p:sp>
      <p:pic>
        <p:nvPicPr>
          <p:cNvPr id="8" name="Bildplatzhalter 7" descr="Ein Bild, das Diagramm, Reihe enthält.&#10;&#10;KI-generierte Inhalte können fehlerhaft sein.">
            <a:extLst>
              <a:ext uri="{FF2B5EF4-FFF2-40B4-BE49-F238E27FC236}">
                <a16:creationId xmlns:a16="http://schemas.microsoft.com/office/drawing/2014/main" id="{3B96BCFC-5379-69D6-26FC-9396274A17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6" t="19" r="-126" b="-19"/>
          <a:stretch/>
        </p:blipFill>
        <p:spPr>
          <a:xfrm>
            <a:off x="-223064" y="1715658"/>
            <a:ext cx="6319064" cy="3426684"/>
          </a:xfrm>
        </p:spPr>
      </p:pic>
    </p:spTree>
    <p:extLst>
      <p:ext uri="{BB962C8B-B14F-4D97-AF65-F5344CB8AC3E}">
        <p14:creationId xmlns:p14="http://schemas.microsoft.com/office/powerpoint/2010/main" val="265518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244A3-69CB-275D-6022-303ABECE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72E998-1D20-5196-EFE5-2FC67E96DD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b="0" dirty="0"/>
              <a:t>kaum Abweichungen bei niedrigen Geschwindigkeiten ohne Last</a:t>
            </a:r>
          </a:p>
          <a:p>
            <a:pPr marL="285750" indent="-285750">
              <a:buFontTx/>
              <a:buChar char="-"/>
            </a:pPr>
            <a:endParaRPr lang="de-DE" b="0" dirty="0"/>
          </a:p>
          <a:p>
            <a:pPr marL="285750" indent="-285750">
              <a:buFontTx/>
              <a:buChar char="-"/>
            </a:pPr>
            <a:r>
              <a:rPr lang="de-DE" b="0" dirty="0"/>
              <a:t>gleichmäßige, sprunglose Bewegung der Gelenke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1FD89F-4CCE-E0CF-8184-E5445102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3147FD-9E1F-058A-0C28-89D461FC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19</a:t>
            </a:fld>
            <a:endParaRPr lang="de-DE"/>
          </a:p>
        </p:txBody>
      </p:sp>
      <p:pic>
        <p:nvPicPr>
          <p:cNvPr id="12" name="Bildplatzhalter 11" descr="Ein Bild, das Screenshot, Reihe, Diagramm, Text enthält.&#10;&#10;KI-generierte Inhalte können fehlerhaft sein.">
            <a:extLst>
              <a:ext uri="{FF2B5EF4-FFF2-40B4-BE49-F238E27FC236}">
                <a16:creationId xmlns:a16="http://schemas.microsoft.com/office/drawing/2014/main" id="{7FC29471-E453-4917-E237-081285513E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5714"/>
          <a:stretch>
            <a:fillRect/>
          </a:stretch>
        </p:blipFill>
        <p:spPr/>
      </p:pic>
      <p:pic>
        <p:nvPicPr>
          <p:cNvPr id="14" name="Grafik 13" descr="Ein Bild, das Text, Diagramm, Reihe, Karte enthält.&#10;&#10;KI-generierte Inhalte können fehlerhaft sein.">
            <a:extLst>
              <a:ext uri="{FF2B5EF4-FFF2-40B4-BE49-F238E27FC236}">
                <a16:creationId xmlns:a16="http://schemas.microsoft.com/office/drawing/2014/main" id="{52A7032A-E022-CF07-11E9-449BDC21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6323"/>
            <a:ext cx="5483638" cy="30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9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58B1-5BB2-5B10-6282-20D9CB4D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Gelenksingularitäten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A9EA0F-5EA1-61CA-395A-264FE4DC15C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Merkmale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zwei Achsen kollinear</a:t>
                </a:r>
                <a:br>
                  <a:rPr lang="de-DE" b="0" dirty="0"/>
                </a:br>
                <a:r>
                  <a:rPr lang="de-DE" b="0" dirty="0">
                    <a:sym typeface="Wingdings" panose="05000000000000000000" pitchFamily="2" charset="2"/>
                  </a:rPr>
                  <a:t> liegen auf einer Linie</a:t>
                </a:r>
                <a:endParaRPr lang="de-DE" b="0" dirty="0"/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Anzahl Freiheitsgrade wird reduziert</a:t>
                </a:r>
              </a:p>
              <a:p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Überprüfung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 err="1">
                    <a:sym typeface="Wingdings" panose="05000000000000000000" pitchFamily="2" charset="2"/>
                  </a:rPr>
                  <a:t>det</a:t>
                </a:r>
                <a:r>
                  <a:rPr lang="de-DE" b="0" dirty="0">
                    <a:sym typeface="Wingdings" panose="05000000000000000000" pitchFamily="2" charset="2"/>
                  </a:rPr>
                  <a:t>(J) = 0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>
                    <a:sym typeface="Wingdings" panose="05000000000000000000" pitchFamily="2" charset="2"/>
                  </a:rPr>
                  <a:t>Anzahl Iterationen bei IK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Inverse Kinematik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>
                    <a:sym typeface="Wingdings" panose="05000000000000000000" pitchFamily="2" charset="2"/>
                  </a:rPr>
                  <a:t>Gelenkwinkel aus </a:t>
                </a:r>
                <a:r>
                  <a:rPr lang="de-DE" b="0" dirty="0" err="1">
                    <a:sym typeface="Wingdings" panose="05000000000000000000" pitchFamily="2" charset="2"/>
                  </a:rPr>
                  <a:t>Endeffektorposition</a:t>
                </a:r>
                <a:r>
                  <a:rPr lang="de-DE" b="0" dirty="0">
                    <a:sym typeface="Wingdings" panose="05000000000000000000" pitchFamily="2" charset="2"/>
                  </a:rPr>
                  <a:t> bestimmen: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=[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/>
                  <a:t>Bsp.: Ellenbogensingularität </a:t>
                </a:r>
                <a:r>
                  <a:rPr lang="de-DE" dirty="0">
                    <a:sym typeface="Wingdings" panose="05000000000000000000" pitchFamily="2" charset="2"/>
                  </a:rPr>
                  <a:t>bei KUKA LBR </a:t>
                </a:r>
                <a:r>
                  <a:rPr lang="de-DE" dirty="0" err="1">
                    <a:sym typeface="Wingdings" panose="05000000000000000000" pitchFamily="2" charset="2"/>
                  </a:rPr>
                  <a:t>iiwa</a:t>
                </a:r>
                <a:r>
                  <a:rPr lang="de-DE" dirty="0">
                    <a:sym typeface="Wingdings" panose="05000000000000000000" pitchFamily="2" charset="2"/>
                  </a:rPr>
                  <a:t> 14 R820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de-DE" b="0" dirty="0">
                    <a:sym typeface="Wingdings" panose="05000000000000000000" pitchFamily="2" charset="2"/>
                  </a:rPr>
                  <a:t>gestreckter Arm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A9EA0F-5EA1-61CA-395A-264FE4DC1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97" t="-1688" b="-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FE0F2B-9FEA-3618-EBF2-EDC9DAAF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EF9676-6C01-A85B-6372-456E5F89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</a:t>
            </a:fld>
            <a:endParaRPr lang="de-DE"/>
          </a:p>
        </p:txBody>
      </p:sp>
      <p:pic>
        <p:nvPicPr>
          <p:cNvPr id="14" name="Bildplatzhalter 13" descr="Ein Bild, das Schachfigur, Kunst, Screenshot, Schach enthält.&#10;&#10;KI-generierte Inhalte können fehlerhaft sein.">
            <a:extLst>
              <a:ext uri="{FF2B5EF4-FFF2-40B4-BE49-F238E27FC236}">
                <a16:creationId xmlns:a16="http://schemas.microsoft.com/office/drawing/2014/main" id="{AE0060AD-ECB1-A10E-DF90-59292A3472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7257"/>
          <a:stretch>
            <a:fillRect/>
          </a:stretch>
        </p:blipFill>
        <p:spPr>
          <a:xfrm>
            <a:off x="717550" y="1500188"/>
            <a:ext cx="5237163" cy="4638675"/>
          </a:xfrm>
        </p:spPr>
      </p:pic>
    </p:spTree>
    <p:extLst>
      <p:ext uri="{BB962C8B-B14F-4D97-AF65-F5344CB8AC3E}">
        <p14:creationId xmlns:p14="http://schemas.microsoft.com/office/powerpoint/2010/main" val="116377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312AE-EC9D-F6DE-7857-58C4014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RSTB-Doku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63EC97E-E600-F9C7-0A22-9BA86772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773185"/>
              </p:ext>
            </p:extLst>
          </p:nvPr>
        </p:nvGraphicFramePr>
        <p:xfrm>
          <a:off x="717550" y="1444625"/>
          <a:ext cx="10756899" cy="2661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3868">
                  <a:extLst>
                    <a:ext uri="{9D8B030D-6E8A-4147-A177-3AD203B41FA5}">
                      <a16:colId xmlns:a16="http://schemas.microsoft.com/office/drawing/2014/main" val="3743044381"/>
                    </a:ext>
                  </a:extLst>
                </a:gridCol>
                <a:gridCol w="3953164">
                  <a:extLst>
                    <a:ext uri="{9D8B030D-6E8A-4147-A177-3AD203B41FA5}">
                      <a16:colId xmlns:a16="http://schemas.microsoft.com/office/drawing/2014/main" val="85874907"/>
                    </a:ext>
                  </a:extLst>
                </a:gridCol>
                <a:gridCol w="3909867">
                  <a:extLst>
                    <a:ext uri="{9D8B030D-6E8A-4147-A177-3AD203B41FA5}">
                      <a16:colId xmlns:a16="http://schemas.microsoft.com/office/drawing/2014/main" val="2073846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Bsp. RSTB-Doku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Unsere Umsetzung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8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Trajektorienraum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Gelenkraum &amp; Arbeitsraum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Gelenkraum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IK-Verwendung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Arbeitsraum, dann Umwandlung in Gelenkraum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Direkte Bahnpunktberechnung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6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Trajektorienerzeugung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Zwei Funktionen, getrennt für Arbeits- und Gelenkraum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Trapveltraj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trapeziodale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Bewegung im Gelenkraum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ODE-Solver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dirty="0"/>
                        <a:t> Simulation &amp; Berechnung d. Dynamik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Simulation d. Regelung in Simulink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52990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E00C6F-0786-A7A2-2635-3E9E4DA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EBA31-8D0E-8AE0-8238-EA2B8215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2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E065C-A95A-5483-31A8-8100883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Ellenbogensingularität (instabiler Zustand)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D497A0-844F-B76B-4192-EDABE969FDB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 err="1"/>
                  <a:t>Endeffektorposition</a:t>
                </a:r>
                <a:r>
                  <a:rPr lang="de-DE" b="0" dirty="0"/>
                  <a:t> = (0; 0; 1.31) (x; y; z)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 err="1"/>
                  <a:t>Endeffektororientierung</a:t>
                </a:r>
                <a:r>
                  <a:rPr lang="de-DE" b="0" dirty="0"/>
                  <a:t> = (0; -1.57; 0) </a:t>
                </a:r>
                <a:br>
                  <a:rPr lang="de-DE" b="0" dirty="0"/>
                </a:br>
                <a:r>
                  <a:rPr lang="de-DE" b="0" dirty="0"/>
                  <a:t>(Roll; Pitch; Yaw)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Anzahl Iterationen = 5000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Berechnungsdauer = 0,966 s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r>
                  <a:rPr lang="de-DE" dirty="0"/>
                  <a:t>Fazit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Iterationsanzahl geht scheinbar gegen Unendlich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b="0" dirty="0"/>
                  <a:t>sichere Singularität, instabiler Zustand</a:t>
                </a:r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pPr marL="285750" indent="-285750">
                  <a:buFontTx/>
                  <a:buChar char="-"/>
                </a:pPr>
                <a:endParaRPr lang="de-DE" b="0" dirty="0"/>
              </a:p>
              <a:p>
                <a:r>
                  <a:rPr lang="de-DE" b="0" dirty="0"/>
                  <a:t>Hinweis: -1.57 =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l-G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b="0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sz="2000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BD497A0-844F-B76B-4192-EDABE969F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97" t="-1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6CDE61-8FEE-4A9D-FEE6-761902C4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6A883E-9F5C-2D94-6933-4AE639F8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3</a:t>
            </a:fld>
            <a:endParaRPr lang="de-DE"/>
          </a:p>
        </p:txBody>
      </p:sp>
      <p:pic>
        <p:nvPicPr>
          <p:cNvPr id="14" name="Bildplatzhalter 13" descr="Ein Bild, das Schachfigur, Schach, Text enthält.&#10;&#10;KI-generierte Inhalte können fehlerhaft sein.">
            <a:extLst>
              <a:ext uri="{FF2B5EF4-FFF2-40B4-BE49-F238E27FC236}">
                <a16:creationId xmlns:a16="http://schemas.microsoft.com/office/drawing/2014/main" id="{64F046D2-A12C-7BF9-B36B-A05C40E18C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7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93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86B1C-D35A-CF42-5C4D-FCA4CCD8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Fast-Singularität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CD764-E9E4-89BB-F45C-590571A9D2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Überlegung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Ableitung von Ellenbogensingularität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eingeknickter Arm </a:t>
            </a:r>
            <a:r>
              <a:rPr lang="de-DE" b="0" dirty="0">
                <a:sym typeface="Wingdings" panose="05000000000000000000" pitchFamily="2" charset="2"/>
              </a:rPr>
              <a:t> wieder mehr Freiheitsgrade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Endeffektor direkt über Basis (Basissingularität?)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Beobachtung der Iterationsanzahl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2376B1-9451-95A6-96B1-7BE31384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E9F94A-FD88-7008-8741-A8A95378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4</a:t>
            </a:fld>
            <a:endParaRPr lang="de-DE"/>
          </a:p>
        </p:txBody>
      </p:sp>
      <p:pic>
        <p:nvPicPr>
          <p:cNvPr id="8" name="Bildplatzhalter 7" descr="Ein Bild, das Text, Screenshot, Entwurf, Kunst enthält.&#10;&#10;KI-generierte Inhalte können fehlerhaft sein.">
            <a:extLst>
              <a:ext uri="{FF2B5EF4-FFF2-40B4-BE49-F238E27FC236}">
                <a16:creationId xmlns:a16="http://schemas.microsoft.com/office/drawing/2014/main" id="{1A6F1F8A-6155-36EC-586F-24926D065C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139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6C78-2166-8C3D-08AB-33E8CFD47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4ECD8-DC5C-1300-A35D-693AEBF2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Fast-Singularität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2814-CE5A-5558-EDF8-CA3D99F08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Endeffektorposition</a:t>
            </a:r>
            <a:r>
              <a:rPr lang="de-DE" b="0" dirty="0"/>
              <a:t> = (0; 0; 1.30) (x; y; z)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Endeffektororientierung</a:t>
            </a:r>
            <a:r>
              <a:rPr lang="de-DE" b="0" dirty="0"/>
              <a:t> = (0; -1.57; 0) </a:t>
            </a:r>
            <a:br>
              <a:rPr lang="de-DE" b="0" dirty="0"/>
            </a:br>
            <a:r>
              <a:rPr lang="de-DE" b="0" dirty="0"/>
              <a:t>(Roll; Pitch; Yaw)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Anzahl Iterationen = ca. 162 … 985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Berechnungsdauer = ca. 0,033 … 0,112 s</a:t>
            </a:r>
          </a:p>
          <a:p>
            <a:pPr marL="285750" indent="-285750">
              <a:buFontTx/>
              <a:buChar char="-"/>
            </a:pPr>
            <a:endParaRPr lang="de-DE" b="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b="0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Fazit: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theoretisch trotzdem Singularität, da zwei Achsen kollinear &amp; Endeffektor über Basis</a:t>
            </a:r>
          </a:p>
          <a:p>
            <a:pPr marL="285750" indent="-285750">
              <a:buFontTx/>
              <a:buChar char="-"/>
            </a:pPr>
            <a:r>
              <a:rPr lang="de-DE" b="0" dirty="0">
                <a:sym typeface="Wingdings" panose="05000000000000000000" pitchFamily="2" charset="2"/>
              </a:rPr>
              <a:t>Iterationsanzahl nicht unendlich  keine sichere Singularität, aber auch kein stabiler Zustand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2B5E32-9446-619A-B2EB-70D129FE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E88593-9C9E-5A92-39D8-8E2541B3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5</a:t>
            </a:fld>
            <a:endParaRPr lang="de-DE"/>
          </a:p>
        </p:txBody>
      </p:sp>
      <p:pic>
        <p:nvPicPr>
          <p:cNvPr id="8" name="Bildplatzhalter 7" descr="Ein Bild, das Text, Screenshot, Entwurf, Kunst enthält.&#10;&#10;KI-generierte Inhalte können fehlerhaft sein.">
            <a:extLst>
              <a:ext uri="{FF2B5EF4-FFF2-40B4-BE49-F238E27FC236}">
                <a16:creationId xmlns:a16="http://schemas.microsoft.com/office/drawing/2014/main" id="{6A98AF66-0856-537D-34FD-EE035695FA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812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08D6-024E-CC89-19BF-87FF01A9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Nicht-Singularität (stabiler Zustand)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67029-6FA8-6472-3C60-AB2081FF6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Überlegung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kein Singularitätskriterium erfüllen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Ausprobieren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Beobachtung der Iterationsanzahl</a:t>
            </a:r>
          </a:p>
          <a:p>
            <a:pPr marL="285750" indent="-285750">
              <a:buFontTx/>
              <a:buChar char="-"/>
            </a:pPr>
            <a:endParaRPr lang="de-DE" b="0" dirty="0"/>
          </a:p>
          <a:p>
            <a:r>
              <a:rPr lang="de-DE" dirty="0"/>
              <a:t>Daten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Endeffektorposition</a:t>
            </a:r>
            <a:r>
              <a:rPr lang="de-DE" b="0" dirty="0"/>
              <a:t> = (0.2; 0.6; 0.4) (x; y; z)</a:t>
            </a:r>
          </a:p>
          <a:p>
            <a:pPr marL="285750" indent="-285750">
              <a:buFontTx/>
              <a:buChar char="-"/>
            </a:pPr>
            <a:r>
              <a:rPr lang="de-DE" b="0" dirty="0" err="1"/>
              <a:t>Endeffektororientierung</a:t>
            </a:r>
            <a:r>
              <a:rPr lang="de-DE" b="0" dirty="0"/>
              <a:t> = (1.57; 0; 0) </a:t>
            </a:r>
            <a:br>
              <a:rPr lang="de-DE" b="0" dirty="0"/>
            </a:br>
            <a:r>
              <a:rPr lang="de-DE" b="0" dirty="0"/>
              <a:t>(Roll; Pitch; Yaw)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Anzahl Iterationen = 28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Berechnungsdauer = 0,0065 s</a:t>
            </a:r>
          </a:p>
          <a:p>
            <a:pPr marL="285750" indent="-285750">
              <a:buFontTx/>
              <a:buChar char="-"/>
            </a:pPr>
            <a:endParaRPr lang="de-DE" b="0" dirty="0"/>
          </a:p>
          <a:p>
            <a:r>
              <a:rPr lang="de-DE" dirty="0"/>
              <a:t>Fazit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gleich bleibende, niedrige Iterationsanzahl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stabile Konfiguration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AE1FC-41FF-16CF-BC55-8EA0C1F0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54A76B-1BD3-DEE2-C2CB-9F86C236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  <p:pic>
        <p:nvPicPr>
          <p:cNvPr id="8" name="Bildplatzhalter 7" descr="Ein Bild, das Cartoon, Kunst, Schachfigur enthält.&#10;&#10;KI-generierte Inhalte können fehlerhaft sein.">
            <a:extLst>
              <a:ext uri="{FF2B5EF4-FFF2-40B4-BE49-F238E27FC236}">
                <a16:creationId xmlns:a16="http://schemas.microsoft.com/office/drawing/2014/main" id="{091C7348-F6A4-BA31-42A5-3D6F569C53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4" b="6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61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D00FD5D-7C5D-1D00-8FA3-D7D817B3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Aufgabe 5</a:t>
            </a:r>
            <a:br>
              <a:rPr lang="de-DE" dirty="0"/>
            </a:br>
            <a:r>
              <a:rPr lang="de-DE" dirty="0"/>
              <a:t>Dynamikanalyse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411480-77FB-281F-F8E9-B6B377DF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753FF-8A4D-7464-C787-7849E41E62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07125"/>
            <a:ext cx="671513" cy="358775"/>
          </a:xfrm>
        </p:spPr>
        <p:txBody>
          <a:bodyPr/>
          <a:lstStyle/>
          <a:p>
            <a:fld id="{5DDB454C-C8BB-450C-A446-EA3D813FE4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3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2734-3FE2-E645-B833-2F0AC301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5-</a:t>
            </a:r>
            <a:r>
              <a:rPr lang="en-GB" dirty="0"/>
              <a:t>dynamic model  der KUKA LBR </a:t>
            </a:r>
            <a:r>
              <a:rPr lang="en-GB" dirty="0" err="1"/>
              <a:t>iiwa</a:t>
            </a:r>
            <a:r>
              <a:rPr lang="en-GB" dirty="0"/>
              <a:t> 14 R820</a:t>
            </a:r>
            <a:br>
              <a:rPr lang="en-GB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8A6E4F-286C-E2EC-E92F-27F33AC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B6EF2-F11C-F093-C59D-8705B01E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3D8E010-DF1D-EFBE-A1FA-66B9C091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24" b="7866"/>
          <a:stretch/>
        </p:blipFill>
        <p:spPr>
          <a:xfrm>
            <a:off x="2048117" y="1108800"/>
            <a:ext cx="8095766" cy="50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5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7743F-A508-05B6-3AC9-D5D953A4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de-DE" dirty="0"/>
              <a:t>-</a:t>
            </a:r>
            <a:r>
              <a:rPr lang="en-GB" dirty="0"/>
              <a:t>Forward Dynamics Simulation</a:t>
            </a:r>
            <a:br>
              <a:rPr lang="en-GB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0251E-3841-859B-A888-04E1911F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B. Eng. Béla Schroth, B. Eng. Erik Hertwig, B. Eng. </a:t>
            </a:r>
            <a:r>
              <a:rPr lang="de-DE" dirty="0" err="1"/>
              <a:t>Mouncef</a:t>
            </a:r>
            <a:r>
              <a:rPr lang="de-DE" dirty="0"/>
              <a:t> </a:t>
            </a:r>
            <a:r>
              <a:rPr lang="de-DE" dirty="0" err="1"/>
              <a:t>Loukili</a:t>
            </a:r>
            <a:r>
              <a:rPr lang="de-DE" dirty="0"/>
              <a:t>, Elektro- und Informationstechnik,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327500-0E84-B23F-5DB4-CD6D237E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2049F81-8CEC-9A12-FF9F-60E14ABF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92" y="964849"/>
            <a:ext cx="7400416" cy="5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33437"/>
      </p:ext>
    </p:extLst>
  </p:cSld>
  <p:clrMapOvr>
    <a:masterClrMapping/>
  </p:clrMapOvr>
</p:sld>
</file>

<file path=ppt/theme/theme1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2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3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4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1028</Words>
  <Application>Microsoft Office PowerPoint</Application>
  <PresentationFormat>Breitbild</PresentationFormat>
  <Paragraphs>152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Aptos</vt:lpstr>
      <vt:lpstr>Arial</vt:lpstr>
      <vt:lpstr>Calibri</vt:lpstr>
      <vt:lpstr>Cambria Math</vt:lpstr>
      <vt:lpstr>Wingdings</vt:lpstr>
      <vt:lpstr>Work Sans</vt:lpstr>
      <vt:lpstr>HTWK Magenta</vt:lpstr>
      <vt:lpstr>HTWK Grün</vt:lpstr>
      <vt:lpstr>HTWK Cyan</vt:lpstr>
      <vt:lpstr>HTWK Blau</vt:lpstr>
      <vt:lpstr>Aufgabe 3 Inverse Kinematik</vt:lpstr>
      <vt:lpstr>Einführung Gelenksingularitäten</vt:lpstr>
      <vt:lpstr>Ellenbogensingularität (instabiler Zustand)</vt:lpstr>
      <vt:lpstr>Fast-Singularität</vt:lpstr>
      <vt:lpstr>Fast-Singularität</vt:lpstr>
      <vt:lpstr>Nicht-Singularität (stabiler Zustand)</vt:lpstr>
      <vt:lpstr>Aufgabe 5 Dynamikanalyse</vt:lpstr>
      <vt:lpstr>5-dynamic model  der KUKA LBR iiwa 14 R820 </vt:lpstr>
      <vt:lpstr>5-Forward Dynamics Simulation </vt:lpstr>
      <vt:lpstr>Aufgabe 8 CTC Implementierung</vt:lpstr>
      <vt:lpstr>8-Drehmomentgleichung und Block diagram</vt:lpstr>
      <vt:lpstr>8-Simulink-Implementierung des Controllers</vt:lpstr>
      <vt:lpstr>8-Ergebnisse &amp; Leistungsanalyse</vt:lpstr>
      <vt:lpstr>8-Ergebnisse &amp; Leistungsanalyse</vt:lpstr>
      <vt:lpstr>8-Ergebnisse &amp; Leistungsanalyse(Reglerausgang)</vt:lpstr>
      <vt:lpstr>Aufgabe 7 Dezentrale PD-Regelung</vt:lpstr>
      <vt:lpstr>Einführung dezentrale PD-Regler</vt:lpstr>
      <vt:lpstr>Simulationsablauf</vt:lpstr>
      <vt:lpstr>Auswertung</vt:lpstr>
      <vt:lpstr>Vergleich RSTB-Doku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Béla Schroth</cp:lastModifiedBy>
  <cp:revision>96</cp:revision>
  <dcterms:created xsi:type="dcterms:W3CDTF">2019-01-10T16:04:56Z</dcterms:created>
  <dcterms:modified xsi:type="dcterms:W3CDTF">2025-03-18T18:53:15Z</dcterms:modified>
</cp:coreProperties>
</file>