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8" r:id="rId2"/>
    <p:sldMasterId id="2147483688" r:id="rId3"/>
    <p:sldMasterId id="2147483693" r:id="rId4"/>
  </p:sldMasterIdLst>
  <p:notesMasterIdLst>
    <p:notesMasterId r:id="rId16"/>
  </p:notesMasterIdLst>
  <p:handoutMasterIdLst>
    <p:handoutMasterId r:id="rId17"/>
  </p:handoutMasterIdLst>
  <p:sldIdLst>
    <p:sldId id="257" r:id="rId5"/>
    <p:sldId id="259" r:id="rId6"/>
    <p:sldId id="261" r:id="rId7"/>
    <p:sldId id="262" r:id="rId8"/>
    <p:sldId id="263" r:id="rId9"/>
    <p:sldId id="264" r:id="rId10"/>
    <p:sldId id="258" r:id="rId11"/>
    <p:sldId id="260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B1262E1-81BE-4CBF-99DD-3ED8FE1C1850}">
          <p14:sldIdLst>
            <p14:sldId id="257"/>
            <p14:sldId id="259"/>
            <p14:sldId id="261"/>
            <p14:sldId id="262"/>
            <p14:sldId id="263"/>
            <p14:sldId id="264"/>
            <p14:sldId id="258"/>
            <p14:sldId id="260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867" userDrawn="1">
          <p15:clr>
            <a:srgbClr val="A4A3A4"/>
          </p15:clr>
        </p15:guide>
        <p15:guide id="4" orient="horz" pos="229" userDrawn="1">
          <p15:clr>
            <a:srgbClr val="A4A3A4"/>
          </p15:clr>
        </p15:guide>
        <p15:guide id="5" orient="horz" pos="680" userDrawn="1">
          <p15:clr>
            <a:srgbClr val="A4A3A4"/>
          </p15:clr>
        </p15:guide>
        <p15:guide id="6" orient="horz" pos="914" userDrawn="1">
          <p15:clr>
            <a:srgbClr val="A4A3A4"/>
          </p15:clr>
        </p15:guide>
        <p15:guide id="7" orient="horz" pos="4121" userDrawn="1">
          <p15:clr>
            <a:srgbClr val="A4A3A4"/>
          </p15:clr>
        </p15:guide>
        <p15:guide id="8" orient="horz" pos="945" userDrawn="1">
          <p15:clr>
            <a:srgbClr val="A4A3A4"/>
          </p15:clr>
        </p15:guide>
        <p15:guide id="9" pos="452" userDrawn="1">
          <p15:clr>
            <a:srgbClr val="A4A3A4"/>
          </p15:clr>
        </p15:guide>
        <p15:guide id="10" pos="7231" userDrawn="1">
          <p15:clr>
            <a:srgbClr val="A4A3A4"/>
          </p15:clr>
        </p15:guide>
        <p15:guide id="11" pos="3932" userDrawn="1">
          <p15:clr>
            <a:srgbClr val="A4A3A4"/>
          </p15:clr>
        </p15:guide>
        <p15:guide id="12" pos="37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20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204" y="318"/>
      </p:cViewPr>
      <p:guideLst>
        <p:guide orient="horz" pos="2160"/>
        <p:guide pos="3840"/>
        <p:guide orient="horz" pos="3867"/>
        <p:guide orient="horz" pos="229"/>
        <p:guide orient="horz" pos="680"/>
        <p:guide orient="horz" pos="914"/>
        <p:guide orient="horz" pos="4121"/>
        <p:guide orient="horz" pos="945"/>
        <p:guide pos="452"/>
        <p:guide pos="7231"/>
        <p:guide pos="3932"/>
        <p:guide pos="37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94DFC43-735A-DA91-69DB-A4D9B83E1B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491D00-24E7-158A-1077-81D83C8CCD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DA09F-D602-42DF-8259-4C781FD44FAD}" type="datetimeFigureOut">
              <a:rPr lang="de-DE" smtClean="0"/>
              <a:t>18.03.2025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072B10-648A-BE79-4752-80B5AEE259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6C6E24-670F-AFED-023D-33C959832C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EA6AE-DF02-41C9-B888-06EA583CE4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54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B6593-098D-4382-9647-35487FA190B4}" type="datetimeFigureOut">
              <a:rPr lang="de-DE" smtClean="0"/>
              <a:t>18.03.2025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3A5D1-80BE-4AF1-A18B-8D2CA75BF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65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002" y="4845080"/>
            <a:ext cx="10271997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BFBAF385-7378-4A32-85D2-65025305A3A0}" type="datetime4">
              <a:rPr lang="de-DE" smtClean="0"/>
              <a:pPr/>
              <a:t>18. März 2025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000" y="1144800"/>
            <a:ext cx="10272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6AC28FB-499D-1849-BB5A-4F591E32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F2D1C116-76C7-2248-9B28-093803C439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95" y="1497600"/>
            <a:ext cx="864000" cy="2804400"/>
          </a:xfrm>
          <a:solidFill>
            <a:schemeClr val="accent2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357D0EB7-C39F-6D4A-A3C7-303DC7C8CC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27705" y="1497600"/>
            <a:ext cx="864000" cy="2804400"/>
          </a:xfrm>
          <a:solidFill>
            <a:schemeClr val="accent2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266145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B30AFB43-4D8B-DB47-8F90-D120B798617A}"/>
              </a:ext>
            </a:extLst>
          </p:cNvPr>
          <p:cNvGrpSpPr/>
          <p:nvPr userDrawn="1"/>
        </p:nvGrpSpPr>
        <p:grpSpPr>
          <a:xfrm>
            <a:off x="1975200" y="1069975"/>
            <a:ext cx="8243887" cy="5788025"/>
            <a:chOff x="455613" y="533400"/>
            <a:chExt cx="8243887" cy="5788025"/>
          </a:xfrm>
          <a:solidFill>
            <a:schemeClr val="accent5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6734F59-8635-D44A-BA87-6B7074A8E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E062F0B-6D27-F54A-90C2-233991048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315" y="2067240"/>
            <a:ext cx="900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E4612975-D8C2-4BA9-A85C-A39EEEE43493}" type="datetime4">
              <a:rPr lang="de-DE" smtClean="0"/>
              <a:pPr/>
              <a:t>18. März 2025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B. Eng. Béla Schroth, B. Sc. Erik Hertwig, B. Sc. Moncef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0BE5F75-8B1B-6A4C-B19E-CA01BCB614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84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2" y="1445220"/>
            <a:ext cx="10756899" cy="4690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88336" y="6206400"/>
            <a:ext cx="5226109" cy="224160"/>
          </a:xfrm>
        </p:spPr>
        <p:txBody>
          <a:bodyPr/>
          <a:lstStyle/>
          <a:p>
            <a:r>
              <a:rPr lang="de-DE" dirty="0"/>
              <a:t>B. Eng. Béla Schroth, B. Sc. Erik Hertwig, B. Sc. Moncef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7551" y="6206400"/>
            <a:ext cx="670785" cy="360000"/>
          </a:xfrm>
        </p:spPr>
        <p:txBody>
          <a:bodyPr/>
          <a:lstStyle>
            <a:lvl1pPr>
              <a:defRPr sz="800"/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3027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3" y="1447200"/>
            <a:ext cx="5234448" cy="46908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Sc. Erik Hertwig, B. Sc. Moncef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7550" y="1500189"/>
            <a:ext cx="5236633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1845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51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002" y="4845080"/>
            <a:ext cx="10271997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BFBAF385-7378-4A32-85D2-65025305A3A0}" type="datetime4">
              <a:rPr lang="de-DE" smtClean="0"/>
              <a:pPr/>
              <a:t>18. März 2025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000" y="1144800"/>
            <a:ext cx="10272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F187481-CEE0-E244-8D19-C6D3BF17E1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8F3AA80C-8F3E-4448-BA17-C530AE93C3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505" y="1497600"/>
            <a:ext cx="864000" cy="2804400"/>
          </a:xfrm>
          <a:solidFill>
            <a:schemeClr val="accent6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A7EA0E5A-7CE1-B542-A43B-F1A4A933F3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19495" y="1485648"/>
            <a:ext cx="864000" cy="2804400"/>
          </a:xfrm>
          <a:solidFill>
            <a:schemeClr val="accent6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916358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A1D36DE-01A5-9342-ADB5-21326DEA0306}"/>
              </a:ext>
            </a:extLst>
          </p:cNvPr>
          <p:cNvGrpSpPr/>
          <p:nvPr userDrawn="1"/>
        </p:nvGrpSpPr>
        <p:grpSpPr>
          <a:xfrm>
            <a:off x="1975200" y="1069975"/>
            <a:ext cx="8243887" cy="5788025"/>
            <a:chOff x="455613" y="533400"/>
            <a:chExt cx="8243887" cy="5788025"/>
          </a:xfrm>
          <a:solidFill>
            <a:schemeClr val="accent6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D258094-06EC-7A4A-A554-EFD3FBB51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2C1932-A302-9D42-981A-17F9E3A17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315" y="2067240"/>
            <a:ext cx="900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E4612975-D8C2-4BA9-A85C-A39EEEE43493}" type="datetime4">
              <a:rPr lang="de-DE" smtClean="0"/>
              <a:pPr/>
              <a:t>18. März 2025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DCCB39A-DB2B-5543-8C44-8F9D49BAEA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41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2" y="1445220"/>
            <a:ext cx="10756899" cy="4690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231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3" y="1447200"/>
            <a:ext cx="5234448" cy="46908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7550" y="1500189"/>
            <a:ext cx="5236633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8201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51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2174EAA-6533-1245-B1A2-E6E16AF28528}"/>
              </a:ext>
            </a:extLst>
          </p:cNvPr>
          <p:cNvGrpSpPr/>
          <p:nvPr userDrawn="1"/>
        </p:nvGrpSpPr>
        <p:grpSpPr>
          <a:xfrm>
            <a:off x="1974056" y="1069975"/>
            <a:ext cx="8243887" cy="5788025"/>
            <a:chOff x="455613" y="533400"/>
            <a:chExt cx="8243887" cy="5788025"/>
          </a:xfrm>
          <a:solidFill>
            <a:schemeClr val="accent2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A5B3661-9CFB-FB40-B406-C44AAF2F6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CE9E062-1775-864A-90AB-4D742F810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315" y="2067240"/>
            <a:ext cx="900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E4612975-D8C2-4BA9-A85C-A39EEEE43493}" type="datetime4">
              <a:rPr lang="de-DE" smtClean="0"/>
              <a:pPr/>
              <a:t>18. März 2025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97D15C1-C7AC-7A4D-8A57-9FDCE7B97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40836"/>
            <a:ext cx="2518560" cy="3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0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2" y="1445220"/>
            <a:ext cx="10756899" cy="4690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24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3" y="1447200"/>
            <a:ext cx="5234448" cy="46908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7550" y="1500189"/>
            <a:ext cx="5236633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8869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51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002" y="4845080"/>
            <a:ext cx="10271997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BFBAF385-7378-4A32-85D2-65025305A3A0}" type="datetime4">
              <a:rPr lang="de-DE" smtClean="0"/>
              <a:pPr/>
              <a:t>18. März 2025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000" y="1144800"/>
            <a:ext cx="10272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A622DFD-BA6C-284F-9623-ED074C94A2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F3E97099-16DC-FB42-BC6A-1770FEA02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79" y="1497600"/>
            <a:ext cx="864000" cy="2804400"/>
          </a:xfrm>
          <a:solidFill>
            <a:schemeClr val="accent3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A25C51E1-4750-2945-85F5-2DB74E1241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12421" y="1497600"/>
            <a:ext cx="864000" cy="2804400"/>
          </a:xfrm>
          <a:solidFill>
            <a:schemeClr val="accent3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41308224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9301872-D993-6045-BA77-C2A4043FA6B1}"/>
              </a:ext>
            </a:extLst>
          </p:cNvPr>
          <p:cNvGrpSpPr/>
          <p:nvPr userDrawn="1"/>
        </p:nvGrpSpPr>
        <p:grpSpPr>
          <a:xfrm>
            <a:off x="1974056" y="1069975"/>
            <a:ext cx="8243887" cy="5788025"/>
            <a:chOff x="455613" y="533400"/>
            <a:chExt cx="8243887" cy="5788025"/>
          </a:xfrm>
          <a:solidFill>
            <a:schemeClr val="accent3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774AA1D-ECDF-CB41-A570-3B4444D2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9149E62-8F23-A64A-AB86-461836AFA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315" y="2067240"/>
            <a:ext cx="900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E4612975-D8C2-4BA9-A85C-A39EEEE43493}" type="datetime4">
              <a:rPr lang="de-DE" smtClean="0"/>
              <a:pPr/>
              <a:t>18. März 2025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E926752-3C17-B642-9FCE-11E041587E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670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2" y="1445220"/>
            <a:ext cx="10756899" cy="4690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42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3" y="1447200"/>
            <a:ext cx="5234448" cy="46908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7550" y="1500189"/>
            <a:ext cx="5236633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0765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51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002" y="4845080"/>
            <a:ext cx="10271997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BFBAF385-7378-4A32-85D2-65025305A3A0}" type="datetime4">
              <a:rPr lang="de-DE" smtClean="0"/>
              <a:pPr/>
              <a:t>18. März 2025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B. Eng. Béla Schroth, B. Sc. Erik Hertwig, B. Sc. Moncef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000" y="1144800"/>
            <a:ext cx="10272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942C24D-DF7B-5744-BA14-C2D4B5049F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E29E83A8-566C-B64B-BC0B-C9D0D2A3F3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211" y="1497600"/>
            <a:ext cx="864000" cy="2804400"/>
          </a:xfrm>
          <a:solidFill>
            <a:schemeClr val="accent5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5B73649C-D81F-1743-8227-99DDA6EF1F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23789" y="1497600"/>
            <a:ext cx="864000" cy="2804400"/>
          </a:xfrm>
          <a:solidFill>
            <a:schemeClr val="accent5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836023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w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w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w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/>
        </p:nvSpPr>
        <p:spPr>
          <a:xfrm>
            <a:off x="1382400" y="6454198"/>
            <a:ext cx="48576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551" y="396000"/>
            <a:ext cx="10756899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552" y="1445220"/>
            <a:ext cx="10756899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2399" y="6205104"/>
            <a:ext cx="4857604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1" y="6206400"/>
            <a:ext cx="490255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0" y="396000"/>
            <a:ext cx="12192003" cy="712800"/>
            <a:chOff x="0" y="396000"/>
            <a:chExt cx="9144002" cy="712800"/>
          </a:xfrm>
          <a:solidFill>
            <a:schemeClr val="accent1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31321676-94A1-7044-A81A-D8AF84667CD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24" y="6284976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2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28" userDrawn="1">
          <p15:clr>
            <a:srgbClr val="F26B43"/>
          </p15:clr>
        </p15:guide>
        <p15:guide id="2" pos="452" userDrawn="1">
          <p15:clr>
            <a:srgbClr val="F26B43"/>
          </p15:clr>
        </p15:guide>
        <p15:guide id="3" orient="horz" pos="273" userDrawn="1">
          <p15:clr>
            <a:srgbClr val="F26B43"/>
          </p15:clr>
        </p15:guide>
        <p15:guide id="4" orient="horz" pos="3865" userDrawn="1">
          <p15:clr>
            <a:srgbClr val="F26B43"/>
          </p15:clr>
        </p15:guide>
        <p15:guide id="5" orient="horz" pos="944" userDrawn="1">
          <p15:clr>
            <a:srgbClr val="F26B43"/>
          </p15:clr>
        </p15:guide>
        <p15:guide id="6" orient="horz" pos="411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/>
        </p:nvSpPr>
        <p:spPr>
          <a:xfrm>
            <a:off x="1382400" y="6454198"/>
            <a:ext cx="48576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551" y="396000"/>
            <a:ext cx="10756899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552" y="1445220"/>
            <a:ext cx="10756899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2399" y="6205104"/>
            <a:ext cx="4857604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1" y="6206400"/>
            <a:ext cx="490255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0" y="396000"/>
            <a:ext cx="12192003" cy="712800"/>
            <a:chOff x="0" y="396000"/>
            <a:chExt cx="9144002" cy="712800"/>
          </a:xfrm>
          <a:solidFill>
            <a:schemeClr val="accent1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39AA27C4-5879-AA48-9BFE-A4EA4531032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24" y="6284976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5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hf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28" userDrawn="1">
          <p15:clr>
            <a:srgbClr val="F26B43"/>
          </p15:clr>
        </p15:guide>
        <p15:guide id="2" pos="452" userDrawn="1">
          <p15:clr>
            <a:srgbClr val="F26B43"/>
          </p15:clr>
        </p15:guide>
        <p15:guide id="3" orient="horz" pos="273" userDrawn="1">
          <p15:clr>
            <a:srgbClr val="F26B43"/>
          </p15:clr>
        </p15:guide>
        <p15:guide id="4" orient="horz" pos="3865" userDrawn="1">
          <p15:clr>
            <a:srgbClr val="F26B43"/>
          </p15:clr>
        </p15:guide>
        <p15:guide id="5" orient="horz" pos="944" userDrawn="1">
          <p15:clr>
            <a:srgbClr val="F26B43"/>
          </p15:clr>
        </p15:guide>
        <p15:guide id="6" orient="horz" pos="411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/>
        </p:nvSpPr>
        <p:spPr>
          <a:xfrm>
            <a:off x="1382400" y="6454198"/>
            <a:ext cx="48576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550" y="396000"/>
            <a:ext cx="10756899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552" y="1445220"/>
            <a:ext cx="10756899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2398" y="6205104"/>
            <a:ext cx="5343141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B. Eng. Béla Schroth, B. Sc. Erik Hertwig, B. Sc. Moncef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1" y="6206400"/>
            <a:ext cx="490255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0" y="396000"/>
            <a:ext cx="12192003" cy="712800"/>
            <a:chOff x="0" y="396000"/>
            <a:chExt cx="9144002" cy="712800"/>
          </a:xfrm>
          <a:solidFill>
            <a:schemeClr val="accent5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7E49E5BC-3D57-D44A-B305-C0E3893B54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24" y="6284976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2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</p:sldLayoutIdLst>
  <p:hf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28" userDrawn="1">
          <p15:clr>
            <a:srgbClr val="F26B43"/>
          </p15:clr>
        </p15:guide>
        <p15:guide id="2" pos="452" userDrawn="1">
          <p15:clr>
            <a:srgbClr val="F26B43"/>
          </p15:clr>
        </p15:guide>
        <p15:guide id="3" orient="horz" pos="273" userDrawn="1">
          <p15:clr>
            <a:srgbClr val="F26B43"/>
          </p15:clr>
        </p15:guide>
        <p15:guide id="4" orient="horz" pos="3865" userDrawn="1">
          <p15:clr>
            <a:srgbClr val="F26B43"/>
          </p15:clr>
        </p15:guide>
        <p15:guide id="5" orient="horz" pos="944" userDrawn="1">
          <p15:clr>
            <a:srgbClr val="F26B43"/>
          </p15:clr>
        </p15:guide>
        <p15:guide id="6" orient="horz" pos="4117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/>
        </p:nvSpPr>
        <p:spPr>
          <a:xfrm>
            <a:off x="1382400" y="6454198"/>
            <a:ext cx="48576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550" y="396946"/>
            <a:ext cx="10756899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552" y="1445220"/>
            <a:ext cx="10756899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2399" y="6205104"/>
            <a:ext cx="4857604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1" y="6206400"/>
            <a:ext cx="490255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0" y="396000"/>
            <a:ext cx="12192003" cy="712800"/>
            <a:chOff x="0" y="396000"/>
            <a:chExt cx="9144002" cy="712800"/>
          </a:xfrm>
          <a:solidFill>
            <a:schemeClr val="accent6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60324984-8636-8D46-ADB9-D5CB3101D4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24" y="6284976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0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</p:sldLayoutIdLst>
  <p:hf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28" userDrawn="1">
          <p15:clr>
            <a:srgbClr val="F26B43"/>
          </p15:clr>
        </p15:guide>
        <p15:guide id="2" pos="452" userDrawn="1">
          <p15:clr>
            <a:srgbClr val="F26B43"/>
          </p15:clr>
        </p15:guide>
        <p15:guide id="3" orient="horz" pos="273" userDrawn="1">
          <p15:clr>
            <a:srgbClr val="F26B43"/>
          </p15:clr>
        </p15:guide>
        <p15:guide id="4" orient="horz" pos="3865" userDrawn="1">
          <p15:clr>
            <a:srgbClr val="F26B43"/>
          </p15:clr>
        </p15:guide>
        <p15:guide id="5" orient="horz" pos="944" userDrawn="1">
          <p15:clr>
            <a:srgbClr val="F26B43"/>
          </p15:clr>
        </p15:guide>
        <p15:guide id="6" orient="horz" pos="41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93F73-CCB5-F813-BE9B-BD81E49B8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4315" y="2067240"/>
            <a:ext cx="9000000" cy="2310796"/>
          </a:xfrm>
        </p:spPr>
        <p:txBody>
          <a:bodyPr/>
          <a:lstStyle/>
          <a:p>
            <a:pPr algn="ctr"/>
            <a:r>
              <a:rPr lang="de-DE" dirty="0"/>
              <a:t>Aufgabe 3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3490F3-1230-C87B-A21B-A40A46FC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2975-D8C2-4BA9-A85C-A39EEEE43493}" type="datetime4">
              <a:rPr lang="de-DE" smtClean="0"/>
              <a:pPr/>
              <a:t>18. März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09D6F0-9A9E-F85E-7CF5-8517A05A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B. Eng. Béla Schroth, B. Sc. Erik Hertwig, B. Sc. Moncef Loukili, Elektro- und Informationstechnik, 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81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244A3-69CB-275D-6022-303ABECE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72E998-1D20-5196-EFE5-2FC67E96DD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b="0" dirty="0"/>
              <a:t>kaum Abweichungen bei niedrigen Geschwindigkeiten ohne Last</a:t>
            </a:r>
          </a:p>
          <a:p>
            <a:pPr marL="285750" indent="-285750">
              <a:buFontTx/>
              <a:buChar char="-"/>
            </a:pPr>
            <a:endParaRPr lang="de-DE" b="0" dirty="0"/>
          </a:p>
          <a:p>
            <a:pPr marL="285750" indent="-285750">
              <a:buFontTx/>
              <a:buChar char="-"/>
            </a:pPr>
            <a:r>
              <a:rPr lang="de-DE" b="0" dirty="0"/>
              <a:t>gleichmäßige, sprunglose Bewegung der Gelenke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1FD89F-4CCE-E0CF-8184-E5445102E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B. Eng. Béla Schroth, B. Sc. Erik Hertwig, B. Sc. Moncef Loukili, Elektro- und Informationstechnik, ING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3147FD-9E1F-058A-0C28-89D461FC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10</a:t>
            </a:fld>
            <a:endParaRPr lang="de-DE"/>
          </a:p>
        </p:txBody>
      </p:sp>
      <p:pic>
        <p:nvPicPr>
          <p:cNvPr id="12" name="Bildplatzhalter 11" descr="Ein Bild, das Screenshot, Reihe, Diagramm, Text enthält.&#10;&#10;KI-generierte Inhalte können fehlerhaft sein.">
            <a:extLst>
              <a:ext uri="{FF2B5EF4-FFF2-40B4-BE49-F238E27FC236}">
                <a16:creationId xmlns:a16="http://schemas.microsoft.com/office/drawing/2014/main" id="{7FC29471-E453-4917-E237-081285513E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" b="5714"/>
          <a:stretch>
            <a:fillRect/>
          </a:stretch>
        </p:blipFill>
        <p:spPr/>
      </p:pic>
      <p:pic>
        <p:nvPicPr>
          <p:cNvPr id="14" name="Grafik 13" descr="Ein Bild, das Text, Diagramm, Reihe, Karte enthält.&#10;&#10;KI-generierte Inhalte können fehlerhaft sein.">
            <a:extLst>
              <a:ext uri="{FF2B5EF4-FFF2-40B4-BE49-F238E27FC236}">
                <a16:creationId xmlns:a16="http://schemas.microsoft.com/office/drawing/2014/main" id="{52A7032A-E022-CF07-11E9-449BDC21B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46323"/>
            <a:ext cx="5483638" cy="305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92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312AE-EC9D-F6DE-7857-58C4014F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RSTB-Doku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863EC97E-E600-F9C7-0A22-9BA8677241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773185"/>
              </p:ext>
            </p:extLst>
          </p:nvPr>
        </p:nvGraphicFramePr>
        <p:xfrm>
          <a:off x="717550" y="1444625"/>
          <a:ext cx="10756899" cy="2661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93868">
                  <a:extLst>
                    <a:ext uri="{9D8B030D-6E8A-4147-A177-3AD203B41FA5}">
                      <a16:colId xmlns:a16="http://schemas.microsoft.com/office/drawing/2014/main" val="3743044381"/>
                    </a:ext>
                  </a:extLst>
                </a:gridCol>
                <a:gridCol w="3953164">
                  <a:extLst>
                    <a:ext uri="{9D8B030D-6E8A-4147-A177-3AD203B41FA5}">
                      <a16:colId xmlns:a16="http://schemas.microsoft.com/office/drawing/2014/main" val="85874907"/>
                    </a:ext>
                  </a:extLst>
                </a:gridCol>
                <a:gridCol w="3909867">
                  <a:extLst>
                    <a:ext uri="{9D8B030D-6E8A-4147-A177-3AD203B41FA5}">
                      <a16:colId xmlns:a16="http://schemas.microsoft.com/office/drawing/2014/main" val="2073846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Kriterium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Bsp. RSTB-Doku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Unsere Umsetzung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81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Trajektorienraum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Gelenkraum &amp; Arbeitsraum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Gelenkraum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6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IK-Verwendung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Arbeitsraum, dann Umwandlung in Gelenkraum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Direkte Bahnpunktberechnung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66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Trajektorienerzeugung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Zwei Funktionen, getrennt für Arbeits- und Gelenkraum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Trapveltraj</a:t>
                      </a:r>
                      <a:r>
                        <a:rPr lang="de-DE" dirty="0"/>
                        <a:t> </a:t>
                      </a:r>
                      <a:r>
                        <a:rPr lang="de-DE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dirty="0" err="1">
                          <a:sym typeface="Wingdings" panose="05000000000000000000" pitchFamily="2" charset="2"/>
                        </a:rPr>
                        <a:t>trapeziodale</a:t>
                      </a:r>
                      <a:r>
                        <a:rPr lang="de-DE" dirty="0">
                          <a:sym typeface="Wingdings" panose="05000000000000000000" pitchFamily="2" charset="2"/>
                        </a:rPr>
                        <a:t> Bewegung im Gelenkraum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027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ODE-Solver </a:t>
                      </a:r>
                      <a:r>
                        <a:rPr lang="de-DE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de-DE" dirty="0"/>
                        <a:t> Simulation &amp; Berechnung d. Dynamik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Simulation d. Regelung in Simulink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52990"/>
                  </a:ext>
                </a:extLst>
              </a:tr>
            </a:tbl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E00C6F-0786-A7A2-2635-3E9E4DA3C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B. Eng. Béla Schroth, B. Sc. Erik Hertwig, B. Sc. Moncef Loukili, Elektro- und Informationstechnik, ING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4EBA31-8D0E-8AE0-8238-EA2B8215C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02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4598954-9AFB-32EB-E7A3-FEA8BECC5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Gelenksingularitäten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1F167C08-3DFB-A5BA-45CE-E625F964887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240003" y="1447200"/>
                <a:ext cx="5234448" cy="4790640"/>
              </a:xfrm>
            </p:spPr>
            <p:txBody>
              <a:bodyPr/>
              <a:lstStyle/>
              <a:p>
                <a:r>
                  <a:rPr lang="de-DE" dirty="0"/>
                  <a:t>Merkmale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b="0" dirty="0"/>
                  <a:t>zwei Achsen kollinear</a:t>
                </a:r>
                <a:br>
                  <a:rPr lang="de-DE" b="0" dirty="0"/>
                </a:br>
                <a:r>
                  <a:rPr lang="de-DE" b="0" dirty="0">
                    <a:sym typeface="Wingdings" panose="05000000000000000000" pitchFamily="2" charset="2"/>
                  </a:rPr>
                  <a:t> liegen auf einer Linie</a:t>
                </a:r>
                <a:endParaRPr lang="de-DE" b="0" dirty="0"/>
              </a:p>
              <a:p>
                <a:pPr marL="285750" indent="-285750">
                  <a:buFontTx/>
                  <a:buChar char="-"/>
                </a:pPr>
                <a:r>
                  <a:rPr lang="de-DE" b="0" dirty="0"/>
                  <a:t>Anzahl Freiheitsgrade wird reduziert</a:t>
                </a:r>
              </a:p>
              <a:p>
                <a:endParaRPr lang="de-DE" b="0" dirty="0">
                  <a:sym typeface="Wingdings" panose="05000000000000000000" pitchFamily="2" charset="2"/>
                </a:endParaRPr>
              </a:p>
              <a:p>
                <a:r>
                  <a:rPr lang="de-DE" dirty="0">
                    <a:sym typeface="Wingdings" panose="05000000000000000000" pitchFamily="2" charset="2"/>
                  </a:rPr>
                  <a:t>Überprüfung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b="0" dirty="0" err="1">
                    <a:sym typeface="Wingdings" panose="05000000000000000000" pitchFamily="2" charset="2"/>
                  </a:rPr>
                  <a:t>det</a:t>
                </a:r>
                <a:r>
                  <a:rPr lang="de-DE" b="0" dirty="0">
                    <a:sym typeface="Wingdings" panose="05000000000000000000" pitchFamily="2" charset="2"/>
                  </a:rPr>
                  <a:t>(J) = 0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b="0" dirty="0">
                    <a:sym typeface="Wingdings" panose="05000000000000000000" pitchFamily="2" charset="2"/>
                  </a:rPr>
                  <a:t>Anzahl Iterationen bei IK</a:t>
                </a:r>
              </a:p>
              <a:p>
                <a:pPr marL="285750" indent="-285750">
                  <a:buFontTx/>
                  <a:buChar char="-"/>
                </a:pPr>
                <a:endParaRPr lang="de-DE" b="0" dirty="0">
                  <a:sym typeface="Wingdings" panose="05000000000000000000" pitchFamily="2" charset="2"/>
                </a:endParaRPr>
              </a:p>
              <a:p>
                <a:r>
                  <a:rPr lang="de-DE" dirty="0">
                    <a:sym typeface="Wingdings" panose="05000000000000000000" pitchFamily="2" charset="2"/>
                  </a:rPr>
                  <a:t>Inverse Kinematik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b="0" dirty="0">
                    <a:sym typeface="Wingdings" panose="05000000000000000000" pitchFamily="2" charset="2"/>
                  </a:rPr>
                  <a:t>Gelenkwinkel aus </a:t>
                </a:r>
                <a:r>
                  <a:rPr lang="de-DE" b="0" dirty="0" err="1">
                    <a:sym typeface="Wingdings" panose="05000000000000000000" pitchFamily="2" charset="2"/>
                  </a:rPr>
                  <a:t>Endeffektorposition</a:t>
                </a:r>
                <a:r>
                  <a:rPr lang="de-DE" b="0" dirty="0">
                    <a:sym typeface="Wingdings" panose="05000000000000000000" pitchFamily="2" charset="2"/>
                  </a:rPr>
                  <a:t> bestimmen: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𝑞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=[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endParaRPr lang="de-DE" b="0" dirty="0">
                  <a:sym typeface="Wingdings" panose="05000000000000000000" pitchFamily="2" charset="2"/>
                </a:endParaRPr>
              </a:p>
              <a:p>
                <a:pPr marL="285750" indent="-285750">
                  <a:buFontTx/>
                  <a:buChar char="-"/>
                </a:pPr>
                <a:endParaRPr lang="de-DE" b="0" dirty="0">
                  <a:sym typeface="Wingdings" panose="05000000000000000000" pitchFamily="2" charset="2"/>
                </a:endParaRPr>
              </a:p>
              <a:p>
                <a:r>
                  <a:rPr lang="de-DE" dirty="0"/>
                  <a:t>Bsp.: Ellenbogensingularität </a:t>
                </a:r>
                <a:r>
                  <a:rPr lang="de-DE" dirty="0">
                    <a:sym typeface="Wingdings" panose="05000000000000000000" pitchFamily="2" charset="2"/>
                  </a:rPr>
                  <a:t>bei KUKA LBR </a:t>
                </a:r>
                <a:r>
                  <a:rPr lang="de-DE" dirty="0" err="1">
                    <a:sym typeface="Wingdings" panose="05000000000000000000" pitchFamily="2" charset="2"/>
                  </a:rPr>
                  <a:t>iiwa</a:t>
                </a:r>
                <a:r>
                  <a:rPr lang="de-DE" dirty="0">
                    <a:sym typeface="Wingdings" panose="05000000000000000000" pitchFamily="2" charset="2"/>
                  </a:rPr>
                  <a:t> 14 R820</a:t>
                </a:r>
                <a:endParaRPr lang="de-DE" b="0" dirty="0">
                  <a:sym typeface="Wingdings" panose="05000000000000000000" pitchFamily="2" charset="2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de-DE" b="0" dirty="0">
                    <a:sym typeface="Wingdings" panose="05000000000000000000" pitchFamily="2" charset="2"/>
                  </a:rPr>
                  <a:t>gestreckter Arm</a:t>
                </a:r>
              </a:p>
              <a:p>
                <a:pPr marL="285750" indent="-285750">
                  <a:buFontTx/>
                  <a:buChar char="-"/>
                </a:pPr>
                <a:endParaRPr lang="de-DE" b="0" dirty="0">
                  <a:sym typeface="Wingdings" panose="05000000000000000000" pitchFamily="2" charset="2"/>
                </a:endParaRPr>
              </a:p>
              <a:p>
                <a:pPr marL="285750" indent="-285750">
                  <a:buFontTx/>
                  <a:buChar char="-"/>
                </a:pPr>
                <a:endParaRPr lang="de-DE" b="0" dirty="0"/>
              </a:p>
            </p:txBody>
          </p:sp>
        </mc:Choice>
        <mc:Fallback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1F167C08-3DFB-A5BA-45CE-E625F9648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40003" y="1447200"/>
                <a:ext cx="5234448" cy="4790640"/>
              </a:xfrm>
              <a:blipFill>
                <a:blip r:embed="rId2"/>
                <a:stretch>
                  <a:fillRect l="-2797" t="-1654" b="-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1252FB7-B992-9418-C63B-C0B940F4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Sc. Erik Hertwig, B. Sc. Moncef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4AD1CE-5A94-2932-2307-1E195E08D59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850" y="6237840"/>
            <a:ext cx="1295400" cy="224160"/>
          </a:xfrm>
          <a:prstGeom prst="rect">
            <a:avLst/>
          </a:prstGeom>
        </p:spPr>
        <p:txBody>
          <a:bodyPr/>
          <a:lstStyle/>
          <a:p>
            <a:fld id="{E4612975-D8C2-4BA9-A85C-A39EEEE43493}" type="datetime4">
              <a:rPr lang="de-DE" smtClean="0"/>
              <a:pPr/>
              <a:t>18. März 2025</a:t>
            </a:fld>
            <a:endParaRPr lang="de-DE" dirty="0"/>
          </a:p>
        </p:txBody>
      </p:sp>
      <p:pic>
        <p:nvPicPr>
          <p:cNvPr id="14" name="Bildplatzhalter 13" descr="Ein Bild, das Schachfigur, Kunst, Screenshot, Schach enthält.&#10;&#10;KI-generierte Inhalte können fehlerhaft sein.">
            <a:extLst>
              <a:ext uri="{FF2B5EF4-FFF2-40B4-BE49-F238E27FC236}">
                <a16:creationId xmlns:a16="http://schemas.microsoft.com/office/drawing/2014/main" id="{AE0060AD-ECB1-A10E-DF90-59292A3472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7" b="72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6886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E065C-A95A-5483-31A8-8100883E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Ellenbogensingularität (instabiler Zustand)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BD497A0-844F-B76B-4192-EDABE969FDB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de-DE" dirty="0"/>
                  <a:t>Daten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b="0" dirty="0" err="1"/>
                  <a:t>Endeffektorposition</a:t>
                </a:r>
                <a:r>
                  <a:rPr lang="de-DE" b="0" dirty="0"/>
                  <a:t> = (0; 0; 1.31) (x; y; z)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b="0" dirty="0" err="1"/>
                  <a:t>Endeffektororientierung</a:t>
                </a:r>
                <a:r>
                  <a:rPr lang="de-DE" b="0" dirty="0"/>
                  <a:t> = (0; -1.57; 0) </a:t>
                </a:r>
                <a:br>
                  <a:rPr lang="de-DE" b="0" dirty="0"/>
                </a:br>
                <a:r>
                  <a:rPr lang="de-DE" b="0" dirty="0"/>
                  <a:t>(Roll; Pitch; Yaw)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b="0" dirty="0"/>
                  <a:t>Anzahl Iterationen = 5000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b="0" dirty="0"/>
                  <a:t>Berechnungsdauer = 0,966 s</a:t>
                </a:r>
              </a:p>
              <a:p>
                <a:pPr marL="285750" indent="-285750">
                  <a:buFontTx/>
                  <a:buChar char="-"/>
                </a:pPr>
                <a:endParaRPr lang="de-DE" b="0" dirty="0"/>
              </a:p>
              <a:p>
                <a:r>
                  <a:rPr lang="de-DE" dirty="0"/>
                  <a:t>Fazit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b="0" dirty="0"/>
                  <a:t>Iterationsanzahl geht scheinbar gegen Unendlich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b="0" dirty="0"/>
                  <a:t>sichere Singularität, instabiler Zustand</a:t>
                </a:r>
              </a:p>
              <a:p>
                <a:pPr marL="285750" indent="-285750">
                  <a:buFontTx/>
                  <a:buChar char="-"/>
                </a:pPr>
                <a:endParaRPr lang="de-DE" b="0" dirty="0"/>
              </a:p>
              <a:p>
                <a:pPr marL="285750" indent="-285750">
                  <a:buFontTx/>
                  <a:buChar char="-"/>
                </a:pPr>
                <a:endParaRPr lang="de-DE" b="0" dirty="0"/>
              </a:p>
              <a:p>
                <a:pPr marL="285750" indent="-285750">
                  <a:buFontTx/>
                  <a:buChar char="-"/>
                </a:pPr>
                <a:endParaRPr lang="de-DE" b="0" dirty="0"/>
              </a:p>
              <a:p>
                <a:r>
                  <a:rPr lang="de-DE" b="0" dirty="0"/>
                  <a:t>Hinweis: -1.57 = </a:t>
                </a:r>
                <a14:m>
                  <m:oMath xmlns:m="http://schemas.openxmlformats.org/officeDocument/2006/math">
                    <m:r>
                      <a:rPr lang="de-DE" sz="2000" b="0" i="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l-G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000" b="0" i="1" dirty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de-DE" sz="2000" b="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BD497A0-844F-B76B-4192-EDABE969FD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797" t="-16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6CDE61-8FEE-4A9D-FEE6-761902C4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B. Eng. Béla Schroth, B. Sc. Erik Hertwig, B. Sc. Moncef Loukili, Elektro- und Informationstechnik, ING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6A883E-9F5C-2D94-6933-4AE639F8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3</a:t>
            </a:fld>
            <a:endParaRPr lang="de-DE"/>
          </a:p>
        </p:txBody>
      </p:sp>
      <p:pic>
        <p:nvPicPr>
          <p:cNvPr id="14" name="Bildplatzhalter 13" descr="Ein Bild, das Schachfigur, Schach, Text enthält.&#10;&#10;KI-generierte Inhalte können fehlerhaft sein.">
            <a:extLst>
              <a:ext uri="{FF2B5EF4-FFF2-40B4-BE49-F238E27FC236}">
                <a16:creationId xmlns:a16="http://schemas.microsoft.com/office/drawing/2014/main" id="{64F046D2-A12C-7BF9-B36B-A05C40E18CA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7" b="72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8493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86B1C-D35A-CF42-5C4D-FCA4CCD8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Fast-Singularität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0CD764-E9E4-89BB-F45C-590571A9D2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Überlegung</a:t>
            </a:r>
          </a:p>
          <a:p>
            <a:pPr marL="285750" indent="-285750">
              <a:buFontTx/>
              <a:buChar char="-"/>
            </a:pPr>
            <a:r>
              <a:rPr lang="de-DE" b="0" dirty="0"/>
              <a:t>Ableitung von Ellenbogensingularität</a:t>
            </a:r>
          </a:p>
          <a:p>
            <a:pPr marL="285750" indent="-285750">
              <a:buFontTx/>
              <a:buChar char="-"/>
            </a:pPr>
            <a:r>
              <a:rPr lang="de-DE" b="0" dirty="0"/>
              <a:t>eingeknickter Arm </a:t>
            </a:r>
            <a:r>
              <a:rPr lang="de-DE" b="0" dirty="0">
                <a:sym typeface="Wingdings" panose="05000000000000000000" pitchFamily="2" charset="2"/>
              </a:rPr>
              <a:t> wieder mehr Freiheitsgrade</a:t>
            </a:r>
          </a:p>
          <a:p>
            <a:pPr marL="285750" indent="-285750">
              <a:buFontTx/>
              <a:buChar char="-"/>
            </a:pPr>
            <a:r>
              <a:rPr lang="de-DE" b="0" dirty="0">
                <a:sym typeface="Wingdings" panose="05000000000000000000" pitchFamily="2" charset="2"/>
              </a:rPr>
              <a:t>Endeffektor direkt über Basis (Basissingularität?)</a:t>
            </a:r>
          </a:p>
          <a:p>
            <a:pPr marL="285750" indent="-285750">
              <a:buFontTx/>
              <a:buChar char="-"/>
            </a:pPr>
            <a:r>
              <a:rPr lang="de-DE" b="0" dirty="0">
                <a:sym typeface="Wingdings" panose="05000000000000000000" pitchFamily="2" charset="2"/>
              </a:rPr>
              <a:t>Beobachtung der Iterationsanzahl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2376B1-9451-95A6-96B1-7BE31384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B. Eng. Béla Schroth, B. Sc. Erik Hertwig, B. Sc. Moncef Loukili, Elektro- und Informationstechnik, ING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E9F94A-FD88-7008-8741-A8A95378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4</a:t>
            </a:fld>
            <a:endParaRPr lang="de-DE"/>
          </a:p>
        </p:txBody>
      </p:sp>
      <p:pic>
        <p:nvPicPr>
          <p:cNvPr id="8" name="Bildplatzhalter 7" descr="Ein Bild, das Text, Screenshot, Entwurf, Kunst enthält.&#10;&#10;KI-generierte Inhalte können fehlerhaft sein.">
            <a:extLst>
              <a:ext uri="{FF2B5EF4-FFF2-40B4-BE49-F238E27FC236}">
                <a16:creationId xmlns:a16="http://schemas.microsoft.com/office/drawing/2014/main" id="{1A6F1F8A-6155-36EC-586F-24926D065C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" r="17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9139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36C78-2166-8C3D-08AB-33E8CFD47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4ECD8-DC5C-1300-A35D-693AEBF2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Fast-Singularität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232814-CE5A-5558-EDF8-CA3D99F08B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Daten</a:t>
            </a:r>
          </a:p>
          <a:p>
            <a:pPr marL="285750" indent="-285750">
              <a:buFontTx/>
              <a:buChar char="-"/>
            </a:pPr>
            <a:r>
              <a:rPr lang="de-DE" b="0" dirty="0" err="1"/>
              <a:t>Endeffektorposition</a:t>
            </a:r>
            <a:r>
              <a:rPr lang="de-DE" b="0" dirty="0"/>
              <a:t> = (0; 0; 1.30) (x; y; z)</a:t>
            </a:r>
          </a:p>
          <a:p>
            <a:pPr marL="285750" indent="-285750">
              <a:buFontTx/>
              <a:buChar char="-"/>
            </a:pPr>
            <a:r>
              <a:rPr lang="de-DE" b="0" dirty="0" err="1"/>
              <a:t>Endeffektororientierung</a:t>
            </a:r>
            <a:r>
              <a:rPr lang="de-DE" b="0" dirty="0"/>
              <a:t> = (0; -1.57; 0) </a:t>
            </a:r>
            <a:br>
              <a:rPr lang="de-DE" b="0" dirty="0"/>
            </a:br>
            <a:r>
              <a:rPr lang="de-DE" b="0" dirty="0"/>
              <a:t>(Roll; Pitch; Yaw)</a:t>
            </a:r>
          </a:p>
          <a:p>
            <a:pPr marL="285750" indent="-285750">
              <a:buFontTx/>
              <a:buChar char="-"/>
            </a:pPr>
            <a:r>
              <a:rPr lang="de-DE" b="0" dirty="0"/>
              <a:t>Anzahl Iterationen = ca. 162 … 985</a:t>
            </a:r>
          </a:p>
          <a:p>
            <a:pPr marL="285750" indent="-285750">
              <a:buFontTx/>
              <a:buChar char="-"/>
            </a:pPr>
            <a:r>
              <a:rPr lang="de-DE" b="0" dirty="0"/>
              <a:t>Berechnungsdauer = ca. 0,033 … 0,112 s</a:t>
            </a:r>
          </a:p>
          <a:p>
            <a:pPr marL="285750" indent="-285750">
              <a:buFontTx/>
              <a:buChar char="-"/>
            </a:pPr>
            <a:endParaRPr lang="de-DE" b="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de-DE" b="0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Fazit:</a:t>
            </a:r>
          </a:p>
          <a:p>
            <a:pPr marL="285750" indent="-285750">
              <a:buFontTx/>
              <a:buChar char="-"/>
            </a:pPr>
            <a:r>
              <a:rPr lang="de-DE" b="0" dirty="0">
                <a:sym typeface="Wingdings" panose="05000000000000000000" pitchFamily="2" charset="2"/>
              </a:rPr>
              <a:t>theoretisch trotzdem Singularität, da zwei Achsen kollinear &amp; Endeffektor über Basis</a:t>
            </a:r>
          </a:p>
          <a:p>
            <a:pPr marL="285750" indent="-285750">
              <a:buFontTx/>
              <a:buChar char="-"/>
            </a:pPr>
            <a:r>
              <a:rPr lang="de-DE" b="0" dirty="0">
                <a:sym typeface="Wingdings" panose="05000000000000000000" pitchFamily="2" charset="2"/>
              </a:rPr>
              <a:t>Iterationsanzahl nicht unendlich  keine sichere Singularität, aber auch kein stabiler Zustand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2B5E32-9446-619A-B2EB-70D129FE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B. Eng. Béla Schroth, B. Sc. Erik Hertwig, B. Sc. Moncef Loukili, Elektro- und Informationstechnik, ING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E88593-9C9E-5A92-39D8-8E2541B3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5</a:t>
            </a:fld>
            <a:endParaRPr lang="de-DE"/>
          </a:p>
        </p:txBody>
      </p:sp>
      <p:pic>
        <p:nvPicPr>
          <p:cNvPr id="8" name="Bildplatzhalter 7" descr="Ein Bild, das Text, Screenshot, Entwurf, Kunst enthält.&#10;&#10;KI-generierte Inhalte können fehlerhaft sein.">
            <a:extLst>
              <a:ext uri="{FF2B5EF4-FFF2-40B4-BE49-F238E27FC236}">
                <a16:creationId xmlns:a16="http://schemas.microsoft.com/office/drawing/2014/main" id="{6A98AF66-0856-537D-34FD-EE035695FA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" r="17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88125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D108D6-024E-CC89-19BF-87FF01A9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Nicht-Singularität (stabiler Zustand)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F67029-6FA8-6472-3C60-AB2081FF62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Überlegung</a:t>
            </a:r>
          </a:p>
          <a:p>
            <a:pPr marL="285750" indent="-285750">
              <a:buFontTx/>
              <a:buChar char="-"/>
            </a:pPr>
            <a:r>
              <a:rPr lang="de-DE" b="0" dirty="0"/>
              <a:t>kein Singularitätskriterium erfüllen</a:t>
            </a:r>
          </a:p>
          <a:p>
            <a:pPr marL="285750" indent="-285750">
              <a:buFontTx/>
              <a:buChar char="-"/>
            </a:pPr>
            <a:r>
              <a:rPr lang="de-DE" b="0" dirty="0"/>
              <a:t>Ausprobieren</a:t>
            </a:r>
          </a:p>
          <a:p>
            <a:pPr marL="285750" indent="-285750">
              <a:buFontTx/>
              <a:buChar char="-"/>
            </a:pPr>
            <a:r>
              <a:rPr lang="de-DE" b="0" dirty="0"/>
              <a:t>Beobachtung der Iterationsanzahl</a:t>
            </a:r>
          </a:p>
          <a:p>
            <a:pPr marL="285750" indent="-285750">
              <a:buFontTx/>
              <a:buChar char="-"/>
            </a:pPr>
            <a:endParaRPr lang="de-DE" b="0" dirty="0"/>
          </a:p>
          <a:p>
            <a:r>
              <a:rPr lang="de-DE" dirty="0"/>
              <a:t>Daten</a:t>
            </a:r>
          </a:p>
          <a:p>
            <a:pPr marL="285750" indent="-285750">
              <a:buFontTx/>
              <a:buChar char="-"/>
            </a:pPr>
            <a:r>
              <a:rPr lang="de-DE" b="0" dirty="0" err="1"/>
              <a:t>Endeffektorposition</a:t>
            </a:r>
            <a:r>
              <a:rPr lang="de-DE" b="0" dirty="0"/>
              <a:t> = (0.2; 0.6; 0.4) (x; y; z)</a:t>
            </a:r>
          </a:p>
          <a:p>
            <a:pPr marL="285750" indent="-285750">
              <a:buFontTx/>
              <a:buChar char="-"/>
            </a:pPr>
            <a:r>
              <a:rPr lang="de-DE" b="0" dirty="0" err="1"/>
              <a:t>Endeffektororientierung</a:t>
            </a:r>
            <a:r>
              <a:rPr lang="de-DE" b="0" dirty="0"/>
              <a:t> = (1.57; 0; 0) </a:t>
            </a:r>
            <a:br>
              <a:rPr lang="de-DE" b="0" dirty="0"/>
            </a:br>
            <a:r>
              <a:rPr lang="de-DE" b="0" dirty="0"/>
              <a:t>(Roll; Pitch; Yaw)</a:t>
            </a:r>
          </a:p>
          <a:p>
            <a:pPr marL="285750" indent="-285750">
              <a:buFontTx/>
              <a:buChar char="-"/>
            </a:pPr>
            <a:r>
              <a:rPr lang="de-DE" b="0" dirty="0"/>
              <a:t>Anzahl Iterationen = 28</a:t>
            </a:r>
          </a:p>
          <a:p>
            <a:pPr marL="285750" indent="-285750">
              <a:buFontTx/>
              <a:buChar char="-"/>
            </a:pPr>
            <a:r>
              <a:rPr lang="de-DE" b="0" dirty="0"/>
              <a:t>Berechnungsdauer = 0,0065 s</a:t>
            </a:r>
          </a:p>
          <a:p>
            <a:pPr marL="285750" indent="-285750">
              <a:buFontTx/>
              <a:buChar char="-"/>
            </a:pPr>
            <a:endParaRPr lang="de-DE" b="0" dirty="0"/>
          </a:p>
          <a:p>
            <a:r>
              <a:rPr lang="de-DE" dirty="0"/>
              <a:t>Fazit</a:t>
            </a:r>
          </a:p>
          <a:p>
            <a:pPr marL="285750" indent="-285750">
              <a:buFontTx/>
              <a:buChar char="-"/>
            </a:pPr>
            <a:r>
              <a:rPr lang="de-DE" b="0" dirty="0"/>
              <a:t>gleich bleibende, niedrige Iterationsanzahl</a:t>
            </a:r>
          </a:p>
          <a:p>
            <a:pPr marL="285750" indent="-285750">
              <a:buFontTx/>
              <a:buChar char="-"/>
            </a:pPr>
            <a:r>
              <a:rPr lang="de-DE" b="0" dirty="0"/>
              <a:t>stabile Konfiguration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5AE1FC-41FF-16CF-BC55-8EA0C1F0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B. Eng. Béla Schroth, B. Sc. Erik Hertwig, B. Sc. Moncef Loukili, Elektro- und Informationstechnik, ING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54A76B-1BD3-DEE2-C2CB-9F86C236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6</a:t>
            </a:fld>
            <a:endParaRPr lang="de-DE"/>
          </a:p>
        </p:txBody>
      </p:sp>
      <p:pic>
        <p:nvPicPr>
          <p:cNvPr id="8" name="Bildplatzhalter 7" descr="Ein Bild, das Cartoon, Kunst, Schachfigur enthält.&#10;&#10;KI-generierte Inhalte können fehlerhaft sein.">
            <a:extLst>
              <a:ext uri="{FF2B5EF4-FFF2-40B4-BE49-F238E27FC236}">
                <a16:creationId xmlns:a16="http://schemas.microsoft.com/office/drawing/2014/main" id="{091C7348-F6A4-BA31-42A5-3D6F569C533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4" b="64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76122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FF8A5-A3F7-48DC-10FB-4837AE392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8124F-6F7D-EC5D-2001-F71BA328A9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Aufgabe 7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8F9010-6856-E58A-D0CD-6EB0F82A8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2975-D8C2-4BA9-A85C-A39EEEE43493}" type="datetime4">
              <a:rPr lang="de-DE" smtClean="0"/>
              <a:pPr/>
              <a:t>18. März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E0B2D6-E37D-563E-F183-1F791E8D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B. Eng. Béla Schroth, B. Sc. Erik Hertwig, B. Sc. Moncef Loukili, Elektro- und Informationstechnik, 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0355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7A41720-6EE0-2B1D-8EFD-823FA718C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dezentrale PD-Regler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6D9DF44A-DAA1-321B-DF6F-85108B0B752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de-DE" dirty="0"/>
                  <a:t>Funktion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de-DE" sz="18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𝜏</m:t>
                    </m:r>
                    <m:r>
                      <a:rPr lang="de-DE" sz="18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de-DE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  <m:r>
                      <a:rPr lang="de-DE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de-DE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de-DE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de-DE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acc>
                          <m:accPr>
                            <m:chr m:val="̇"/>
                            <m:ctrlPr>
                              <a:rPr lang="de-DE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endParaRPr lang="de-DE" b="0" dirty="0"/>
              </a:p>
              <a:p>
                <a:endParaRPr lang="de-DE" dirty="0"/>
              </a:p>
              <a:p>
                <a:r>
                  <a:rPr lang="de-DE" dirty="0"/>
                  <a:t>Vorteile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b="0" dirty="0"/>
                  <a:t>einfache Implementierung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b="0" dirty="0"/>
                  <a:t>ohne dynamisches Modell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b="0" dirty="0"/>
                  <a:t>Regelung nur mit Positions- und Geschwindigkeitsdifferenzen</a:t>
                </a:r>
              </a:p>
              <a:p>
                <a:pPr marL="285750" indent="-285750">
                  <a:buFontTx/>
                  <a:buChar char="-"/>
                </a:pPr>
                <a:endParaRPr lang="de-DE" b="0" dirty="0"/>
              </a:p>
              <a:p>
                <a:r>
                  <a:rPr lang="de-DE" dirty="0"/>
                  <a:t>Nachteile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b="0" dirty="0"/>
                  <a:t>fehlende Kompensation nichtlinearer Effekte </a:t>
                </a:r>
                <a:br>
                  <a:rPr lang="de-DE" b="0" dirty="0"/>
                </a:br>
                <a:r>
                  <a:rPr lang="de-DE" b="0" dirty="0"/>
                  <a:t>(</a:t>
                </a:r>
                <a:r>
                  <a:rPr lang="de-DE" b="0" dirty="0" err="1"/>
                  <a:t>zb</a:t>
                </a:r>
                <a:r>
                  <a:rPr lang="de-DE" b="0" dirty="0"/>
                  <a:t>. Corioliskräfte, Trägheit)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b="0" dirty="0"/>
                  <a:t>nur langsame Bewegungen und niedrige Lasten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b="0" dirty="0"/>
                  <a:t>Neuabstimmung des Reglers bei neuen Lasten und Geschwindigkeiten</a:t>
                </a:r>
              </a:p>
            </p:txBody>
          </p:sp>
        </mc:Choice>
        <mc:Fallback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6D9DF44A-DAA1-321B-DF6F-85108B0B75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797" t="-1688" r="-9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BB56B7-17A2-46CB-EB18-2F115110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Sc. Erik Hertwig, B. Sc. Moncef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pic>
        <p:nvPicPr>
          <p:cNvPr id="11" name="Bildplatzhalter 10" descr="Ein Bild, das Diagramm, Reihe, Screenshot, Text enthält.&#10;&#10;KI-generierte Inhalte können fehlerhaft sein.">
            <a:extLst>
              <a:ext uri="{FF2B5EF4-FFF2-40B4-BE49-F238E27FC236}">
                <a16:creationId xmlns:a16="http://schemas.microsoft.com/office/drawing/2014/main" id="{599B6894-3219-2BE9-D2F3-714B7999BAD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" t="6699" r="-42" b="4729"/>
          <a:stretch/>
        </p:blipFill>
        <p:spPr>
          <a:xfrm>
            <a:off x="717550" y="1500189"/>
            <a:ext cx="5236633" cy="4638674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E7ECDF-50B8-F726-E26B-AEB965048BF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25098" y="6218958"/>
            <a:ext cx="1257300" cy="358775"/>
          </a:xfrm>
          <a:prstGeom prst="rect">
            <a:avLst/>
          </a:prstGeom>
        </p:spPr>
        <p:txBody>
          <a:bodyPr/>
          <a:lstStyle/>
          <a:p>
            <a:fld id="{E4612975-D8C2-4BA9-A85C-A39EEEE43493}" type="datetime4">
              <a:rPr lang="de-DE" smtClean="0"/>
              <a:pPr/>
              <a:t>18. März 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6648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26032-91EA-612A-FCA7-7D33E4722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Simulationsablauf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5951AE-CEEA-9A35-BEBA-79E984F1F2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endParaRPr lang="de-DE" b="0" dirty="0"/>
          </a:p>
          <a:p>
            <a:pPr marL="342900" indent="-342900">
              <a:buAutoNum type="arabicPeriod"/>
            </a:pPr>
            <a:endParaRPr lang="de-DE" b="0" dirty="0"/>
          </a:p>
          <a:p>
            <a:pPr marL="342900" indent="-342900">
              <a:buAutoNum type="arabicPeriod"/>
            </a:pPr>
            <a:r>
              <a:rPr lang="de-DE" b="0" dirty="0"/>
              <a:t>Laden d. Roboters &amp; Spezifikation d. Bahnpunkte</a:t>
            </a:r>
          </a:p>
          <a:p>
            <a:pPr marL="342900" indent="-342900">
              <a:buAutoNum type="arabicPeriod"/>
            </a:pPr>
            <a:endParaRPr lang="de-DE" b="0" dirty="0"/>
          </a:p>
          <a:p>
            <a:pPr marL="342900" indent="-342900">
              <a:buAutoNum type="arabicPeriod"/>
            </a:pPr>
            <a:r>
              <a:rPr lang="de-DE" b="0" dirty="0" err="1"/>
              <a:t>Trajektorienplanung</a:t>
            </a:r>
            <a:r>
              <a:rPr lang="de-DE" b="0" dirty="0"/>
              <a:t> im Gelenkraum mittels IK</a:t>
            </a:r>
          </a:p>
          <a:p>
            <a:pPr marL="342900" indent="-342900">
              <a:buAutoNum type="arabicPeriod"/>
            </a:pPr>
            <a:endParaRPr lang="de-DE" b="0" dirty="0"/>
          </a:p>
          <a:p>
            <a:pPr marL="342900" indent="-342900">
              <a:buFontTx/>
              <a:buAutoNum type="arabicPeriod"/>
            </a:pPr>
            <a:r>
              <a:rPr lang="de-DE" b="0" dirty="0"/>
              <a:t>Erzeugung einer Bahn mit </a:t>
            </a:r>
            <a:r>
              <a:rPr lang="de-DE" b="0" dirty="0" err="1"/>
              <a:t>trapeziodalem</a:t>
            </a:r>
            <a:r>
              <a:rPr lang="de-DE" b="0" dirty="0"/>
              <a:t> Geschwindigkeitsprofil</a:t>
            </a:r>
            <a:br>
              <a:rPr lang="de-DE" b="0" dirty="0"/>
            </a:br>
            <a:br>
              <a:rPr lang="de-DE" b="0" dirty="0"/>
            </a:br>
            <a:r>
              <a:rPr lang="de-DE" b="0" dirty="0">
                <a:sym typeface="Wingdings" panose="05000000000000000000" pitchFamily="2" charset="2"/>
              </a:rPr>
              <a:t> glatte Bewegung unter Einhaltung d. kinematischen &amp; dynamischen Beschränkungen</a:t>
            </a:r>
            <a:endParaRPr lang="de-DE" b="0" dirty="0"/>
          </a:p>
          <a:p>
            <a:endParaRPr lang="de-DE" b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92CB0F-11BA-0676-FBBF-3C741925E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B. Eng. Béla Schroth, B. Sc. Erik Hertwig, B. Sc. Moncef Loukili, Elektro- und Informationstechnik, ING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DB9CA3-A28C-EC08-9B19-E5651523A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9</a:t>
            </a:fld>
            <a:endParaRPr lang="de-DE"/>
          </a:p>
        </p:txBody>
      </p:sp>
      <p:pic>
        <p:nvPicPr>
          <p:cNvPr id="8" name="Bildplatzhalter 7" descr="Ein Bild, das Diagramm, Reihe enthält.&#10;&#10;KI-generierte Inhalte können fehlerhaft sein.">
            <a:extLst>
              <a:ext uri="{FF2B5EF4-FFF2-40B4-BE49-F238E27FC236}">
                <a16:creationId xmlns:a16="http://schemas.microsoft.com/office/drawing/2014/main" id="{3B96BCFC-5379-69D6-26FC-9396274A171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26" t="19" r="-126" b="-19"/>
          <a:stretch/>
        </p:blipFill>
        <p:spPr>
          <a:xfrm>
            <a:off x="-223064" y="1715658"/>
            <a:ext cx="6319064" cy="3426684"/>
          </a:xfrm>
        </p:spPr>
      </p:pic>
    </p:spTree>
    <p:extLst>
      <p:ext uri="{BB962C8B-B14F-4D97-AF65-F5344CB8AC3E}">
        <p14:creationId xmlns:p14="http://schemas.microsoft.com/office/powerpoint/2010/main" val="2655180725"/>
      </p:ext>
    </p:extLst>
  </p:cSld>
  <p:clrMapOvr>
    <a:masterClrMapping/>
  </p:clrMapOvr>
</p:sld>
</file>

<file path=ppt/theme/theme1.xml><?xml version="1.0" encoding="utf-8"?>
<a:theme xmlns:a="http://schemas.openxmlformats.org/drawingml/2006/main" name="HTWK Magenta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raesentation_16-9" id="{1FEA0790-483C-694F-BB74-62ABC0BEEE2F}" vid="{EFED7CB0-8CF4-D44F-9260-9E79D17BFAAA}"/>
    </a:ext>
  </a:extLst>
</a:theme>
</file>

<file path=ppt/theme/theme2.xml><?xml version="1.0" encoding="utf-8"?>
<a:theme xmlns:a="http://schemas.openxmlformats.org/drawingml/2006/main" name="HTWK Grün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raesentation_16-9" id="{1FEA0790-483C-694F-BB74-62ABC0BEEE2F}" vid="{E391D94D-EE63-D349-B7DE-98ADF560723F}"/>
    </a:ext>
  </a:extLst>
</a:theme>
</file>

<file path=ppt/theme/theme3.xml><?xml version="1.0" encoding="utf-8"?>
<a:theme xmlns:a="http://schemas.openxmlformats.org/drawingml/2006/main" name="HTWK Cyan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raesentation_16-9" id="{1FEA0790-483C-694F-BB74-62ABC0BEEE2F}" vid="{A51D0A69-4D8E-524F-9B0E-CEBB36F378F6}"/>
    </a:ext>
  </a:extLst>
</a:theme>
</file>

<file path=ppt/theme/theme4.xml><?xml version="1.0" encoding="utf-8"?>
<a:theme xmlns:a="http://schemas.openxmlformats.org/drawingml/2006/main" name="HTWK Blau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raesentation_16-9" id="{1FEA0790-483C-694F-BB74-62ABC0BEEE2F}" vid="{9DD5615B-4FDE-C14E-84FA-48ACAD4DD175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HTWK_Praesentation_16-9.potx</Template>
  <TotalTime>0</TotalTime>
  <Words>735</Words>
  <Application>Microsoft Office PowerPoint</Application>
  <PresentationFormat>Breitbild</PresentationFormat>
  <Paragraphs>125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11</vt:i4>
      </vt:variant>
    </vt:vector>
  </HeadingPairs>
  <TitlesOfParts>
    <vt:vector size="21" baseType="lpstr">
      <vt:lpstr>Aptos</vt:lpstr>
      <vt:lpstr>Arial</vt:lpstr>
      <vt:lpstr>Calibri</vt:lpstr>
      <vt:lpstr>Cambria Math</vt:lpstr>
      <vt:lpstr>Wingdings</vt:lpstr>
      <vt:lpstr>Work Sans</vt:lpstr>
      <vt:lpstr>HTWK Magenta</vt:lpstr>
      <vt:lpstr>HTWK Grün</vt:lpstr>
      <vt:lpstr>HTWK Cyan</vt:lpstr>
      <vt:lpstr>HTWK Blau</vt:lpstr>
      <vt:lpstr>Aufgabe 3</vt:lpstr>
      <vt:lpstr>Einführung Gelenksingularitäten</vt:lpstr>
      <vt:lpstr>Ellenbogensingularität (instabiler Zustand)</vt:lpstr>
      <vt:lpstr>Fast-Singularität</vt:lpstr>
      <vt:lpstr>Fast-Singularität</vt:lpstr>
      <vt:lpstr>Nicht-Singularität (stabiler Zustand)</vt:lpstr>
      <vt:lpstr>Aufgabe 7</vt:lpstr>
      <vt:lpstr>Einführung dezentrale PD-Regler</vt:lpstr>
      <vt:lpstr>Simulationsablauf</vt:lpstr>
      <vt:lpstr>Auswertung</vt:lpstr>
      <vt:lpstr>Vergleich RSTB-Doku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Paulin Alter</dc:creator>
  <cp:lastModifiedBy>Béla Schroth</cp:lastModifiedBy>
  <cp:revision>95</cp:revision>
  <dcterms:created xsi:type="dcterms:W3CDTF">2019-01-10T16:04:56Z</dcterms:created>
  <dcterms:modified xsi:type="dcterms:W3CDTF">2025-03-18T17:21:47Z</dcterms:modified>
</cp:coreProperties>
</file>