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8" r:id="rId2"/>
    <p:sldMasterId id="2147483688" r:id="rId3"/>
    <p:sldMasterId id="2147483693" r:id="rId4"/>
  </p:sldMasterIdLst>
  <p:notesMasterIdLst>
    <p:notesMasterId r:id="rId40"/>
  </p:notesMasterIdLst>
  <p:handoutMasterIdLst>
    <p:handoutMasterId r:id="rId41"/>
  </p:handoutMasterIdLst>
  <p:sldIdLst>
    <p:sldId id="288" r:id="rId5"/>
    <p:sldId id="286" r:id="rId6"/>
    <p:sldId id="289" r:id="rId7"/>
    <p:sldId id="259" r:id="rId8"/>
    <p:sldId id="260" r:id="rId9"/>
    <p:sldId id="287" r:id="rId10"/>
    <p:sldId id="257" r:id="rId11"/>
    <p:sldId id="282" r:id="rId12"/>
    <p:sldId id="261" r:id="rId13"/>
    <p:sldId id="262" r:id="rId14"/>
    <p:sldId id="263" r:id="rId15"/>
    <p:sldId id="264" r:id="rId16"/>
    <p:sldId id="290" r:id="rId17"/>
    <p:sldId id="291" r:id="rId18"/>
    <p:sldId id="292" r:id="rId19"/>
    <p:sldId id="268" r:id="rId20"/>
    <p:sldId id="281" r:id="rId21"/>
    <p:sldId id="276" r:id="rId22"/>
    <p:sldId id="293" r:id="rId23"/>
    <p:sldId id="294" r:id="rId24"/>
    <p:sldId id="295" r:id="rId25"/>
    <p:sldId id="296" r:id="rId26"/>
    <p:sldId id="297" r:id="rId27"/>
    <p:sldId id="298" r:id="rId28"/>
    <p:sldId id="258" r:id="rId29"/>
    <p:sldId id="283" r:id="rId30"/>
    <p:sldId id="265" r:id="rId31"/>
    <p:sldId id="266" r:id="rId32"/>
    <p:sldId id="267" r:id="rId33"/>
    <p:sldId id="280" r:id="rId34"/>
    <p:sldId id="277" r:id="rId35"/>
    <p:sldId id="278" r:id="rId36"/>
    <p:sldId id="284" r:id="rId37"/>
    <p:sldId id="279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B1262E1-81BE-4CBF-99DD-3ED8FE1C1850}">
          <p14:sldIdLst>
            <p14:sldId id="288"/>
            <p14:sldId id="286"/>
            <p14:sldId id="289"/>
            <p14:sldId id="259"/>
            <p14:sldId id="260"/>
            <p14:sldId id="287"/>
            <p14:sldId id="257"/>
            <p14:sldId id="282"/>
            <p14:sldId id="261"/>
            <p14:sldId id="262"/>
            <p14:sldId id="263"/>
            <p14:sldId id="264"/>
            <p14:sldId id="290"/>
            <p14:sldId id="291"/>
            <p14:sldId id="292"/>
            <p14:sldId id="268"/>
            <p14:sldId id="281"/>
            <p14:sldId id="276"/>
            <p14:sldId id="293"/>
            <p14:sldId id="294"/>
            <p14:sldId id="295"/>
            <p14:sldId id="296"/>
            <p14:sldId id="297"/>
            <p14:sldId id="298"/>
            <p14:sldId id="258"/>
            <p14:sldId id="283"/>
            <p14:sldId id="265"/>
            <p14:sldId id="266"/>
            <p14:sldId id="267"/>
            <p14:sldId id="280"/>
            <p14:sldId id="277"/>
            <p14:sldId id="278"/>
            <p14:sldId id="284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46" y="9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4DFC43-735A-DA91-69DB-A4D9B83E1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491D00-24E7-158A-1077-81D83C8CC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A09F-D602-42DF-8259-4C781FD44FAD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2B10-648A-BE79-4752-80B5AEE25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C6E24-670F-AFED-023D-33C959832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EA6AE-DF02-41C9-B888-06EA583CE4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54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8336" y="6206400"/>
            <a:ext cx="5226109" cy="224160"/>
          </a:xfrm>
        </p:spPr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551" y="6206400"/>
            <a:ext cx="670785" cy="360000"/>
          </a:xfrm>
        </p:spPr>
        <p:txBody>
          <a:bodyPr/>
          <a:lstStyle>
            <a:lvl1pPr>
              <a:defRPr sz="800"/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dt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dt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8" y="6205104"/>
            <a:ext cx="5343141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 dt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dt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14771-871E-4A34-0091-8EE207E02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 WiSe24/25 Robotersteuerung</a:t>
            </a:r>
            <a:br>
              <a:rPr lang="de-DE" dirty="0"/>
            </a:br>
            <a:r>
              <a:rPr lang="fi-FI" sz="3200" dirty="0"/>
              <a:t>Kuka lbr iiwa 14 r820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171772-92D2-2E24-82B0-5028C002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67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86B1C-D35A-CF42-5C4D-FCA4CCD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Kinematik</a:t>
            </a:r>
            <a:br>
              <a:rPr lang="de-DE" dirty="0"/>
            </a:br>
            <a:r>
              <a:rPr lang="de-DE" sz="1800" dirty="0"/>
              <a:t>Fast-Singularität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CD764-E9E4-89BB-F45C-590571A9D2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Überlegung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Ableitung von Ellenbogensingularität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eingeknickter Arm </a:t>
            </a:r>
            <a:r>
              <a:rPr lang="de-DE" b="0" dirty="0">
                <a:sym typeface="Wingdings" panose="05000000000000000000" pitchFamily="2" charset="2"/>
              </a:rPr>
              <a:t> wieder mehr Freiheitsgrade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Endeffektor direkt über Basis (Basissingularität?)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Beobachtung der Iterationsanzahl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376B1-9451-95A6-96B1-7BE3138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E9F94A-FD88-7008-8741-A8A9537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10</a:t>
            </a:fld>
            <a:endParaRPr lang="de-DE"/>
          </a:p>
        </p:txBody>
      </p:sp>
      <p:pic>
        <p:nvPicPr>
          <p:cNvPr id="8" name="Bildplatzhalter 7" descr="Ein Bild, das Text, Screenshot, Entwurf, Kunst enthält.&#10;&#10;KI-generierte Inhalte können fehlerhaft sein.">
            <a:extLst>
              <a:ext uri="{FF2B5EF4-FFF2-40B4-BE49-F238E27FC236}">
                <a16:creationId xmlns:a16="http://schemas.microsoft.com/office/drawing/2014/main" id="{1A6F1F8A-6155-36EC-586F-24926D065C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39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6C78-2166-8C3D-08AB-33E8CFD47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ECD8-DC5C-1300-A35D-693AEBF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Kinematik</a:t>
            </a:r>
            <a:br>
              <a:rPr lang="de-DE" dirty="0"/>
            </a:br>
            <a:r>
              <a:rPr lang="de-DE" sz="1800" dirty="0"/>
              <a:t>Fast-Singularität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2814-CE5A-5558-EDF8-CA3D99F08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Endeffektorposition</a:t>
            </a:r>
            <a:r>
              <a:rPr lang="de-DE" b="0" dirty="0"/>
              <a:t> = (0; 0; 1.30) (x; y; z)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Endeffektororientierung</a:t>
            </a:r>
            <a:r>
              <a:rPr lang="de-DE" b="0" dirty="0"/>
              <a:t> = (0; -1.57; 0) </a:t>
            </a:r>
            <a:br>
              <a:rPr lang="de-DE" b="0" dirty="0"/>
            </a:br>
            <a:r>
              <a:rPr lang="de-DE" b="0" dirty="0"/>
              <a:t>(Roll; Pitch; Yaw)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Anzahl Iterationen = ca. 162 … 985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Berechnungsdauer = ca. 0,033 … 0,112 s</a:t>
            </a:r>
          </a:p>
          <a:p>
            <a:pPr marL="285750" indent="-2857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Fazit: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theoretisch trotzdem Singularität, da zwei Achsen kollinear &amp; Endeffektor über Basis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Iterationsanzahl nicht unendlich  keine sichere Singularität, aber auch kein stabiler Zustand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B5E32-9446-619A-B2EB-70D129F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E88593-9C9E-5A92-39D8-8E2541B3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11</a:t>
            </a:fld>
            <a:endParaRPr lang="de-DE"/>
          </a:p>
        </p:txBody>
      </p:sp>
      <p:pic>
        <p:nvPicPr>
          <p:cNvPr id="8" name="Bildplatzhalter 7" descr="Ein Bild, das Text, Screenshot, Entwurf, Kunst enthält.&#10;&#10;KI-generierte Inhalte können fehlerhaft sein.">
            <a:extLst>
              <a:ext uri="{FF2B5EF4-FFF2-40B4-BE49-F238E27FC236}">
                <a16:creationId xmlns:a16="http://schemas.microsoft.com/office/drawing/2014/main" id="{6A98AF66-0856-537D-34FD-EE035695FA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812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08D6-024E-CC89-19BF-87FF01A9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Kinematik</a:t>
            </a:r>
            <a:br>
              <a:rPr lang="de-DE" dirty="0"/>
            </a:br>
            <a:r>
              <a:rPr lang="de-DE" sz="1800" dirty="0"/>
              <a:t>Nicht-Singularität (stabiler Zustand)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67029-6FA8-6472-3C60-AB2081FF6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Überlegung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kein Singularitätskriterium erfüllen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Ausprobieren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Beobachtung der Iterationsanzahl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r>
              <a:rPr lang="de-DE" dirty="0"/>
              <a:t>Daten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Endeffektorposition</a:t>
            </a:r>
            <a:r>
              <a:rPr lang="de-DE" b="0" dirty="0"/>
              <a:t> = (0.2; 0.6; 0.4) (x; y; z)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Endeffektororientierung</a:t>
            </a:r>
            <a:r>
              <a:rPr lang="de-DE" b="0" dirty="0"/>
              <a:t> = (1.57; 0; 0) </a:t>
            </a:r>
            <a:br>
              <a:rPr lang="de-DE" b="0" dirty="0"/>
            </a:br>
            <a:r>
              <a:rPr lang="de-DE" b="0" dirty="0"/>
              <a:t>(Roll; Pitch; Yaw)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Anzahl Iterationen = 28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Berechnungsdauer = 0,0065 s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r>
              <a:rPr lang="de-DE" dirty="0"/>
              <a:t>Fazit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gleich bleibende, niedrige Iterationsanzahl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stabile Konfiguration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AE1FC-41FF-16CF-BC55-8EA0C1F0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4A76B-1BD3-DEE2-C2CB-9F86C236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12</a:t>
            </a:fld>
            <a:endParaRPr lang="de-DE"/>
          </a:p>
        </p:txBody>
      </p:sp>
      <p:pic>
        <p:nvPicPr>
          <p:cNvPr id="8" name="Bildplatzhalter 7" descr="Ein Bild, das Cartoon, Kunst, Schachfigur enthält.&#10;&#10;KI-generierte Inhalte können fehlerhaft sein.">
            <a:extLst>
              <a:ext uri="{FF2B5EF4-FFF2-40B4-BE49-F238E27FC236}">
                <a16:creationId xmlns:a16="http://schemas.microsoft.com/office/drawing/2014/main" id="{091C7348-F6A4-BA31-42A5-3D6F569C53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612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5B77B-6E35-3244-F6FD-9358EAD1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7C323BB-CBB6-49F6-7D62-E2751C65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4</a:t>
            </a:r>
            <a:br>
              <a:rPr lang="de-DE" dirty="0"/>
            </a:br>
            <a:r>
              <a:rPr lang="de-DE" dirty="0"/>
              <a:t>Analytische inverse Kinematik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733DCB-7686-BF96-F38B-EB7670A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D9079-21D8-7272-31BC-5453E3D68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802" y="6205104"/>
            <a:ext cx="671513" cy="358775"/>
          </a:xfrm>
        </p:spPr>
        <p:txBody>
          <a:bodyPr/>
          <a:lstStyle/>
          <a:p>
            <a:fld id="{5DDB454C-C8BB-450C-A446-EA3D813FE484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26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CE4C2-B964-EB58-8BCE-A93C47D6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Analytische inverse Kinematik</a:t>
            </a:r>
            <a:br>
              <a:rPr lang="de-DE" dirty="0"/>
            </a:br>
            <a:r>
              <a:rPr lang="de-DE" sz="1800" dirty="0"/>
              <a:t>Fast-Singularität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5ABC03C-B2C2-F85E-22F6-6C4AEEEB2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428750"/>
            <a:ext cx="5334000" cy="4000500"/>
          </a:xfrm>
          <a:ln>
            <a:solidFill>
              <a:schemeClr val="tx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A1964C-11D1-45DC-DAF9-05FE23A1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C15BD-44F7-9DE6-1141-B3D2FCD3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" name="Grafik 9" descr="Ein Bild, das Screenshot, Cartoon, Kunst enthält.&#10;&#10;KI-generierte Inhalte können fehlerhaft sein.">
            <a:extLst>
              <a:ext uri="{FF2B5EF4-FFF2-40B4-BE49-F238E27FC236}">
                <a16:creationId xmlns:a16="http://schemas.microsoft.com/office/drawing/2014/main" id="{67C2C018-570C-FECE-02AE-2159628D2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1428750"/>
            <a:ext cx="53340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05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D2138-5342-0222-EAB4-E92FFA2C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Analytische inverse Kinematik</a:t>
            </a:r>
            <a:br>
              <a:rPr lang="de-DE" dirty="0"/>
            </a:br>
            <a:r>
              <a:rPr lang="de-DE" sz="1800" dirty="0"/>
              <a:t>Nicht-Singularität (stabiler Zustand)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0FE828-9601-8225-AB2E-9FBE134A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428750"/>
            <a:ext cx="5334000" cy="4000500"/>
          </a:xfrm>
          <a:ln>
            <a:solidFill>
              <a:schemeClr val="tx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B7EED5-B6CE-F5F3-793F-55CA325A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A11A2-CF66-FE07-A0FB-30CCF7ED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9" name="Grafik 8" descr="Ein Bild, das Cartoon, Screenshot enthält.&#10;&#10;KI-generierte Inhalte können fehlerhaft sein.">
            <a:extLst>
              <a:ext uri="{FF2B5EF4-FFF2-40B4-BE49-F238E27FC236}">
                <a16:creationId xmlns:a16="http://schemas.microsoft.com/office/drawing/2014/main" id="{D1B58EE8-1786-2F72-AC73-A31C679D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28750"/>
            <a:ext cx="53340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27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D00FD5D-7C5D-1D00-8FA3-D7D817B3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5</a:t>
            </a:r>
            <a:br>
              <a:rPr lang="de-DE" dirty="0"/>
            </a:br>
            <a:r>
              <a:rPr lang="de-DE" dirty="0"/>
              <a:t>Dynamikanalyse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411480-77FB-281F-F8E9-B6B377DF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753FF-8A4D-7464-C787-7849E41E62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802" y="6205104"/>
            <a:ext cx="671513" cy="358775"/>
          </a:xfrm>
        </p:spPr>
        <p:txBody>
          <a:bodyPr/>
          <a:lstStyle/>
          <a:p>
            <a:fld id="{5DDB454C-C8BB-450C-A446-EA3D813FE4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2734-3FE2-E645-B833-2F0AC301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Dynamikanalyse</a:t>
            </a:r>
            <a:br>
              <a:rPr lang="en-GB" dirty="0"/>
            </a:br>
            <a:r>
              <a:rPr lang="en-GB" sz="1800" dirty="0" err="1"/>
              <a:t>Dynamisches</a:t>
            </a:r>
            <a:r>
              <a:rPr lang="en-GB" sz="1800" dirty="0"/>
              <a:t> Model des KUKA LBR </a:t>
            </a:r>
            <a:r>
              <a:rPr lang="en-GB" sz="1800" dirty="0" err="1"/>
              <a:t>iiwa</a:t>
            </a:r>
            <a:r>
              <a:rPr lang="en-GB" sz="1800" dirty="0"/>
              <a:t> 14 R820</a:t>
            </a:r>
            <a:br>
              <a:rPr lang="en-GB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8A6E4F-286C-E2EC-E92F-27F33AC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B6EF2-F11C-F093-C59D-8705B01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3D8E010-DF1D-EFBE-A1FA-66B9C091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24" b="7866"/>
          <a:stretch/>
        </p:blipFill>
        <p:spPr>
          <a:xfrm>
            <a:off x="2048117" y="1108800"/>
            <a:ext cx="8095766" cy="50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2049F81-8CEC-9A12-FF9F-60E14ABF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74" y="892152"/>
            <a:ext cx="7504644" cy="52342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57743F-A508-05B6-3AC9-D5D953A4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Dynamikanalyse</a:t>
            </a:r>
            <a:br>
              <a:rPr lang="en-GB" dirty="0"/>
            </a:br>
            <a:r>
              <a:rPr lang="en-GB" sz="1800" dirty="0"/>
              <a:t>Forward Dynamics Simulation</a:t>
            </a:r>
            <a:br>
              <a:rPr lang="en-GB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0251E-3841-859B-A888-04E1911F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327500-0E84-B23F-5DB4-CD6D237E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2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638D-AFB9-B9E3-DC31-C448C359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66E141-4890-C014-9AA2-A9CECDDFE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6</a:t>
            </a:r>
            <a:br>
              <a:rPr lang="de-DE" dirty="0"/>
            </a:br>
            <a:r>
              <a:rPr lang="de-DE" dirty="0"/>
              <a:t>Bewegung im Arbeitsraum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255D35-523B-780C-00DE-99E34B07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0D6A00-E58F-4F73-A904-771A4DEFBD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802" y="6205104"/>
            <a:ext cx="671513" cy="358775"/>
          </a:xfrm>
        </p:spPr>
        <p:txBody>
          <a:bodyPr/>
          <a:lstStyle/>
          <a:p>
            <a:fld id="{5DDB454C-C8BB-450C-A446-EA3D813FE4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3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7AC3B-05E2-181D-6E3C-A6C59D22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FEFBD-70CB-2A29-2623-5CDF73AE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Vorstellung des Roboters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Inverse Kinematik</a:t>
            </a:r>
          </a:p>
          <a:p>
            <a:pPr marL="825750" lvl="4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Analytische Inverse Kinematik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Dynamikanalyse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Bewegung im Arbeitsraum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Dezentrale PD-Regelung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CTC-Implementierung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ED686E-F99A-3CCA-DAB1-E9CC3C93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D66F8B-D063-8C02-38B2-ED3BBE1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05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2368E-BDD5-65EF-E532-B9AC8201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Arbeitsraum</a:t>
            </a:r>
            <a:br>
              <a:rPr lang="de-DE" dirty="0"/>
            </a:br>
            <a:r>
              <a:rPr lang="de-DE" dirty="0" err="1"/>
              <a:t>trapeziodales</a:t>
            </a:r>
            <a:r>
              <a:rPr lang="de-DE" dirty="0"/>
              <a:t> Geschwindigkeitsprofil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82A260-AAE5-9AF6-36A4-A00E420C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B35D2E-9F97-4D99-D0F4-B7CDE91E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25917CD-DA87-ED78-62BA-EA5955E4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92" y="1190387"/>
            <a:ext cx="9184413" cy="50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8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10035-050A-8E39-F08E-A165B686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Arbeitsraum</a:t>
            </a:r>
            <a:br>
              <a:rPr lang="de-DE" dirty="0"/>
            </a:br>
            <a:r>
              <a:rPr lang="de-DE" dirty="0" err="1"/>
              <a:t>trapeziodales</a:t>
            </a:r>
            <a:r>
              <a:rPr lang="de-DE" dirty="0"/>
              <a:t> Geschwindigkeitsprofil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B2674C-B237-0633-9DAB-559EE42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BC1B1D-8866-D564-E838-18087E73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F94D6B-8DE1-32BC-0280-4039F890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2345999"/>
            <a:ext cx="10534650" cy="21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70989-480E-A03B-A06E-3A24D065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Arbeitsraum</a:t>
            </a:r>
            <a:br>
              <a:rPr lang="de-DE" dirty="0"/>
            </a:br>
            <a:r>
              <a:rPr lang="de-DE" dirty="0"/>
              <a:t>Interpolation zwischen 2 Punkten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52ECF-1D21-DD6C-22DE-B691CEC4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294E94-EA8D-6AA2-084D-78E6A02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499E9A-4BF5-771F-8BBC-40161F98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99" y="1160615"/>
            <a:ext cx="9180000" cy="50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8F73D-9E9B-4A4D-B0CE-3FF41BB9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Arbeitsraum</a:t>
            </a:r>
            <a:br>
              <a:rPr lang="de-DE" dirty="0"/>
            </a:br>
            <a:r>
              <a:rPr lang="de-DE" dirty="0"/>
              <a:t>Interpolation zwischen 2 Punkten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DF833-3D51-7800-7AA4-FE708F20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B1E9B6-9270-3F1A-BDF0-E95A03B9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56EAD1-DBC5-8223-06F6-4BB2FDA7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9" y="2349000"/>
            <a:ext cx="107568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95DBF-EB84-D2E2-8821-3B4A91EF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 im Arbeitsraum</a:t>
            </a:r>
            <a:br>
              <a:rPr lang="de-DE" dirty="0"/>
            </a:br>
            <a:r>
              <a:rPr lang="de-DE" dirty="0"/>
              <a:t>Vergleich der Laufbahnen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C83C86-4EF1-7B44-F9F5-52BCAC5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B. Eng. Béla Schroth, B. Eng. Erik Hertwig, B. Eng. Mouncef Loukili, Elektro- und Informationstechnik, 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EA4762-1C09-43FF-4F35-8F468828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875C5C-FBEC-1417-B07F-81C5224E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01150"/>
            <a:ext cx="5219700" cy="3905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483573-54D9-542B-DA8E-55C2FD89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4" y="2301150"/>
            <a:ext cx="5133975" cy="39052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0573573-54DD-64BD-2196-30CD8D0EFA85}"/>
              </a:ext>
            </a:extLst>
          </p:cNvPr>
          <p:cNvSpPr txBox="1"/>
          <p:nvPr/>
        </p:nvSpPr>
        <p:spPr>
          <a:xfrm>
            <a:off x="962024" y="1931818"/>
            <a:ext cx="4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Laufbahn mit Wegpunkten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B4BF84-7421-287C-B8C9-142943EDB4FA}"/>
              </a:ext>
            </a:extLst>
          </p:cNvPr>
          <p:cNvSpPr txBox="1"/>
          <p:nvPr/>
        </p:nvSpPr>
        <p:spPr>
          <a:xfrm>
            <a:off x="6095999" y="1931818"/>
            <a:ext cx="43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Laufbahn ohne Wegpunkte</a:t>
            </a:r>
          </a:p>
        </p:txBody>
      </p:sp>
    </p:spTree>
    <p:extLst>
      <p:ext uri="{BB962C8B-B14F-4D97-AF65-F5344CB8AC3E}">
        <p14:creationId xmlns:p14="http://schemas.microsoft.com/office/powerpoint/2010/main" val="3277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F8A5-A3F7-48DC-10FB-4837AE39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124F-6F7D-EC5D-2001-F71BA328A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7</a:t>
            </a:r>
            <a:br>
              <a:rPr lang="de-DE" dirty="0"/>
            </a:br>
            <a:r>
              <a:rPr lang="de-DE" dirty="0"/>
              <a:t>Dezentrale PD-Regelung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0B2D6-E37D-563E-F183-1F791E8D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</p:spTree>
    <p:extLst>
      <p:ext uri="{BB962C8B-B14F-4D97-AF65-F5344CB8AC3E}">
        <p14:creationId xmlns:p14="http://schemas.microsoft.com/office/powerpoint/2010/main" val="185035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F16F-3A54-E54E-D7D6-F60BC7EC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Dezentrale PD-Regelung</a:t>
            </a:r>
            <a:br>
              <a:rPr lang="de-DE" dirty="0"/>
            </a:br>
            <a:r>
              <a:rPr lang="de-DE" sz="1800" dirty="0"/>
              <a:t>Einführung dezentrale PD-Regler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F5DAC0-4C08-67BA-59E5-C6A1C8E006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Funktion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Vorteile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einfache Implementierung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ohne dynamisches Modell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Regelung nur mit Positions- und Geschwindigkeitsdifferenzen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dirty="0"/>
                  <a:t>Nachteile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fehlende Kompensation nichtlinearer Effekte </a:t>
                </a:r>
                <a:br>
                  <a:rPr lang="de-DE" b="0" dirty="0"/>
                </a:br>
                <a:r>
                  <a:rPr lang="de-DE" b="0" dirty="0"/>
                  <a:t>(</a:t>
                </a:r>
                <a:r>
                  <a:rPr lang="de-DE" b="0" dirty="0" err="1"/>
                  <a:t>zb</a:t>
                </a:r>
                <a:r>
                  <a:rPr lang="de-DE" b="0" dirty="0"/>
                  <a:t>. Corioliskräfte, Trägheit)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nur langsame Bewegungen und niedrige Lasten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Neuabstimmung des Reglers bei neuen Lasten und Geschwindigkeiten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F5DAC0-4C08-67BA-59E5-C6A1C8E00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 r="-9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5CE0E3-511B-4493-9AAB-C3F42A64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D866AD-FBCA-6650-58E6-EBE8D1F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26</a:t>
            </a:fld>
            <a:endParaRPr lang="de-DE"/>
          </a:p>
        </p:txBody>
      </p:sp>
      <p:pic>
        <p:nvPicPr>
          <p:cNvPr id="11" name="Bildplatzhalter 10" descr="Ein Bild, das Diagramm, Reihe, Screenshot, Text enthält.&#10;&#10;KI-generierte Inhalte können fehlerhaft sein.">
            <a:extLst>
              <a:ext uri="{FF2B5EF4-FFF2-40B4-BE49-F238E27FC236}">
                <a16:creationId xmlns:a16="http://schemas.microsoft.com/office/drawing/2014/main" id="{599B6894-3219-2BE9-D2F3-714B7999BA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5714"/>
          <a:stretch/>
        </p:blipFill>
        <p:spPr>
          <a:xfrm>
            <a:off x="717550" y="1500189"/>
            <a:ext cx="5237163" cy="4637812"/>
          </a:xfrm>
        </p:spPr>
      </p:pic>
    </p:spTree>
    <p:extLst>
      <p:ext uri="{BB962C8B-B14F-4D97-AF65-F5344CB8AC3E}">
        <p14:creationId xmlns:p14="http://schemas.microsoft.com/office/powerpoint/2010/main" val="247463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26032-91EA-612A-FCA7-7D33E472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Dezentrale PD-Regelung</a:t>
            </a:r>
            <a:br>
              <a:rPr lang="de-DE" dirty="0"/>
            </a:br>
            <a:r>
              <a:rPr lang="de-DE" sz="1800" dirty="0"/>
              <a:t>Simulationsablauf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951AE-CEEA-9A35-BEBA-79E984F1F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r>
              <a:rPr lang="de-DE" b="0" dirty="0"/>
              <a:t>Laden d. Roboters &amp; Spezifikation d. Bahnpunkte</a:t>
            </a:r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r>
              <a:rPr lang="de-DE" b="0" dirty="0" err="1"/>
              <a:t>Trajektorienplanung</a:t>
            </a:r>
            <a:r>
              <a:rPr lang="de-DE" b="0" dirty="0"/>
              <a:t> im Gelenkraum mittels IK</a:t>
            </a:r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FontTx/>
              <a:buAutoNum type="arabicPeriod"/>
            </a:pPr>
            <a:r>
              <a:rPr lang="de-DE" b="0" dirty="0"/>
              <a:t>Erzeugung einer Bahn mit </a:t>
            </a:r>
            <a:r>
              <a:rPr lang="de-DE" b="0" dirty="0" err="1"/>
              <a:t>trapeziodalem</a:t>
            </a:r>
            <a:r>
              <a:rPr lang="de-DE" b="0" dirty="0"/>
              <a:t> Geschwindigkeitsprofil</a:t>
            </a:r>
            <a:br>
              <a:rPr lang="de-DE" b="0" dirty="0"/>
            </a:br>
            <a:br>
              <a:rPr lang="de-DE" b="0" dirty="0"/>
            </a:br>
            <a:r>
              <a:rPr lang="de-DE" b="0" dirty="0">
                <a:sym typeface="Wingdings" panose="05000000000000000000" pitchFamily="2" charset="2"/>
              </a:rPr>
              <a:t> glatte Bewegung unter Einhaltung d. kinematischen &amp; dynamischen Beschränkungen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92CB0F-11BA-0676-FBBF-3C741925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DB9CA3-A28C-EC08-9B19-E565152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27</a:t>
            </a:fld>
            <a:endParaRPr lang="de-DE"/>
          </a:p>
        </p:txBody>
      </p:sp>
      <p:pic>
        <p:nvPicPr>
          <p:cNvPr id="8" name="Bildplatzhalter 7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3B96BCFC-5379-69D6-26FC-9396274A1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6" t="19" r="-126" b="-19"/>
          <a:stretch/>
        </p:blipFill>
        <p:spPr>
          <a:xfrm>
            <a:off x="-223064" y="1715658"/>
            <a:ext cx="6319064" cy="3426684"/>
          </a:xfrm>
        </p:spPr>
      </p:pic>
    </p:spTree>
    <p:extLst>
      <p:ext uri="{BB962C8B-B14F-4D97-AF65-F5344CB8AC3E}">
        <p14:creationId xmlns:p14="http://schemas.microsoft.com/office/powerpoint/2010/main" val="265518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244A3-69CB-275D-6022-303ABECE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Dezentrale PD-Regelung</a:t>
            </a:r>
            <a:br>
              <a:rPr lang="de-DE" dirty="0"/>
            </a:br>
            <a:r>
              <a:rPr lang="de-DE" sz="1800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2E998-1D20-5196-EFE5-2FC67E96DD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kaum Abweichungen bei niedrigen Geschwindigkeiten ohne Last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pPr marL="285750" indent="-285750">
              <a:buFontTx/>
              <a:buChar char="-"/>
            </a:pPr>
            <a:r>
              <a:rPr lang="de-DE" b="0" dirty="0"/>
              <a:t>gleichmäßige, sprunglose Bewegung der Gelenke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1FD89F-4CCE-E0CF-8184-E5445102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147FD-9E1F-058A-0C28-89D461F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28</a:t>
            </a:fld>
            <a:endParaRPr lang="de-DE"/>
          </a:p>
        </p:txBody>
      </p:sp>
      <p:pic>
        <p:nvPicPr>
          <p:cNvPr id="12" name="Bildplatzhalter 11" descr="Ein Bild, das Screenshot, Reihe, Diagramm, Text enthält.&#10;&#10;KI-generierte Inhalte können fehlerhaft sein.">
            <a:extLst>
              <a:ext uri="{FF2B5EF4-FFF2-40B4-BE49-F238E27FC236}">
                <a16:creationId xmlns:a16="http://schemas.microsoft.com/office/drawing/2014/main" id="{7FC29471-E453-4917-E237-081285513E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5714"/>
          <a:stretch>
            <a:fillRect/>
          </a:stretch>
        </p:blipFill>
        <p:spPr/>
      </p:pic>
      <p:pic>
        <p:nvPicPr>
          <p:cNvPr id="14" name="Grafik 13" descr="Ein Bild, das Text, Diagramm, Reihe, Karte enthält.&#10;&#10;KI-generierte Inhalte können fehlerhaft sein.">
            <a:extLst>
              <a:ext uri="{FF2B5EF4-FFF2-40B4-BE49-F238E27FC236}">
                <a16:creationId xmlns:a16="http://schemas.microsoft.com/office/drawing/2014/main" id="{52A7032A-E022-CF07-11E9-449BDC21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6323"/>
            <a:ext cx="5483638" cy="30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92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312AE-EC9D-F6DE-7857-58C4014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RSTB-Doku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63EC97E-E600-F9C7-0A22-9BA86772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73185"/>
              </p:ext>
            </p:extLst>
          </p:nvPr>
        </p:nvGraphicFramePr>
        <p:xfrm>
          <a:off x="717550" y="1444625"/>
          <a:ext cx="10756899" cy="2661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868">
                  <a:extLst>
                    <a:ext uri="{9D8B030D-6E8A-4147-A177-3AD203B41FA5}">
                      <a16:colId xmlns:a16="http://schemas.microsoft.com/office/drawing/2014/main" val="3743044381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85874907"/>
                    </a:ext>
                  </a:extLst>
                </a:gridCol>
                <a:gridCol w="3909867">
                  <a:extLst>
                    <a:ext uri="{9D8B030D-6E8A-4147-A177-3AD203B41FA5}">
                      <a16:colId xmlns:a16="http://schemas.microsoft.com/office/drawing/2014/main" val="2073846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Bsp. RSTB-Doku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Unsere Umsetzung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8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Trajektorienraum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Gelenkraum &amp; Arbeitsraum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Gelenkraum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IK-Verwendung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Arbeitsraum, dann Umwandlung in Gelenkraum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Direkte Bahnpunktberechnung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6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Trajektorienerzeugung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Zwei Funktionen, getrennt für Arbeits- und Gelenkraum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Trapveltraj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trapeziodale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Bewegung im Gelenkraum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ODE-Solver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dirty="0"/>
                        <a:t> Simulation &amp; Berechnung d. Dynamik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Simulation d. Regelung in Simulink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52990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E00C6F-0786-A7A2-2635-3E9E4DA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EBA31-8D0E-8AE0-8238-EA2B8215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2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1565F-7E28-F642-F442-B7710B78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9C2B3-892F-7B80-38BA-197CD6C92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10796"/>
          </a:xfrm>
        </p:spPr>
        <p:txBody>
          <a:bodyPr/>
          <a:lstStyle/>
          <a:p>
            <a:pPr algn="ctr"/>
            <a:r>
              <a:rPr lang="de-DE" dirty="0"/>
              <a:t>Aufgabe 1 und 2</a:t>
            </a:r>
            <a:br>
              <a:rPr lang="de-DE" dirty="0"/>
            </a:br>
            <a:r>
              <a:rPr lang="de-DE" dirty="0"/>
              <a:t>Vorstellung des Roboters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A4E643-0C43-647D-C848-DCBB3B3C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</p:spTree>
    <p:extLst>
      <p:ext uri="{BB962C8B-B14F-4D97-AF65-F5344CB8AC3E}">
        <p14:creationId xmlns:p14="http://schemas.microsoft.com/office/powerpoint/2010/main" val="344009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39EE5C9-72DE-F323-2542-E2090FA6A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8</a:t>
            </a:r>
            <a:br>
              <a:rPr lang="de-DE" dirty="0"/>
            </a:br>
            <a:r>
              <a:rPr lang="de-DE" dirty="0"/>
              <a:t>CTC-Implementierung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F01FC1-9BB5-C370-BB32-7B7D0998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FB9568-F194-1864-CC05-862E896311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23843" y="6206329"/>
            <a:ext cx="671513" cy="358775"/>
          </a:xfrm>
        </p:spPr>
        <p:txBody>
          <a:bodyPr/>
          <a:lstStyle/>
          <a:p>
            <a:fld id="{5DDB454C-C8BB-450C-A446-EA3D813FE484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170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A2A50-7840-60A5-EC05-3A12F9A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Drehmomentgleichung und Block </a:t>
            </a:r>
            <a:r>
              <a:rPr lang="de-DE" sz="2400" dirty="0" err="1"/>
              <a:t>diagram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1B210-5C7D-8EE6-F1B7-1C48F6D1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C500AB-E62C-9EA2-F439-DD073BAC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6F3DE6-E752-3A1C-9CFD-4AAEF75B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26" y="1075148"/>
            <a:ext cx="8500438" cy="49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9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7B96A-2C3A-8FDA-7369-A872BEDE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2B36F-9D00-4B24-398A-A20433C6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CTC-Implementierung</a:t>
            </a:r>
            <a:br>
              <a:rPr lang="de-DE" sz="2400" dirty="0"/>
            </a:br>
            <a:r>
              <a:rPr lang="de-DE" sz="1800" dirty="0"/>
              <a:t>Simulink-Implementierung</a:t>
            </a:r>
            <a:r>
              <a:rPr lang="de-DE" sz="1800" b="1" dirty="0"/>
              <a:t> </a:t>
            </a:r>
            <a:r>
              <a:rPr lang="de-DE" sz="1800" dirty="0"/>
              <a:t>des Controllers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A7019-B4A7-B2DE-FFC0-E9AEDEFC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91B242-2065-9569-468E-06BD6C6E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BE4EE5-FDE0-F741-81DB-33C8F918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34" y="1378332"/>
            <a:ext cx="9719530" cy="41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F398-0ADB-15D3-879A-C52A0D9F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3B9F-5F5E-8BCE-2FC1-6922B7B8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CTC-Implementierung</a:t>
            </a:r>
            <a:br>
              <a:rPr lang="de-DE" dirty="0"/>
            </a:br>
            <a:r>
              <a:rPr lang="de-DE" sz="1800" dirty="0"/>
              <a:t>Ergebnisse &amp; Leistungsanalyse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13842A-55E6-54FD-7ACA-44776468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A38C9C-6E20-8835-CB92-35E9115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0A9C2D-9560-E9E3-3CF5-EC429751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86666"/>
            <a:ext cx="9144000" cy="40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6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8E21-7142-4EFC-8127-E662687D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2EFC2-0F88-F392-9E93-E55FC894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CTC-Implementierung</a:t>
            </a:r>
            <a:br>
              <a:rPr lang="de-DE" dirty="0"/>
            </a:br>
            <a:r>
              <a:rPr lang="de-DE" sz="1800" dirty="0"/>
              <a:t>Ergebnisse &amp; Leistungsanalyse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FF161-639C-FAA5-2F51-9B0EEA82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6567B-5F1F-9941-0E22-176C659E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320E0D1-5A72-8EF6-546E-833A587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11053"/>
            <a:ext cx="9144000" cy="34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50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4343-F914-2AD0-5846-B75AE29A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AB5B-3C9D-30E4-A684-1538211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CTC-Implementierung</a:t>
            </a:r>
            <a:br>
              <a:rPr lang="de-DE" dirty="0"/>
            </a:br>
            <a:r>
              <a:rPr lang="de-DE" sz="1800" dirty="0"/>
              <a:t>Ergebnisse &amp; Leistungsanalyse(</a:t>
            </a:r>
            <a:r>
              <a:rPr lang="de-DE" sz="1800" dirty="0" err="1"/>
              <a:t>Reglerausgang</a:t>
            </a:r>
            <a:r>
              <a:rPr lang="de-DE" sz="1800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541C0-09E7-6FC1-FA40-B15134E5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7ADA26-54D3-40CF-2763-C6A4B085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B31AE6-3DD8-9DAD-51D5-DFF98A5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53080"/>
            <a:ext cx="9144000" cy="41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14A58-829D-EBDE-352E-55A33848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Roboters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4744E-EFAA-5302-EEF8-170A90A3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47DD94-1A71-789C-53C1-095424FC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32" y="1001347"/>
            <a:ext cx="6689533" cy="485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5D72CB-2370-B907-A749-91260A31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C406F0-5681-F8C5-5546-3BE0358273C8}"/>
              </a:ext>
            </a:extLst>
          </p:cNvPr>
          <p:cNvSpPr txBox="1"/>
          <p:nvPr/>
        </p:nvSpPr>
        <p:spPr>
          <a:xfrm>
            <a:off x="2751232" y="5856653"/>
            <a:ext cx="611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https://my.kuka.com/s/product/lbr-iiwa-14-r820/01t58000002hnktAAA?language=en_US</a:t>
            </a:r>
          </a:p>
        </p:txBody>
      </p:sp>
    </p:spTree>
    <p:extLst>
      <p:ext uri="{BB962C8B-B14F-4D97-AF65-F5344CB8AC3E}">
        <p14:creationId xmlns:p14="http://schemas.microsoft.com/office/powerpoint/2010/main" val="340140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FFB75-C844-7C55-FF8A-9E5CA53B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Roboters</a:t>
            </a:r>
            <a:br>
              <a:rPr lang="de-DE" dirty="0"/>
            </a:br>
            <a:r>
              <a:rPr lang="de-DE" sz="1800" dirty="0"/>
              <a:t>Technische Daten</a:t>
            </a:r>
            <a:br>
              <a:rPr lang="de-DE" u="sng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5A4FF-49D3-AE99-A1C7-94EAA514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maximale Reichweite 	: 820mm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Empfohlene Gewichtslast 	: 14kg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err="1"/>
              <a:t>Posenreproduzierbarkeit</a:t>
            </a:r>
            <a:r>
              <a:rPr lang="de-DE" sz="1600" b="0" dirty="0"/>
              <a:t> 	: +-0.15mm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Anzahl Drehachsen 	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err="1"/>
              <a:t>Montierposition</a:t>
            </a:r>
            <a:r>
              <a:rPr lang="de-DE" sz="1600" b="0" dirty="0"/>
              <a:t>		: Boden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Gewicht		: 29.9kg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80172-E6E1-B54D-FCF1-42167E43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160BA-0B5B-6530-A28E-217E5684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6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ACC53-C6DC-E094-D1B0-84BA8518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Roboters</a:t>
            </a:r>
            <a:br>
              <a:rPr lang="de-DE" dirty="0"/>
            </a:br>
            <a:r>
              <a:rPr lang="de-DE" sz="1800" dirty="0"/>
              <a:t>Technische Daten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A81CE2-0B59-A558-9B11-57282276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01" y="1463952"/>
            <a:ext cx="5234448" cy="4690800"/>
          </a:xfrm>
        </p:spPr>
        <p:txBody>
          <a:bodyPr/>
          <a:lstStyle/>
          <a:p>
            <a:r>
              <a:rPr lang="de-DE" dirty="0"/>
              <a:t>Achsengeschwindigkeit: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A1	: 85°/s  	/ 1.4834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A2	: 85°/s  	/ 1.4834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A3	: 100°/s 	/ 1.7452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A4	: 75°/s  	/ 1.3089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A5	: 130°/s	/ 2.2688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A6	: 135°/s 	/ 2.3560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A7	: 135°/s 	/ 2.3560 </a:t>
            </a:r>
            <a:r>
              <a:rPr lang="de-DE" dirty="0" err="1"/>
              <a:t>rad</a:t>
            </a:r>
            <a:r>
              <a:rPr lang="de-DE" dirty="0"/>
              <a:t>/s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D9A165-B127-1A96-4978-7E4300E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772DB1-2BFF-C1FD-B045-D1D2CCB134A8}"/>
              </a:ext>
            </a:extLst>
          </p:cNvPr>
          <p:cNvSpPr txBox="1">
            <a:spLocks/>
          </p:cNvSpPr>
          <p:nvPr/>
        </p:nvSpPr>
        <p:spPr>
          <a:xfrm>
            <a:off x="869950" y="1463952"/>
            <a:ext cx="5234448" cy="469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Bewegunsreichweite</a:t>
            </a:r>
            <a:r>
              <a:rPr lang="de-DE" dirty="0"/>
              <a:t> der Achsen (A):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A1	: +-170° / +-2.9668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A2	: +-120° / +-2.0942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A3	: +-170° / +-2.9668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A4	: +-120° / +-2.0942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A5	: +-170° / +-2.9668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A6	: +-120° / +-2.0942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A7	: +-175° / +-3.0541 </a:t>
            </a:r>
            <a:r>
              <a:rPr lang="de-DE" dirty="0" err="1"/>
              <a:t>rad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D8E38C-3104-6F80-1932-0E4E065E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9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93F73-CCB5-F813-BE9B-BD81E49B8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10796"/>
          </a:xfrm>
        </p:spPr>
        <p:txBody>
          <a:bodyPr/>
          <a:lstStyle/>
          <a:p>
            <a:pPr algn="ctr"/>
            <a:r>
              <a:rPr lang="de-DE" dirty="0"/>
              <a:t>Aufgabe 3</a:t>
            </a:r>
            <a:br>
              <a:rPr lang="de-DE" dirty="0"/>
            </a:br>
            <a:r>
              <a:rPr lang="de-DE" dirty="0"/>
              <a:t>Inverse Kinematik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9D6F0-9A9E-F85E-7CF5-8517A05A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</p:spTree>
    <p:extLst>
      <p:ext uri="{BB962C8B-B14F-4D97-AF65-F5344CB8AC3E}">
        <p14:creationId xmlns:p14="http://schemas.microsoft.com/office/powerpoint/2010/main" val="310978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58B1-5BB2-5B10-6282-20D9CB4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Kinematik</a:t>
            </a:r>
            <a:br>
              <a:rPr lang="de-DE" dirty="0"/>
            </a:br>
            <a:r>
              <a:rPr lang="de-DE" sz="1800" dirty="0"/>
              <a:t>Einführung Gelenksingularitäten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A9EA0F-5EA1-61CA-395A-264FE4DC15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Merkmale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zwei Achsen kollinear</a:t>
                </a:r>
                <a:br>
                  <a:rPr lang="de-DE" b="0" dirty="0"/>
                </a:br>
                <a:r>
                  <a:rPr lang="de-DE" b="0" dirty="0">
                    <a:sym typeface="Wingdings" panose="05000000000000000000" pitchFamily="2" charset="2"/>
                  </a:rPr>
                  <a:t> liegen auf einer Linie</a:t>
                </a:r>
                <a:endParaRPr lang="de-DE" b="0" dirty="0"/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Anzahl Freiheitsgrade wird reduziert</a:t>
                </a:r>
              </a:p>
              <a:p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Überprüfung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>
                    <a:sym typeface="Wingdings" panose="05000000000000000000" pitchFamily="2" charset="2"/>
                  </a:rPr>
                  <a:t>det</a:t>
                </a:r>
                <a:r>
                  <a:rPr lang="de-DE" b="0" dirty="0">
                    <a:sym typeface="Wingdings" panose="05000000000000000000" pitchFamily="2" charset="2"/>
                  </a:rPr>
                  <a:t>(J) = 0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Anzahl Iterationen bei IK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Inverse Kinematik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Gelenkwinkel aus </a:t>
                </a:r>
                <a:r>
                  <a:rPr lang="de-DE" b="0" dirty="0" err="1">
                    <a:sym typeface="Wingdings" panose="05000000000000000000" pitchFamily="2" charset="2"/>
                  </a:rPr>
                  <a:t>Endeffektorposition</a:t>
                </a:r>
                <a:r>
                  <a:rPr lang="de-DE" b="0" dirty="0">
                    <a:sym typeface="Wingdings" panose="05000000000000000000" pitchFamily="2" charset="2"/>
                  </a:rPr>
                  <a:t> bestimmen: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/>
                  <a:t>Bsp.: Ellenbogensingularität </a:t>
                </a:r>
                <a:r>
                  <a:rPr lang="de-DE" dirty="0">
                    <a:sym typeface="Wingdings" panose="05000000000000000000" pitchFamily="2" charset="2"/>
                  </a:rPr>
                  <a:t>bei KUKA LBR </a:t>
                </a:r>
                <a:r>
                  <a:rPr lang="de-DE" dirty="0" err="1">
                    <a:sym typeface="Wingdings" panose="05000000000000000000" pitchFamily="2" charset="2"/>
                  </a:rPr>
                  <a:t>iiwa</a:t>
                </a:r>
                <a:r>
                  <a:rPr lang="de-DE" dirty="0">
                    <a:sym typeface="Wingdings" panose="05000000000000000000" pitchFamily="2" charset="2"/>
                  </a:rPr>
                  <a:t> 14 R820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gestreckter Arm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A9EA0F-5EA1-61CA-395A-264FE4DC1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 b="-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FE0F2B-9FEA-3618-EBF2-EDC9DAA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F9676-6C01-A85B-6372-456E5F8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8</a:t>
            </a:fld>
            <a:endParaRPr lang="de-DE"/>
          </a:p>
        </p:txBody>
      </p:sp>
      <p:pic>
        <p:nvPicPr>
          <p:cNvPr id="14" name="Bildplatzhalter 13" descr="Ein Bild, das Schachfigur, Kunst, Screenshot, Schach enthält.&#10;&#10;KI-generierte Inhalte können fehlerhaft sein.">
            <a:extLst>
              <a:ext uri="{FF2B5EF4-FFF2-40B4-BE49-F238E27FC236}">
                <a16:creationId xmlns:a16="http://schemas.microsoft.com/office/drawing/2014/main" id="{AE0060AD-ECB1-A10E-DF90-59292A3472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>
          <a:xfrm>
            <a:off x="717550" y="1500188"/>
            <a:ext cx="5237163" cy="4638675"/>
          </a:xfrm>
        </p:spPr>
      </p:pic>
    </p:spTree>
    <p:extLst>
      <p:ext uri="{BB962C8B-B14F-4D97-AF65-F5344CB8AC3E}">
        <p14:creationId xmlns:p14="http://schemas.microsoft.com/office/powerpoint/2010/main" val="116377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E065C-A95A-5483-31A8-8100883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Kinematik</a:t>
            </a:r>
            <a:br>
              <a:rPr lang="de-DE" dirty="0"/>
            </a:br>
            <a:r>
              <a:rPr lang="de-DE" sz="1800" dirty="0"/>
              <a:t>Ellenbogensingularität (instabiler Zustand)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D497A0-844F-B76B-4192-EDABE969FD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/>
                  <a:t>Endeffektorposition</a:t>
                </a:r>
                <a:r>
                  <a:rPr lang="de-DE" b="0" dirty="0"/>
                  <a:t> = (0; 0; 1.31) (x; y; z)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/>
                  <a:t>Endeffektororientierung</a:t>
                </a:r>
                <a:r>
                  <a:rPr lang="de-DE" b="0" dirty="0"/>
                  <a:t> = (0; -1.57; 0) </a:t>
                </a:r>
                <a:br>
                  <a:rPr lang="de-DE" b="0" dirty="0"/>
                </a:br>
                <a:r>
                  <a:rPr lang="de-DE" b="0" dirty="0"/>
                  <a:t>(Roll; Pitch; Yaw)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Anzahl Iterationen = 5000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Berechnungsdauer = 0,966 s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dirty="0"/>
                  <a:t>Fazit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Iterationsanzahl geht scheinbar gegen Unendlich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sichere Singularität, instabiler Zustand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b="0" dirty="0"/>
                  <a:t>Hinweis: -1.57 =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l-G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b="0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D497A0-844F-B76B-4192-EDABE969F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DE61-8FEE-4A9D-FEE6-761902C4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A883E-9F5C-2D94-6933-4AE639F8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9</a:t>
            </a:fld>
            <a:endParaRPr lang="de-DE"/>
          </a:p>
        </p:txBody>
      </p:sp>
      <p:pic>
        <p:nvPicPr>
          <p:cNvPr id="14" name="Bildplatzhalter 13" descr="Ein Bild, das Schachfigur, Schach, Text enthält.&#10;&#10;KI-generierte Inhalte können fehlerhaft sein.">
            <a:extLst>
              <a:ext uri="{FF2B5EF4-FFF2-40B4-BE49-F238E27FC236}">
                <a16:creationId xmlns:a16="http://schemas.microsoft.com/office/drawing/2014/main" id="{64F046D2-A12C-7BF9-B36B-A05C40E18C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938481"/>
      </p:ext>
    </p:extLst>
  </p:cSld>
  <p:clrMapOvr>
    <a:masterClrMapping/>
  </p:clrMapOvr>
</p:sld>
</file>

<file path=ppt/theme/theme1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2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3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4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1789</Words>
  <Application>Microsoft Office PowerPoint</Application>
  <PresentationFormat>Breitbild</PresentationFormat>
  <Paragraphs>251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35</vt:i4>
      </vt:variant>
    </vt:vector>
  </HeadingPairs>
  <TitlesOfParts>
    <vt:vector size="45" baseType="lpstr">
      <vt:lpstr>Aptos</vt:lpstr>
      <vt:lpstr>Arial</vt:lpstr>
      <vt:lpstr>Calibri</vt:lpstr>
      <vt:lpstr>Cambria Math</vt:lpstr>
      <vt:lpstr>Wingdings</vt:lpstr>
      <vt:lpstr>Work Sans</vt:lpstr>
      <vt:lpstr>HTWK Magenta</vt:lpstr>
      <vt:lpstr>HTWK Grün</vt:lpstr>
      <vt:lpstr>HTWK Cyan</vt:lpstr>
      <vt:lpstr>HTWK Blau</vt:lpstr>
      <vt:lpstr>Präsentation WiSe24/25 Robotersteuerung Kuka lbr iiwa 14 r820</vt:lpstr>
      <vt:lpstr>Gliederung</vt:lpstr>
      <vt:lpstr>Aufgabe 1 und 2 Vorstellung des Roboters</vt:lpstr>
      <vt:lpstr>Vorstellung des Roboters</vt:lpstr>
      <vt:lpstr>Vorstellung des Roboters Technische Daten </vt:lpstr>
      <vt:lpstr>Vorstellung des Roboters Technische Daten </vt:lpstr>
      <vt:lpstr>Aufgabe 3 Inverse Kinematik</vt:lpstr>
      <vt:lpstr>Inverse Kinematik Einführung Gelenksingularitäten</vt:lpstr>
      <vt:lpstr>Inverse Kinematik Ellenbogensingularität (instabiler Zustand)</vt:lpstr>
      <vt:lpstr>Inverse Kinematik Fast-Singularität</vt:lpstr>
      <vt:lpstr>Inverse Kinematik Fast-Singularität</vt:lpstr>
      <vt:lpstr>Inverse Kinematik Nicht-Singularität (stabiler Zustand)</vt:lpstr>
      <vt:lpstr>Aufgabe 4 Analytische inverse Kinematik</vt:lpstr>
      <vt:lpstr>Analytische inverse Kinematik Fast-Singularität</vt:lpstr>
      <vt:lpstr>Analytische inverse Kinematik Nicht-Singularität (stabiler Zustand)</vt:lpstr>
      <vt:lpstr>Aufgabe 5 Dynamikanalyse</vt:lpstr>
      <vt:lpstr>Dynamikanalyse Dynamisches Model des KUKA LBR iiwa 14 R820 </vt:lpstr>
      <vt:lpstr>Dynamikanalyse Forward Dynamics Simulation </vt:lpstr>
      <vt:lpstr>Aufgabe 6 Bewegung im Arbeitsraum</vt:lpstr>
      <vt:lpstr>Bewegung im Arbeitsraum trapeziodales Geschwindigkeitsprofil</vt:lpstr>
      <vt:lpstr>Bewegung im Arbeitsraum trapeziodales Geschwindigkeitsprofil</vt:lpstr>
      <vt:lpstr>Bewegung im Arbeitsraum Interpolation zwischen 2 Punkten</vt:lpstr>
      <vt:lpstr>Bewegung im Arbeitsraum Interpolation zwischen 2 Punkten</vt:lpstr>
      <vt:lpstr>Bewegung im Arbeitsraum Vergleich der Laufbahnen</vt:lpstr>
      <vt:lpstr>Aufgabe 7 Dezentrale PD-Regelung</vt:lpstr>
      <vt:lpstr>Dezentrale PD-Regelung Einführung dezentrale PD-Regler</vt:lpstr>
      <vt:lpstr>Dezentrale PD-Regelung Simulationsablauf</vt:lpstr>
      <vt:lpstr>Dezentrale PD-Regelung Auswertung</vt:lpstr>
      <vt:lpstr>Vergleich RSTB-Doku</vt:lpstr>
      <vt:lpstr>Aufgabe 8 CTC-Implementierung</vt:lpstr>
      <vt:lpstr>Drehmomentgleichung und Block diagram</vt:lpstr>
      <vt:lpstr>CTC-Implementierung Simulink-Implementierung des Controllers</vt:lpstr>
      <vt:lpstr>CTC-Implementierung Ergebnisse &amp; Leistungsanalyse</vt:lpstr>
      <vt:lpstr>CTC-Implementierung Ergebnisse &amp; Leistungsanalyse</vt:lpstr>
      <vt:lpstr>CTC-Implementierung Ergebnisse &amp; Leistungsanalyse(Reglerausgang)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Hertwig, Erik</cp:lastModifiedBy>
  <cp:revision>102</cp:revision>
  <dcterms:created xsi:type="dcterms:W3CDTF">2019-01-10T16:04:56Z</dcterms:created>
  <dcterms:modified xsi:type="dcterms:W3CDTF">2025-03-18T23:08:10Z</dcterms:modified>
</cp:coreProperties>
</file>