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66" r:id="rId4"/>
    <p:sldId id="258" r:id="rId5"/>
    <p:sldId id="263" r:id="rId6"/>
    <p:sldId id="267" r:id="rId7"/>
    <p:sldId id="269" r:id="rId8"/>
    <p:sldId id="268" r:id="rId9"/>
    <p:sldId id="270" r:id="rId10"/>
    <p:sldId id="271" r:id="rId11"/>
    <p:sldId id="260" r:id="rId12"/>
    <p:sldId id="265" r:id="rId13"/>
    <p:sldId id="273" r:id="rId14"/>
    <p:sldId id="272" r:id="rId15"/>
    <p:sldId id="275" r:id="rId16"/>
    <p:sldId id="274"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2AE37-13AE-259C-85CC-D4EC27F352A7}" v="106" dt="2021-03-18T15:51:50.300"/>
    <p1510:client id="{F98BCADF-25F5-8226-704D-6C3C05290205}" v="2" dt="2021-03-18T22:45:22.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8/5/21</a:t>
            </a:fld>
            <a:endParaRPr lang="en-US"/>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0246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8/5/21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1291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8/5/21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5033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8/5/21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3183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8/5/21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8230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8/5/21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1982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8/5/21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3374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8/5/21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7923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8/5/21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5545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8/5/21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525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8/5/21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964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8/5/21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94311868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EC5A5BBC-4597-4CBA-BBCB-79541E0CA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529F55D-4421-4BCB-B1BB-2E7CBB997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B85E4-B38F-B54E-B696-5F6375F21A28}"/>
              </a:ext>
            </a:extLst>
          </p:cNvPr>
          <p:cNvSpPr>
            <a:spLocks noGrp="1"/>
          </p:cNvSpPr>
          <p:nvPr>
            <p:ph type="ctrTitle"/>
          </p:nvPr>
        </p:nvSpPr>
        <p:spPr>
          <a:xfrm>
            <a:off x="994118" y="685801"/>
            <a:ext cx="4183742" cy="3126544"/>
          </a:xfrm>
        </p:spPr>
        <p:txBody>
          <a:bodyPr>
            <a:normAutofit/>
          </a:bodyPr>
          <a:lstStyle/>
          <a:p>
            <a:r>
              <a:rPr lang="en-US">
                <a:solidFill>
                  <a:schemeClr val="bg2"/>
                </a:solidFill>
              </a:rPr>
              <a:t>VOTER AND Non-voter Data</a:t>
            </a:r>
          </a:p>
        </p:txBody>
      </p:sp>
      <p:sp>
        <p:nvSpPr>
          <p:cNvPr id="3" name="Subtitle 2">
            <a:extLst>
              <a:ext uri="{FF2B5EF4-FFF2-40B4-BE49-F238E27FC236}">
                <a16:creationId xmlns:a16="http://schemas.microsoft.com/office/drawing/2014/main" id="{74BAD86A-0539-3548-BC8F-8DBBD498070D}"/>
              </a:ext>
            </a:extLst>
          </p:cNvPr>
          <p:cNvSpPr>
            <a:spLocks noGrp="1"/>
          </p:cNvSpPr>
          <p:nvPr>
            <p:ph type="subTitle" idx="1"/>
          </p:nvPr>
        </p:nvSpPr>
        <p:spPr>
          <a:xfrm>
            <a:off x="994118" y="3995225"/>
            <a:ext cx="4183742" cy="2176975"/>
          </a:xfrm>
        </p:spPr>
        <p:txBody>
          <a:bodyPr>
            <a:normAutofit/>
          </a:bodyPr>
          <a:lstStyle/>
          <a:p>
            <a:r>
              <a:rPr lang="en-US">
                <a:solidFill>
                  <a:schemeClr val="bg1"/>
                </a:solidFill>
              </a:rPr>
              <a:t>Group 2 :</a:t>
            </a:r>
          </a:p>
          <a:p>
            <a:r>
              <a:rPr lang="en-US">
                <a:solidFill>
                  <a:schemeClr val="bg1"/>
                </a:solidFill>
              </a:rPr>
              <a:t>Andrea Bradshaw, Julia Haslanger, Steven Latta, Barbara Schweitzer</a:t>
            </a:r>
          </a:p>
        </p:txBody>
      </p:sp>
      <p:pic>
        <p:nvPicPr>
          <p:cNvPr id="5" name="Picture 5" descr="Logo, company name&#10;&#10;Description automatically generated">
            <a:extLst>
              <a:ext uri="{FF2B5EF4-FFF2-40B4-BE49-F238E27FC236}">
                <a16:creationId xmlns:a16="http://schemas.microsoft.com/office/drawing/2014/main" id="{FFE12304-5064-4A07-8FAF-D42F6BB1A72E}"/>
              </a:ext>
            </a:extLst>
          </p:cNvPr>
          <p:cNvPicPr>
            <a:picLocks noChangeAspect="1"/>
          </p:cNvPicPr>
          <p:nvPr/>
        </p:nvPicPr>
        <p:blipFill rotWithShape="1">
          <a:blip r:embed="rId2"/>
          <a:srcRect r="3" b="6228"/>
          <a:stretch/>
        </p:blipFill>
        <p:spPr>
          <a:xfrm>
            <a:off x="6091687" y="-205595"/>
            <a:ext cx="6104625" cy="7139794"/>
          </a:xfrm>
          <a:prstGeom prst="rect">
            <a:avLst/>
          </a:prstGeom>
        </p:spPr>
      </p:pic>
    </p:spTree>
    <p:extLst>
      <p:ext uri="{BB962C8B-B14F-4D97-AF65-F5344CB8AC3E}">
        <p14:creationId xmlns:p14="http://schemas.microsoft.com/office/powerpoint/2010/main" val="152513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1371600" y="1020728"/>
            <a:ext cx="9486900" cy="996061"/>
          </a:xfrm>
        </p:spPr>
        <p:txBody>
          <a:bodyPr anchor="b">
            <a:normAutofit/>
          </a:bodyPr>
          <a:lstStyle/>
          <a:p>
            <a:pPr algn="ctr"/>
            <a:r>
              <a:rPr lang="en-US" dirty="0"/>
              <a:t>Logistic regression Approach</a:t>
            </a:r>
            <a:endParaRPr lang="en-US" sz="1800" dirty="0"/>
          </a:p>
        </p:txBody>
      </p:sp>
      <p:sp>
        <p:nvSpPr>
          <p:cNvPr id="3" name="Content Placeholder 2">
            <a:extLst>
              <a:ext uri="{FF2B5EF4-FFF2-40B4-BE49-F238E27FC236}">
                <a16:creationId xmlns:a16="http://schemas.microsoft.com/office/drawing/2014/main" id="{C0E25697-DB8F-AA41-9DD5-83F79F9CDD0B}"/>
              </a:ext>
            </a:extLst>
          </p:cNvPr>
          <p:cNvSpPr>
            <a:spLocks noGrp="1"/>
          </p:cNvSpPr>
          <p:nvPr>
            <p:ph idx="1"/>
          </p:nvPr>
        </p:nvSpPr>
        <p:spPr>
          <a:xfrm>
            <a:off x="1371600" y="2200940"/>
            <a:ext cx="9486901" cy="3577854"/>
          </a:xfrm>
        </p:spPr>
        <p:txBody>
          <a:bodyPr vert="horz" lIns="91440" tIns="45720" rIns="91440" bIns="45720" rtlCol="0" anchor="t">
            <a:normAutofit lnSpcReduction="10000"/>
          </a:bodyPr>
          <a:lstStyle/>
          <a:p>
            <a:r>
              <a:rPr lang="en-US" dirty="0"/>
              <a:t>Used an R function to create training and testing data sets</a:t>
            </a:r>
          </a:p>
          <a:p>
            <a:pPr lvl="1"/>
            <a:r>
              <a:rPr lang="en-US" dirty="0"/>
              <a:t>Each data set was created to have a roughly equal percentage of voter / non-voter data entries</a:t>
            </a:r>
          </a:p>
          <a:p>
            <a:r>
              <a:rPr lang="en-US" dirty="0"/>
              <a:t>High dimensionality: used another R function to determine which features (attributes) were important</a:t>
            </a:r>
          </a:p>
          <a:p>
            <a:r>
              <a:rPr lang="en-US" dirty="0"/>
              <a:t>Created 3 different models</a:t>
            </a:r>
          </a:p>
          <a:p>
            <a:pPr lvl="1"/>
            <a:r>
              <a:rPr lang="en-US" dirty="0"/>
              <a:t>Only Demographic</a:t>
            </a:r>
          </a:p>
          <a:p>
            <a:pPr lvl="1"/>
            <a:r>
              <a:rPr lang="en-US" dirty="0"/>
              <a:t>Demographic and Survey Responses</a:t>
            </a:r>
          </a:p>
          <a:p>
            <a:pPr lvl="1"/>
            <a:r>
              <a:rPr lang="en-US" dirty="0"/>
              <a:t>Only Survey Responses</a:t>
            </a:r>
          </a:p>
        </p:txBody>
      </p:sp>
    </p:spTree>
    <p:extLst>
      <p:ext uri="{BB962C8B-B14F-4D97-AF65-F5344CB8AC3E}">
        <p14:creationId xmlns:p14="http://schemas.microsoft.com/office/powerpoint/2010/main" val="297147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1371600" y="1020728"/>
            <a:ext cx="9486900" cy="996061"/>
          </a:xfrm>
        </p:spPr>
        <p:txBody>
          <a:bodyPr anchor="b">
            <a:normAutofit/>
          </a:bodyPr>
          <a:lstStyle/>
          <a:p>
            <a:pPr algn="ctr"/>
            <a:r>
              <a:rPr lang="en-US"/>
              <a:t>Logistic regression results </a:t>
            </a:r>
            <a:r>
              <a:rPr lang="en-US" sz="1800"/>
              <a:t>(Demographic variables)</a:t>
            </a:r>
            <a:endParaRPr lang="en-US"/>
          </a:p>
        </p:txBody>
      </p:sp>
      <p:sp>
        <p:nvSpPr>
          <p:cNvPr id="3" name="Content Placeholder 2">
            <a:extLst>
              <a:ext uri="{FF2B5EF4-FFF2-40B4-BE49-F238E27FC236}">
                <a16:creationId xmlns:a16="http://schemas.microsoft.com/office/drawing/2014/main" id="{C0E25697-DB8F-AA41-9DD5-83F79F9CDD0B}"/>
              </a:ext>
            </a:extLst>
          </p:cNvPr>
          <p:cNvSpPr>
            <a:spLocks noGrp="1"/>
          </p:cNvSpPr>
          <p:nvPr>
            <p:ph idx="1"/>
          </p:nvPr>
        </p:nvSpPr>
        <p:spPr>
          <a:xfrm>
            <a:off x="1371600" y="2200940"/>
            <a:ext cx="9486901" cy="3577854"/>
          </a:xfrm>
        </p:spPr>
        <p:txBody>
          <a:bodyPr vert="horz" lIns="91440" tIns="45720" rIns="91440" bIns="45720" rtlCol="0" anchor="t">
            <a:normAutofit/>
          </a:bodyPr>
          <a:lstStyle/>
          <a:p>
            <a:r>
              <a:rPr lang="en-US" dirty="0"/>
              <a:t>Demographic variables provided included age, education, gender, race, and income level</a:t>
            </a:r>
          </a:p>
          <a:p>
            <a:r>
              <a:rPr lang="en-US" dirty="0"/>
              <a:t>Used age, education, race, and income level for this regression</a:t>
            </a:r>
          </a:p>
          <a:p>
            <a:pPr lvl="1"/>
            <a:r>
              <a:rPr lang="en-US" dirty="0"/>
              <a:t>Gender was not significant (p-value above 0.05)</a:t>
            </a:r>
          </a:p>
          <a:p>
            <a:pPr lvl="1"/>
            <a:r>
              <a:rPr lang="en-US" dirty="0"/>
              <a:t>Education level had the largest impact on a participant’s propensity to vote</a:t>
            </a:r>
          </a:p>
          <a:p>
            <a:r>
              <a:rPr lang="en-US" dirty="0"/>
              <a:t>77% hit rate</a:t>
            </a:r>
          </a:p>
        </p:txBody>
      </p:sp>
    </p:spTree>
    <p:extLst>
      <p:ext uri="{BB962C8B-B14F-4D97-AF65-F5344CB8AC3E}">
        <p14:creationId xmlns:p14="http://schemas.microsoft.com/office/powerpoint/2010/main" val="157928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DB8B3B-3C1B-49E7-968D-B19CEEA7A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3DFFE3-07F3-4EC3-AA29-50B2E141D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484488" y="1371599"/>
            <a:ext cx="3107723" cy="4114800"/>
          </a:xfrm>
        </p:spPr>
        <p:txBody>
          <a:bodyPr vert="horz" lIns="91440" tIns="45720" rIns="91440" bIns="45720" rtlCol="0" anchor="ctr">
            <a:normAutofit/>
          </a:bodyPr>
          <a:lstStyle/>
          <a:p>
            <a:pPr algn="ctr"/>
            <a:r>
              <a:rPr lang="en-US" kern="1200" cap="all" spc="300" baseline="0" dirty="0">
                <a:latin typeface="+mj-lt"/>
                <a:ea typeface="+mj-ea"/>
                <a:cs typeface="+mj-cs"/>
              </a:rPr>
              <a:t>Logistic regression results</a:t>
            </a:r>
            <a:br>
              <a:rPr lang="en-US" dirty="0"/>
            </a:br>
            <a:r>
              <a:rPr lang="en-US" sz="2000" dirty="0"/>
              <a:t>(Demographic)</a:t>
            </a:r>
            <a:endParaRPr lang="en-US" sz="2000" kern="1200" cap="all" spc="300" baseline="0" dirty="0">
              <a:latin typeface="+mj-lt"/>
            </a:endParaRPr>
          </a:p>
        </p:txBody>
      </p:sp>
      <p:pic>
        <p:nvPicPr>
          <p:cNvPr id="14" name="Picture 13">
            <a:extLst>
              <a:ext uri="{FF2B5EF4-FFF2-40B4-BE49-F238E27FC236}">
                <a16:creationId xmlns:a16="http://schemas.microsoft.com/office/drawing/2014/main" id="{CD984C2E-856E-3D42-97D7-C5A63E81E00A}"/>
              </a:ext>
            </a:extLst>
          </p:cNvPr>
          <p:cNvPicPr>
            <a:picLocks noChangeAspect="1"/>
          </p:cNvPicPr>
          <p:nvPr/>
        </p:nvPicPr>
        <p:blipFill>
          <a:blip r:embed="rId2"/>
          <a:stretch>
            <a:fillRect/>
          </a:stretch>
        </p:blipFill>
        <p:spPr>
          <a:xfrm>
            <a:off x="5600700" y="600500"/>
            <a:ext cx="5067300" cy="1536700"/>
          </a:xfrm>
          <a:prstGeom prst="rect">
            <a:avLst/>
          </a:prstGeom>
        </p:spPr>
      </p:pic>
      <p:pic>
        <p:nvPicPr>
          <p:cNvPr id="17" name="Picture 16">
            <a:extLst>
              <a:ext uri="{FF2B5EF4-FFF2-40B4-BE49-F238E27FC236}">
                <a16:creationId xmlns:a16="http://schemas.microsoft.com/office/drawing/2014/main" id="{19B47B9E-9707-144D-B595-E18D2488BB4F}"/>
              </a:ext>
            </a:extLst>
          </p:cNvPr>
          <p:cNvPicPr>
            <a:picLocks noChangeAspect="1"/>
          </p:cNvPicPr>
          <p:nvPr/>
        </p:nvPicPr>
        <p:blipFill>
          <a:blip r:embed="rId3"/>
          <a:stretch>
            <a:fillRect/>
          </a:stretch>
        </p:blipFill>
        <p:spPr>
          <a:xfrm>
            <a:off x="5600700" y="2634752"/>
            <a:ext cx="5067300" cy="1588495"/>
          </a:xfrm>
          <a:prstGeom prst="rect">
            <a:avLst/>
          </a:prstGeom>
        </p:spPr>
      </p:pic>
      <p:sp>
        <p:nvSpPr>
          <p:cNvPr id="3" name="Content Placeholder 2">
            <a:extLst>
              <a:ext uri="{FF2B5EF4-FFF2-40B4-BE49-F238E27FC236}">
                <a16:creationId xmlns:a16="http://schemas.microsoft.com/office/drawing/2014/main" id="{94385F17-4B61-4464-8FCA-C4878FC60428}"/>
              </a:ext>
            </a:extLst>
          </p:cNvPr>
          <p:cNvSpPr>
            <a:spLocks noGrp="1"/>
          </p:cNvSpPr>
          <p:nvPr>
            <p:ph idx="1"/>
          </p:nvPr>
        </p:nvSpPr>
        <p:spPr>
          <a:xfrm>
            <a:off x="5419724" y="4654403"/>
            <a:ext cx="3028951" cy="460523"/>
          </a:xfrm>
        </p:spPr>
        <p:txBody>
          <a:bodyPr vert="horz" lIns="91440" tIns="45720" rIns="91440" bIns="45720" rtlCol="0" anchor="t">
            <a:normAutofit/>
          </a:bodyPr>
          <a:lstStyle/>
          <a:p>
            <a:pPr marL="0" indent="0" algn="ctr">
              <a:buNone/>
            </a:pPr>
            <a:r>
              <a:rPr lang="en-US" dirty="0"/>
              <a:t>109+ 1243</a:t>
            </a:r>
          </a:p>
        </p:txBody>
      </p:sp>
      <p:sp>
        <p:nvSpPr>
          <p:cNvPr id="4" name="Content Placeholder 2">
            <a:extLst>
              <a:ext uri="{FF2B5EF4-FFF2-40B4-BE49-F238E27FC236}">
                <a16:creationId xmlns:a16="http://schemas.microsoft.com/office/drawing/2014/main" id="{C75B838F-3FB1-4F07-9439-975DD428EB67}"/>
              </a:ext>
            </a:extLst>
          </p:cNvPr>
          <p:cNvSpPr txBox="1">
            <a:spLocks/>
          </p:cNvSpPr>
          <p:nvPr/>
        </p:nvSpPr>
        <p:spPr>
          <a:xfrm>
            <a:off x="5419724" y="5111603"/>
            <a:ext cx="3028951" cy="4605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72 + 1243 + 326 + 109</a:t>
            </a:r>
          </a:p>
        </p:txBody>
      </p:sp>
      <p:cxnSp>
        <p:nvCxnSpPr>
          <p:cNvPr id="5" name="Straight Arrow Connector 4">
            <a:extLst>
              <a:ext uri="{FF2B5EF4-FFF2-40B4-BE49-F238E27FC236}">
                <a16:creationId xmlns:a16="http://schemas.microsoft.com/office/drawing/2014/main" id="{C6B81CC6-322F-44D8-B500-BFEED702B3D8}"/>
              </a:ext>
            </a:extLst>
          </p:cNvPr>
          <p:cNvCxnSpPr/>
          <p:nvPr/>
        </p:nvCxnSpPr>
        <p:spPr>
          <a:xfrm flipV="1">
            <a:off x="5562600" y="5067300"/>
            <a:ext cx="2743200" cy="9525"/>
          </a:xfrm>
          <a:prstGeom prst="straightConnector1">
            <a:avLst/>
          </a:prstGeom>
          <a:ln/>
        </p:spPr>
        <p:style>
          <a:lnRef idx="3">
            <a:schemeClr val="dk1"/>
          </a:lnRef>
          <a:fillRef idx="0">
            <a:schemeClr val="dk1"/>
          </a:fillRef>
          <a:effectRef idx="2">
            <a:schemeClr val="dk1"/>
          </a:effectRef>
          <a:fontRef idx="minor">
            <a:schemeClr val="tx1"/>
          </a:fontRef>
        </p:style>
      </p:cxnSp>
      <p:sp>
        <p:nvSpPr>
          <p:cNvPr id="6" name="Content Placeholder 2">
            <a:extLst>
              <a:ext uri="{FF2B5EF4-FFF2-40B4-BE49-F238E27FC236}">
                <a16:creationId xmlns:a16="http://schemas.microsoft.com/office/drawing/2014/main" id="{6425C32D-5EE4-4F44-A6EA-A370AF0EC42A}"/>
              </a:ext>
            </a:extLst>
          </p:cNvPr>
          <p:cNvSpPr txBox="1">
            <a:spLocks/>
          </p:cNvSpPr>
          <p:nvPr/>
        </p:nvSpPr>
        <p:spPr>
          <a:xfrm>
            <a:off x="8553449" y="4844903"/>
            <a:ext cx="2695576" cy="4605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Goudy Old Style"/>
                <a:ea typeface="Batang"/>
                <a:cs typeface="Arial"/>
              </a:rPr>
              <a:t>= .7726 or 77.26% </a:t>
            </a:r>
            <a:endParaRPr lang="en-US" dirty="0">
              <a:latin typeface="Goudy Old Style"/>
              <a:ea typeface="Batang"/>
              <a:cs typeface="Arial"/>
            </a:endParaRPr>
          </a:p>
        </p:txBody>
      </p:sp>
    </p:spTree>
    <p:extLst>
      <p:ext uri="{BB962C8B-B14F-4D97-AF65-F5344CB8AC3E}">
        <p14:creationId xmlns:p14="http://schemas.microsoft.com/office/powerpoint/2010/main" val="315719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1371600" y="1020728"/>
            <a:ext cx="9486900" cy="996061"/>
          </a:xfrm>
        </p:spPr>
        <p:txBody>
          <a:bodyPr anchor="b">
            <a:normAutofit/>
          </a:bodyPr>
          <a:lstStyle/>
          <a:p>
            <a:pPr algn="ctr"/>
            <a:r>
              <a:rPr lang="en-US" dirty="0"/>
              <a:t>Logistic regression results </a:t>
            </a:r>
            <a:br>
              <a:rPr lang="en-US" dirty="0"/>
            </a:br>
            <a:r>
              <a:rPr lang="en-US" sz="1800" dirty="0"/>
              <a:t>(Survey variables)</a:t>
            </a:r>
            <a:endParaRPr lang="en-US" dirty="0"/>
          </a:p>
        </p:txBody>
      </p:sp>
      <p:sp>
        <p:nvSpPr>
          <p:cNvPr id="3" name="Content Placeholder 2">
            <a:extLst>
              <a:ext uri="{FF2B5EF4-FFF2-40B4-BE49-F238E27FC236}">
                <a16:creationId xmlns:a16="http://schemas.microsoft.com/office/drawing/2014/main" id="{C0E25697-DB8F-AA41-9DD5-83F79F9CDD0B}"/>
              </a:ext>
            </a:extLst>
          </p:cNvPr>
          <p:cNvSpPr>
            <a:spLocks noGrp="1"/>
          </p:cNvSpPr>
          <p:nvPr>
            <p:ph idx="1"/>
          </p:nvPr>
        </p:nvSpPr>
        <p:spPr>
          <a:xfrm>
            <a:off x="1371600" y="2200940"/>
            <a:ext cx="9486901" cy="3577854"/>
          </a:xfrm>
        </p:spPr>
        <p:txBody>
          <a:bodyPr vert="horz" lIns="91440" tIns="45720" rIns="91440" bIns="45720" rtlCol="0" anchor="t">
            <a:normAutofit/>
          </a:bodyPr>
          <a:lstStyle/>
          <a:p>
            <a:r>
              <a:rPr lang="en-US" dirty="0"/>
              <a:t>Survey Questions Used</a:t>
            </a:r>
          </a:p>
          <a:p>
            <a:pPr lvl="1"/>
            <a:r>
              <a:rPr lang="en-US" dirty="0"/>
              <a:t>Q2_1 – How important is to vote?</a:t>
            </a:r>
          </a:p>
          <a:p>
            <a:pPr lvl="1"/>
            <a:r>
              <a:rPr lang="en-US" dirty="0"/>
              <a:t>Q18 (all) - Have you had issues attempting to vote in the past?</a:t>
            </a:r>
          </a:p>
          <a:p>
            <a:pPr lvl="1"/>
            <a:r>
              <a:rPr lang="en-US" dirty="0"/>
              <a:t>Q20 – Are you currently registered to vote? </a:t>
            </a:r>
          </a:p>
          <a:p>
            <a:pPr lvl="1"/>
            <a:r>
              <a:rPr lang="en-US" dirty="0"/>
              <a:t>Q27 (all) - Did you vote in past elections?</a:t>
            </a:r>
          </a:p>
          <a:p>
            <a:pPr lvl="1"/>
            <a:r>
              <a:rPr lang="en-US" dirty="0"/>
              <a:t>Political Affiliation</a:t>
            </a:r>
          </a:p>
          <a:p>
            <a:r>
              <a:rPr lang="en-US" dirty="0"/>
              <a:t>86% Hit Rate</a:t>
            </a:r>
          </a:p>
        </p:txBody>
      </p:sp>
    </p:spTree>
    <p:extLst>
      <p:ext uri="{BB962C8B-B14F-4D97-AF65-F5344CB8AC3E}">
        <p14:creationId xmlns:p14="http://schemas.microsoft.com/office/powerpoint/2010/main" val="403071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DB8B3B-3C1B-49E7-968D-B19CEEA7A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3DFFE3-07F3-4EC3-AA29-50B2E141D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484488" y="1371599"/>
            <a:ext cx="3107723" cy="4114800"/>
          </a:xfrm>
        </p:spPr>
        <p:txBody>
          <a:bodyPr vert="horz" lIns="91440" tIns="45720" rIns="91440" bIns="45720" rtlCol="0" anchor="ctr">
            <a:normAutofit/>
          </a:bodyPr>
          <a:lstStyle/>
          <a:p>
            <a:pPr algn="ctr"/>
            <a:r>
              <a:rPr lang="en-US" kern="1200" cap="all" spc="300" baseline="0" dirty="0">
                <a:latin typeface="+mj-lt"/>
                <a:ea typeface="+mj-ea"/>
                <a:cs typeface="+mj-cs"/>
              </a:rPr>
              <a:t>Logistic regression results</a:t>
            </a:r>
            <a:br>
              <a:rPr lang="en-US" dirty="0"/>
            </a:br>
            <a:r>
              <a:rPr lang="en-US" sz="2000" dirty="0"/>
              <a:t>(Survey)</a:t>
            </a:r>
            <a:endParaRPr lang="en-US" sz="2000" kern="1200" cap="all" spc="300" baseline="0" dirty="0">
              <a:latin typeface="+mj-lt"/>
            </a:endParaRPr>
          </a:p>
        </p:txBody>
      </p:sp>
      <p:pic>
        <p:nvPicPr>
          <p:cNvPr id="3" name="Picture 3" descr="Table&#10;&#10;Description automatically generated">
            <a:extLst>
              <a:ext uri="{FF2B5EF4-FFF2-40B4-BE49-F238E27FC236}">
                <a16:creationId xmlns:a16="http://schemas.microsoft.com/office/drawing/2014/main" id="{7579DC64-9F46-45AC-83F9-AA9928A8D876}"/>
              </a:ext>
            </a:extLst>
          </p:cNvPr>
          <p:cNvPicPr>
            <a:picLocks noChangeAspect="1"/>
          </p:cNvPicPr>
          <p:nvPr/>
        </p:nvPicPr>
        <p:blipFill>
          <a:blip r:embed="rId2"/>
          <a:stretch>
            <a:fillRect/>
          </a:stretch>
        </p:blipFill>
        <p:spPr>
          <a:xfrm>
            <a:off x="6127595" y="258227"/>
            <a:ext cx="3997712" cy="3172741"/>
          </a:xfrm>
          <a:prstGeom prst="rect">
            <a:avLst/>
          </a:prstGeom>
        </p:spPr>
      </p:pic>
      <p:pic>
        <p:nvPicPr>
          <p:cNvPr id="4" name="Picture 4" descr="Table&#10;&#10;Description automatically generated">
            <a:extLst>
              <a:ext uri="{FF2B5EF4-FFF2-40B4-BE49-F238E27FC236}">
                <a16:creationId xmlns:a16="http://schemas.microsoft.com/office/drawing/2014/main" id="{A21350C1-C51B-4CE3-92C1-501A8AE3842A}"/>
              </a:ext>
            </a:extLst>
          </p:cNvPr>
          <p:cNvPicPr>
            <a:picLocks noChangeAspect="1"/>
          </p:cNvPicPr>
          <p:nvPr/>
        </p:nvPicPr>
        <p:blipFill>
          <a:blip r:embed="rId3"/>
          <a:stretch>
            <a:fillRect/>
          </a:stretch>
        </p:blipFill>
        <p:spPr>
          <a:xfrm>
            <a:off x="6127596" y="3515033"/>
            <a:ext cx="3997711" cy="1240421"/>
          </a:xfrm>
          <a:prstGeom prst="rect">
            <a:avLst/>
          </a:prstGeom>
        </p:spPr>
      </p:pic>
      <p:sp>
        <p:nvSpPr>
          <p:cNvPr id="8" name="Content Placeholder 2">
            <a:extLst>
              <a:ext uri="{FF2B5EF4-FFF2-40B4-BE49-F238E27FC236}">
                <a16:creationId xmlns:a16="http://schemas.microsoft.com/office/drawing/2014/main" id="{159FB1A0-D160-40A2-A7FA-B56DB4FCDB35}"/>
              </a:ext>
            </a:extLst>
          </p:cNvPr>
          <p:cNvSpPr>
            <a:spLocks noGrp="1"/>
          </p:cNvSpPr>
          <p:nvPr>
            <p:ph idx="1"/>
          </p:nvPr>
        </p:nvSpPr>
        <p:spPr>
          <a:xfrm>
            <a:off x="5362574" y="5044928"/>
            <a:ext cx="3028951" cy="460523"/>
          </a:xfrm>
        </p:spPr>
        <p:txBody>
          <a:bodyPr vert="horz" lIns="91440" tIns="45720" rIns="91440" bIns="45720" rtlCol="0" anchor="t">
            <a:normAutofit/>
          </a:bodyPr>
          <a:lstStyle/>
          <a:p>
            <a:pPr marL="0" indent="0" algn="ctr">
              <a:buNone/>
            </a:pPr>
            <a:r>
              <a:rPr lang="en-US" dirty="0"/>
              <a:t>249 + 1273</a:t>
            </a:r>
            <a:endParaRPr lang="en-US"/>
          </a:p>
        </p:txBody>
      </p:sp>
      <p:sp>
        <p:nvSpPr>
          <p:cNvPr id="9" name="Content Placeholder 2">
            <a:extLst>
              <a:ext uri="{FF2B5EF4-FFF2-40B4-BE49-F238E27FC236}">
                <a16:creationId xmlns:a16="http://schemas.microsoft.com/office/drawing/2014/main" id="{B681C609-531B-4F70-BD4B-0A97BEF102B3}"/>
              </a:ext>
            </a:extLst>
          </p:cNvPr>
          <p:cNvSpPr txBox="1">
            <a:spLocks/>
          </p:cNvSpPr>
          <p:nvPr/>
        </p:nvSpPr>
        <p:spPr>
          <a:xfrm>
            <a:off x="5362574" y="5502128"/>
            <a:ext cx="3028951" cy="4605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249 + 1273 + 43 + 185</a:t>
            </a:r>
          </a:p>
        </p:txBody>
      </p:sp>
      <p:cxnSp>
        <p:nvCxnSpPr>
          <p:cNvPr id="11" name="Straight Arrow Connector 10">
            <a:extLst>
              <a:ext uri="{FF2B5EF4-FFF2-40B4-BE49-F238E27FC236}">
                <a16:creationId xmlns:a16="http://schemas.microsoft.com/office/drawing/2014/main" id="{57F979CF-1A54-46E2-BA75-23A4349A15C8}"/>
              </a:ext>
            </a:extLst>
          </p:cNvPr>
          <p:cNvCxnSpPr/>
          <p:nvPr/>
        </p:nvCxnSpPr>
        <p:spPr>
          <a:xfrm flipV="1">
            <a:off x="5505450" y="5457825"/>
            <a:ext cx="2743200" cy="9525"/>
          </a:xfrm>
          <a:prstGeom prst="straightConnector1">
            <a:avLst/>
          </a:prstGeom>
          <a:ln/>
        </p:spPr>
        <p:style>
          <a:lnRef idx="3">
            <a:schemeClr val="dk1"/>
          </a:lnRef>
          <a:fillRef idx="0">
            <a:schemeClr val="dk1"/>
          </a:fillRef>
          <a:effectRef idx="2">
            <a:schemeClr val="dk1"/>
          </a:effectRef>
          <a:fontRef idx="minor">
            <a:schemeClr val="tx1"/>
          </a:fontRef>
        </p:style>
      </p:cxnSp>
      <p:sp>
        <p:nvSpPr>
          <p:cNvPr id="12" name="Content Placeholder 2">
            <a:extLst>
              <a:ext uri="{FF2B5EF4-FFF2-40B4-BE49-F238E27FC236}">
                <a16:creationId xmlns:a16="http://schemas.microsoft.com/office/drawing/2014/main" id="{94FC22DB-1779-4982-A2DE-75B81545DBE4}"/>
              </a:ext>
            </a:extLst>
          </p:cNvPr>
          <p:cNvSpPr txBox="1">
            <a:spLocks/>
          </p:cNvSpPr>
          <p:nvPr/>
        </p:nvSpPr>
        <p:spPr>
          <a:xfrm>
            <a:off x="8496299" y="5235428"/>
            <a:ext cx="2695576" cy="4605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Goudy Old Style"/>
                <a:ea typeface="Batang"/>
                <a:cs typeface="Arial"/>
              </a:rPr>
              <a:t>= .8697 or 86.97% </a:t>
            </a:r>
            <a:endParaRPr lang="en-US" dirty="0">
              <a:latin typeface="Goudy Old Style"/>
              <a:ea typeface="Batang"/>
              <a:cs typeface="Arial"/>
            </a:endParaRPr>
          </a:p>
        </p:txBody>
      </p:sp>
    </p:spTree>
    <p:extLst>
      <p:ext uri="{BB962C8B-B14F-4D97-AF65-F5344CB8AC3E}">
        <p14:creationId xmlns:p14="http://schemas.microsoft.com/office/powerpoint/2010/main" val="41827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1371600" y="1020728"/>
            <a:ext cx="9486900" cy="996061"/>
          </a:xfrm>
        </p:spPr>
        <p:txBody>
          <a:bodyPr anchor="b">
            <a:normAutofit/>
          </a:bodyPr>
          <a:lstStyle/>
          <a:p>
            <a:pPr algn="ctr"/>
            <a:r>
              <a:rPr lang="en-US" dirty="0"/>
              <a:t>Logistic regression results </a:t>
            </a:r>
            <a:r>
              <a:rPr lang="en-US" sz="1800" dirty="0"/>
              <a:t>(Demographic &amp; Survey variables)</a:t>
            </a:r>
            <a:endParaRPr lang="en-US" dirty="0"/>
          </a:p>
        </p:txBody>
      </p:sp>
      <p:sp>
        <p:nvSpPr>
          <p:cNvPr id="3" name="Content Placeholder 2">
            <a:extLst>
              <a:ext uri="{FF2B5EF4-FFF2-40B4-BE49-F238E27FC236}">
                <a16:creationId xmlns:a16="http://schemas.microsoft.com/office/drawing/2014/main" id="{C0E25697-DB8F-AA41-9DD5-83F79F9CDD0B}"/>
              </a:ext>
            </a:extLst>
          </p:cNvPr>
          <p:cNvSpPr>
            <a:spLocks noGrp="1"/>
          </p:cNvSpPr>
          <p:nvPr>
            <p:ph idx="1"/>
          </p:nvPr>
        </p:nvSpPr>
        <p:spPr>
          <a:xfrm>
            <a:off x="1371600" y="2200940"/>
            <a:ext cx="9486901" cy="3577854"/>
          </a:xfrm>
        </p:spPr>
        <p:txBody>
          <a:bodyPr vert="horz" lIns="91440" tIns="45720" rIns="91440" bIns="45720" rtlCol="0" anchor="t">
            <a:normAutofit/>
          </a:bodyPr>
          <a:lstStyle/>
          <a:p>
            <a:endParaRPr lang="en-US" dirty="0"/>
          </a:p>
          <a:p>
            <a:r>
              <a:rPr lang="en-US" dirty="0"/>
              <a:t>Combined the Demographic and Survey Variables</a:t>
            </a:r>
          </a:p>
          <a:p>
            <a:pPr lvl="1"/>
            <a:r>
              <a:rPr lang="en-US" dirty="0"/>
              <a:t>More likely to vote</a:t>
            </a:r>
          </a:p>
          <a:p>
            <a:pPr lvl="2"/>
            <a:r>
              <a:rPr lang="en-US" dirty="0"/>
              <a:t>No issues with prior voting</a:t>
            </a:r>
          </a:p>
          <a:p>
            <a:pPr lvl="2"/>
            <a:r>
              <a:rPr lang="en-US" dirty="0"/>
              <a:t>Already a registered voter</a:t>
            </a:r>
          </a:p>
          <a:p>
            <a:pPr lvl="2"/>
            <a:r>
              <a:rPr lang="en-US" dirty="0"/>
              <a:t>Voting is important to being an American citizen</a:t>
            </a:r>
          </a:p>
          <a:p>
            <a:pPr lvl="2"/>
            <a:r>
              <a:rPr lang="en-US" dirty="0"/>
              <a:t>Voted in prior elections</a:t>
            </a:r>
          </a:p>
          <a:p>
            <a:pPr lvl="2"/>
            <a:r>
              <a:rPr lang="en-US" dirty="0"/>
              <a:t>College Education</a:t>
            </a:r>
          </a:p>
          <a:p>
            <a:r>
              <a:rPr lang="en-US" dirty="0"/>
              <a:t>87% hit rate</a:t>
            </a:r>
          </a:p>
        </p:txBody>
      </p:sp>
    </p:spTree>
    <p:extLst>
      <p:ext uri="{BB962C8B-B14F-4D97-AF65-F5344CB8AC3E}">
        <p14:creationId xmlns:p14="http://schemas.microsoft.com/office/powerpoint/2010/main" val="3689668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DB8B3B-3C1B-49E7-968D-B19CEEA7A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3DFFE3-07F3-4EC3-AA29-50B2E141D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780DD-C570-A947-A98C-FA962CB40E37}"/>
              </a:ext>
            </a:extLst>
          </p:cNvPr>
          <p:cNvSpPr>
            <a:spLocks noGrp="1"/>
          </p:cNvSpPr>
          <p:nvPr>
            <p:ph type="title"/>
          </p:nvPr>
        </p:nvSpPr>
        <p:spPr>
          <a:xfrm>
            <a:off x="484488" y="1371599"/>
            <a:ext cx="3107723" cy="4114800"/>
          </a:xfrm>
        </p:spPr>
        <p:txBody>
          <a:bodyPr vert="horz" lIns="91440" tIns="45720" rIns="91440" bIns="45720" rtlCol="0" anchor="ctr">
            <a:normAutofit/>
          </a:bodyPr>
          <a:lstStyle/>
          <a:p>
            <a:pPr algn="ctr"/>
            <a:r>
              <a:rPr lang="en-US" kern="1200" cap="all" spc="300" baseline="0" dirty="0">
                <a:latin typeface="+mj-lt"/>
                <a:ea typeface="+mj-ea"/>
                <a:cs typeface="+mj-cs"/>
              </a:rPr>
              <a:t>Logistic regression results</a:t>
            </a:r>
            <a:br>
              <a:rPr lang="en-US" dirty="0"/>
            </a:br>
            <a:r>
              <a:rPr lang="en-US" sz="2000" dirty="0"/>
              <a:t>(Demographic &amp; Survey)</a:t>
            </a:r>
            <a:endParaRPr lang="en-US" sz="2000" kern="1200" cap="all" spc="300" baseline="0" dirty="0">
              <a:latin typeface="+mj-lt"/>
            </a:endParaRPr>
          </a:p>
        </p:txBody>
      </p:sp>
      <p:pic>
        <p:nvPicPr>
          <p:cNvPr id="3" name="Picture 3" descr="Table&#10;&#10;Description automatically generated">
            <a:extLst>
              <a:ext uri="{FF2B5EF4-FFF2-40B4-BE49-F238E27FC236}">
                <a16:creationId xmlns:a16="http://schemas.microsoft.com/office/drawing/2014/main" id="{09DB0036-0F22-45DA-B031-18392F008027}"/>
              </a:ext>
            </a:extLst>
          </p:cNvPr>
          <p:cNvPicPr>
            <a:picLocks noChangeAspect="1"/>
          </p:cNvPicPr>
          <p:nvPr/>
        </p:nvPicPr>
        <p:blipFill>
          <a:blip r:embed="rId2"/>
          <a:stretch>
            <a:fillRect/>
          </a:stretch>
        </p:blipFill>
        <p:spPr>
          <a:xfrm>
            <a:off x="6229350" y="134735"/>
            <a:ext cx="3819525" cy="4026304"/>
          </a:xfrm>
          <a:prstGeom prst="rect">
            <a:avLst/>
          </a:prstGeom>
        </p:spPr>
      </p:pic>
      <p:pic>
        <p:nvPicPr>
          <p:cNvPr id="4" name="Picture 4" descr="Table&#10;&#10;Description automatically generated">
            <a:extLst>
              <a:ext uri="{FF2B5EF4-FFF2-40B4-BE49-F238E27FC236}">
                <a16:creationId xmlns:a16="http://schemas.microsoft.com/office/drawing/2014/main" id="{65D03663-4C82-45C0-BE86-FFB6A3FBF7C5}"/>
              </a:ext>
            </a:extLst>
          </p:cNvPr>
          <p:cNvPicPr>
            <a:picLocks noChangeAspect="1"/>
          </p:cNvPicPr>
          <p:nvPr/>
        </p:nvPicPr>
        <p:blipFill>
          <a:blip r:embed="rId3"/>
          <a:stretch>
            <a:fillRect/>
          </a:stretch>
        </p:blipFill>
        <p:spPr>
          <a:xfrm>
            <a:off x="6229350" y="4241264"/>
            <a:ext cx="3819525" cy="1004372"/>
          </a:xfrm>
          <a:prstGeom prst="rect">
            <a:avLst/>
          </a:prstGeom>
        </p:spPr>
      </p:pic>
      <p:sp>
        <p:nvSpPr>
          <p:cNvPr id="5" name="Content Placeholder 2">
            <a:extLst>
              <a:ext uri="{FF2B5EF4-FFF2-40B4-BE49-F238E27FC236}">
                <a16:creationId xmlns:a16="http://schemas.microsoft.com/office/drawing/2014/main" id="{C6AF927F-E128-4A85-BC0A-82FE255EB43E}"/>
              </a:ext>
            </a:extLst>
          </p:cNvPr>
          <p:cNvSpPr>
            <a:spLocks noGrp="1"/>
          </p:cNvSpPr>
          <p:nvPr>
            <p:ph idx="1"/>
          </p:nvPr>
        </p:nvSpPr>
        <p:spPr>
          <a:xfrm>
            <a:off x="5391149" y="5425928"/>
            <a:ext cx="3028951" cy="460523"/>
          </a:xfrm>
        </p:spPr>
        <p:txBody>
          <a:bodyPr vert="horz" lIns="91440" tIns="45720" rIns="91440" bIns="45720" rtlCol="0" anchor="t">
            <a:normAutofit/>
          </a:bodyPr>
          <a:lstStyle/>
          <a:p>
            <a:pPr marL="0" indent="0" algn="ctr">
              <a:buNone/>
            </a:pPr>
            <a:r>
              <a:rPr lang="en-US" dirty="0"/>
              <a:t>258 + 1269</a:t>
            </a:r>
          </a:p>
        </p:txBody>
      </p:sp>
      <p:sp>
        <p:nvSpPr>
          <p:cNvPr id="6" name="Content Placeholder 2">
            <a:extLst>
              <a:ext uri="{FF2B5EF4-FFF2-40B4-BE49-F238E27FC236}">
                <a16:creationId xmlns:a16="http://schemas.microsoft.com/office/drawing/2014/main" id="{ADBD53DF-12D9-4308-9672-B28498F2844D}"/>
              </a:ext>
            </a:extLst>
          </p:cNvPr>
          <p:cNvSpPr txBox="1">
            <a:spLocks/>
          </p:cNvSpPr>
          <p:nvPr/>
        </p:nvSpPr>
        <p:spPr>
          <a:xfrm>
            <a:off x="5391149" y="5883128"/>
            <a:ext cx="3028951" cy="4605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47 + 1269 + 258 + 176</a:t>
            </a:r>
          </a:p>
        </p:txBody>
      </p:sp>
      <p:cxnSp>
        <p:nvCxnSpPr>
          <p:cNvPr id="8" name="Straight Arrow Connector 7">
            <a:extLst>
              <a:ext uri="{FF2B5EF4-FFF2-40B4-BE49-F238E27FC236}">
                <a16:creationId xmlns:a16="http://schemas.microsoft.com/office/drawing/2014/main" id="{22203EA1-4225-458C-B6A0-1ED20EEB5D70}"/>
              </a:ext>
            </a:extLst>
          </p:cNvPr>
          <p:cNvCxnSpPr/>
          <p:nvPr/>
        </p:nvCxnSpPr>
        <p:spPr>
          <a:xfrm flipV="1">
            <a:off x="5534025" y="5838825"/>
            <a:ext cx="2743200" cy="9525"/>
          </a:xfrm>
          <a:prstGeom prst="straightConnector1">
            <a:avLst/>
          </a:prstGeom>
          <a:ln/>
        </p:spPr>
        <p:style>
          <a:lnRef idx="3">
            <a:schemeClr val="dk1"/>
          </a:lnRef>
          <a:fillRef idx="0">
            <a:schemeClr val="dk1"/>
          </a:fillRef>
          <a:effectRef idx="2">
            <a:schemeClr val="dk1"/>
          </a:effectRef>
          <a:fontRef idx="minor">
            <a:schemeClr val="tx1"/>
          </a:fontRef>
        </p:style>
      </p:cxnSp>
      <p:sp>
        <p:nvSpPr>
          <p:cNvPr id="9" name="Content Placeholder 2">
            <a:extLst>
              <a:ext uri="{FF2B5EF4-FFF2-40B4-BE49-F238E27FC236}">
                <a16:creationId xmlns:a16="http://schemas.microsoft.com/office/drawing/2014/main" id="{8A799054-AE35-418E-B6CE-0E8C263DCC30}"/>
              </a:ext>
            </a:extLst>
          </p:cNvPr>
          <p:cNvSpPr txBox="1">
            <a:spLocks/>
          </p:cNvSpPr>
          <p:nvPr/>
        </p:nvSpPr>
        <p:spPr>
          <a:xfrm>
            <a:off x="8524874" y="5616428"/>
            <a:ext cx="2695576" cy="4605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Goudy Old Style"/>
                <a:ea typeface="Batang"/>
                <a:cs typeface="Arial"/>
              </a:rPr>
              <a:t>= .8725 or 87.25% </a:t>
            </a:r>
            <a:endParaRPr lang="en-US" dirty="0">
              <a:latin typeface="Goudy Old Style"/>
              <a:ea typeface="Batang"/>
              <a:cs typeface="Arial"/>
            </a:endParaRPr>
          </a:p>
        </p:txBody>
      </p:sp>
    </p:spTree>
    <p:extLst>
      <p:ext uri="{BB962C8B-B14F-4D97-AF65-F5344CB8AC3E}">
        <p14:creationId xmlns:p14="http://schemas.microsoft.com/office/powerpoint/2010/main" val="14314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A3BA7-52C1-8F40-BB83-A1A36152F520}"/>
              </a:ext>
            </a:extLst>
          </p:cNvPr>
          <p:cNvSpPr>
            <a:spLocks noGrp="1"/>
          </p:cNvSpPr>
          <p:nvPr>
            <p:ph type="title"/>
          </p:nvPr>
        </p:nvSpPr>
        <p:spPr>
          <a:xfrm>
            <a:off x="1371600" y="1020728"/>
            <a:ext cx="9486900" cy="996061"/>
          </a:xfrm>
          <a:solidFill>
            <a:schemeClr val="tx2"/>
          </a:solidFill>
        </p:spPr>
        <p:txBody>
          <a:bodyPr anchor="ctr">
            <a:normAutofit/>
          </a:bodyPr>
          <a:lstStyle/>
          <a:p>
            <a:pPr algn="ctr"/>
            <a:r>
              <a:rPr lang="en-US">
                <a:solidFill>
                  <a:schemeClr val="bg2"/>
                </a:solidFill>
              </a:rPr>
              <a:t>Recommendations </a:t>
            </a:r>
          </a:p>
        </p:txBody>
      </p:sp>
      <p:sp>
        <p:nvSpPr>
          <p:cNvPr id="3" name="Content Placeholder 2">
            <a:extLst>
              <a:ext uri="{FF2B5EF4-FFF2-40B4-BE49-F238E27FC236}">
                <a16:creationId xmlns:a16="http://schemas.microsoft.com/office/drawing/2014/main" id="{2F1D531A-C739-5E4C-AF39-9914C7DB4E36}"/>
              </a:ext>
            </a:extLst>
          </p:cNvPr>
          <p:cNvSpPr>
            <a:spLocks noGrp="1"/>
          </p:cNvSpPr>
          <p:nvPr>
            <p:ph idx="1"/>
          </p:nvPr>
        </p:nvSpPr>
        <p:spPr>
          <a:xfrm>
            <a:off x="1371600" y="2200940"/>
            <a:ext cx="9486901" cy="3577854"/>
          </a:xfrm>
        </p:spPr>
        <p:txBody>
          <a:bodyPr vert="horz" lIns="91440" tIns="45720" rIns="91440" bIns="45720" rtlCol="0" anchor="t">
            <a:normAutofit fontScale="92500"/>
          </a:bodyPr>
          <a:lstStyle/>
          <a:p>
            <a:r>
              <a:rPr lang="en-US" dirty="0">
                <a:ea typeface="+mj-lt"/>
                <a:cs typeface="+mj-lt"/>
              </a:rPr>
              <a:t>To determine who/whether to target pro-voting marketing materials:</a:t>
            </a:r>
            <a:r>
              <a:rPr lang="en-US" dirty="0"/>
              <a:t> </a:t>
            </a:r>
          </a:p>
          <a:p>
            <a:pPr lvl="1"/>
            <a:r>
              <a:rPr lang="en-US" dirty="0"/>
              <a:t>If have relevant info about student body (age, income, race, education level, whether registered to vote, whether voted in the past, etc.) use equation to predict how likely students are to vote or not in the next election. </a:t>
            </a:r>
          </a:p>
          <a:p>
            <a:pPr lvl="1"/>
            <a:r>
              <a:rPr lang="en-US" dirty="0"/>
              <a:t>Can also run this on alumni rolls if available to predict how likely alumni are to vote. </a:t>
            </a:r>
          </a:p>
          <a:p>
            <a:r>
              <a:rPr lang="en-US" dirty="0"/>
              <a:t>Make more information available about state and national candidates/issues</a:t>
            </a:r>
          </a:p>
          <a:p>
            <a:r>
              <a:rPr lang="en-US" dirty="0"/>
              <a:t>Invite candidates to university campuses to meet with students and alumni</a:t>
            </a:r>
          </a:p>
          <a:p>
            <a:r>
              <a:rPr lang="en-US" dirty="0"/>
              <a:t>If campus is in an area with early voting or same-day registration, make sure that's noted in marketing materials</a:t>
            </a:r>
          </a:p>
        </p:txBody>
      </p:sp>
    </p:spTree>
    <p:extLst>
      <p:ext uri="{BB962C8B-B14F-4D97-AF65-F5344CB8AC3E}">
        <p14:creationId xmlns:p14="http://schemas.microsoft.com/office/powerpoint/2010/main" val="316325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BF4AD-E264-E847-B936-C38961A8AE7B}"/>
              </a:ext>
            </a:extLst>
          </p:cNvPr>
          <p:cNvSpPr>
            <a:spLocks noGrp="1"/>
          </p:cNvSpPr>
          <p:nvPr>
            <p:ph type="title"/>
          </p:nvPr>
        </p:nvSpPr>
        <p:spPr>
          <a:xfrm>
            <a:off x="685800" y="1371600"/>
            <a:ext cx="2742028" cy="4114800"/>
          </a:xfrm>
        </p:spPr>
        <p:txBody>
          <a:bodyPr anchor="ctr">
            <a:normAutofit/>
          </a:bodyPr>
          <a:lstStyle/>
          <a:p>
            <a:pPr algn="ctr"/>
            <a:r>
              <a:rPr lang="en-US">
                <a:solidFill>
                  <a:schemeClr val="bg2"/>
                </a:solidFill>
              </a:rPr>
              <a:t>Data overview</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0FA37-55C8-CE48-A9C1-364E69907E0E}"/>
              </a:ext>
            </a:extLst>
          </p:cNvPr>
          <p:cNvSpPr>
            <a:spLocks noGrp="1"/>
          </p:cNvSpPr>
          <p:nvPr>
            <p:ph idx="1"/>
          </p:nvPr>
        </p:nvSpPr>
        <p:spPr>
          <a:xfrm>
            <a:off x="4951530" y="939912"/>
            <a:ext cx="6623393" cy="4968515"/>
          </a:xfrm>
        </p:spPr>
        <p:txBody>
          <a:bodyPr anchor="ctr">
            <a:normAutofit/>
          </a:bodyPr>
          <a:lstStyle/>
          <a:p>
            <a:r>
              <a:rPr lang="en-US"/>
              <a:t>Data from a FiveThirtyEight survey of US citizens</a:t>
            </a:r>
          </a:p>
          <a:p>
            <a:r>
              <a:rPr lang="en-US"/>
              <a:t>8,327 people responded to the survey, of those, 1,451 people rarely or never vote</a:t>
            </a:r>
          </a:p>
          <a:p>
            <a:r>
              <a:rPr lang="en-US"/>
              <a:t>Questions in the survey were a mix of demographic and </a:t>
            </a:r>
            <a:r>
              <a:rPr lang="en-US">
                <a:ea typeface="+mj-lt"/>
                <a:cs typeface="+mj-lt"/>
              </a:rPr>
              <a:t>psychographic</a:t>
            </a:r>
            <a:endParaRPr lang="en-US"/>
          </a:p>
          <a:p>
            <a:r>
              <a:rPr lang="en-US"/>
              <a:t>Key questions addressed things like </a:t>
            </a:r>
            <a:r>
              <a:rPr lang="en-US" b="1"/>
              <a:t>why</a:t>
            </a:r>
            <a:r>
              <a:rPr lang="en-US"/>
              <a:t> they decided not to vote, </a:t>
            </a:r>
            <a:r>
              <a:rPr lang="en-US" b="1"/>
              <a:t>how</a:t>
            </a:r>
            <a:r>
              <a:rPr lang="en-US"/>
              <a:t> they would prefer to vote (e.g. mail-in, early, day-of), </a:t>
            </a:r>
            <a:r>
              <a:rPr lang="en-US" b="1"/>
              <a:t>what</a:t>
            </a:r>
            <a:r>
              <a:rPr lang="en-US"/>
              <a:t> they think would get more people to vote</a:t>
            </a:r>
          </a:p>
          <a:p>
            <a:r>
              <a:rPr lang="en-US"/>
              <a:t>Because it was an online survey, it oversampled younger ages</a:t>
            </a:r>
          </a:p>
        </p:txBody>
      </p:sp>
    </p:spTree>
    <p:extLst>
      <p:ext uri="{BB962C8B-B14F-4D97-AF65-F5344CB8AC3E}">
        <p14:creationId xmlns:p14="http://schemas.microsoft.com/office/powerpoint/2010/main" val="261553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BF4AD-E264-E847-B936-C38961A8AE7B}"/>
              </a:ext>
            </a:extLst>
          </p:cNvPr>
          <p:cNvSpPr>
            <a:spLocks noGrp="1"/>
          </p:cNvSpPr>
          <p:nvPr>
            <p:ph type="title"/>
          </p:nvPr>
        </p:nvSpPr>
        <p:spPr>
          <a:xfrm>
            <a:off x="685800" y="1371600"/>
            <a:ext cx="2742028" cy="4114800"/>
          </a:xfrm>
        </p:spPr>
        <p:txBody>
          <a:bodyPr anchor="ctr">
            <a:normAutofit/>
          </a:bodyPr>
          <a:lstStyle/>
          <a:p>
            <a:pPr algn="ctr"/>
            <a:r>
              <a:rPr lang="en-US">
                <a:solidFill>
                  <a:schemeClr val="bg2"/>
                </a:solidFill>
              </a:rPr>
              <a:t>The business question</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0FA37-55C8-CE48-A9C1-364E69907E0E}"/>
              </a:ext>
            </a:extLst>
          </p:cNvPr>
          <p:cNvSpPr>
            <a:spLocks noGrp="1"/>
          </p:cNvSpPr>
          <p:nvPr>
            <p:ph idx="1"/>
          </p:nvPr>
        </p:nvSpPr>
        <p:spPr>
          <a:xfrm>
            <a:off x="5310963" y="1270591"/>
            <a:ext cx="5631357" cy="4364666"/>
          </a:xfrm>
        </p:spPr>
        <p:txBody>
          <a:bodyPr anchor="ctr">
            <a:normAutofit/>
          </a:bodyPr>
          <a:lstStyle/>
          <a:p>
            <a:pPr marL="359410" indent="-359410">
              <a:lnSpc>
                <a:spcPct val="125000"/>
              </a:lnSpc>
              <a:buFont typeface="Arial"/>
              <a:buChar char="•"/>
            </a:pPr>
            <a:r>
              <a:rPr lang="en-US">
                <a:solidFill>
                  <a:schemeClr val="tx1"/>
                </a:solidFill>
                <a:ea typeface="+mj-lt"/>
                <a:cs typeface="+mj-lt"/>
              </a:rPr>
              <a:t>How could colleges and universities focus marketing efforts to </a:t>
            </a:r>
            <a:r>
              <a:rPr lang="en-US" b="1">
                <a:solidFill>
                  <a:schemeClr val="tx1"/>
                </a:solidFill>
                <a:ea typeface="+mj-lt"/>
                <a:cs typeface="+mj-lt"/>
              </a:rPr>
              <a:t>increase voter participation of their students and recent alumni</a:t>
            </a:r>
            <a:r>
              <a:rPr lang="en-US">
                <a:solidFill>
                  <a:schemeClr val="tx1"/>
                </a:solidFill>
                <a:ea typeface="+mj-lt"/>
                <a:cs typeface="+mj-lt"/>
              </a:rPr>
              <a:t>?</a:t>
            </a:r>
          </a:p>
          <a:p>
            <a:pPr marL="359410" indent="-359410">
              <a:lnSpc>
                <a:spcPct val="125000"/>
              </a:lnSpc>
              <a:buFont typeface="Arial"/>
              <a:buChar char="•"/>
            </a:pPr>
            <a:r>
              <a:rPr lang="en-US">
                <a:solidFill>
                  <a:schemeClr val="tx1"/>
                </a:solidFill>
                <a:ea typeface="+mj-lt"/>
                <a:cs typeface="+mj-lt"/>
              </a:rPr>
              <a:t>What beliefs or other indicators are characteristic of non-voters, which could be addressed in these marketing efforts?</a:t>
            </a:r>
          </a:p>
          <a:p>
            <a:endParaRPr lang="en-US" sz="2000"/>
          </a:p>
        </p:txBody>
      </p:sp>
    </p:spTree>
    <p:extLst>
      <p:ext uri="{BB962C8B-B14F-4D97-AF65-F5344CB8AC3E}">
        <p14:creationId xmlns:p14="http://schemas.microsoft.com/office/powerpoint/2010/main" val="145142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3B7EA-6689-1F42-9FE3-4795F56AAE8A}"/>
              </a:ext>
            </a:extLst>
          </p:cNvPr>
          <p:cNvSpPr>
            <a:spLocks noGrp="1"/>
          </p:cNvSpPr>
          <p:nvPr>
            <p:ph type="title"/>
          </p:nvPr>
        </p:nvSpPr>
        <p:spPr>
          <a:xfrm>
            <a:off x="1371599" y="1010097"/>
            <a:ext cx="4210411" cy="851938"/>
          </a:xfrm>
        </p:spPr>
        <p:txBody>
          <a:bodyPr anchor="b">
            <a:normAutofit fontScale="90000"/>
          </a:bodyPr>
          <a:lstStyle/>
          <a:p>
            <a:pPr algn="ctr"/>
            <a:r>
              <a:rPr lang="en-US"/>
              <a:t>Clustering results</a:t>
            </a:r>
          </a:p>
        </p:txBody>
      </p:sp>
      <p:sp>
        <p:nvSpPr>
          <p:cNvPr id="5" name="TextBox 4">
            <a:extLst>
              <a:ext uri="{FF2B5EF4-FFF2-40B4-BE49-F238E27FC236}">
                <a16:creationId xmlns:a16="http://schemas.microsoft.com/office/drawing/2014/main" id="{C8F2A178-FBC0-45E3-A82A-6F6BA3C8F939}"/>
              </a:ext>
            </a:extLst>
          </p:cNvPr>
          <p:cNvSpPr txBox="1"/>
          <p:nvPr/>
        </p:nvSpPr>
        <p:spPr>
          <a:xfrm>
            <a:off x="1043796" y="2064588"/>
            <a:ext cx="455474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Goudy Old Style"/>
              </a:rPr>
              <a:t>Top 4 Correlations w/ Voting Frequency:</a:t>
            </a:r>
          </a:p>
          <a:p>
            <a:pPr marL="342900" indent="-342900">
              <a:buFont typeface="Arial"/>
              <a:buChar char="•"/>
            </a:pPr>
            <a:r>
              <a:rPr lang="en-US" sz="2400">
                <a:latin typeface="Goudy Old Style"/>
              </a:rPr>
              <a:t>As age increases, voting increases</a:t>
            </a:r>
          </a:p>
          <a:p>
            <a:pPr marL="342900" indent="-342900">
              <a:buFont typeface="Arial"/>
              <a:buChar char="•"/>
            </a:pPr>
            <a:r>
              <a:rPr lang="en-US" sz="2400">
                <a:latin typeface="Goudy Old Style"/>
              </a:rPr>
              <a:t>As difficulty voting decreases, voting increases</a:t>
            </a:r>
          </a:p>
          <a:p>
            <a:pPr marL="342900" indent="-342900">
              <a:buFont typeface="Arial"/>
              <a:buChar char="•"/>
            </a:pPr>
            <a:r>
              <a:rPr lang="en-US" sz="2400">
                <a:latin typeface="Goudy Old Style"/>
              </a:rPr>
              <a:t>The more people believe state officials impact their lives, the more they vote</a:t>
            </a:r>
          </a:p>
          <a:p>
            <a:pPr marL="342900" indent="-342900">
              <a:buFont typeface="Arial"/>
              <a:buChar char="•"/>
            </a:pPr>
            <a:r>
              <a:rPr lang="en-US" sz="2400">
                <a:latin typeface="Goudy Old Style"/>
              </a:rPr>
              <a:t>As education increases, voting increases</a:t>
            </a:r>
          </a:p>
        </p:txBody>
      </p:sp>
      <p:pic>
        <p:nvPicPr>
          <p:cNvPr id="24" name="Picture 24" descr="Chart, histogram&#10;&#10;Description automatically generated">
            <a:extLst>
              <a:ext uri="{FF2B5EF4-FFF2-40B4-BE49-F238E27FC236}">
                <a16:creationId xmlns:a16="http://schemas.microsoft.com/office/drawing/2014/main" id="{CF444B08-1049-478D-A004-34652C5C2ED9}"/>
              </a:ext>
            </a:extLst>
          </p:cNvPr>
          <p:cNvPicPr>
            <a:picLocks noGrp="1" noChangeAspect="1"/>
          </p:cNvPicPr>
          <p:nvPr>
            <p:ph idx="1"/>
          </p:nvPr>
        </p:nvPicPr>
        <p:blipFill>
          <a:blip r:embed="rId2"/>
          <a:stretch>
            <a:fillRect/>
          </a:stretch>
        </p:blipFill>
        <p:spPr>
          <a:xfrm>
            <a:off x="5748363" y="695984"/>
            <a:ext cx="5407730" cy="5453471"/>
          </a:xfrm>
        </p:spPr>
      </p:pic>
      <p:pic>
        <p:nvPicPr>
          <p:cNvPr id="25" name="Picture 26" descr="Chart&#10;&#10;Description automatically generated">
            <a:extLst>
              <a:ext uri="{FF2B5EF4-FFF2-40B4-BE49-F238E27FC236}">
                <a16:creationId xmlns:a16="http://schemas.microsoft.com/office/drawing/2014/main" id="{4B0382D5-A9BD-487C-8F13-CED2AAA0B453}"/>
              </a:ext>
            </a:extLst>
          </p:cNvPr>
          <p:cNvPicPr>
            <a:picLocks noChangeAspect="1"/>
          </p:cNvPicPr>
          <p:nvPr/>
        </p:nvPicPr>
        <p:blipFill>
          <a:blip r:embed="rId3"/>
          <a:stretch>
            <a:fillRect/>
          </a:stretch>
        </p:blipFill>
        <p:spPr>
          <a:xfrm>
            <a:off x="5964072" y="740686"/>
            <a:ext cx="5256662" cy="5388001"/>
          </a:xfrm>
          <a:prstGeom prst="rect">
            <a:avLst/>
          </a:prstGeom>
        </p:spPr>
      </p:pic>
    </p:spTree>
    <p:extLst>
      <p:ext uri="{BB962C8B-B14F-4D97-AF65-F5344CB8AC3E}">
        <p14:creationId xmlns:p14="http://schemas.microsoft.com/office/powerpoint/2010/main" val="361322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3B7EA-6689-1F42-9FE3-4795F56AAE8A}"/>
              </a:ext>
            </a:extLst>
          </p:cNvPr>
          <p:cNvSpPr>
            <a:spLocks noGrp="1"/>
          </p:cNvSpPr>
          <p:nvPr>
            <p:ph type="title"/>
          </p:nvPr>
        </p:nvSpPr>
        <p:spPr>
          <a:xfrm>
            <a:off x="1371599" y="1010097"/>
            <a:ext cx="9486901" cy="449372"/>
          </a:xfrm>
        </p:spPr>
        <p:txBody>
          <a:bodyPr anchor="b">
            <a:normAutofit fontScale="90000"/>
          </a:bodyPr>
          <a:lstStyle/>
          <a:p>
            <a:pPr algn="ctr"/>
            <a:r>
              <a:rPr lang="en-US"/>
              <a:t>Clustering results: 4 clusters</a:t>
            </a:r>
          </a:p>
        </p:txBody>
      </p:sp>
      <p:sp>
        <p:nvSpPr>
          <p:cNvPr id="3" name="Content Placeholder 2">
            <a:extLst>
              <a:ext uri="{FF2B5EF4-FFF2-40B4-BE49-F238E27FC236}">
                <a16:creationId xmlns:a16="http://schemas.microsoft.com/office/drawing/2014/main" id="{8DEE7C73-23B0-9343-A72A-839EC3D6140D}"/>
              </a:ext>
            </a:extLst>
          </p:cNvPr>
          <p:cNvSpPr>
            <a:spLocks noGrp="1"/>
          </p:cNvSpPr>
          <p:nvPr>
            <p:ph idx="1"/>
          </p:nvPr>
        </p:nvSpPr>
        <p:spPr>
          <a:xfrm>
            <a:off x="1371600" y="1588031"/>
            <a:ext cx="3793468" cy="4144491"/>
          </a:xfrm>
        </p:spPr>
        <p:txBody>
          <a:bodyPr vert="horz" lIns="91440" tIns="45720" rIns="91440" bIns="45720" rtlCol="0" anchor="t">
            <a:normAutofit fontScale="85000" lnSpcReduction="10000"/>
          </a:bodyPr>
          <a:lstStyle/>
          <a:p>
            <a:pPr marL="0" indent="0">
              <a:buNone/>
            </a:pPr>
            <a:r>
              <a:rPr lang="en-US" b="1">
                <a:ea typeface="+mj-lt"/>
                <a:cs typeface="+mj-lt"/>
              </a:rPr>
              <a:t>Oldest Voters (Avg age </a:t>
            </a:r>
            <a:r>
              <a:rPr lang="en-US" b="1">
                <a:latin typeface="Book Antiqua"/>
                <a:ea typeface="+mj-lt"/>
                <a:cs typeface="+mj-lt"/>
              </a:rPr>
              <a:t>~</a:t>
            </a:r>
            <a:r>
              <a:rPr lang="en-US" b="1">
                <a:ea typeface="+mj-lt"/>
                <a:cs typeface="+mj-lt"/>
              </a:rPr>
              <a:t>74)</a:t>
            </a:r>
            <a:endParaRPr lang="en-US"/>
          </a:p>
          <a:p>
            <a:pPr marL="0" indent="0">
              <a:buNone/>
            </a:pPr>
            <a:r>
              <a:rPr lang="en-US">
                <a:ea typeface="+mj-lt"/>
                <a:cs typeface="+mj-lt"/>
              </a:rPr>
              <a:t>•Lowest Income</a:t>
            </a:r>
            <a:endParaRPr lang="en-US"/>
          </a:p>
          <a:p>
            <a:pPr marL="0" indent="0">
              <a:buNone/>
            </a:pPr>
            <a:r>
              <a:rPr lang="en-US">
                <a:ea typeface="+mj-lt"/>
                <a:cs typeface="+mj-lt"/>
              </a:rPr>
              <a:t>•Most white voters</a:t>
            </a:r>
            <a:endParaRPr lang="en-US"/>
          </a:p>
          <a:p>
            <a:pPr marL="0" indent="0">
              <a:buNone/>
            </a:pPr>
            <a:r>
              <a:rPr lang="en-US">
                <a:ea typeface="+mj-lt"/>
                <a:cs typeface="+mj-lt"/>
              </a:rPr>
              <a:t>•Believe most in impact of DC, state &amp; local elected officials</a:t>
            </a:r>
            <a:endParaRPr lang="en-US"/>
          </a:p>
          <a:p>
            <a:pPr marL="0" indent="0">
              <a:buNone/>
            </a:pPr>
            <a:r>
              <a:rPr lang="en-US">
                <a:ea typeface="+mj-lt"/>
                <a:cs typeface="+mj-lt"/>
              </a:rPr>
              <a:t>•Vote most &amp; have easiest time voting</a:t>
            </a:r>
            <a:endParaRPr lang="en-US" dirty="0"/>
          </a:p>
          <a:p>
            <a:pPr marL="0" indent="0">
              <a:buNone/>
            </a:pPr>
            <a:endParaRPr lang="en-US" b="1" dirty="0">
              <a:ea typeface="+mj-lt"/>
              <a:cs typeface="+mj-lt"/>
            </a:endParaRPr>
          </a:p>
          <a:p>
            <a:pPr marL="0" indent="0">
              <a:buNone/>
            </a:pPr>
            <a:r>
              <a:rPr lang="en-US" b="1" dirty="0">
                <a:ea typeface="+mj-lt"/>
                <a:cs typeface="+mj-lt"/>
              </a:rPr>
              <a:t>Older Voters (Avg age </a:t>
            </a:r>
            <a:r>
              <a:rPr lang="en-US" b="1" dirty="0">
                <a:latin typeface="Book Antiqua"/>
                <a:ea typeface="+mj-lt"/>
                <a:cs typeface="+mj-lt"/>
              </a:rPr>
              <a:t>~</a:t>
            </a:r>
            <a:r>
              <a:rPr lang="en-US" b="1" dirty="0">
                <a:ea typeface="+mj-lt"/>
                <a:cs typeface="+mj-lt"/>
              </a:rPr>
              <a:t>60)</a:t>
            </a:r>
            <a:endParaRPr lang="en-US" dirty="0"/>
          </a:p>
          <a:p>
            <a:pPr marL="0" indent="0">
              <a:buNone/>
            </a:pPr>
            <a:r>
              <a:rPr lang="en-US" dirty="0">
                <a:ea typeface="+mj-lt"/>
                <a:cs typeface="+mj-lt"/>
              </a:rPr>
              <a:t>•Most female &amp; black voters</a:t>
            </a:r>
            <a:endParaRPr lang="en-US" dirty="0"/>
          </a:p>
          <a:p>
            <a:pPr marL="0" indent="0">
              <a:buNone/>
            </a:pPr>
            <a:r>
              <a:rPr lang="en-US" dirty="0">
                <a:ea typeface="+mj-lt"/>
                <a:cs typeface="+mj-lt"/>
              </a:rPr>
              <a:t>•Least educated</a:t>
            </a:r>
            <a:endParaRPr lang="en-US" dirty="0"/>
          </a:p>
          <a:p>
            <a:pPr marL="0" indent="0">
              <a:buNone/>
            </a:pPr>
            <a:endParaRPr lang="en-US" dirty="0">
              <a:ea typeface="+mj-lt"/>
              <a:cs typeface="+mj-lt"/>
            </a:endParaRPr>
          </a:p>
          <a:p>
            <a:pPr marL="0" indent="0">
              <a:buNone/>
            </a:pPr>
            <a:endParaRPr lang="en-US"/>
          </a:p>
        </p:txBody>
      </p:sp>
      <p:sp>
        <p:nvSpPr>
          <p:cNvPr id="4" name="Content Placeholder 2">
            <a:extLst>
              <a:ext uri="{FF2B5EF4-FFF2-40B4-BE49-F238E27FC236}">
                <a16:creationId xmlns:a16="http://schemas.microsoft.com/office/drawing/2014/main" id="{54EF82BB-A1DA-4373-9C98-5E7F2191A763}"/>
              </a:ext>
            </a:extLst>
          </p:cNvPr>
          <p:cNvSpPr txBox="1">
            <a:spLocks/>
          </p:cNvSpPr>
          <p:nvPr/>
        </p:nvSpPr>
        <p:spPr>
          <a:xfrm>
            <a:off x="5650302" y="1582280"/>
            <a:ext cx="6165731" cy="415886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ea typeface="+mj-lt"/>
                <a:cs typeface="+mj-lt"/>
              </a:rPr>
              <a:t>Highest Income Voters (Avg age </a:t>
            </a:r>
            <a:r>
              <a:rPr lang="en-US" sz="2200" b="1" dirty="0">
                <a:latin typeface="Book Antiqua"/>
                <a:ea typeface="+mj-lt"/>
                <a:cs typeface="+mj-lt"/>
              </a:rPr>
              <a:t>~</a:t>
            </a:r>
            <a:r>
              <a:rPr lang="en-US" sz="2200" b="1" dirty="0">
                <a:ea typeface="+mj-lt"/>
                <a:cs typeface="+mj-lt"/>
              </a:rPr>
              <a:t>45)</a:t>
            </a:r>
            <a:endParaRPr lang="en-US" sz="2200" dirty="0">
              <a:ea typeface="+mj-lt"/>
              <a:cs typeface="+mj-lt"/>
            </a:endParaRPr>
          </a:p>
          <a:p>
            <a:pPr marL="0" indent="0">
              <a:buNone/>
            </a:pPr>
            <a:r>
              <a:rPr lang="en-US" sz="2200" dirty="0">
                <a:ea typeface="+mj-lt"/>
                <a:cs typeface="+mj-lt"/>
              </a:rPr>
              <a:t>•Most Hispanic</a:t>
            </a:r>
            <a:endParaRPr lang="en-US" sz="2200" dirty="0"/>
          </a:p>
          <a:p>
            <a:pPr marL="0" indent="0">
              <a:spcAft>
                <a:spcPts val="1200"/>
              </a:spcAft>
              <a:buNone/>
            </a:pPr>
            <a:r>
              <a:rPr lang="en-US" sz="2200" dirty="0">
                <a:ea typeface="+mj-lt"/>
                <a:cs typeface="+mj-lt"/>
              </a:rPr>
              <a:t>•Believe least in impact of local elected officials</a:t>
            </a:r>
          </a:p>
          <a:p>
            <a:pPr marL="0" indent="0">
              <a:buNone/>
            </a:pPr>
            <a:r>
              <a:rPr lang="en-US" sz="2200" b="1">
                <a:ea typeface="+mj-lt"/>
                <a:cs typeface="+mj-lt"/>
              </a:rPr>
              <a:t>Youngest Voters (Avg age </a:t>
            </a:r>
            <a:r>
              <a:rPr lang="en-US" sz="2200" b="1">
                <a:latin typeface="Book Antiqua"/>
                <a:ea typeface="+mj-lt"/>
                <a:cs typeface="+mj-lt"/>
              </a:rPr>
              <a:t>~</a:t>
            </a:r>
            <a:r>
              <a:rPr lang="en-US" sz="2200" b="1">
                <a:ea typeface="+mj-lt"/>
                <a:cs typeface="+mj-lt"/>
              </a:rPr>
              <a:t>29)</a:t>
            </a:r>
            <a:endParaRPr lang="en-US" sz="2200">
              <a:ea typeface="+mj-lt"/>
              <a:cs typeface="+mj-lt"/>
            </a:endParaRPr>
          </a:p>
          <a:p>
            <a:pPr marL="0" indent="0">
              <a:buNone/>
            </a:pPr>
            <a:r>
              <a:rPr lang="en-US" sz="2200">
                <a:ea typeface="+mj-lt"/>
                <a:cs typeface="+mj-lt"/>
              </a:rPr>
              <a:t>•Most males, most other/mixed voters</a:t>
            </a:r>
            <a:endParaRPr lang="en-US" sz="2200"/>
          </a:p>
          <a:p>
            <a:pPr marL="0" indent="0">
              <a:buNone/>
            </a:pPr>
            <a:r>
              <a:rPr lang="en-US" sz="2200">
                <a:ea typeface="+mj-lt"/>
                <a:cs typeface="+mj-lt"/>
              </a:rPr>
              <a:t>•Most educated</a:t>
            </a:r>
          </a:p>
          <a:p>
            <a:pPr marL="0" indent="0">
              <a:buNone/>
            </a:pPr>
            <a:r>
              <a:rPr lang="en-US" sz="2200">
                <a:highlight>
                  <a:srgbClr val="FFFF00"/>
                </a:highlight>
                <a:ea typeface="+mj-lt"/>
                <a:cs typeface="+mj-lt"/>
              </a:rPr>
              <a:t>•Vote least &amp; have hardest time voting</a:t>
            </a:r>
            <a:endParaRPr lang="en-US" sz="2200">
              <a:highlight>
                <a:srgbClr val="FFFF00"/>
              </a:highlight>
            </a:endParaRPr>
          </a:p>
          <a:p>
            <a:pPr marL="0" indent="0">
              <a:buNone/>
            </a:pPr>
            <a:r>
              <a:rPr lang="en-US" sz="2200">
                <a:highlight>
                  <a:srgbClr val="FFFF00"/>
                </a:highlight>
                <a:ea typeface="+mj-lt"/>
                <a:cs typeface="+mj-lt"/>
              </a:rPr>
              <a:t>•Believe least in impact of DC &amp; state elected officials</a:t>
            </a:r>
            <a:endParaRPr lang="en-US" sz="2200">
              <a:highlight>
                <a:srgbClr val="FFFF00"/>
              </a:highlight>
            </a:endParaRPr>
          </a:p>
          <a:p>
            <a:pPr marL="0" indent="0">
              <a:buNone/>
            </a:pPr>
            <a:endParaRPr lang="en-US" sz="2200">
              <a:ea typeface="+mj-lt"/>
              <a:cs typeface="+mj-lt"/>
            </a:endParaRPr>
          </a:p>
          <a:p>
            <a:endParaRPr lang="en-US" sz="2200"/>
          </a:p>
        </p:txBody>
      </p:sp>
      <p:cxnSp>
        <p:nvCxnSpPr>
          <p:cNvPr id="5" name="Straight Arrow Connector 4">
            <a:extLst>
              <a:ext uri="{FF2B5EF4-FFF2-40B4-BE49-F238E27FC236}">
                <a16:creationId xmlns:a16="http://schemas.microsoft.com/office/drawing/2014/main" id="{21F3A38B-9624-4866-9261-831C839587B7}"/>
              </a:ext>
            </a:extLst>
          </p:cNvPr>
          <p:cNvCxnSpPr/>
          <p:nvPr/>
        </p:nvCxnSpPr>
        <p:spPr>
          <a:xfrm>
            <a:off x="5697030" y="3028748"/>
            <a:ext cx="5161470" cy="0"/>
          </a:xfrm>
          <a:prstGeom prst="straightConnector1">
            <a:avLst/>
          </a:prstGeom>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C5D06E6-9E06-4F3C-9164-87CB1F95E74E}"/>
              </a:ext>
            </a:extLst>
          </p:cNvPr>
          <p:cNvCxnSpPr/>
          <p:nvPr/>
        </p:nvCxnSpPr>
        <p:spPr>
          <a:xfrm>
            <a:off x="1257283" y="4247522"/>
            <a:ext cx="3709357" cy="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95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3B7EA-6689-1F42-9FE3-4795F56AAE8A}"/>
              </a:ext>
            </a:extLst>
          </p:cNvPr>
          <p:cNvSpPr>
            <a:spLocks noGrp="1"/>
          </p:cNvSpPr>
          <p:nvPr>
            <p:ph type="title"/>
          </p:nvPr>
        </p:nvSpPr>
        <p:spPr>
          <a:xfrm>
            <a:off x="1371599" y="1513305"/>
            <a:ext cx="9486901" cy="1125107"/>
          </a:xfrm>
        </p:spPr>
        <p:txBody>
          <a:bodyPr anchor="b">
            <a:normAutofit fontScale="90000"/>
          </a:bodyPr>
          <a:lstStyle/>
          <a:p>
            <a:pPr algn="ctr"/>
            <a:r>
              <a:rPr lang="en-US"/>
              <a:t>Understanding KEY SUBSET: </a:t>
            </a:r>
            <a:br>
              <a:rPr lang="en-US"/>
            </a:br>
            <a:br>
              <a:rPr lang="en-US"/>
            </a:br>
            <a:r>
              <a:rPr lang="en-US" b="1">
                <a:ea typeface="+mj-lt"/>
                <a:cs typeface="+mj-lt"/>
              </a:rPr>
              <a:t>People with some college or a college degree who don't vote</a:t>
            </a:r>
            <a:r>
              <a:rPr lang="en-US">
                <a:ea typeface="+mj-lt"/>
                <a:cs typeface="+mj-lt"/>
              </a:rPr>
              <a:t>:</a:t>
            </a:r>
          </a:p>
        </p:txBody>
      </p:sp>
      <p:sp>
        <p:nvSpPr>
          <p:cNvPr id="7" name="Content Placeholder 2">
            <a:extLst>
              <a:ext uri="{FF2B5EF4-FFF2-40B4-BE49-F238E27FC236}">
                <a16:creationId xmlns:a16="http://schemas.microsoft.com/office/drawing/2014/main" id="{FE322DCD-2312-477A-A7B2-0B71EEB22BB5}"/>
              </a:ext>
            </a:extLst>
          </p:cNvPr>
          <p:cNvSpPr txBox="1">
            <a:spLocks/>
          </p:cNvSpPr>
          <p:nvPr/>
        </p:nvSpPr>
        <p:spPr>
          <a:xfrm>
            <a:off x="3206152" y="3091902"/>
            <a:ext cx="6597050" cy="313807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ea typeface="+mj-lt"/>
                <a:cs typeface="+mj-lt"/>
              </a:rPr>
              <a:t>Psychographic</a:t>
            </a:r>
            <a:r>
              <a:rPr lang="en-US" b="1"/>
              <a:t>:</a:t>
            </a:r>
          </a:p>
          <a:p>
            <a:pPr>
              <a:buFont typeface="Arial"/>
              <a:buChar char="•"/>
            </a:pPr>
            <a:r>
              <a:rPr lang="en-US">
                <a:ea typeface="+mj-lt"/>
                <a:cs typeface="+mj-lt"/>
              </a:rPr>
              <a:t>20% don't want to register to vote</a:t>
            </a:r>
          </a:p>
          <a:p>
            <a:pPr>
              <a:buFont typeface="Arial"/>
              <a:buChar char="•"/>
            </a:pPr>
            <a:r>
              <a:rPr lang="en-US">
                <a:ea typeface="+mj-lt"/>
                <a:cs typeface="+mj-lt"/>
              </a:rPr>
              <a:t>"don’t trust the political system to serve my needs"</a:t>
            </a:r>
          </a:p>
          <a:p>
            <a:pPr>
              <a:buFont typeface="Arial"/>
              <a:buChar char="•"/>
            </a:pPr>
            <a:r>
              <a:rPr lang="en-US"/>
              <a:t>"</a:t>
            </a:r>
            <a:r>
              <a:rPr lang="en-US">
                <a:ea typeface="+mj-lt"/>
                <a:cs typeface="+mj-lt"/>
              </a:rPr>
              <a:t>don’t think my vote matters"</a:t>
            </a:r>
            <a:endParaRPr lang="en-US"/>
          </a:p>
          <a:p>
            <a:pPr>
              <a:buFont typeface="Arial"/>
              <a:buChar char="•"/>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425424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4EF82BB-A1DA-4373-9C98-5E7F2191A763}"/>
              </a:ext>
            </a:extLst>
          </p:cNvPr>
          <p:cNvSpPr txBox="1">
            <a:spLocks/>
          </p:cNvSpPr>
          <p:nvPr/>
        </p:nvSpPr>
        <p:spPr>
          <a:xfrm>
            <a:off x="5650302" y="1582280"/>
            <a:ext cx="6165731" cy="415886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b="1"/>
          </a:p>
        </p:txBody>
      </p:sp>
      <p:pic>
        <p:nvPicPr>
          <p:cNvPr id="3" name="Picture 4" descr="Chart&#10;&#10;Description automatically generated">
            <a:extLst>
              <a:ext uri="{FF2B5EF4-FFF2-40B4-BE49-F238E27FC236}">
                <a16:creationId xmlns:a16="http://schemas.microsoft.com/office/drawing/2014/main" id="{31EAF2A8-C8B5-4129-803E-77DF0400DD8C}"/>
              </a:ext>
            </a:extLst>
          </p:cNvPr>
          <p:cNvPicPr>
            <a:picLocks noChangeAspect="1"/>
          </p:cNvPicPr>
          <p:nvPr/>
        </p:nvPicPr>
        <p:blipFill>
          <a:blip r:embed="rId2"/>
          <a:stretch>
            <a:fillRect/>
          </a:stretch>
        </p:blipFill>
        <p:spPr>
          <a:xfrm>
            <a:off x="1086929" y="857026"/>
            <a:ext cx="10018143" cy="5143950"/>
          </a:xfrm>
          <a:prstGeom prst="rect">
            <a:avLst/>
          </a:prstGeom>
        </p:spPr>
      </p:pic>
    </p:spTree>
    <p:extLst>
      <p:ext uri="{BB962C8B-B14F-4D97-AF65-F5344CB8AC3E}">
        <p14:creationId xmlns:p14="http://schemas.microsoft.com/office/powerpoint/2010/main" val="31607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4EF82BB-A1DA-4373-9C98-5E7F2191A763}"/>
              </a:ext>
            </a:extLst>
          </p:cNvPr>
          <p:cNvSpPr txBox="1">
            <a:spLocks/>
          </p:cNvSpPr>
          <p:nvPr/>
        </p:nvSpPr>
        <p:spPr>
          <a:xfrm>
            <a:off x="5650302" y="1582280"/>
            <a:ext cx="6165731" cy="4158868"/>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b="1"/>
          </a:p>
        </p:txBody>
      </p:sp>
      <p:pic>
        <p:nvPicPr>
          <p:cNvPr id="17" name="Picture 17" descr="Chart, bar chart&#10;&#10;Description automatically generated">
            <a:extLst>
              <a:ext uri="{FF2B5EF4-FFF2-40B4-BE49-F238E27FC236}">
                <a16:creationId xmlns:a16="http://schemas.microsoft.com/office/drawing/2014/main" id="{EED521CD-EAD0-473D-87B9-BF005A8DCCCF}"/>
              </a:ext>
            </a:extLst>
          </p:cNvPr>
          <p:cNvPicPr>
            <a:picLocks noChangeAspect="1"/>
          </p:cNvPicPr>
          <p:nvPr/>
        </p:nvPicPr>
        <p:blipFill>
          <a:blip r:embed="rId2"/>
          <a:stretch>
            <a:fillRect/>
          </a:stretch>
        </p:blipFill>
        <p:spPr>
          <a:xfrm>
            <a:off x="1777042" y="781258"/>
            <a:ext cx="8652295" cy="5295484"/>
          </a:xfrm>
          <a:prstGeom prst="rect">
            <a:avLst/>
          </a:prstGeom>
        </p:spPr>
      </p:pic>
    </p:spTree>
    <p:extLst>
      <p:ext uri="{BB962C8B-B14F-4D97-AF65-F5344CB8AC3E}">
        <p14:creationId xmlns:p14="http://schemas.microsoft.com/office/powerpoint/2010/main" val="311675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DF98E-6F94-4E38-BEB6-718140AB4554}"/>
              </a:ext>
            </a:extLst>
          </p:cNvPr>
          <p:cNvSpPr>
            <a:spLocks noGrp="1"/>
          </p:cNvSpPr>
          <p:nvPr>
            <p:ph type="title"/>
          </p:nvPr>
        </p:nvSpPr>
        <p:spPr>
          <a:xfrm>
            <a:off x="908797" y="2800981"/>
            <a:ext cx="10374405" cy="1256037"/>
          </a:xfrm>
        </p:spPr>
        <p:txBody>
          <a:bodyPr anchor="b">
            <a:normAutofit fontScale="90000"/>
          </a:bodyPr>
          <a:lstStyle/>
          <a:p>
            <a:pPr algn="ctr"/>
            <a:r>
              <a:rPr lang="en-US" sz="3600" b="1" dirty="0"/>
              <a:t>Can we predict potential Voters?</a:t>
            </a:r>
            <a:br>
              <a:rPr lang="en-US" sz="4000" b="1" dirty="0"/>
            </a:br>
            <a:br>
              <a:rPr lang="en-US" dirty="0"/>
            </a:br>
            <a:r>
              <a:rPr lang="en-US" dirty="0"/>
              <a:t>Logistic Regression</a:t>
            </a:r>
          </a:p>
        </p:txBody>
      </p:sp>
    </p:spTree>
    <p:extLst>
      <p:ext uri="{BB962C8B-B14F-4D97-AF65-F5344CB8AC3E}">
        <p14:creationId xmlns:p14="http://schemas.microsoft.com/office/powerpoint/2010/main" val="3463386355"/>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3</TotalTime>
  <Words>780</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 Antiqua</vt:lpstr>
      <vt:lpstr>Gill Sans MT</vt:lpstr>
      <vt:lpstr>Goudy Old Style</vt:lpstr>
      <vt:lpstr>ClassicFrameVTI</vt:lpstr>
      <vt:lpstr>VOTER AND Non-voter Data</vt:lpstr>
      <vt:lpstr>Data overview</vt:lpstr>
      <vt:lpstr>The business question</vt:lpstr>
      <vt:lpstr>Clustering results</vt:lpstr>
      <vt:lpstr>Clustering results: 4 clusters</vt:lpstr>
      <vt:lpstr>Understanding KEY SUBSET:   People with some college or a college degree who don't vote:</vt:lpstr>
      <vt:lpstr>PowerPoint Presentation</vt:lpstr>
      <vt:lpstr>PowerPoint Presentation</vt:lpstr>
      <vt:lpstr>Can we predict potential Voters?  Logistic Regression</vt:lpstr>
      <vt:lpstr>Logistic regression Approach</vt:lpstr>
      <vt:lpstr>Logistic regression results (Demographic variables)</vt:lpstr>
      <vt:lpstr>Logistic regression results (Demographic)</vt:lpstr>
      <vt:lpstr>Logistic regression results  (Survey variables)</vt:lpstr>
      <vt:lpstr>Logistic regression results (Survey)</vt:lpstr>
      <vt:lpstr>Logistic regression results (Demographic &amp; Survey variables)</vt:lpstr>
      <vt:lpstr>Logistic regression results (Demographic &amp; Survey)</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J Schweitzer</dc:creator>
  <cp:lastModifiedBy>Barbara J Schweitzer</cp:lastModifiedBy>
  <cp:revision>10</cp:revision>
  <dcterms:created xsi:type="dcterms:W3CDTF">2021-03-07T01:45:37Z</dcterms:created>
  <dcterms:modified xsi:type="dcterms:W3CDTF">2021-08-05T16:02:51Z</dcterms:modified>
</cp:coreProperties>
</file>