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17" r:id="rId3"/>
    <p:sldId id="279" r:id="rId4"/>
    <p:sldId id="277" r:id="rId5"/>
    <p:sldId id="276" r:id="rId6"/>
    <p:sldId id="272" r:id="rId7"/>
    <p:sldId id="273" r:id="rId8"/>
    <p:sldId id="303" r:id="rId9"/>
    <p:sldId id="274" r:id="rId10"/>
    <p:sldId id="275" r:id="rId11"/>
    <p:sldId id="280" r:id="rId12"/>
    <p:sldId id="281" r:id="rId13"/>
    <p:sldId id="282" r:id="rId14"/>
    <p:sldId id="283" r:id="rId15"/>
    <p:sldId id="291" r:id="rId16"/>
    <p:sldId id="293" r:id="rId17"/>
    <p:sldId id="298" r:id="rId18"/>
    <p:sldId id="299" r:id="rId19"/>
    <p:sldId id="301" r:id="rId20"/>
    <p:sldId id="302" r:id="rId21"/>
    <p:sldId id="278" r:id="rId22"/>
    <p:sldId id="304" r:id="rId23"/>
    <p:sldId id="305" r:id="rId24"/>
    <p:sldId id="306" r:id="rId25"/>
    <p:sldId id="314" r:id="rId26"/>
    <p:sldId id="315" r:id="rId27"/>
    <p:sldId id="316" r:id="rId28"/>
    <p:sldId id="311" r:id="rId29"/>
    <p:sldId id="312" r:id="rId30"/>
    <p:sldId id="308" r:id="rId31"/>
    <p:sldId id="309" r:id="rId32"/>
    <p:sldId id="310" r:id="rId33"/>
    <p:sldId id="307" r:id="rId34"/>
    <p:sldId id="313" r:id="rId35"/>
    <p:sldId id="270" r:id="rId3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2E313D"/>
    <a:srgbClr val="EF6245"/>
    <a:srgbClr val="5EBC77"/>
    <a:srgbClr val="FAA9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6741" autoAdjust="0"/>
  </p:normalViewPr>
  <p:slideViewPr>
    <p:cSldViewPr>
      <p:cViewPr varScale="1">
        <p:scale>
          <a:sx n="132" d="100"/>
          <a:sy n="132" d="100"/>
        </p:scale>
        <p:origin x="636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031E8-18C5-4303-A253-BBD5661B8DD8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B483A-27AF-44BF-AF42-4825A4A33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8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B483A-27AF-44BF-AF42-4825A4A33D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2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B483A-27AF-44BF-AF42-4825A4A33D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45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B483A-27AF-44BF-AF42-4825A4A33D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alphaModFix amt="99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193708"/>
            <a:ext cx="77724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Overview of the presentation / presenter name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2BD7A2-2E68-406A-BA3A-713B6ABBC8D1}" type="datetime1">
              <a:rPr lang="ko-KR" altLang="en-US" smtClean="0"/>
              <a:t>2018-11-10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3275856" y="2767383"/>
            <a:ext cx="2592288" cy="144016"/>
            <a:chOff x="3275856" y="2767383"/>
            <a:chExt cx="2592288" cy="144016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33002"/>
            <a:ext cx="1310548" cy="39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862" y="4272186"/>
            <a:ext cx="1353290" cy="5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563637"/>
            <a:ext cx="4038600" cy="303098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563637"/>
            <a:ext cx="4038600" cy="303098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64D4-0C61-479E-B3B6-5CD4F98B16E6}" type="datetime1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5EB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563637"/>
            <a:ext cx="4038600" cy="303098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563637"/>
            <a:ext cx="4038600" cy="303098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8F8A-AEF3-4715-8D35-D653EE701CCF}" type="datetime1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2E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59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563637"/>
            <a:ext cx="4038600" cy="303098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563637"/>
            <a:ext cx="4038600" cy="303098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7BEB-912B-4A92-8E33-199EF521C2C1}" type="datetime1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EF6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41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563637"/>
            <a:ext cx="4038600" cy="303098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563637"/>
            <a:ext cx="4038600" cy="303098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067A-8C57-4696-8043-0326F55DA15D}" type="datetime1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FA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5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491629"/>
            <a:ext cx="4040188" cy="288033"/>
          </a:xfrm>
          <a:solidFill>
            <a:srgbClr val="2E313D"/>
          </a:solidFill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Section 1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1851670"/>
            <a:ext cx="4040188" cy="274295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491629"/>
            <a:ext cx="4041775" cy="288033"/>
          </a:xfrm>
          <a:solidFill>
            <a:srgbClr val="EF6245"/>
          </a:solidFill>
          <a:ln>
            <a:solidFill>
              <a:srgbClr val="FAA95A"/>
            </a:solidFill>
          </a:ln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Section 2</a:t>
            </a:r>
            <a:endParaRPr lang="ko-KR" altLang="en-US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6" y="1851670"/>
            <a:ext cx="4041775" cy="274295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649B-EBEC-4BA8-AC0D-F49E603AE11B}" type="datetime1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5EB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491629"/>
            <a:ext cx="4040188" cy="288033"/>
          </a:xfrm>
          <a:solidFill>
            <a:srgbClr val="FAA95A"/>
          </a:solidFill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Section 1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1851670"/>
            <a:ext cx="4040188" cy="274295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491629"/>
            <a:ext cx="4041775" cy="288033"/>
          </a:xfrm>
          <a:solidFill>
            <a:srgbClr val="EF6245"/>
          </a:solidFill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Section 2</a:t>
            </a:r>
            <a:endParaRPr lang="ko-KR" altLang="en-US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6" y="1851670"/>
            <a:ext cx="4041775" cy="274295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BDC6-69FE-4D17-A468-ABDC38ACE6F2}" type="datetime1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2E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1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491629"/>
            <a:ext cx="4040188" cy="288033"/>
          </a:xfrm>
          <a:solidFill>
            <a:srgbClr val="2E313D"/>
          </a:solidFill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Section 1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1851670"/>
            <a:ext cx="4040188" cy="274295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491629"/>
            <a:ext cx="4041775" cy="288033"/>
          </a:xfrm>
          <a:solidFill>
            <a:srgbClr val="5EBC77"/>
          </a:solidFill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Section 2</a:t>
            </a:r>
            <a:endParaRPr lang="ko-KR" altLang="en-US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6" y="1851670"/>
            <a:ext cx="4041775" cy="274295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AF06-0144-4E61-A123-B25B7357A676}" type="datetime1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EF6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78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491629"/>
            <a:ext cx="4040188" cy="288033"/>
          </a:xfrm>
          <a:solidFill>
            <a:srgbClr val="2E313D"/>
          </a:solidFill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Section 1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1851670"/>
            <a:ext cx="4040188" cy="274295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491629"/>
            <a:ext cx="4041775" cy="288033"/>
          </a:xfrm>
          <a:solidFill>
            <a:srgbClr val="5EBC77"/>
          </a:solidFill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Section 2</a:t>
            </a:r>
            <a:endParaRPr lang="ko-KR" altLang="en-US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6" y="1851670"/>
            <a:ext cx="4041775" cy="274295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CA28-E0BB-4CF9-9929-4C9A959F3641}" type="datetime1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FA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1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D15E-7FF5-44D9-9CEB-286A191846B3}" type="datetime1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7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5EB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 smtClean="0"/>
              <a:t>Put Your Image Title Here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1792288" y="459581"/>
            <a:ext cx="5486400" cy="3086100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smtClean="0"/>
              <a:t>Put your image here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Put your description here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D4F3-995C-4CD1-B42C-6FB313C1C42C}" type="datetime1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563639"/>
            <a:ext cx="8229600" cy="303098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C506-DF5C-4B25-991B-6660B013A1CA}" type="datetime1">
              <a:rPr lang="ko-KR" altLang="en-US" smtClean="0"/>
              <a:t>2018-11-10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5EB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563639"/>
            <a:ext cx="8229600" cy="303098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1D83-15FE-494E-88DA-27F17BBD0931}" type="datetime1">
              <a:rPr lang="ko-KR" altLang="en-US" smtClean="0"/>
              <a:t>2018-11-10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2E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0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563639"/>
            <a:ext cx="8229600" cy="303098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89B-1278-4238-9FA5-A6D25DD44BAE}" type="datetime1">
              <a:rPr lang="ko-KR" altLang="en-US" smtClean="0"/>
              <a:t>2018-11-10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EF6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47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563639"/>
            <a:ext cx="8229600" cy="303098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699-EE63-42DB-8864-2E25CC755D02}" type="datetime1">
              <a:rPr lang="ko-KR" altLang="en-US" smtClean="0"/>
              <a:t>2018-11-10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FA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784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1707654"/>
            <a:ext cx="7772400" cy="634726"/>
          </a:xfrm>
        </p:spPr>
        <p:txBody>
          <a:bodyPr anchor="t"/>
          <a:lstStyle>
            <a:lvl1pPr algn="ctr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This is 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401043"/>
            <a:ext cx="7772400" cy="30137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2BD4-07DE-4B4A-B209-E0D9A28C32D3}" type="datetime1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4139952" y="-44364"/>
            <a:ext cx="864096" cy="1752017"/>
          </a:xfrm>
          <a:prstGeom prst="rect">
            <a:avLst/>
          </a:prstGeom>
          <a:solidFill>
            <a:srgbClr val="5EB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699792" y="2859782"/>
            <a:ext cx="374441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3" name="직사각형 12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1707654"/>
            <a:ext cx="7772400" cy="634726"/>
          </a:xfrm>
        </p:spPr>
        <p:txBody>
          <a:bodyPr anchor="t"/>
          <a:lstStyle>
            <a:lvl1pPr algn="ctr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This is 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401043"/>
            <a:ext cx="7772400" cy="30137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BCF-B07E-4DC0-B869-6432A348FC33}" type="datetime1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4139952" y="-44364"/>
            <a:ext cx="864096" cy="1752017"/>
          </a:xfrm>
          <a:prstGeom prst="rect">
            <a:avLst/>
          </a:prstGeom>
          <a:solidFill>
            <a:srgbClr val="2E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699792" y="2859782"/>
            <a:ext cx="374441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3" name="직사각형 12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46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1707654"/>
            <a:ext cx="7772400" cy="634726"/>
          </a:xfrm>
        </p:spPr>
        <p:txBody>
          <a:bodyPr anchor="t"/>
          <a:lstStyle>
            <a:lvl1pPr algn="ctr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This is 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401043"/>
            <a:ext cx="7772400" cy="30137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6B5D-6DC2-4EBC-86E5-273D255AB987}" type="datetime1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4139952" y="-44364"/>
            <a:ext cx="864096" cy="1752017"/>
          </a:xfrm>
          <a:prstGeom prst="rect">
            <a:avLst/>
          </a:prstGeom>
          <a:solidFill>
            <a:srgbClr val="EF6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699792" y="2859782"/>
            <a:ext cx="374441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3" name="직사각형 12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93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1707654"/>
            <a:ext cx="7772400" cy="634726"/>
          </a:xfrm>
        </p:spPr>
        <p:txBody>
          <a:bodyPr anchor="t"/>
          <a:lstStyle>
            <a:lvl1pPr algn="ctr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This is 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401043"/>
            <a:ext cx="7772400" cy="30137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CEA2-17B8-4FC4-802B-E9949ADA639E}" type="datetime1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4139952" y="-44364"/>
            <a:ext cx="864096" cy="1752017"/>
          </a:xfrm>
          <a:prstGeom prst="rect">
            <a:avLst/>
          </a:prstGeom>
          <a:solidFill>
            <a:srgbClr val="FA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699792" y="2859782"/>
            <a:ext cx="374441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3" name="직사각형 12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23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22A30-416A-483A-B551-3D4F40F9820A}" type="datetime1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2" r:id="rId5"/>
    <p:sldLayoutId id="2147483651" r:id="rId6"/>
    <p:sldLayoutId id="2147483660" r:id="rId7"/>
    <p:sldLayoutId id="2147483664" r:id="rId8"/>
    <p:sldLayoutId id="2147483665" r:id="rId9"/>
    <p:sldLayoutId id="2147483652" r:id="rId10"/>
    <p:sldLayoutId id="2147483666" r:id="rId11"/>
    <p:sldLayoutId id="2147483667" r:id="rId12"/>
    <p:sldLayoutId id="2147483668" r:id="rId13"/>
    <p:sldLayoutId id="2147483653" r:id="rId14"/>
    <p:sldLayoutId id="2147483669" r:id="rId15"/>
    <p:sldLayoutId id="2147483670" r:id="rId16"/>
    <p:sldLayoutId id="2147483671" r:id="rId17"/>
    <p:sldLayoutId id="2147483654" r:id="rId18"/>
    <p:sldLayoutId id="2147483657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karpathy.github.io/2015/05/21/rnn-effectiveness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2776" y="1779662"/>
            <a:ext cx="6118448" cy="748054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DokChampa" panose="020B0604020202020204" pitchFamily="34" charset="-34"/>
                <a:cs typeface="DokChampa" panose="020B0604020202020204" pitchFamily="34" charset="-34"/>
              </a:rPr>
              <a:t>Recurrent Neural Networks (RNN)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Theory and Practice</a:t>
            </a:r>
            <a:endParaRPr lang="ko-KR" altLang="en-US" sz="18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859782"/>
            <a:ext cx="6400800" cy="1314450"/>
          </a:xfrm>
        </p:spPr>
        <p:txBody>
          <a:bodyPr>
            <a:normAutofit/>
          </a:bodyPr>
          <a:lstStyle/>
          <a:p>
            <a:endParaRPr lang="en-US" altLang="ko-KR" sz="1400" i="0" dirty="0" smtClean="0"/>
          </a:p>
          <a:p>
            <a:r>
              <a:rPr lang="en-US" altLang="ko-KR" sz="1400" i="0" dirty="0" smtClean="0"/>
              <a:t>Imam Mustafa Kamal &amp; </a:t>
            </a:r>
            <a:r>
              <a:rPr lang="en-US" altLang="ko-KR" sz="1400" i="0" dirty="0" err="1" smtClean="0"/>
              <a:t>Hyerim</a:t>
            </a:r>
            <a:r>
              <a:rPr lang="en-US" altLang="ko-KR" sz="1400" i="0" dirty="0" smtClean="0"/>
              <a:t> Bae</a:t>
            </a:r>
          </a:p>
          <a:p>
            <a:endParaRPr lang="en-US" altLang="ko-KR" sz="1400" i="0" dirty="0" smtClean="0"/>
          </a:p>
          <a:p>
            <a:r>
              <a:rPr lang="en-GB" altLang="ko-KR" sz="1200" i="0" dirty="0" smtClean="0"/>
              <a:t>Industrial Engineering</a:t>
            </a:r>
            <a:endParaRPr lang="en-GB" altLang="ko-KR" sz="1200" i="0" dirty="0"/>
          </a:p>
          <a:p>
            <a:r>
              <a:rPr lang="en-GB" altLang="ko-KR" sz="1200" i="0" dirty="0"/>
              <a:t>Pusan National </a:t>
            </a:r>
            <a:r>
              <a:rPr lang="en-GB" altLang="ko-KR" sz="1200" i="0" dirty="0" smtClean="0"/>
              <a:t>University</a:t>
            </a:r>
            <a:endParaRPr lang="ko-KR" altLang="en-US" sz="14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9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Variant of RNN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91630"/>
            <a:ext cx="7509520" cy="233647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582344" y="4146510"/>
            <a:ext cx="3478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e.g. </a:t>
            </a:r>
            <a:r>
              <a:rPr lang="en-GB" sz="1400" b="1" dirty="0" smtClean="0"/>
              <a:t>Video classification on frame level</a:t>
            </a:r>
            <a:endParaRPr lang="en-GB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539880" y="3828107"/>
            <a:ext cx="1128464" cy="31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3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RNN Calculation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139952" y="1635646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139952" y="3643976"/>
            <a:ext cx="360040" cy="7200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851920" y="2752135"/>
            <a:ext cx="93610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RNN</a:t>
            </a:r>
            <a:endParaRPr lang="en-GB" sz="1600" dirty="0"/>
          </a:p>
        </p:txBody>
      </p:sp>
      <p:cxnSp>
        <p:nvCxnSpPr>
          <p:cNvPr id="10" name="Straight Arrow Connector 9"/>
          <p:cNvCxnSpPr>
            <a:stCxn id="7" idx="0"/>
            <a:endCxn id="8" idx="2"/>
          </p:cNvCxnSpPr>
          <p:nvPr/>
        </p:nvCxnSpPr>
        <p:spPr>
          <a:xfrm flipV="1">
            <a:off x="4319972" y="3256191"/>
            <a:ext cx="0" cy="387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3" idx="2"/>
          </p:cNvCxnSpPr>
          <p:nvPr/>
        </p:nvCxnSpPr>
        <p:spPr>
          <a:xfrm flipV="1">
            <a:off x="4319972" y="2355726"/>
            <a:ext cx="0" cy="396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H="1">
            <a:off x="4652609" y="3001622"/>
            <a:ext cx="275911" cy="5081"/>
          </a:xfrm>
          <a:prstGeom prst="curvedConnector4">
            <a:avLst>
              <a:gd name="adj1" fmla="val 1143"/>
              <a:gd name="adj2" fmla="val 674154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78085" y="1626354"/>
            <a:ext cx="16814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Usually want to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Predict a vector at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Some time steps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815916" y="1491995"/>
            <a:ext cx="1008112" cy="100811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7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Recurrent Neural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452320" y="1626299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Y</a:t>
            </a:r>
            <a:r>
              <a:rPr lang="en-GB" sz="1000" baseline="-25000" dirty="0" err="1" smtClean="0"/>
              <a:t>t</a:t>
            </a:r>
            <a:endParaRPr lang="en-GB" sz="10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452320" y="3634629"/>
            <a:ext cx="360040" cy="7200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 smtClean="0"/>
              <a:t>X</a:t>
            </a:r>
            <a:r>
              <a:rPr lang="en-GB" sz="900" baseline="-25000" dirty="0" err="1" smtClean="0"/>
              <a:t>t</a:t>
            </a:r>
            <a:endParaRPr lang="en-GB" sz="9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7164288" y="2742788"/>
            <a:ext cx="93610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</a:t>
            </a:r>
            <a:r>
              <a:rPr lang="en-GB" sz="1600" baseline="-25000" dirty="0" err="1" smtClean="0"/>
              <a:t>t</a:t>
            </a:r>
            <a:endParaRPr lang="en-GB" sz="1600" baseline="-25000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>
          <a:xfrm flipV="1">
            <a:off x="7632340" y="3246844"/>
            <a:ext cx="0" cy="387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  <a:endCxn id="7" idx="2"/>
          </p:cNvCxnSpPr>
          <p:nvPr/>
        </p:nvCxnSpPr>
        <p:spPr>
          <a:xfrm flipV="1">
            <a:off x="7632340" y="2346379"/>
            <a:ext cx="0" cy="396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3568" y="1563638"/>
            <a:ext cx="4351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We can process a sequence of vectors x by</a:t>
            </a:r>
          </a:p>
          <a:p>
            <a:r>
              <a:rPr lang="en-GB" sz="1400" dirty="0" smtClean="0"/>
              <a:t>Applying a </a:t>
            </a:r>
            <a:r>
              <a:rPr lang="en-GB" sz="1400" b="1" dirty="0" smtClean="0"/>
              <a:t>recurrence formula </a:t>
            </a:r>
            <a:r>
              <a:rPr lang="en-GB" sz="1400" dirty="0" smtClean="0"/>
              <a:t>at every time step:</a:t>
            </a:r>
            <a:endParaRPr lang="en-GB" sz="14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917360"/>
              </p:ext>
            </p:extLst>
          </p:nvPr>
        </p:nvGraphicFramePr>
        <p:xfrm>
          <a:off x="1475656" y="2617817"/>
          <a:ext cx="3024336" cy="72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3" imgW="952200" imgH="228600" progId="Equation.DSMT4">
                  <p:embed/>
                </p:oleObj>
              </mc:Choice>
              <mc:Fallback>
                <p:oleObj name="Equation" r:id="rId3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2617817"/>
                        <a:ext cx="3024336" cy="725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1470575" y="2730413"/>
            <a:ext cx="519877" cy="516431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406679" y="2730413"/>
            <a:ext cx="519877" cy="516431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030127" y="2722521"/>
            <a:ext cx="679104" cy="516431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793636" y="2728410"/>
            <a:ext cx="519877" cy="51643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810504" y="3320726"/>
            <a:ext cx="970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</a:rPr>
              <a:t>new state</a:t>
            </a:r>
            <a:endParaRPr lang="en-GB" sz="14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0513" y="3348509"/>
            <a:ext cx="17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7030A0"/>
                </a:solidFill>
              </a:rPr>
              <a:t>some function</a:t>
            </a:r>
          </a:p>
          <a:p>
            <a:r>
              <a:rPr lang="en-GB" sz="1400" dirty="0" smtClean="0">
                <a:solidFill>
                  <a:srgbClr val="7030A0"/>
                </a:solidFill>
              </a:rPr>
              <a:t>With parameters W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3247" y="3353313"/>
            <a:ext cx="930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50"/>
                </a:solidFill>
              </a:rPr>
              <a:t>old state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0173" y="3349022"/>
            <a:ext cx="1475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input vector at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some time step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13088" y="1627097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Y</a:t>
            </a:r>
            <a:r>
              <a:rPr lang="en-GB" sz="900" baseline="-25000" dirty="0" smtClean="0"/>
              <a:t>t-1</a:t>
            </a:r>
            <a:endParaRPr lang="en-GB" sz="900" baseline="-25000" dirty="0"/>
          </a:p>
        </p:txBody>
      </p:sp>
      <p:sp>
        <p:nvSpPr>
          <p:cNvPr id="27" name="Rectangle 26"/>
          <p:cNvSpPr/>
          <p:nvPr/>
        </p:nvSpPr>
        <p:spPr>
          <a:xfrm>
            <a:off x="6213088" y="3635427"/>
            <a:ext cx="360040" cy="7200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X</a:t>
            </a:r>
            <a:r>
              <a:rPr lang="en-GB" sz="900" baseline="-25000" dirty="0" smtClean="0"/>
              <a:t>t-1</a:t>
            </a:r>
            <a:endParaRPr lang="en-GB" sz="900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5925056" y="2743586"/>
            <a:ext cx="93610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h</a:t>
            </a:r>
            <a:r>
              <a:rPr lang="en-GB" sz="1600" baseline="-25000" dirty="0" smtClean="0"/>
              <a:t>t-1</a:t>
            </a:r>
            <a:endParaRPr lang="en-GB" sz="1600" baseline="-25000" dirty="0"/>
          </a:p>
        </p:txBody>
      </p:sp>
      <p:cxnSp>
        <p:nvCxnSpPr>
          <p:cNvPr id="29" name="Straight Arrow Connector 28"/>
          <p:cNvCxnSpPr>
            <a:stCxn id="27" idx="0"/>
            <a:endCxn id="28" idx="2"/>
          </p:cNvCxnSpPr>
          <p:nvPr/>
        </p:nvCxnSpPr>
        <p:spPr>
          <a:xfrm flipV="1">
            <a:off x="6393108" y="3247642"/>
            <a:ext cx="0" cy="387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0"/>
            <a:endCxn id="26" idx="2"/>
          </p:cNvCxnSpPr>
          <p:nvPr/>
        </p:nvCxnSpPr>
        <p:spPr>
          <a:xfrm flipV="1">
            <a:off x="6393108" y="2347177"/>
            <a:ext cx="0" cy="396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3"/>
            <a:endCxn id="9" idx="1"/>
          </p:cNvCxnSpPr>
          <p:nvPr/>
        </p:nvCxnSpPr>
        <p:spPr>
          <a:xfrm flipV="1">
            <a:off x="6861160" y="2994816"/>
            <a:ext cx="303128" cy="79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134660" y="2995215"/>
            <a:ext cx="303128" cy="79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587013" y="2998626"/>
            <a:ext cx="303128" cy="79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27881" y="274906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….</a:t>
            </a:r>
            <a:endParaRPr lang="en-GB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153992" y="274503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….</a:t>
            </a:r>
            <a:endParaRPr lang="en-GB" b="1" dirty="0"/>
          </a:p>
        </p:txBody>
      </p:sp>
      <p:cxnSp>
        <p:nvCxnSpPr>
          <p:cNvPr id="38" name="Curved Connector 37"/>
          <p:cNvCxnSpPr>
            <a:endCxn id="9" idx="2"/>
          </p:cNvCxnSpPr>
          <p:nvPr/>
        </p:nvCxnSpPr>
        <p:spPr>
          <a:xfrm>
            <a:off x="1730513" y="3246844"/>
            <a:ext cx="5901827" cy="12700"/>
          </a:xfrm>
          <a:prstGeom prst="curvedConnector4">
            <a:avLst>
              <a:gd name="adj1" fmla="val 46"/>
              <a:gd name="adj2" fmla="val 10585717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endCxn id="28" idx="3"/>
          </p:cNvCxnSpPr>
          <p:nvPr/>
        </p:nvCxnSpPr>
        <p:spPr>
          <a:xfrm flipV="1">
            <a:off x="3343247" y="2995614"/>
            <a:ext cx="3517913" cy="251133"/>
          </a:xfrm>
          <a:prstGeom prst="curvedConnector5">
            <a:avLst>
              <a:gd name="adj1" fmla="val -437"/>
              <a:gd name="adj2" fmla="val -584214"/>
              <a:gd name="adj3" fmla="val 106498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endCxn id="8" idx="2"/>
          </p:cNvCxnSpPr>
          <p:nvPr/>
        </p:nvCxnSpPr>
        <p:spPr>
          <a:xfrm>
            <a:off x="4053574" y="3261764"/>
            <a:ext cx="3578766" cy="1092945"/>
          </a:xfrm>
          <a:prstGeom prst="curvedConnector4">
            <a:avLst>
              <a:gd name="adj1" fmla="val 34"/>
              <a:gd name="adj2" fmla="val 12091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71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Recurrent Neural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366534"/>
              </p:ext>
            </p:extLst>
          </p:nvPr>
        </p:nvGraphicFramePr>
        <p:xfrm>
          <a:off x="1907704" y="2601949"/>
          <a:ext cx="3024336" cy="72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3" imgW="952200" imgH="228600" progId="Equation.DSMT4">
                  <p:embed/>
                </p:oleObj>
              </mc:Choice>
              <mc:Fallback>
                <p:oleObj name="Equation" r:id="rId3" imgW="952200" imgH="22860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704" y="2601949"/>
                        <a:ext cx="3024336" cy="725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83568" y="1563638"/>
            <a:ext cx="4351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We can process a sequence of vectors x by</a:t>
            </a:r>
          </a:p>
          <a:p>
            <a:r>
              <a:rPr lang="en-GB" sz="1400" dirty="0" smtClean="0"/>
              <a:t>Applying a </a:t>
            </a:r>
            <a:r>
              <a:rPr lang="en-GB" sz="1400" b="1" dirty="0" smtClean="0"/>
              <a:t>recurrence formula </a:t>
            </a:r>
            <a:r>
              <a:rPr lang="en-GB" sz="1400" dirty="0" smtClean="0"/>
              <a:t>at every time step:</a:t>
            </a:r>
            <a:endParaRPr lang="en-GB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82643" y="3706786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Notice: the same function and the same set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Of parameters are used at every time step.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52320" y="1626299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Y</a:t>
            </a:r>
            <a:r>
              <a:rPr lang="en-GB" sz="1000" baseline="-25000" dirty="0" err="1" smtClean="0"/>
              <a:t>t</a:t>
            </a:r>
            <a:endParaRPr lang="en-GB" sz="10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7452320" y="3634629"/>
            <a:ext cx="360040" cy="7200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 smtClean="0"/>
              <a:t>X</a:t>
            </a:r>
            <a:r>
              <a:rPr lang="en-GB" sz="900" baseline="-25000" dirty="0" err="1" smtClean="0"/>
              <a:t>t</a:t>
            </a:r>
            <a:endParaRPr lang="en-GB" sz="900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7164288" y="2742788"/>
            <a:ext cx="93610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</a:t>
            </a:r>
            <a:r>
              <a:rPr lang="en-GB" sz="1600" baseline="-25000" dirty="0" err="1" smtClean="0"/>
              <a:t>t</a:t>
            </a:r>
            <a:endParaRPr lang="en-GB" sz="1600" baseline="-25000" dirty="0"/>
          </a:p>
        </p:txBody>
      </p:sp>
      <p:cxnSp>
        <p:nvCxnSpPr>
          <p:cNvPr id="27" name="Straight Arrow Connector 26"/>
          <p:cNvCxnSpPr>
            <a:stCxn id="25" idx="0"/>
            <a:endCxn id="26" idx="2"/>
          </p:cNvCxnSpPr>
          <p:nvPr/>
        </p:nvCxnSpPr>
        <p:spPr>
          <a:xfrm flipV="1">
            <a:off x="7632340" y="3246844"/>
            <a:ext cx="0" cy="387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24" idx="2"/>
          </p:cNvCxnSpPr>
          <p:nvPr/>
        </p:nvCxnSpPr>
        <p:spPr>
          <a:xfrm flipV="1">
            <a:off x="7632340" y="2346379"/>
            <a:ext cx="0" cy="396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213088" y="1627097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Y</a:t>
            </a:r>
            <a:r>
              <a:rPr lang="en-GB" sz="900" baseline="-25000" dirty="0" smtClean="0"/>
              <a:t>t-1</a:t>
            </a:r>
            <a:endParaRPr lang="en-GB" sz="900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6213088" y="3635427"/>
            <a:ext cx="360040" cy="7200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X</a:t>
            </a:r>
            <a:r>
              <a:rPr lang="en-GB" sz="900" baseline="-25000" dirty="0" smtClean="0"/>
              <a:t>t-1</a:t>
            </a:r>
            <a:endParaRPr lang="en-GB" sz="900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5925056" y="2743586"/>
            <a:ext cx="93610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h</a:t>
            </a:r>
            <a:r>
              <a:rPr lang="en-GB" sz="1600" baseline="-25000" dirty="0" smtClean="0"/>
              <a:t>t-1</a:t>
            </a:r>
            <a:endParaRPr lang="en-GB" sz="1600" baseline="-25000" dirty="0"/>
          </a:p>
        </p:txBody>
      </p:sp>
      <p:cxnSp>
        <p:nvCxnSpPr>
          <p:cNvPr id="32" name="Straight Arrow Connector 31"/>
          <p:cNvCxnSpPr>
            <a:stCxn id="30" idx="0"/>
            <a:endCxn id="31" idx="2"/>
          </p:cNvCxnSpPr>
          <p:nvPr/>
        </p:nvCxnSpPr>
        <p:spPr>
          <a:xfrm flipV="1">
            <a:off x="6393108" y="3247642"/>
            <a:ext cx="0" cy="387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0"/>
            <a:endCxn id="29" idx="2"/>
          </p:cNvCxnSpPr>
          <p:nvPr/>
        </p:nvCxnSpPr>
        <p:spPr>
          <a:xfrm flipV="1">
            <a:off x="6393108" y="2347177"/>
            <a:ext cx="0" cy="396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3"/>
            <a:endCxn id="26" idx="1"/>
          </p:cNvCxnSpPr>
          <p:nvPr/>
        </p:nvCxnSpPr>
        <p:spPr>
          <a:xfrm flipV="1">
            <a:off x="6861160" y="2994816"/>
            <a:ext cx="303128" cy="79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134660" y="2995215"/>
            <a:ext cx="303128" cy="79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587013" y="2998626"/>
            <a:ext cx="303128" cy="79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7881" y="274906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….</a:t>
            </a:r>
            <a:endParaRPr lang="en-GB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153992" y="274503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….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22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Recurrent Neural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408028"/>
              </p:ext>
            </p:extLst>
          </p:nvPr>
        </p:nvGraphicFramePr>
        <p:xfrm>
          <a:off x="1907704" y="2243537"/>
          <a:ext cx="2119158" cy="508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Equation" r:id="rId3" imgW="952200" imgH="228600" progId="Equation.DSMT4">
                  <p:embed/>
                </p:oleObj>
              </mc:Choice>
              <mc:Fallback>
                <p:oleObj name="Equation" r:id="rId3" imgW="952200" imgH="2286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704" y="2243537"/>
                        <a:ext cx="2119158" cy="508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232264"/>
              </p:ext>
            </p:extLst>
          </p:nvPr>
        </p:nvGraphicFramePr>
        <p:xfrm>
          <a:off x="1531687" y="3261621"/>
          <a:ext cx="2790892" cy="411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Equation" r:id="rId5" imgW="1549080" imgH="228600" progId="Equation.DSMT4">
                  <p:embed/>
                </p:oleObj>
              </mc:Choice>
              <mc:Fallback>
                <p:oleObj name="Equation" r:id="rId5" imgW="1549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1687" y="3261621"/>
                        <a:ext cx="2790892" cy="411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927133" y="2710482"/>
            <a:ext cx="0" cy="468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174831"/>
              </p:ext>
            </p:extLst>
          </p:nvPr>
        </p:nvGraphicFramePr>
        <p:xfrm>
          <a:off x="2390342" y="3841600"/>
          <a:ext cx="1073582" cy="40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Equation" r:id="rId7" imgW="634680" imgH="241200" progId="Equation.DSMT4">
                  <p:embed/>
                </p:oleObj>
              </mc:Choice>
              <mc:Fallback>
                <p:oleObj name="Equation" r:id="rId7" imgW="634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90342" y="3841600"/>
                        <a:ext cx="1073582" cy="407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83568" y="1563638"/>
            <a:ext cx="353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(Vanilla) Recurrent Neural Network</a:t>
            </a:r>
          </a:p>
          <a:p>
            <a:r>
              <a:rPr lang="en-GB" sz="1200" dirty="0" smtClean="0"/>
              <a:t>The state consists of a single “hidden” vector h:</a:t>
            </a:r>
            <a:endParaRPr lang="en-GB" sz="1200" dirty="0"/>
          </a:p>
        </p:txBody>
      </p:sp>
      <p:sp>
        <p:nvSpPr>
          <p:cNvPr id="22" name="Rectangle 21"/>
          <p:cNvSpPr/>
          <p:nvPr/>
        </p:nvSpPr>
        <p:spPr>
          <a:xfrm>
            <a:off x="7452320" y="1626299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Y</a:t>
            </a:r>
            <a:r>
              <a:rPr lang="en-GB" sz="1000" baseline="-25000" dirty="0" err="1" smtClean="0"/>
              <a:t>t</a:t>
            </a:r>
            <a:endParaRPr lang="en-GB" sz="10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7452320" y="3634629"/>
            <a:ext cx="360040" cy="7200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 smtClean="0"/>
              <a:t>X</a:t>
            </a:r>
            <a:r>
              <a:rPr lang="en-GB" sz="900" baseline="-25000" dirty="0" err="1" smtClean="0"/>
              <a:t>t</a:t>
            </a:r>
            <a:endParaRPr lang="en-GB" sz="900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7164288" y="2742788"/>
            <a:ext cx="93610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</a:t>
            </a:r>
            <a:r>
              <a:rPr lang="en-GB" sz="1600" baseline="-25000" dirty="0" err="1" smtClean="0"/>
              <a:t>t</a:t>
            </a:r>
            <a:endParaRPr lang="en-GB" sz="1600" baseline="-25000" dirty="0"/>
          </a:p>
        </p:txBody>
      </p:sp>
      <p:cxnSp>
        <p:nvCxnSpPr>
          <p:cNvPr id="25" name="Straight Arrow Connector 24"/>
          <p:cNvCxnSpPr>
            <a:stCxn id="23" idx="0"/>
            <a:endCxn id="24" idx="2"/>
          </p:cNvCxnSpPr>
          <p:nvPr/>
        </p:nvCxnSpPr>
        <p:spPr>
          <a:xfrm flipV="1">
            <a:off x="7632340" y="3246844"/>
            <a:ext cx="0" cy="387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0"/>
            <a:endCxn id="22" idx="2"/>
          </p:cNvCxnSpPr>
          <p:nvPr/>
        </p:nvCxnSpPr>
        <p:spPr>
          <a:xfrm flipV="1">
            <a:off x="7632340" y="2346379"/>
            <a:ext cx="0" cy="396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13088" y="1627097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Y</a:t>
            </a:r>
            <a:r>
              <a:rPr lang="en-GB" sz="900" baseline="-25000" dirty="0" smtClean="0"/>
              <a:t>t-1</a:t>
            </a:r>
            <a:endParaRPr lang="en-GB" sz="900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6213088" y="3635427"/>
            <a:ext cx="360040" cy="7200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X</a:t>
            </a:r>
            <a:r>
              <a:rPr lang="en-GB" sz="900" baseline="-25000" dirty="0" smtClean="0"/>
              <a:t>t-1</a:t>
            </a:r>
            <a:endParaRPr lang="en-GB" sz="900" baseline="-25000" dirty="0"/>
          </a:p>
        </p:txBody>
      </p:sp>
      <p:sp>
        <p:nvSpPr>
          <p:cNvPr id="29" name="Rectangle 28"/>
          <p:cNvSpPr/>
          <p:nvPr/>
        </p:nvSpPr>
        <p:spPr>
          <a:xfrm>
            <a:off x="5925056" y="2743586"/>
            <a:ext cx="93610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h</a:t>
            </a:r>
            <a:r>
              <a:rPr lang="en-GB" sz="1600" baseline="-25000" dirty="0" smtClean="0"/>
              <a:t>t-1</a:t>
            </a:r>
            <a:endParaRPr lang="en-GB" sz="1600" baseline="-25000" dirty="0"/>
          </a:p>
        </p:txBody>
      </p:sp>
      <p:cxnSp>
        <p:nvCxnSpPr>
          <p:cNvPr id="30" name="Straight Arrow Connector 29"/>
          <p:cNvCxnSpPr>
            <a:stCxn id="28" idx="0"/>
            <a:endCxn id="29" idx="2"/>
          </p:cNvCxnSpPr>
          <p:nvPr/>
        </p:nvCxnSpPr>
        <p:spPr>
          <a:xfrm flipV="1">
            <a:off x="6393108" y="3247642"/>
            <a:ext cx="0" cy="387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0"/>
            <a:endCxn id="27" idx="2"/>
          </p:cNvCxnSpPr>
          <p:nvPr/>
        </p:nvCxnSpPr>
        <p:spPr>
          <a:xfrm flipV="1">
            <a:off x="6393108" y="2347177"/>
            <a:ext cx="0" cy="396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3"/>
            <a:endCxn id="24" idx="1"/>
          </p:cNvCxnSpPr>
          <p:nvPr/>
        </p:nvCxnSpPr>
        <p:spPr>
          <a:xfrm flipV="1">
            <a:off x="6861160" y="2994816"/>
            <a:ext cx="303128" cy="79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134660" y="2995215"/>
            <a:ext cx="303128" cy="79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587013" y="2998626"/>
            <a:ext cx="303128" cy="79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27881" y="274906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….</a:t>
            </a:r>
            <a:endParaRPr lang="en-GB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153992" y="274503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….</a:t>
            </a:r>
            <a:endParaRPr lang="en-GB" b="1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404667"/>
              </p:ext>
            </p:extLst>
          </p:nvPr>
        </p:nvGraphicFramePr>
        <p:xfrm>
          <a:off x="7787605" y="2347177"/>
          <a:ext cx="4079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Equation" r:id="rId9" imgW="241200" imgH="241200" progId="Equation.DSMT4">
                  <p:embed/>
                </p:oleObj>
              </mc:Choice>
              <mc:Fallback>
                <p:oleObj name="Equation" r:id="rId9" imgW="241200" imgH="2412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87605" y="2347177"/>
                        <a:ext cx="407987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776818"/>
              </p:ext>
            </p:extLst>
          </p:nvPr>
        </p:nvGraphicFramePr>
        <p:xfrm>
          <a:off x="6747828" y="2402777"/>
          <a:ext cx="4286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Equation" r:id="rId11" imgW="253800" imgH="228600" progId="Equation.DSMT4">
                  <p:embed/>
                </p:oleObj>
              </mc:Choice>
              <mc:Fallback>
                <p:oleObj name="Equation" r:id="rId11" imgW="253800" imgH="228600" progId="Equation.DSMT4">
                  <p:embed/>
                  <p:pic>
                    <p:nvPicPr>
                      <p:cNvPr id="38" name="Object 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47828" y="2402777"/>
                        <a:ext cx="428625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700737"/>
              </p:ext>
            </p:extLst>
          </p:nvPr>
        </p:nvGraphicFramePr>
        <p:xfrm>
          <a:off x="7815263" y="3241675"/>
          <a:ext cx="40798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Equation" r:id="rId13" imgW="241200" imgH="228600" progId="Equation.DSMT4">
                  <p:embed/>
                </p:oleObj>
              </mc:Choice>
              <mc:Fallback>
                <p:oleObj name="Equation" r:id="rId13" imgW="241200" imgH="228600" progId="Equation.DSMT4">
                  <p:embed/>
                  <p:pic>
                    <p:nvPicPr>
                      <p:cNvPr id="39" name="Object 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15263" y="3241675"/>
                        <a:ext cx="407987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0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Character-level language modelling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7" t="65914" r="1296" b="3196"/>
          <a:stretch/>
        </p:blipFill>
        <p:spPr>
          <a:xfrm>
            <a:off x="4139952" y="2643758"/>
            <a:ext cx="3512797" cy="10148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99592" y="1390650"/>
            <a:ext cx="7272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Given a sequence of </a:t>
            </a:r>
            <a:r>
              <a:rPr lang="en-GB" sz="1400" dirty="0" smtClean="0"/>
              <a:t>character, </a:t>
            </a:r>
            <a:r>
              <a:rPr lang="en-GB" sz="1400" dirty="0"/>
              <a:t>RNN predicts </a:t>
            </a:r>
            <a:r>
              <a:rPr lang="en-GB" sz="1400" dirty="0" smtClean="0"/>
              <a:t>the probability </a:t>
            </a:r>
            <a:r>
              <a:rPr lang="en-GB" sz="1400" dirty="0"/>
              <a:t>of next </a:t>
            </a:r>
            <a:r>
              <a:rPr lang="en-GB" sz="1400" dirty="0" smtClean="0"/>
              <a:t>character </a:t>
            </a:r>
            <a:r>
              <a:rPr lang="en-GB" sz="1400" dirty="0"/>
              <a:t>given the previous </a:t>
            </a:r>
            <a:r>
              <a:rPr lang="en-GB" sz="1400" dirty="0" smtClean="0"/>
              <a:t>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Input/output words are encoded as </a:t>
            </a:r>
            <a:r>
              <a:rPr lang="en-GB" sz="1400" dirty="0" smtClean="0"/>
              <a:t>one-hot </a:t>
            </a:r>
            <a:r>
              <a:rPr lang="en-GB" sz="1400" dirty="0"/>
              <a:t>vector. </a:t>
            </a:r>
            <a:endParaRPr lang="en-GB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We must provide the RNN </a:t>
            </a:r>
            <a:r>
              <a:rPr lang="en-GB" sz="1400" dirty="0" smtClean="0"/>
              <a:t>all the </a:t>
            </a:r>
            <a:r>
              <a:rPr lang="en-GB" sz="1400" dirty="0"/>
              <a:t>dictionary of interest 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924758" y="1883000"/>
            <a:ext cx="1256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Vocabulary:</a:t>
            </a:r>
          </a:p>
          <a:p>
            <a:r>
              <a:rPr lang="en-GB" sz="1600" b="1" dirty="0" smtClean="0">
                <a:solidFill>
                  <a:srgbClr val="FF0000"/>
                </a:solidFill>
              </a:rPr>
              <a:t>[</a:t>
            </a:r>
            <a:r>
              <a:rPr lang="en-GB" sz="1600" dirty="0" err="1" smtClean="0">
                <a:solidFill>
                  <a:srgbClr val="FF0000"/>
                </a:solidFill>
              </a:rPr>
              <a:t>h,e,l,o</a:t>
            </a:r>
            <a:r>
              <a:rPr lang="en-GB" sz="1600" b="1" dirty="0" smtClean="0">
                <a:solidFill>
                  <a:srgbClr val="FF0000"/>
                </a:solidFill>
              </a:rPr>
              <a:t>]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2931790"/>
            <a:ext cx="1745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Example training</a:t>
            </a:r>
          </a:p>
          <a:p>
            <a:r>
              <a:rPr lang="en-GB" sz="1600" dirty="0" smtClean="0">
                <a:solidFill>
                  <a:srgbClr val="FF0000"/>
                </a:solidFill>
              </a:rPr>
              <a:t>Sequence:</a:t>
            </a:r>
          </a:p>
          <a:p>
            <a:r>
              <a:rPr lang="en-GB" sz="1600" b="1" dirty="0" smtClean="0"/>
              <a:t>“hello”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82007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Character-level language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71600" y="1655443"/>
            <a:ext cx="1256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Vocabulary:</a:t>
            </a:r>
          </a:p>
          <a:p>
            <a:r>
              <a:rPr lang="en-GB" sz="1600" b="1" dirty="0" smtClean="0"/>
              <a:t>[</a:t>
            </a:r>
            <a:r>
              <a:rPr lang="en-GB" sz="1600" dirty="0" err="1" smtClean="0"/>
              <a:t>h,e,l,o</a:t>
            </a:r>
            <a:r>
              <a:rPr lang="en-GB" sz="1600" b="1" dirty="0" smtClean="0"/>
              <a:t>]</a:t>
            </a:r>
            <a:endParaRPr lang="en-GB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2343043"/>
            <a:ext cx="1745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Example training</a:t>
            </a:r>
          </a:p>
          <a:p>
            <a:r>
              <a:rPr lang="en-GB" sz="1600" dirty="0" smtClean="0"/>
              <a:t>Sequence:</a:t>
            </a:r>
          </a:p>
          <a:p>
            <a:r>
              <a:rPr lang="en-GB" sz="1600" b="1" dirty="0" smtClean="0"/>
              <a:t>“hello”</a:t>
            </a:r>
            <a:endParaRPr lang="en-GB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43609" y="3276865"/>
            <a:ext cx="2879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In </a:t>
            </a:r>
            <a:r>
              <a:rPr lang="en-GB" sz="1200" dirty="0"/>
              <a:t>the output layer, we want the green </a:t>
            </a:r>
            <a:endParaRPr lang="en-GB" sz="1200" dirty="0" smtClean="0"/>
          </a:p>
          <a:p>
            <a:r>
              <a:rPr lang="en-GB" sz="1200" dirty="0" smtClean="0"/>
              <a:t>numbers </a:t>
            </a:r>
            <a:r>
              <a:rPr lang="en-GB" sz="1200" dirty="0"/>
              <a:t>to be high and red numbers to be low</a:t>
            </a:r>
            <a:endParaRPr lang="en-GB" sz="1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2037" t="23940" r="9155" b="15252"/>
          <a:stretch/>
        </p:blipFill>
        <p:spPr>
          <a:xfrm>
            <a:off x="4663391" y="1084585"/>
            <a:ext cx="2923502" cy="35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RNN Backpropagation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8"/>
          <a:stretch/>
        </p:blipFill>
        <p:spPr>
          <a:xfrm>
            <a:off x="1693649" y="1752954"/>
            <a:ext cx="6116426" cy="27313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71600" y="1432084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Backpropagation through time</a:t>
            </a:r>
            <a:endParaRPr lang="en-GB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22504" y="1439779"/>
            <a:ext cx="26642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Forward through entire sequence to</a:t>
            </a:r>
          </a:p>
          <a:p>
            <a:r>
              <a:rPr lang="en-GB" sz="1100" dirty="0" smtClean="0"/>
              <a:t>compute loss, then backward through</a:t>
            </a:r>
          </a:p>
          <a:p>
            <a:r>
              <a:rPr lang="en-GB" sz="1100" dirty="0" smtClean="0"/>
              <a:t>Entire sequence to compute gradient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8267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RNN Backpropagation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09734" y="1423259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Truncated </a:t>
            </a:r>
            <a:r>
              <a:rPr lang="en-GB" sz="1400" dirty="0" smtClean="0"/>
              <a:t>backpropagation through time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499992" y="1782778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Run forward and backward</a:t>
            </a:r>
          </a:p>
          <a:p>
            <a:r>
              <a:rPr lang="en-GB" sz="1100" dirty="0" smtClean="0"/>
              <a:t>through chunks of the</a:t>
            </a:r>
          </a:p>
          <a:p>
            <a:r>
              <a:rPr lang="en-GB" sz="1100" dirty="0" smtClean="0"/>
              <a:t>sequence instead of whole</a:t>
            </a:r>
          </a:p>
          <a:p>
            <a:r>
              <a:rPr lang="en-GB" sz="1100" dirty="0" smtClean="0"/>
              <a:t>sequence</a:t>
            </a:r>
            <a:endParaRPr lang="en-GB" sz="1100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9" r="62913"/>
          <a:stretch/>
        </p:blipFill>
        <p:spPr>
          <a:xfrm>
            <a:off x="1693649" y="1783378"/>
            <a:ext cx="2275002" cy="2670547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4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RNN Backpropagation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09734" y="1423259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Truncated </a:t>
            </a:r>
            <a:r>
              <a:rPr lang="en-GB" sz="1400" dirty="0" smtClean="0"/>
              <a:t>backpropagation through time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084168" y="2067694"/>
            <a:ext cx="26642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Carry hidden states</a:t>
            </a:r>
          </a:p>
          <a:p>
            <a:r>
              <a:rPr lang="en-GB" sz="1100" dirty="0" smtClean="0"/>
              <a:t>Forward in time forever,</a:t>
            </a:r>
          </a:p>
          <a:p>
            <a:r>
              <a:rPr lang="en-GB" sz="1100" dirty="0" smtClean="0"/>
              <a:t>But only </a:t>
            </a:r>
            <a:r>
              <a:rPr lang="en-GB" sz="1100" dirty="0" err="1" smtClean="0"/>
              <a:t>backpropagate</a:t>
            </a:r>
            <a:endParaRPr lang="en-GB" sz="1100" dirty="0" smtClean="0"/>
          </a:p>
          <a:p>
            <a:r>
              <a:rPr lang="en-GB" sz="1100" dirty="0" smtClean="0"/>
              <a:t>For some smaller</a:t>
            </a:r>
          </a:p>
          <a:p>
            <a:r>
              <a:rPr lang="en-GB" sz="1100" dirty="0" smtClean="0"/>
              <a:t>Number of steps</a:t>
            </a:r>
            <a:endParaRPr lang="en-GB" sz="1100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" t="13870" r="30201"/>
          <a:stretch/>
        </p:blipFill>
        <p:spPr>
          <a:xfrm>
            <a:off x="1727684" y="1813545"/>
            <a:ext cx="4151894" cy="264038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5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RNN &amp; How it works</a:t>
            </a:r>
          </a:p>
          <a:p>
            <a:r>
              <a:rPr lang="en-GB" dirty="0" smtClean="0"/>
              <a:t>LSTM &amp; How it works</a:t>
            </a:r>
          </a:p>
          <a:p>
            <a:r>
              <a:rPr lang="en-GB" dirty="0" smtClean="0"/>
              <a:t>RNN and LSTM Application</a:t>
            </a:r>
          </a:p>
          <a:p>
            <a:r>
              <a:rPr lang="en-GB" dirty="0" smtClean="0"/>
              <a:t>Practice in prediction time series data using LSTM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3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RNN Backpropagation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09734" y="1423259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Truncated </a:t>
            </a:r>
            <a:r>
              <a:rPr lang="en-GB" sz="1400" dirty="0" smtClean="0"/>
              <a:t>backpropagation through time</a:t>
            </a:r>
            <a:endParaRPr lang="en-GB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" t="14255"/>
          <a:stretch/>
        </p:blipFill>
        <p:spPr>
          <a:xfrm>
            <a:off x="1714724" y="1812379"/>
            <a:ext cx="5881611" cy="262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 of Long-Term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pPr>
              <a:buAutoNum type="arabicPeriod"/>
            </a:pPr>
            <a:r>
              <a:rPr lang="en-GB" sz="1200" dirty="0" smtClean="0"/>
              <a:t>The </a:t>
            </a:r>
            <a:r>
              <a:rPr lang="en-GB" sz="1200" dirty="0"/>
              <a:t>clouds are in the </a:t>
            </a:r>
            <a:r>
              <a:rPr lang="en-GB" sz="1200" dirty="0" smtClean="0"/>
              <a:t>….. </a:t>
            </a:r>
            <a:endParaRPr lang="en-GB" sz="1200" i="1" dirty="0" smtClean="0"/>
          </a:p>
          <a:p>
            <a:pPr>
              <a:buAutoNum type="arabicPeriod"/>
            </a:pPr>
            <a:endParaRPr lang="en-GB" sz="1200" i="1" dirty="0"/>
          </a:p>
          <a:p>
            <a:pPr>
              <a:buAutoNum type="arabicPeriod"/>
            </a:pPr>
            <a:endParaRPr lang="en-GB" sz="1200" i="1" dirty="0" smtClean="0"/>
          </a:p>
          <a:p>
            <a:pPr>
              <a:buAutoNum type="arabicPeriod"/>
            </a:pPr>
            <a:endParaRPr lang="en-GB" sz="1200" i="1" dirty="0" smtClean="0"/>
          </a:p>
          <a:p>
            <a:pPr>
              <a:buAutoNum type="arabicPeriod"/>
            </a:pPr>
            <a:endParaRPr lang="en-GB" sz="1200" i="1" dirty="0" smtClean="0"/>
          </a:p>
          <a:p>
            <a:pPr>
              <a:buAutoNum type="arabicPeriod"/>
            </a:pPr>
            <a:endParaRPr lang="en-GB" sz="1200" i="1" dirty="0"/>
          </a:p>
          <a:p>
            <a:pPr>
              <a:buAutoNum type="arabicPeriod"/>
            </a:pPr>
            <a:endParaRPr lang="en-GB" sz="1200" i="1" dirty="0" smtClean="0"/>
          </a:p>
          <a:p>
            <a:pPr>
              <a:buAutoNum type="arabicPeriod"/>
            </a:pPr>
            <a:r>
              <a:rPr lang="en-GB" sz="1200" dirty="0"/>
              <a:t>I grew up in </a:t>
            </a:r>
            <a:r>
              <a:rPr lang="en-GB" sz="1200" dirty="0" smtClean="0"/>
              <a:t>France for ten years with my granny, so I </a:t>
            </a:r>
            <a:r>
              <a:rPr lang="en-GB" sz="1200" dirty="0"/>
              <a:t>speak fluent </a:t>
            </a:r>
            <a:r>
              <a:rPr lang="en-GB" sz="1200" dirty="0" smtClean="0"/>
              <a:t>…..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267744" y="1563639"/>
            <a:ext cx="504056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sky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3111901"/>
            <a:ext cx="648072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French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71600" y="3111901"/>
            <a:ext cx="1224136" cy="255262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187624" y="1544609"/>
            <a:ext cx="432048" cy="294372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http://colah.github.io/posts/2015-08-Understanding-LSTMs/img/RNN-shorttermdepdenci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41406"/>
            <a:ext cx="2387646" cy="110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419678"/>
            <a:ext cx="3528392" cy="12152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05694" y="1966101"/>
            <a:ext cx="36215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Easy ! </a:t>
            </a:r>
            <a:r>
              <a:rPr lang="en-GB" sz="1100" dirty="0"/>
              <a:t>the gap between the relevant information </a:t>
            </a:r>
            <a:r>
              <a:rPr lang="en-GB" sz="1100" dirty="0" smtClean="0"/>
              <a:t>and</a:t>
            </a:r>
          </a:p>
          <a:p>
            <a:r>
              <a:rPr lang="en-GB" sz="1100" dirty="0" smtClean="0"/>
              <a:t>the </a:t>
            </a:r>
            <a:r>
              <a:rPr lang="en-GB" sz="1100" dirty="0"/>
              <a:t>place that it’s needed is small</a:t>
            </a:r>
            <a:r>
              <a:rPr lang="en-GB" sz="1100" dirty="0" smtClean="0"/>
              <a:t> </a:t>
            </a:r>
            <a:endParaRPr lang="en-GB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5210426" y="3713613"/>
            <a:ext cx="3828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Tough ! </a:t>
            </a:r>
            <a:r>
              <a:rPr lang="en-GB" sz="1100" dirty="0"/>
              <a:t>the gap between the relevant information </a:t>
            </a:r>
            <a:r>
              <a:rPr lang="en-GB" sz="1100" dirty="0" smtClean="0"/>
              <a:t>and</a:t>
            </a:r>
          </a:p>
          <a:p>
            <a:r>
              <a:rPr lang="en-GB" sz="1100" dirty="0" smtClean="0"/>
              <a:t>the </a:t>
            </a:r>
            <a:r>
              <a:rPr lang="en-GB" sz="1100" dirty="0"/>
              <a:t>place that it’s needed is </a:t>
            </a:r>
            <a:r>
              <a:rPr lang="en-GB" sz="1100" dirty="0" smtClean="0"/>
              <a:t>too far (long-term </a:t>
            </a:r>
            <a:r>
              <a:rPr lang="en-GB" sz="1100" dirty="0" err="1" smtClean="0"/>
              <a:t>depency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022632" y="2888305"/>
            <a:ext cx="2976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RNN fails in long-term case!</a:t>
            </a:r>
            <a:endParaRPr lang="en-GB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2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/>
      <p:bldP spid="15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LSTM </a:t>
            </a:r>
            <a:r>
              <a:rPr lang="en-GB" dirty="0" smtClean="0"/>
              <a:t>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/>
              <a:t>Long Short Term Memory networks – usually just called “LSTMs” – are </a:t>
            </a:r>
            <a:r>
              <a:rPr lang="en-GB" sz="1400" dirty="0">
                <a:solidFill>
                  <a:srgbClr val="FF0000"/>
                </a:solidFill>
              </a:rPr>
              <a:t>a special kind of </a:t>
            </a:r>
            <a:r>
              <a:rPr lang="en-GB" sz="1400" dirty="0" smtClean="0">
                <a:solidFill>
                  <a:srgbClr val="FF0000"/>
                </a:solidFill>
              </a:rPr>
              <a:t>RNN</a:t>
            </a:r>
            <a:r>
              <a:rPr lang="en-GB" sz="1400" dirty="0" smtClean="0"/>
              <a:t>.</a:t>
            </a:r>
          </a:p>
          <a:p>
            <a:r>
              <a:rPr lang="en-GB" sz="1400" dirty="0"/>
              <a:t>LSTMs are explicitly designed </a:t>
            </a:r>
            <a:r>
              <a:rPr lang="en-GB" sz="1400" dirty="0">
                <a:solidFill>
                  <a:srgbClr val="FF0000"/>
                </a:solidFill>
              </a:rPr>
              <a:t>to avoid the long-term dependency</a:t>
            </a:r>
            <a:r>
              <a:rPr lang="en-GB" sz="1400" dirty="0"/>
              <a:t>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ttp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21" y="2715766"/>
            <a:ext cx="3159384" cy="118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8349" y="4030902"/>
            <a:ext cx="3214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The repeating module in a standard RNN contains a single layer</a:t>
            </a:r>
          </a:p>
        </p:txBody>
      </p:sp>
      <p:pic>
        <p:nvPicPr>
          <p:cNvPr id="3076" name="Picture 4" descr="A LSTM neural network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89" y="2715766"/>
            <a:ext cx="3321021" cy="12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27646" y="4028483"/>
            <a:ext cx="3268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The repeating module in an LSTM contains four interacting layers</a:t>
            </a:r>
          </a:p>
        </p:txBody>
      </p:sp>
    </p:spTree>
    <p:extLst>
      <p:ext uri="{BB962C8B-B14F-4D97-AF65-F5344CB8AC3E}">
        <p14:creationId xmlns:p14="http://schemas.microsoft.com/office/powerpoint/2010/main" val="367443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LSTM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processing unit of the LSTM </a:t>
            </a:r>
            <a:r>
              <a:rPr lang="en-GB" dirty="0">
                <a:solidFill>
                  <a:srgbClr val="FF0000"/>
                </a:solidFill>
              </a:rPr>
              <a:t>is </a:t>
            </a:r>
            <a:r>
              <a:rPr lang="en-GB" dirty="0" smtClean="0">
                <a:solidFill>
                  <a:srgbClr val="FF0000"/>
                </a:solidFill>
              </a:rPr>
              <a:t>called a cell</a:t>
            </a:r>
            <a:endParaRPr lang="en-GB" dirty="0"/>
          </a:p>
          <a:p>
            <a:r>
              <a:rPr lang="en-GB" dirty="0" smtClean="0"/>
              <a:t>An </a:t>
            </a:r>
            <a:r>
              <a:rPr lang="en-GB" dirty="0"/>
              <a:t>LSTM cell is composed of 4 layers, interacting with each other in a special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4" descr="A LSTM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2483536"/>
            <a:ext cx="3816424" cy="143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939902"/>
            <a:ext cx="2592288" cy="48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24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LSTM Networks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135094"/>
            <a:ext cx="2664937" cy="142098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4" descr="A LSTM neural network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3" r="33967"/>
          <a:stretch/>
        </p:blipFill>
        <p:spPr bwMode="auto">
          <a:xfrm>
            <a:off x="611560" y="1729461"/>
            <a:ext cx="209837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26" y="2503789"/>
            <a:ext cx="2405618" cy="6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Forget gate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https://cdn-images-1.medium.com/max/800/1*PSmqjp-deD33neGvrxcn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35646"/>
            <a:ext cx="4920481" cy="165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0254" y="3290158"/>
            <a:ext cx="6556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Take the </a:t>
            </a:r>
            <a:r>
              <a:rPr lang="en-GB" sz="1200" dirty="0"/>
              <a:t>input from current time step and the learned representation from previous time step and concatenate </a:t>
            </a:r>
            <a:r>
              <a:rPr lang="en-GB" sz="1200" dirty="0" smtClean="0"/>
              <a:t>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Pass </a:t>
            </a:r>
            <a:r>
              <a:rPr lang="en-GB" sz="1200" dirty="0"/>
              <a:t>the concatenated value into a sigmoid function which outputs a value(</a:t>
            </a:r>
            <a:r>
              <a:rPr lang="en-GB" sz="1200" dirty="0" err="1"/>
              <a:t>f_t</a:t>
            </a:r>
            <a:r>
              <a:rPr lang="en-GB" sz="1200" dirty="0"/>
              <a:t>) between 0 and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398844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FF0000"/>
                </a:solidFill>
              </a:rPr>
              <a:t>0 it means forget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FF0000"/>
                </a:solidFill>
              </a:rPr>
              <a:t>1 it means remember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3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gate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Concatenate </a:t>
            </a:r>
            <a:r>
              <a:rPr lang="en-GB" dirty="0"/>
              <a:t>values from </a:t>
            </a:r>
            <a:r>
              <a:rPr lang="en-GB" dirty="0">
                <a:solidFill>
                  <a:srgbClr val="FF0000"/>
                </a:solidFill>
              </a:rPr>
              <a:t>current time step </a:t>
            </a:r>
            <a:r>
              <a:rPr lang="en-GB" dirty="0"/>
              <a:t>and the learned representation from </a:t>
            </a:r>
            <a:r>
              <a:rPr lang="en-GB" dirty="0">
                <a:solidFill>
                  <a:srgbClr val="FF0000"/>
                </a:solidFill>
              </a:rPr>
              <a:t>previous time </a:t>
            </a:r>
            <a:r>
              <a:rPr lang="en-GB" dirty="0" smtClean="0">
                <a:solidFill>
                  <a:srgbClr val="FF0000"/>
                </a:solidFill>
              </a:rPr>
              <a:t>step</a:t>
            </a:r>
          </a:p>
          <a:p>
            <a:r>
              <a:rPr lang="en-GB" dirty="0"/>
              <a:t>By passing the concatenated values through a </a:t>
            </a:r>
            <a:r>
              <a:rPr lang="en-GB" dirty="0" err="1"/>
              <a:t>tanh</a:t>
            </a:r>
            <a:r>
              <a:rPr lang="en-GB" dirty="0"/>
              <a:t> function we generate candidate values 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en-GB" dirty="0"/>
              <a:t>passing it through a sigmoid function we choose which values to be selected from the candidates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https://cdn-images-1.medium.com/max/800/1*SHfkOg0UNW_cykfAQKUPK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1" y="1390999"/>
            <a:ext cx="5747792" cy="184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2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gate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Concatenate </a:t>
            </a:r>
            <a:r>
              <a:rPr lang="en-GB" dirty="0"/>
              <a:t>values from current time step and the learned representation from previous time step and pass it through a sigmoid function to choose which values we are going to use as the output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8" name="Picture 4" descr="https://cdn-images-1.medium.com/max/600/1*3PAK-0NhbzgJhUvp3lxn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21627"/>
            <a:ext cx="3986220" cy="143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cdn-images-1.medium.com/max/600/1*avSaZSHwH53ClKDj2xWqZ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25" y="1480873"/>
            <a:ext cx="3988509" cy="140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RNN &amp; LSTM </a:t>
            </a:r>
            <a:r>
              <a:rPr lang="en-GB" dirty="0" smtClean="0"/>
              <a:t>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568" t="30742" r="13507" b="17540"/>
          <a:stretch/>
        </p:blipFill>
        <p:spPr>
          <a:xfrm>
            <a:off x="3923928" y="1598635"/>
            <a:ext cx="4608512" cy="2779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02930" y="1280726"/>
            <a:ext cx="750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at first: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52274" y="2355726"/>
            <a:ext cx="211976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GB" sz="1400" dirty="0" smtClean="0"/>
          </a:p>
          <a:p>
            <a:pPr algn="ctr"/>
            <a:r>
              <a:rPr lang="en-GB" sz="1400" dirty="0" smtClean="0"/>
              <a:t>Learning from </a:t>
            </a:r>
            <a:r>
              <a:rPr lang="en-GB" sz="1400" dirty="0" smtClean="0"/>
              <a:t>books </a:t>
            </a:r>
            <a:endParaRPr lang="en-GB" sz="1400" dirty="0" smtClean="0"/>
          </a:p>
          <a:p>
            <a:pPr algn="ctr"/>
            <a:r>
              <a:rPr lang="en-GB" sz="1400" dirty="0" smtClean="0"/>
              <a:t>and generating texts</a:t>
            </a:r>
          </a:p>
          <a:p>
            <a:pPr algn="ctr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43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RNN &amp; LSTM </a:t>
            </a:r>
            <a:r>
              <a:rPr lang="en-GB" dirty="0" smtClean="0"/>
              <a:t>application (1)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9570" t="24667" r="45294" b="23048"/>
          <a:stretch/>
        </p:blipFill>
        <p:spPr>
          <a:xfrm>
            <a:off x="4499992" y="1312311"/>
            <a:ext cx="3672408" cy="32702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9632" y="2003856"/>
            <a:ext cx="258788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endParaRPr lang="en-GB" sz="1400" dirty="0" smtClean="0"/>
          </a:p>
          <a:p>
            <a:pPr algn="ctr"/>
            <a:endParaRPr lang="en-GB" sz="1400" dirty="0" smtClean="0"/>
          </a:p>
          <a:p>
            <a:pPr algn="ctr"/>
            <a:r>
              <a:rPr lang="en-GB" sz="1400" dirty="0" smtClean="0"/>
              <a:t>Learning from some C codes,</a:t>
            </a:r>
          </a:p>
          <a:p>
            <a:pPr algn="ctr"/>
            <a:r>
              <a:rPr lang="en-GB" sz="1400" dirty="0" smtClean="0"/>
              <a:t>And generating the C codes</a:t>
            </a:r>
          </a:p>
          <a:p>
            <a:pPr algn="ctr"/>
            <a:endParaRPr lang="en-GB" sz="1400" dirty="0"/>
          </a:p>
          <a:p>
            <a:pPr algn="ctr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914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Traditional </a:t>
            </a:r>
            <a:r>
              <a:rPr lang="en-GB" dirty="0"/>
              <a:t>N</a:t>
            </a:r>
            <a:r>
              <a:rPr lang="en-GB" dirty="0" smtClean="0"/>
              <a:t>eural Network assumes </a:t>
            </a:r>
            <a:r>
              <a:rPr lang="en-GB" dirty="0"/>
              <a:t>that all inputs and outputs are </a:t>
            </a:r>
            <a:r>
              <a:rPr lang="en-GB" dirty="0">
                <a:solidFill>
                  <a:srgbClr val="FF0000"/>
                </a:solidFill>
              </a:rPr>
              <a:t>independent</a:t>
            </a:r>
            <a:r>
              <a:rPr lang="en-GB" dirty="0"/>
              <a:t> of each </a:t>
            </a:r>
            <a:r>
              <a:rPr lang="en-GB" dirty="0" smtClean="0"/>
              <a:t>other.</a:t>
            </a:r>
          </a:p>
          <a:p>
            <a:r>
              <a:rPr lang="en-GB" dirty="0" smtClean="0">
                <a:solidFill>
                  <a:srgbClr val="009900"/>
                </a:solidFill>
              </a:rPr>
              <a:t>Example 1 </a:t>
            </a:r>
            <a:r>
              <a:rPr lang="en-GB" dirty="0" smtClean="0"/>
              <a:t>: Stock exchange rate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solidFill>
                  <a:srgbClr val="009900"/>
                </a:solidFill>
              </a:rPr>
              <a:t>Example 2 </a:t>
            </a:r>
            <a:r>
              <a:rPr lang="en-GB" dirty="0" smtClean="0"/>
              <a:t>: language/speech </a:t>
            </a:r>
            <a:r>
              <a:rPr lang="en-GB" dirty="0" smtClean="0"/>
              <a:t>modelling (NLP)</a:t>
            </a:r>
            <a:endParaRPr lang="en-GB" dirty="0" smtClean="0"/>
          </a:p>
          <a:p>
            <a:pPr lvl="1"/>
            <a:r>
              <a:rPr lang="en-GB" dirty="0" smtClean="0"/>
              <a:t>Predicting the next word in a sentence depends on the entire sequence of words</a:t>
            </a:r>
          </a:p>
          <a:p>
            <a:pPr lvl="1"/>
            <a:r>
              <a:rPr lang="en-GB" dirty="0" smtClean="0"/>
              <a:t>E.g. 1 : </a:t>
            </a:r>
            <a:r>
              <a:rPr lang="en-GB" dirty="0">
                <a:solidFill>
                  <a:srgbClr val="FF0000"/>
                </a:solidFill>
              </a:rPr>
              <a:t>the clouds are in </a:t>
            </a:r>
            <a:r>
              <a:rPr lang="en-GB" dirty="0" smtClean="0">
                <a:solidFill>
                  <a:srgbClr val="FF0000"/>
                </a:solidFill>
              </a:rPr>
              <a:t>the </a:t>
            </a:r>
            <a:r>
              <a:rPr lang="en-GB" dirty="0" smtClean="0"/>
              <a:t>… </a:t>
            </a:r>
          </a:p>
          <a:p>
            <a:pPr lvl="1"/>
            <a:r>
              <a:rPr lang="en-GB" dirty="0" smtClean="0"/>
              <a:t>E.g. 2 </a:t>
            </a:r>
            <a:r>
              <a:rPr lang="en-GB" dirty="0"/>
              <a:t>: </a:t>
            </a:r>
            <a:r>
              <a:rPr lang="en-GB" dirty="0">
                <a:solidFill>
                  <a:srgbClr val="FF0000"/>
                </a:solidFill>
              </a:rPr>
              <a:t>I grew up in </a:t>
            </a:r>
            <a:r>
              <a:rPr lang="en-GB" dirty="0" smtClean="0">
                <a:solidFill>
                  <a:srgbClr val="FF0000"/>
                </a:solidFill>
              </a:rPr>
              <a:t>France, so I </a:t>
            </a:r>
            <a:r>
              <a:rPr lang="en-GB" dirty="0">
                <a:solidFill>
                  <a:srgbClr val="FF0000"/>
                </a:solidFill>
              </a:rPr>
              <a:t>speak </a:t>
            </a:r>
            <a:r>
              <a:rPr lang="en-GB" dirty="0" smtClean="0">
                <a:solidFill>
                  <a:srgbClr val="FF0000"/>
                </a:solidFill>
              </a:rPr>
              <a:t>fluent …..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75856" y="4076225"/>
            <a:ext cx="576064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Sky</a:t>
            </a:r>
            <a:endParaRPr lang="en-GB" sz="1100" dirty="0"/>
          </a:p>
        </p:txBody>
      </p:sp>
      <p:sp>
        <p:nvSpPr>
          <p:cNvPr id="7" name="Rectangle 6"/>
          <p:cNvSpPr/>
          <p:nvPr/>
        </p:nvSpPr>
        <p:spPr>
          <a:xfrm>
            <a:off x="4401457" y="4277410"/>
            <a:ext cx="720080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French</a:t>
            </a:r>
          </a:p>
        </p:txBody>
      </p:sp>
      <p:pic>
        <p:nvPicPr>
          <p:cNvPr id="14340" name="Picture 4" descr="Image result for time series data input and output depen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9" t="7321" r="8023" b="1960"/>
          <a:stretch/>
        </p:blipFill>
        <p:spPr bwMode="auto">
          <a:xfrm>
            <a:off x="3923928" y="1879980"/>
            <a:ext cx="2160240" cy="17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5913625" y="2150536"/>
            <a:ext cx="72008" cy="7200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841617" y="2733060"/>
            <a:ext cx="72008" cy="72008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733898" y="2355315"/>
            <a:ext cx="72008" cy="7200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649257" y="2870616"/>
            <a:ext cx="72008" cy="72008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577249" y="2456570"/>
            <a:ext cx="72008" cy="7200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308171" y="3017120"/>
            <a:ext cx="72008" cy="72008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5476877" y="2945112"/>
            <a:ext cx="72008" cy="72008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427204" y="2567070"/>
            <a:ext cx="72008" cy="7200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526831" y="4105934"/>
            <a:ext cx="2734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Sequence of learning!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40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RNN &amp; LSTM </a:t>
            </a:r>
            <a:r>
              <a:rPr lang="en-GB" dirty="0" smtClean="0"/>
              <a:t>application </a:t>
            </a:r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7478" t="20113" r="10070" b="24511"/>
          <a:stretch/>
        </p:blipFill>
        <p:spPr>
          <a:xfrm>
            <a:off x="4172527" y="1249207"/>
            <a:ext cx="3936373" cy="31947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0688" y="1707654"/>
            <a:ext cx="3168352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GB" sz="1400" dirty="0" smtClean="0"/>
          </a:p>
          <a:p>
            <a:r>
              <a:rPr lang="en-GB" sz="1200" b="1" dirty="0" smtClean="0"/>
              <a:t>Natural Language</a:t>
            </a:r>
          </a:p>
          <a:p>
            <a:r>
              <a:rPr lang="en-GB" sz="1200" b="1" dirty="0" smtClean="0"/>
              <a:t>Generation: Shakespeare</a:t>
            </a:r>
          </a:p>
          <a:p>
            <a:pPr algn="ctr"/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Dataset: all the works of Shakespeare,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concatenated them into a single (4.4MB)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3-layer RNN with 512 hidden nodes on each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Few hours of training</a:t>
            </a:r>
            <a:endParaRPr lang="en-GB" sz="1200" dirty="0"/>
          </a:p>
          <a:p>
            <a:pPr algn="ctr"/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470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RNN &amp; LSTM </a:t>
            </a:r>
            <a:r>
              <a:rPr lang="en-GB" dirty="0"/>
              <a:t>application </a:t>
            </a:r>
            <a:r>
              <a:rPr lang="en-GB" dirty="0" smtClean="0"/>
              <a:t>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5670" t="28291" r="4122" b="29389"/>
          <a:stretch/>
        </p:blipFill>
        <p:spPr>
          <a:xfrm>
            <a:off x="3923928" y="1635646"/>
            <a:ext cx="4664185" cy="2520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4" y="2067694"/>
            <a:ext cx="2885492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GB" sz="1400" dirty="0" smtClean="0"/>
          </a:p>
          <a:p>
            <a:r>
              <a:rPr lang="en-GB" sz="1200" b="1" dirty="0" smtClean="0"/>
              <a:t>Text Generation:</a:t>
            </a:r>
          </a:p>
          <a:p>
            <a:r>
              <a:rPr lang="en-GB" sz="1200" b="1" dirty="0" smtClean="0"/>
              <a:t>WIKIPEDIA</a:t>
            </a:r>
          </a:p>
          <a:p>
            <a:pPr algn="ctr"/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100MB dataset of raw Wikipedia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LSTM</a:t>
            </a:r>
          </a:p>
          <a:p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39643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RNN &amp; LSTM application </a:t>
            </a:r>
            <a:r>
              <a:rPr lang="en-GB" dirty="0" smtClean="0"/>
              <a:t>(4)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0897" t="22069" r="13500" b="22036"/>
          <a:stretch/>
        </p:blipFill>
        <p:spPr>
          <a:xfrm>
            <a:off x="4283968" y="1184219"/>
            <a:ext cx="3600400" cy="33924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2056886"/>
            <a:ext cx="2524379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GB" sz="1400" dirty="0" smtClean="0"/>
          </a:p>
          <a:p>
            <a:r>
              <a:rPr lang="en-GB" sz="1200" b="1" dirty="0" smtClean="0"/>
              <a:t>Text Generation:</a:t>
            </a:r>
          </a:p>
          <a:p>
            <a:r>
              <a:rPr lang="en-GB" sz="1200" b="1" dirty="0" smtClean="0"/>
              <a:t>SCIENTIFIC PAPER</a:t>
            </a:r>
          </a:p>
          <a:p>
            <a:pPr algn="ctr"/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RNN trained on a book (</a:t>
            </a:r>
            <a:r>
              <a:rPr lang="en-GB" sz="1200" dirty="0" err="1" smtClean="0"/>
              <a:t>LaTeX</a:t>
            </a:r>
            <a:r>
              <a:rPr lang="en-GB" sz="1200" dirty="0" smtClean="0"/>
              <a:t> source code of 16MB)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Multilayer LSTM</a:t>
            </a:r>
          </a:p>
          <a:p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34663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LSTM </a:t>
            </a:r>
            <a:r>
              <a:rPr lang="en-GB" dirty="0" smtClean="0"/>
              <a:t>in </a:t>
            </a:r>
            <a:r>
              <a:rPr lang="en-GB" dirty="0" smtClean="0"/>
              <a:t>Predicting Time Series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65401" y="2556557"/>
            <a:ext cx="432048" cy="15238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1</a:t>
            </a:r>
          </a:p>
          <a:p>
            <a:pPr algn="ctr"/>
            <a:r>
              <a:rPr lang="en-GB" sz="1200" dirty="0"/>
              <a:t>2</a:t>
            </a:r>
          </a:p>
          <a:p>
            <a:pPr algn="ctr"/>
            <a:r>
              <a:rPr lang="en-GB" sz="1200" dirty="0"/>
              <a:t>3</a:t>
            </a:r>
          </a:p>
          <a:p>
            <a:pPr algn="ctr"/>
            <a:r>
              <a:rPr lang="en-GB" sz="1200" dirty="0"/>
              <a:t>4</a:t>
            </a:r>
          </a:p>
          <a:p>
            <a:pPr algn="ctr"/>
            <a:r>
              <a:rPr lang="en-GB" sz="1200" dirty="0"/>
              <a:t>5</a:t>
            </a:r>
          </a:p>
          <a:p>
            <a:pPr algn="ctr"/>
            <a:r>
              <a:rPr lang="en-GB" sz="1200" dirty="0"/>
              <a:t>7</a:t>
            </a:r>
          </a:p>
          <a:p>
            <a:pPr algn="ctr"/>
            <a:r>
              <a:rPr lang="en-GB" sz="1200" dirty="0"/>
              <a:t>8</a:t>
            </a:r>
          </a:p>
          <a:p>
            <a:pPr algn="ctr"/>
            <a:r>
              <a:rPr lang="en-GB" sz="1200" dirty="0"/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1465401" y="2312123"/>
            <a:ext cx="432048" cy="244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3218" y="2556557"/>
            <a:ext cx="432048" cy="15238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2</a:t>
            </a:r>
          </a:p>
          <a:p>
            <a:pPr algn="ctr"/>
            <a:r>
              <a:rPr lang="en-GB" sz="1200" dirty="0"/>
              <a:t>3</a:t>
            </a:r>
          </a:p>
          <a:p>
            <a:pPr algn="ctr"/>
            <a:r>
              <a:rPr lang="en-GB" sz="1200" dirty="0"/>
              <a:t>4</a:t>
            </a:r>
          </a:p>
          <a:p>
            <a:pPr algn="ctr"/>
            <a:r>
              <a:rPr lang="en-GB" sz="1200" dirty="0"/>
              <a:t>5</a:t>
            </a:r>
          </a:p>
          <a:p>
            <a:pPr algn="ctr"/>
            <a:r>
              <a:rPr lang="en-GB" sz="1200" dirty="0"/>
              <a:t>7</a:t>
            </a:r>
          </a:p>
          <a:p>
            <a:pPr algn="ctr"/>
            <a:r>
              <a:rPr lang="en-GB" sz="1200" dirty="0"/>
              <a:t>8</a:t>
            </a:r>
          </a:p>
          <a:p>
            <a:pPr algn="ctr"/>
            <a:r>
              <a:rPr lang="en-GB" sz="1200" dirty="0"/>
              <a:t>9</a:t>
            </a:r>
          </a:p>
          <a:p>
            <a:pPr algn="ctr"/>
            <a:r>
              <a:rPr lang="en-GB" sz="1050" dirty="0"/>
              <a:t>nan</a:t>
            </a:r>
            <a:endParaRPr lang="en-GB" sz="1200" dirty="0"/>
          </a:p>
        </p:txBody>
      </p:sp>
      <p:sp>
        <p:nvSpPr>
          <p:cNvPr id="9" name="Rectangle 8"/>
          <p:cNvSpPr/>
          <p:nvPr/>
        </p:nvSpPr>
        <p:spPr>
          <a:xfrm>
            <a:off x="1903218" y="2312123"/>
            <a:ext cx="432048" cy="244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79912" y="2556557"/>
            <a:ext cx="432048" cy="15238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1</a:t>
            </a:r>
          </a:p>
          <a:p>
            <a:pPr algn="ctr"/>
            <a:r>
              <a:rPr lang="en-GB" sz="1200" dirty="0"/>
              <a:t>2</a:t>
            </a:r>
          </a:p>
          <a:p>
            <a:pPr algn="ctr"/>
            <a:r>
              <a:rPr lang="en-GB" sz="1200" dirty="0"/>
              <a:t>3</a:t>
            </a:r>
          </a:p>
          <a:p>
            <a:pPr algn="ctr"/>
            <a:r>
              <a:rPr lang="en-GB" sz="1200" dirty="0"/>
              <a:t>4</a:t>
            </a:r>
          </a:p>
          <a:p>
            <a:pPr algn="ctr"/>
            <a:r>
              <a:rPr lang="en-GB" sz="1200" dirty="0"/>
              <a:t>5</a:t>
            </a:r>
          </a:p>
          <a:p>
            <a:pPr algn="ctr"/>
            <a:r>
              <a:rPr lang="en-GB" sz="1200" dirty="0"/>
              <a:t>7</a:t>
            </a:r>
          </a:p>
          <a:p>
            <a:pPr algn="ctr"/>
            <a:r>
              <a:rPr lang="en-GB" sz="1200" dirty="0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79912" y="2312123"/>
            <a:ext cx="432048" cy="244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17729" y="2556557"/>
            <a:ext cx="432048" cy="15238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2</a:t>
            </a:r>
          </a:p>
          <a:p>
            <a:pPr algn="ctr"/>
            <a:r>
              <a:rPr lang="en-GB" sz="1200" dirty="0"/>
              <a:t>3</a:t>
            </a:r>
          </a:p>
          <a:p>
            <a:pPr algn="ctr"/>
            <a:r>
              <a:rPr lang="en-GB" sz="1200" dirty="0"/>
              <a:t>4</a:t>
            </a:r>
          </a:p>
          <a:p>
            <a:pPr algn="ctr"/>
            <a:r>
              <a:rPr lang="en-GB" sz="1200" dirty="0"/>
              <a:t>5</a:t>
            </a:r>
          </a:p>
          <a:p>
            <a:pPr algn="ctr"/>
            <a:r>
              <a:rPr lang="en-GB" sz="1200" dirty="0"/>
              <a:t>7</a:t>
            </a:r>
          </a:p>
          <a:p>
            <a:pPr algn="ctr"/>
            <a:r>
              <a:rPr lang="en-GB" sz="1200" dirty="0"/>
              <a:t>8</a:t>
            </a:r>
          </a:p>
          <a:p>
            <a:pPr algn="ctr"/>
            <a:r>
              <a:rPr lang="en-GB" sz="120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17729" y="2312123"/>
            <a:ext cx="432048" cy="244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73513" y="3234982"/>
            <a:ext cx="115212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47664" y="1563639"/>
            <a:ext cx="2957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One-step </a:t>
            </a:r>
            <a:r>
              <a:rPr lang="en-GB" sz="1400" b="1" dirty="0"/>
              <a:t>Univariate Forecasting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76625" y="1985594"/>
            <a:ext cx="4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95650" y="1985594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26784" y="1985594"/>
            <a:ext cx="4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t-1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5809" y="1985594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22415" y="2662798"/>
            <a:ext cx="432048" cy="13113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1</a:t>
            </a:r>
          </a:p>
          <a:p>
            <a:pPr algn="ctr"/>
            <a:r>
              <a:rPr lang="en-GB" sz="1200" dirty="0"/>
              <a:t>2</a:t>
            </a:r>
          </a:p>
          <a:p>
            <a:pPr algn="ctr"/>
            <a:r>
              <a:rPr lang="en-GB" sz="1200" dirty="0"/>
              <a:t>3</a:t>
            </a:r>
          </a:p>
          <a:p>
            <a:pPr algn="ctr"/>
            <a:r>
              <a:rPr lang="en-GB" sz="1200" dirty="0"/>
              <a:t>4</a:t>
            </a:r>
          </a:p>
          <a:p>
            <a:pPr algn="ctr"/>
            <a:r>
              <a:rPr lang="en-GB" sz="1200" dirty="0"/>
              <a:t>5</a:t>
            </a:r>
          </a:p>
          <a:p>
            <a:pPr algn="ctr"/>
            <a:r>
              <a:rPr lang="en-GB" sz="1200" dirty="0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22415" y="2418364"/>
            <a:ext cx="432048" cy="244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60232" y="2662798"/>
            <a:ext cx="432048" cy="13113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2</a:t>
            </a:r>
          </a:p>
          <a:p>
            <a:pPr algn="ctr"/>
            <a:r>
              <a:rPr lang="en-GB" sz="1200" dirty="0"/>
              <a:t>3</a:t>
            </a:r>
          </a:p>
          <a:p>
            <a:pPr algn="ctr"/>
            <a:r>
              <a:rPr lang="en-GB" sz="1200" dirty="0"/>
              <a:t>4</a:t>
            </a:r>
          </a:p>
          <a:p>
            <a:pPr algn="ctr"/>
            <a:r>
              <a:rPr lang="en-GB" sz="1200" dirty="0"/>
              <a:t>5</a:t>
            </a:r>
          </a:p>
          <a:p>
            <a:pPr algn="ctr"/>
            <a:r>
              <a:rPr lang="en-GB" sz="1200" dirty="0"/>
              <a:t>7</a:t>
            </a:r>
          </a:p>
          <a:p>
            <a:pPr algn="ctr"/>
            <a:r>
              <a:rPr lang="en-GB" sz="1200" dirty="0"/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60232" y="2418364"/>
            <a:ext cx="432048" cy="244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69287" y="2091835"/>
            <a:ext cx="4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86" y="2091835"/>
            <a:ext cx="4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t-1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92280" y="2662798"/>
            <a:ext cx="432048" cy="13113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3</a:t>
            </a:r>
          </a:p>
          <a:p>
            <a:pPr algn="ctr"/>
            <a:r>
              <a:rPr lang="en-GB" sz="1200" dirty="0"/>
              <a:t>4</a:t>
            </a:r>
          </a:p>
          <a:p>
            <a:pPr algn="ctr"/>
            <a:r>
              <a:rPr lang="en-GB" sz="1200" dirty="0"/>
              <a:t>5</a:t>
            </a:r>
          </a:p>
          <a:p>
            <a:pPr algn="ctr"/>
            <a:r>
              <a:rPr lang="en-GB" sz="1200" dirty="0"/>
              <a:t>7</a:t>
            </a:r>
          </a:p>
          <a:p>
            <a:pPr algn="ctr"/>
            <a:r>
              <a:rPr lang="en-GB" sz="1200" dirty="0"/>
              <a:t>8</a:t>
            </a:r>
          </a:p>
          <a:p>
            <a:pPr algn="ctr"/>
            <a:r>
              <a:rPr lang="en-GB" sz="1200" dirty="0"/>
              <a:t>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92280" y="2418364"/>
            <a:ext cx="432048" cy="244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84712" y="2091835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20072" y="1580399"/>
            <a:ext cx="3060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Multi-step </a:t>
            </a:r>
            <a:r>
              <a:rPr lang="en-GB" sz="1400" b="1" dirty="0"/>
              <a:t>Univariate Forecasting</a:t>
            </a:r>
          </a:p>
        </p:txBody>
      </p:sp>
    </p:spTree>
    <p:extLst>
      <p:ext uri="{BB962C8B-B14F-4D97-AF65-F5344CB8AC3E}">
        <p14:creationId xmlns:p14="http://schemas.microsoft.com/office/powerpoint/2010/main" val="263125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http://karpathy.github.io/2015/05/21/rnn-effectiveness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/>
              <a:t>Cs231n Stanford University Course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6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cap="none" dirty="0" smtClean="0"/>
              <a:t>Thank You</a:t>
            </a:r>
            <a:endParaRPr lang="ko-KR" altLang="en-US" cap="none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ko-KR" dirty="0" smtClean="0"/>
              <a:t>Imam Mustafa Kamal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7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of learning </a:t>
            </a:r>
            <a:r>
              <a:rPr lang="en-GB" dirty="0" smtClean="0"/>
              <a:t>representation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 data </a:t>
            </a:r>
            <a:r>
              <a:rPr lang="en-GB" dirty="0" smtClean="0">
                <a:solidFill>
                  <a:srgbClr val="FF0000"/>
                </a:solidFill>
              </a:rPr>
              <a:t>depends </a:t>
            </a:r>
            <a:r>
              <a:rPr lang="en-GB" dirty="0">
                <a:solidFill>
                  <a:srgbClr val="FF0000"/>
                </a:solidFill>
              </a:rPr>
              <a:t>on </a:t>
            </a:r>
            <a:r>
              <a:rPr lang="en-GB" dirty="0"/>
              <a:t>previous data </a:t>
            </a:r>
            <a:endParaRPr lang="en-GB" dirty="0" smtClean="0"/>
          </a:p>
          <a:p>
            <a:r>
              <a:rPr lang="en-GB" dirty="0"/>
              <a:t>Roughly equivalent to predicting </a:t>
            </a:r>
            <a:r>
              <a:rPr lang="en-GB" dirty="0">
                <a:solidFill>
                  <a:srgbClr val="FF0000"/>
                </a:solidFill>
              </a:rPr>
              <a:t>what comes </a:t>
            </a:r>
            <a:r>
              <a:rPr lang="en-GB" dirty="0" smtClean="0">
                <a:solidFill>
                  <a:srgbClr val="FF0000"/>
                </a:solidFill>
              </a:rPr>
              <a:t>next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One RNN is trained, it is able to generate the future value (</a:t>
            </a:r>
            <a:r>
              <a:rPr lang="en-GB" dirty="0" smtClean="0">
                <a:solidFill>
                  <a:srgbClr val="FF0000"/>
                </a:solidFill>
              </a:rPr>
              <a:t>generative</a:t>
            </a:r>
            <a:r>
              <a:rPr lang="en-GB" dirty="0" smtClean="0"/>
              <a:t>)</a:t>
            </a:r>
          </a:p>
          <a:p>
            <a:r>
              <a:rPr lang="en-GB" dirty="0"/>
              <a:t>In the last few years, there have been incredible success applying RNNs to a variety of </a:t>
            </a:r>
            <a:r>
              <a:rPr lang="en-GB" dirty="0" smtClean="0"/>
              <a:t>     problems</a:t>
            </a:r>
            <a:r>
              <a:rPr lang="en-GB" dirty="0"/>
              <a:t>: </a:t>
            </a:r>
            <a:r>
              <a:rPr lang="en-GB" b="1" dirty="0" smtClean="0"/>
              <a:t>time series prediction,</a:t>
            </a:r>
            <a:r>
              <a:rPr lang="en-GB" dirty="0" smtClean="0"/>
              <a:t> </a:t>
            </a:r>
            <a:r>
              <a:rPr lang="en-GB" b="1" dirty="0" smtClean="0"/>
              <a:t>speech </a:t>
            </a:r>
            <a:r>
              <a:rPr lang="en-GB" b="1" dirty="0"/>
              <a:t>recognition</a:t>
            </a:r>
            <a:r>
              <a:rPr lang="en-GB" dirty="0"/>
              <a:t>, </a:t>
            </a:r>
            <a:r>
              <a:rPr lang="en-GB" b="1" dirty="0"/>
              <a:t>language </a:t>
            </a:r>
            <a:r>
              <a:rPr lang="en-GB" b="1" dirty="0" err="1"/>
              <a:t>modeling</a:t>
            </a:r>
            <a:r>
              <a:rPr lang="en-GB" dirty="0"/>
              <a:t>, </a:t>
            </a:r>
            <a:r>
              <a:rPr lang="en-GB" b="1" dirty="0"/>
              <a:t>translation</a:t>
            </a:r>
            <a:r>
              <a:rPr lang="en-GB" dirty="0"/>
              <a:t>, </a:t>
            </a:r>
            <a:r>
              <a:rPr lang="en-GB" b="1" dirty="0"/>
              <a:t>image captioning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6" y="2427734"/>
            <a:ext cx="2664296" cy="5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5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 of learning representation in Neural Nets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An unrolled recurrent neural network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46"/>
          <a:stretch/>
        </p:blipFill>
        <p:spPr bwMode="auto">
          <a:xfrm>
            <a:off x="1272978" y="1923678"/>
            <a:ext cx="1570830" cy="166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n unrolled recurrent neural network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9" r="-1188"/>
          <a:stretch/>
        </p:blipFill>
        <p:spPr bwMode="auto">
          <a:xfrm>
            <a:off x="4139952" y="1923678"/>
            <a:ext cx="4320480" cy="166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n unrolled recurrent neural network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0" r="69344"/>
          <a:stretch/>
        </p:blipFill>
        <p:spPr bwMode="auto">
          <a:xfrm>
            <a:off x="2987824" y="1923678"/>
            <a:ext cx="432047" cy="166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37704" y="2894465"/>
            <a:ext cx="95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unrolled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1624" y="3662299"/>
            <a:ext cx="2282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a chunk of neural </a:t>
            </a:r>
            <a:r>
              <a:rPr lang="en-GB" sz="1200" dirty="0" smtClean="0"/>
              <a:t>network </a:t>
            </a:r>
            <a:r>
              <a:rPr lang="en-GB" sz="1200" b="1" dirty="0" smtClean="0">
                <a:solidFill>
                  <a:srgbClr val="FF0000"/>
                </a:solidFill>
              </a:rPr>
              <a:t>A</a:t>
            </a:r>
            <a:r>
              <a:rPr lang="en-GB" sz="1200" dirty="0" smtClean="0"/>
              <a:t>. looks </a:t>
            </a:r>
            <a:r>
              <a:rPr lang="en-GB" sz="1200" dirty="0"/>
              <a:t>at some input </a:t>
            </a:r>
            <a:r>
              <a:rPr lang="en-GB" sz="1200" b="1" dirty="0" err="1">
                <a:solidFill>
                  <a:srgbClr val="FF0000"/>
                </a:solidFill>
              </a:rPr>
              <a:t>x</a:t>
            </a:r>
            <a:r>
              <a:rPr lang="en-GB" sz="1200" b="1" baseline="-25000" dirty="0" err="1">
                <a:solidFill>
                  <a:srgbClr val="FF0000"/>
                </a:solidFill>
              </a:rPr>
              <a:t>t</a:t>
            </a:r>
            <a:r>
              <a:rPr lang="en-GB" sz="1200" dirty="0"/>
              <a:t> and </a:t>
            </a:r>
            <a:r>
              <a:rPr lang="en-GB" sz="1200" dirty="0" smtClean="0"/>
              <a:t>  outputs </a:t>
            </a:r>
            <a:r>
              <a:rPr lang="en-GB" sz="1200" dirty="0"/>
              <a:t>a value </a:t>
            </a:r>
            <a:r>
              <a:rPr lang="en-GB" sz="1200" b="1" dirty="0" err="1">
                <a:solidFill>
                  <a:srgbClr val="FF0000"/>
                </a:solidFill>
              </a:rPr>
              <a:t>h</a:t>
            </a:r>
            <a:r>
              <a:rPr lang="en-GB" sz="1200" b="1" baseline="-25000" dirty="0" err="1">
                <a:solidFill>
                  <a:srgbClr val="FF0000"/>
                </a:solidFill>
              </a:rPr>
              <a:t>t</a:t>
            </a:r>
            <a:endParaRPr lang="en-GB" sz="1200" b="1" baseline="-25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55976" y="3662299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A </a:t>
            </a:r>
            <a:r>
              <a:rPr lang="en-GB" sz="1200" dirty="0"/>
              <a:t>recurrent neural network can be thought of as </a:t>
            </a:r>
            <a:r>
              <a:rPr lang="en-GB" sz="1200" dirty="0">
                <a:solidFill>
                  <a:srgbClr val="FF0000"/>
                </a:solidFill>
              </a:rPr>
              <a:t>multiple copies of the same network</a:t>
            </a:r>
            <a:r>
              <a:rPr lang="en-GB" sz="1200" dirty="0"/>
              <a:t>, each passing a message to a successor</a:t>
            </a:r>
            <a:endParaRPr lang="en-GB" sz="12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37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Variant of RNN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91630"/>
            <a:ext cx="7509520" cy="233647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331640" y="4157261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Vanilla model (without </a:t>
            </a:r>
            <a:r>
              <a:rPr lang="en-GB" sz="1400" dirty="0"/>
              <a:t>RNN</a:t>
            </a:r>
            <a:r>
              <a:rPr lang="en-GB" sz="1400" dirty="0" smtClean="0"/>
              <a:t>), </a:t>
            </a:r>
            <a:r>
              <a:rPr lang="en-GB" sz="1400" dirty="0" err="1" smtClean="0"/>
              <a:t>e.g</a:t>
            </a:r>
            <a:r>
              <a:rPr lang="en-GB" sz="1400" dirty="0" smtClean="0"/>
              <a:t>: image classification</a:t>
            </a:r>
            <a:endParaRPr lang="en-GB" sz="14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1259632" y="3810368"/>
            <a:ext cx="72008" cy="60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6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Variant of RNN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91630"/>
            <a:ext cx="7509520" cy="233647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99792" y="3992684"/>
            <a:ext cx="255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e.g. </a:t>
            </a:r>
            <a:r>
              <a:rPr lang="en-GB" sz="1400" b="1" dirty="0" smtClean="0"/>
              <a:t>Image Captioning</a:t>
            </a:r>
          </a:p>
          <a:p>
            <a:r>
              <a:rPr lang="en-GB" sz="1400" dirty="0" smtClean="0"/>
              <a:t>Image -&gt; sequence of words</a:t>
            </a:r>
            <a:endParaRPr lang="en-GB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11760" y="3828108"/>
            <a:ext cx="288032" cy="32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Variant of RNN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91630"/>
            <a:ext cx="7509520" cy="233647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979712" y="4083918"/>
            <a:ext cx="453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e.g. </a:t>
            </a:r>
            <a:r>
              <a:rPr lang="en-GB" sz="1400" b="1" dirty="0"/>
              <a:t>sentiment analysis where a given sentence </a:t>
            </a:r>
            <a:endParaRPr lang="en-GB" sz="1400" b="1" dirty="0" smtClean="0"/>
          </a:p>
          <a:p>
            <a:r>
              <a:rPr lang="en-GB" sz="1400" dirty="0" smtClean="0"/>
              <a:t>sequence of words -&gt; positive or negative sentiment</a:t>
            </a:r>
            <a:endParaRPr lang="en-GB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95936" y="3828107"/>
            <a:ext cx="1" cy="32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Variant of RNN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91630"/>
            <a:ext cx="7509520" cy="233647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096752" y="4131818"/>
            <a:ext cx="269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e.g. </a:t>
            </a:r>
            <a:r>
              <a:rPr lang="en-GB" sz="1400" b="1" dirty="0" smtClean="0"/>
              <a:t>Machine Translation</a:t>
            </a:r>
          </a:p>
          <a:p>
            <a:r>
              <a:rPr lang="en-GB" sz="1400" dirty="0"/>
              <a:t>s</a:t>
            </a:r>
            <a:r>
              <a:rPr lang="en-GB" sz="1400" dirty="0" smtClean="0"/>
              <a:t>eq. of words -&gt; seq. of words</a:t>
            </a:r>
            <a:endParaRPr lang="en-GB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60032" y="3803956"/>
            <a:ext cx="1080120" cy="32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94131</TotalTime>
  <Words>1101</Words>
  <Application>Microsoft Office PowerPoint</Application>
  <PresentationFormat>On-screen Show (16:9)</PresentationFormat>
  <Paragraphs>326</Paragraphs>
  <Slides>35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Cambria</vt:lpstr>
      <vt:lpstr>DokChampa</vt:lpstr>
      <vt:lpstr>Office 테마</vt:lpstr>
      <vt:lpstr>MathType 6.0 Equation</vt:lpstr>
      <vt:lpstr>Recurrent Neural Networks (RNN) Theory and Practice</vt:lpstr>
      <vt:lpstr>Outline</vt:lpstr>
      <vt:lpstr>Introduction</vt:lpstr>
      <vt:lpstr>Sequence of learning representation</vt:lpstr>
      <vt:lpstr>Sequence of learning representation in Neural Nets</vt:lpstr>
      <vt:lpstr>Variant of RNN</vt:lpstr>
      <vt:lpstr>Variant of RNN</vt:lpstr>
      <vt:lpstr>Variant of RNN</vt:lpstr>
      <vt:lpstr>Variant of RNN</vt:lpstr>
      <vt:lpstr>Variant of RNN</vt:lpstr>
      <vt:lpstr>RNN Calculation</vt:lpstr>
      <vt:lpstr>Recurrent Neural Networks</vt:lpstr>
      <vt:lpstr>Recurrent Neural Networks</vt:lpstr>
      <vt:lpstr>Recurrent Neural Networks</vt:lpstr>
      <vt:lpstr>Character-level language modelling</vt:lpstr>
      <vt:lpstr>Character-level language modelling</vt:lpstr>
      <vt:lpstr>RNN Backpropagation</vt:lpstr>
      <vt:lpstr>RNN Backpropagation</vt:lpstr>
      <vt:lpstr>RNN Backpropagation</vt:lpstr>
      <vt:lpstr>RNN Backpropagation</vt:lpstr>
      <vt:lpstr>The Problem of Long-Term Dependencies</vt:lpstr>
      <vt:lpstr>LSTM Networks</vt:lpstr>
      <vt:lpstr>LSTM Networks</vt:lpstr>
      <vt:lpstr>LSTM Networks</vt:lpstr>
      <vt:lpstr>Forget gate operation</vt:lpstr>
      <vt:lpstr>Update gate operation</vt:lpstr>
      <vt:lpstr>Output gate operation</vt:lpstr>
      <vt:lpstr>RNN &amp; LSTM application</vt:lpstr>
      <vt:lpstr>RNN &amp; LSTM application (1)</vt:lpstr>
      <vt:lpstr>RNN &amp; LSTM application (2)</vt:lpstr>
      <vt:lpstr>RNN &amp; LSTM application (3)</vt:lpstr>
      <vt:lpstr>RNN &amp; LSTM application (4)</vt:lpstr>
      <vt:lpstr>LSTM in Predicting Time Series Data</vt:lpstr>
      <vt:lpstr>References</vt:lpstr>
      <vt:lpstr>Thank You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1097</cp:revision>
  <dcterms:created xsi:type="dcterms:W3CDTF">2006-10-05T04:04:58Z</dcterms:created>
  <dcterms:modified xsi:type="dcterms:W3CDTF">2018-11-14T09:53:36Z</dcterms:modified>
</cp:coreProperties>
</file>