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6" r:id="rId4"/>
    <p:sldId id="300" r:id="rId5"/>
    <p:sldId id="280" r:id="rId6"/>
    <p:sldId id="278" r:id="rId7"/>
    <p:sldId id="279" r:id="rId8"/>
    <p:sldId id="298" r:id="rId9"/>
    <p:sldId id="288" r:id="rId10"/>
    <p:sldId id="299" r:id="rId11"/>
    <p:sldId id="291" r:id="rId12"/>
    <p:sldId id="286" r:id="rId13"/>
    <p:sldId id="270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2E313D"/>
    <a:srgbClr val="EF6245"/>
    <a:srgbClr val="5EBC77"/>
    <a:srgbClr val="FAA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8" autoAdjust="0"/>
    <p:restoredTop sz="86741" autoAdjust="0"/>
  </p:normalViewPr>
  <p:slideViewPr>
    <p:cSldViewPr>
      <p:cViewPr varScale="1">
        <p:scale>
          <a:sx n="86" d="100"/>
          <a:sy n="86" d="100"/>
        </p:scale>
        <p:origin x="108" y="10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AUC</a:t>
            </a:r>
          </a:p>
        </c:rich>
      </c:tx>
      <c:layout>
        <c:manualLayout>
          <c:xMode val="edge"/>
          <c:yMode val="edge"/>
          <c:x val="0.39272625638674385"/>
          <c:y val="0.112523925095309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9108-47F8-A52D-54341E0900C7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9108-47F8-A52D-54341E0900C7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9108-47F8-A52D-54341E0900C7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9108-47F8-A52D-54341E0900C7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9108-47F8-A52D-54341E0900C7}"/>
              </c:ext>
            </c:extLst>
          </c:dPt>
          <c:cat>
            <c:strRef>
              <c:f>Sheet1!$A$2:$A$6</c:f>
              <c:strCache>
                <c:ptCount val="5"/>
                <c:pt idx="0">
                  <c:v>TCN</c:v>
                </c:pt>
                <c:pt idx="1">
                  <c:v>DeepChrome</c:v>
                </c:pt>
                <c:pt idx="2">
                  <c:v>DeepNN</c:v>
                </c:pt>
                <c:pt idx="3">
                  <c:v>SVM</c:v>
                </c:pt>
                <c:pt idx="4">
                  <c:v>Logistic Regression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0.83499999999999996</c:v>
                </c:pt>
                <c:pt idx="1">
                  <c:v>0.82799999999999996</c:v>
                </c:pt>
                <c:pt idx="2">
                  <c:v>0.81699999999999995</c:v>
                </c:pt>
                <c:pt idx="3">
                  <c:v>0.82599999999999996</c:v>
                </c:pt>
                <c:pt idx="4">
                  <c:v>0.82499999999999996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08-47F8-A52D-54341E090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823984"/>
        <c:axId val="199816496"/>
      </c:barChart>
      <c:catAx>
        <c:axId val="19982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16496"/>
        <c:crosses val="autoZero"/>
        <c:auto val="1"/>
        <c:lblAlgn val="ctr"/>
        <c:lblOffset val="100"/>
        <c:noMultiLvlLbl val="0"/>
      </c:catAx>
      <c:valAx>
        <c:axId val="19981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2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Accuracy</a:t>
            </a:r>
          </a:p>
        </c:rich>
      </c:tx>
      <c:layout>
        <c:manualLayout>
          <c:xMode val="edge"/>
          <c:yMode val="edge"/>
          <c:x val="0.3139488344639666"/>
          <c:y val="0.111568580690095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3554-4225-BADD-3C3E4CA6722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3554-4225-BADD-3C3E4CA67229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3554-4225-BADD-3C3E4CA67229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3554-4225-BADD-3C3E4CA67229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3554-4225-BADD-3C3E4CA67229}"/>
              </c:ext>
            </c:extLst>
          </c:dPt>
          <c:cat>
            <c:strRef>
              <c:f>Sheet1!$A$2:$A$6</c:f>
              <c:strCache>
                <c:ptCount val="5"/>
                <c:pt idx="0">
                  <c:v>TCN</c:v>
                </c:pt>
                <c:pt idx="1">
                  <c:v>DeepChrome</c:v>
                </c:pt>
                <c:pt idx="2">
                  <c:v>DeepNN</c:v>
                </c:pt>
                <c:pt idx="3">
                  <c:v>SVM</c:v>
                </c:pt>
                <c:pt idx="4">
                  <c:v>Logistic Regression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0.83706414119672801</c:v>
                </c:pt>
                <c:pt idx="1">
                  <c:v>0.83168316831683098</c:v>
                </c:pt>
                <c:pt idx="2">
                  <c:v>0.82414980628497603</c:v>
                </c:pt>
                <c:pt idx="3">
                  <c:v>0.83426603529918197</c:v>
                </c:pt>
                <c:pt idx="4">
                  <c:v>0.83232888506241898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554-4225-BADD-3C3E4CA67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823984"/>
        <c:axId val="199816496"/>
      </c:barChart>
      <c:catAx>
        <c:axId val="19982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16496"/>
        <c:crosses val="autoZero"/>
        <c:auto val="1"/>
        <c:lblAlgn val="ctr"/>
        <c:lblOffset val="100"/>
        <c:noMultiLvlLbl val="0"/>
      </c:catAx>
      <c:valAx>
        <c:axId val="19981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2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f-score</a:t>
            </a:r>
          </a:p>
        </c:rich>
      </c:tx>
      <c:layout>
        <c:manualLayout>
          <c:xMode val="edge"/>
          <c:yMode val="edge"/>
          <c:x val="0.35924582903653951"/>
          <c:y val="0.124566479880636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0E6-41AE-8956-D5B9C876DBAC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0E6-41AE-8956-D5B9C876DBA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C0E6-41AE-8956-D5B9C876DBAC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C0E6-41AE-8956-D5B9C876DBA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C0E6-41AE-8956-D5B9C876DBAC}"/>
              </c:ext>
            </c:extLst>
          </c:dPt>
          <c:cat>
            <c:strRef>
              <c:f>Sheet1!$A$2:$A$6</c:f>
              <c:strCache>
                <c:ptCount val="5"/>
                <c:pt idx="0">
                  <c:v>TCN</c:v>
                </c:pt>
                <c:pt idx="1">
                  <c:v>DeepChrome</c:v>
                </c:pt>
                <c:pt idx="2">
                  <c:v>DeepNN</c:v>
                </c:pt>
                <c:pt idx="3">
                  <c:v>SVM</c:v>
                </c:pt>
                <c:pt idx="4">
                  <c:v>Logistic Regression</c:v>
                </c:pt>
              </c:strCache>
            </c:strRef>
          </c:cat>
          <c:val>
            <c:numRef>
              <c:f>Sheet1!$L$2:$L$6</c:f>
              <c:numCache>
                <c:formatCode>General</c:formatCode>
                <c:ptCount val="5"/>
                <c:pt idx="0">
                  <c:v>0.79024660570795235</c:v>
                </c:pt>
                <c:pt idx="1">
                  <c:v>0.78265703168426903</c:v>
                </c:pt>
                <c:pt idx="2">
                  <c:v>0.76966450521567531</c:v>
                </c:pt>
                <c:pt idx="3">
                  <c:v>0.78100113765642776</c:v>
                </c:pt>
                <c:pt idx="4">
                  <c:v>0.7791324071448823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E6-41AE-8956-D5B9C876D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823984"/>
        <c:axId val="199816496"/>
      </c:barChart>
      <c:catAx>
        <c:axId val="19982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16496"/>
        <c:crosses val="autoZero"/>
        <c:auto val="1"/>
        <c:lblAlgn val="ctr"/>
        <c:lblOffset val="100"/>
        <c:noMultiLvlLbl val="0"/>
      </c:catAx>
      <c:valAx>
        <c:axId val="19981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2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Precision</a:t>
            </a:r>
          </a:p>
        </c:rich>
      </c:tx>
      <c:layout>
        <c:manualLayout>
          <c:xMode val="edge"/>
          <c:yMode val="edge"/>
          <c:x val="0.29927499253279782"/>
          <c:y val="9.837650366291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40DD-439F-85F5-C9C86ED78D3F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40DD-439F-85F5-C9C86ED78D3F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40DD-439F-85F5-C9C86ED78D3F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40DD-439F-85F5-C9C86ED78D3F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40DD-439F-85F5-C9C86ED78D3F}"/>
              </c:ext>
            </c:extLst>
          </c:dPt>
          <c:cat>
            <c:strRef>
              <c:f>Sheet1!$A$2:$A$6</c:f>
              <c:strCache>
                <c:ptCount val="5"/>
                <c:pt idx="0">
                  <c:v>TCN</c:v>
                </c:pt>
                <c:pt idx="1">
                  <c:v>DeepChrome</c:v>
                </c:pt>
                <c:pt idx="2">
                  <c:v>DeepNN</c:v>
                </c:pt>
                <c:pt idx="3">
                  <c:v>SVM</c:v>
                </c:pt>
                <c:pt idx="4">
                  <c:v>Logistic Regression</c:v>
                </c:pt>
              </c:strCache>
            </c:strRef>
          </c:cat>
          <c:val>
            <c:numRef>
              <c:f>Sheet1!$J$2:$J$6</c:f>
              <c:numCache>
                <c:formatCode>General</c:formatCode>
                <c:ptCount val="5"/>
                <c:pt idx="0">
                  <c:v>0.75810738968633706</c:v>
                </c:pt>
                <c:pt idx="1">
                  <c:v>0.75294117647058822</c:v>
                </c:pt>
                <c:pt idx="2">
                  <c:v>0.75041231445849366</c:v>
                </c:pt>
                <c:pt idx="3">
                  <c:v>0.76789709172259513</c:v>
                </c:pt>
                <c:pt idx="4">
                  <c:v>0.76375764313507499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0DD-439F-85F5-C9C86ED78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823984"/>
        <c:axId val="199816496"/>
      </c:barChart>
      <c:catAx>
        <c:axId val="19982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16496"/>
        <c:crosses val="autoZero"/>
        <c:auto val="1"/>
        <c:lblAlgn val="ctr"/>
        <c:lblOffset val="100"/>
        <c:noMultiLvlLbl val="0"/>
      </c:catAx>
      <c:valAx>
        <c:axId val="19981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2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Recall</a:t>
            </a:r>
          </a:p>
        </c:rich>
      </c:tx>
      <c:layout>
        <c:manualLayout>
          <c:xMode val="edge"/>
          <c:yMode val="edge"/>
          <c:x val="0.36799300630836945"/>
          <c:y val="9.8376554465753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B1D-4B41-BDC7-24B045725934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B1D-4B41-BDC7-24B045725934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CB1D-4B41-BDC7-24B045725934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CB1D-4B41-BDC7-24B045725934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CB1D-4B41-BDC7-24B045725934}"/>
              </c:ext>
            </c:extLst>
          </c:dPt>
          <c:cat>
            <c:strRef>
              <c:f>Sheet1!$A$2:$A$6</c:f>
              <c:strCache>
                <c:ptCount val="5"/>
                <c:pt idx="0">
                  <c:v>TCN</c:v>
                </c:pt>
                <c:pt idx="1">
                  <c:v>DeepChrome</c:v>
                </c:pt>
                <c:pt idx="2">
                  <c:v>DeepNN</c:v>
                </c:pt>
                <c:pt idx="3">
                  <c:v>SVM</c:v>
                </c:pt>
                <c:pt idx="4">
                  <c:v>Logistic Regression</c:v>
                </c:pt>
              </c:strCache>
            </c:strRef>
          </c:cat>
          <c:val>
            <c:numRef>
              <c:f>Sheet1!$K$2:$K$6</c:f>
              <c:numCache>
                <c:formatCode>General</c:formatCode>
                <c:ptCount val="5"/>
                <c:pt idx="0">
                  <c:v>0.82523148148148151</c:v>
                </c:pt>
                <c:pt idx="1">
                  <c:v>0.81481481481481477</c:v>
                </c:pt>
                <c:pt idx="2">
                  <c:v>0.78993055555555558</c:v>
                </c:pt>
                <c:pt idx="3">
                  <c:v>0.79456018518518523</c:v>
                </c:pt>
                <c:pt idx="4">
                  <c:v>0.79513888888888884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B1D-4B41-BDC7-24B045725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823984"/>
        <c:axId val="199816496"/>
      </c:barChart>
      <c:catAx>
        <c:axId val="19982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16496"/>
        <c:crosses val="autoZero"/>
        <c:auto val="1"/>
        <c:lblAlgn val="ctr"/>
        <c:lblOffset val="100"/>
        <c:noMultiLvlLbl val="0"/>
      </c:catAx>
      <c:valAx>
        <c:axId val="19981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2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S</a:t>
            </a:r>
            <a:r>
              <a:rPr lang="en-US" sz="1200" dirty="0" smtClean="0"/>
              <a:t>pecificity</a:t>
            </a:r>
            <a:endParaRPr lang="en-US" sz="1200" dirty="0"/>
          </a:p>
        </c:rich>
      </c:tx>
      <c:layout>
        <c:manualLayout>
          <c:xMode val="edge"/>
          <c:yMode val="edge"/>
          <c:x val="0.29095326856686704"/>
          <c:y val="9.837650366291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FFE-4414-936E-C94381B0D66B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EFFE-4414-936E-C94381B0D66B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EFFE-4414-936E-C94381B0D66B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EFFE-4414-936E-C94381B0D66B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EFFE-4414-936E-C94381B0D66B}"/>
              </c:ext>
            </c:extLst>
          </c:dPt>
          <c:cat>
            <c:strRef>
              <c:f>Sheet1!$A$2:$A$6</c:f>
              <c:strCache>
                <c:ptCount val="5"/>
                <c:pt idx="0">
                  <c:v>TCN</c:v>
                </c:pt>
                <c:pt idx="1">
                  <c:v>DeepChrome</c:v>
                </c:pt>
                <c:pt idx="2">
                  <c:v>DeepNN</c:v>
                </c:pt>
                <c:pt idx="3">
                  <c:v>SVM</c:v>
                </c:pt>
                <c:pt idx="4">
                  <c:v>Logistic Regression</c:v>
                </c:pt>
              </c:strCache>
            </c:strRef>
          </c:cat>
          <c:val>
            <c:numRef>
              <c:f>Sheet1!$M$2:$M$6</c:f>
              <c:numCache>
                <c:formatCode>General</c:formatCode>
                <c:ptCount val="5"/>
                <c:pt idx="0">
                  <c:v>0.8440712816997944</c:v>
                </c:pt>
                <c:pt idx="1">
                  <c:v>0.84167237834132969</c:v>
                </c:pt>
                <c:pt idx="2">
                  <c:v>0.84441398217957508</c:v>
                </c:pt>
                <c:pt idx="3">
                  <c:v>0.85777930089102128</c:v>
                </c:pt>
                <c:pt idx="4">
                  <c:v>0.8543522960932145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FFE-4414-936E-C94381B0D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823984"/>
        <c:axId val="199816496"/>
      </c:barChart>
      <c:catAx>
        <c:axId val="19982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16496"/>
        <c:crosses val="autoZero"/>
        <c:auto val="1"/>
        <c:lblAlgn val="ctr"/>
        <c:lblOffset val="100"/>
        <c:noMultiLvlLbl val="0"/>
      </c:catAx>
      <c:valAx>
        <c:axId val="19981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2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031E8-18C5-4303-A253-BBD5661B8DD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B483A-27AF-44BF-AF42-4825A4A3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8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93708"/>
            <a:ext cx="77724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Overview of the presentation / presenter name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2BD7A2-2E68-406A-BA3A-713B6ABBC8D1}" type="datetime1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3275856" y="2767383"/>
            <a:ext cx="2592288" cy="144016"/>
            <a:chOff x="3275856" y="2767383"/>
            <a:chExt cx="2592288" cy="144016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33002"/>
            <a:ext cx="1310548" cy="39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62" y="4272186"/>
            <a:ext cx="1353290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64D4-0C61-479E-B3B6-5CD4F98B16E6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5EB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F8A-AEF3-4715-8D35-D653EE701CCF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2E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5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7BEB-912B-4A92-8E33-199EF521C2C1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EF6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4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563637"/>
            <a:ext cx="4038600" cy="303098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067A-8C57-4696-8043-0326F55DA15D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5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491629"/>
            <a:ext cx="4040188" cy="288033"/>
          </a:xfrm>
          <a:solidFill>
            <a:srgbClr val="2E313D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1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1851670"/>
            <a:ext cx="4040188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491629"/>
            <a:ext cx="4041775" cy="288033"/>
          </a:xfrm>
          <a:solidFill>
            <a:srgbClr val="EF6245"/>
          </a:solidFill>
          <a:ln>
            <a:solidFill>
              <a:srgbClr val="FAA95A"/>
            </a:solidFill>
          </a:ln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2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6" y="1851670"/>
            <a:ext cx="4041775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49B-EBEC-4BA8-AC0D-F49E603AE11B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5EB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491629"/>
            <a:ext cx="4040188" cy="288033"/>
          </a:xfrm>
          <a:solidFill>
            <a:srgbClr val="FAA95A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1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1851670"/>
            <a:ext cx="4040188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491629"/>
            <a:ext cx="4041775" cy="288033"/>
          </a:xfrm>
          <a:solidFill>
            <a:srgbClr val="EF6245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2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6" y="1851670"/>
            <a:ext cx="4041775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BDC6-69FE-4D17-A468-ABDC38ACE6F2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2E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491629"/>
            <a:ext cx="4040188" cy="288033"/>
          </a:xfrm>
          <a:solidFill>
            <a:srgbClr val="2E313D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1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1851670"/>
            <a:ext cx="4040188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491629"/>
            <a:ext cx="4041775" cy="288033"/>
          </a:xfrm>
          <a:solidFill>
            <a:srgbClr val="5EBC77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2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6" y="1851670"/>
            <a:ext cx="4041775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AF06-0144-4E61-A123-B25B7357A676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EF6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7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491629"/>
            <a:ext cx="4040188" cy="288033"/>
          </a:xfrm>
          <a:solidFill>
            <a:srgbClr val="2E313D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1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1851670"/>
            <a:ext cx="4040188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491629"/>
            <a:ext cx="4041775" cy="288033"/>
          </a:xfrm>
          <a:solidFill>
            <a:srgbClr val="5EBC77"/>
          </a:solidFill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Section 2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6" y="1851670"/>
            <a:ext cx="4041775" cy="274295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CA28-E0BB-4CF9-9929-4C9A959F3641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1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D15E-7FF5-44D9-9CEB-286A191846B3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7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5EB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 smtClean="0"/>
              <a:t>Put Your Image Title Here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smtClean="0"/>
              <a:t>Put your image here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Put your description here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4F3-995C-4CD1-B42C-6FB313C1C42C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C506-DF5C-4B25-991B-6660B013A1CA}" type="datetime1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5EB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1D83-15FE-494E-88DA-27F17BBD0931}" type="datetime1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2E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0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89B-1278-4238-9FA5-A6D25DD44BAE}" type="datetime1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EF6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7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99592" y="555527"/>
            <a:ext cx="7787208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 smtClean="0"/>
              <a:t>This is Content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Subcontent</a:t>
            </a:r>
            <a:r>
              <a:rPr lang="en-US" altLang="ko-KR" dirty="0" smtClean="0"/>
              <a:t> 1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Subcontent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pPr lvl="3"/>
            <a:r>
              <a:rPr lang="en-US" altLang="ko-KR" dirty="0" err="1" smtClean="0"/>
              <a:t>Subcontent</a:t>
            </a:r>
            <a:r>
              <a:rPr lang="en-US" altLang="ko-KR" dirty="0" smtClean="0"/>
              <a:t> 3</a:t>
            </a:r>
            <a:endParaRPr lang="ko-KR" altLang="en-US" dirty="0" smtClean="0"/>
          </a:p>
          <a:p>
            <a:pPr lvl="4"/>
            <a:r>
              <a:rPr lang="en-US" altLang="ko-KR" dirty="0" err="1" smtClean="0"/>
              <a:t>Subcontent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699-EE63-42DB-8864-2E25CC755D02}" type="datetime1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899592" y="915566"/>
            <a:ext cx="7776864" cy="24691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36512" y="555526"/>
            <a:ext cx="936104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449796" y="1347614"/>
            <a:ext cx="82266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8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1707654"/>
            <a:ext cx="7772400" cy="634726"/>
          </a:xfrm>
        </p:spPr>
        <p:txBody>
          <a:bodyPr anchor="t"/>
          <a:lstStyle>
            <a:lvl1pPr algn="ctr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This is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401043"/>
            <a:ext cx="7772400" cy="30137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2BD4-07DE-4B4A-B209-E0D9A28C32D3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139952" y="-44364"/>
            <a:ext cx="864096" cy="1752017"/>
          </a:xfrm>
          <a:prstGeom prst="rect">
            <a:avLst/>
          </a:prstGeom>
          <a:solidFill>
            <a:srgbClr val="5EB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699792" y="2859782"/>
            <a:ext cx="3744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1707654"/>
            <a:ext cx="7772400" cy="634726"/>
          </a:xfrm>
        </p:spPr>
        <p:txBody>
          <a:bodyPr anchor="t"/>
          <a:lstStyle>
            <a:lvl1pPr algn="ctr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This is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401043"/>
            <a:ext cx="7772400" cy="30137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BCF-B07E-4DC0-B869-6432A348FC33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139952" y="-44364"/>
            <a:ext cx="864096" cy="1752017"/>
          </a:xfrm>
          <a:prstGeom prst="rect">
            <a:avLst/>
          </a:prstGeom>
          <a:solidFill>
            <a:srgbClr val="2E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699792" y="2859782"/>
            <a:ext cx="3744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46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1707654"/>
            <a:ext cx="7772400" cy="634726"/>
          </a:xfrm>
        </p:spPr>
        <p:txBody>
          <a:bodyPr anchor="t"/>
          <a:lstStyle>
            <a:lvl1pPr algn="ctr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This is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401043"/>
            <a:ext cx="7772400" cy="30137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6B5D-6DC2-4EBC-86E5-273D255AB987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139952" y="-44364"/>
            <a:ext cx="864096" cy="1752017"/>
          </a:xfrm>
          <a:prstGeom prst="rect">
            <a:avLst/>
          </a:prstGeom>
          <a:solidFill>
            <a:srgbClr val="EF6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699792" y="2859782"/>
            <a:ext cx="3744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9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1707654"/>
            <a:ext cx="7772400" cy="634726"/>
          </a:xfrm>
        </p:spPr>
        <p:txBody>
          <a:bodyPr anchor="t"/>
          <a:lstStyle>
            <a:lvl1pPr algn="ctr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This is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401043"/>
            <a:ext cx="7772400" cy="30137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Put your amazing subtitle here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CEA2-17B8-4FC4-802B-E9949ADA639E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139952" y="-44364"/>
            <a:ext cx="864096" cy="1752017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699792" y="2859782"/>
            <a:ext cx="3744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3627022" y="4659982"/>
            <a:ext cx="1872208" cy="72008"/>
            <a:chOff x="3275856" y="2767383"/>
            <a:chExt cx="2592288" cy="144016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00" y="4618796"/>
            <a:ext cx="1162073" cy="4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바닥글 개체 틀 4"/>
          <p:cNvSpPr txBox="1">
            <a:spLocks/>
          </p:cNvSpPr>
          <p:nvPr userDrawn="1"/>
        </p:nvSpPr>
        <p:spPr>
          <a:xfrm>
            <a:off x="3124200" y="474617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 smtClean="0">
                <a:latin typeface="Cambria" panose="02040503050406030204" pitchFamily="18" charset="0"/>
              </a:rPr>
              <a:t>http://bsclab.pusan.ac.kr</a:t>
            </a:r>
            <a:endParaRPr lang="ko-KR" altLang="en-US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2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2A30-416A-483A-B551-3D4F40F9820A}" type="datetime1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2" r:id="rId5"/>
    <p:sldLayoutId id="2147483651" r:id="rId6"/>
    <p:sldLayoutId id="2147483660" r:id="rId7"/>
    <p:sldLayoutId id="2147483664" r:id="rId8"/>
    <p:sldLayoutId id="2147483665" r:id="rId9"/>
    <p:sldLayoutId id="2147483652" r:id="rId10"/>
    <p:sldLayoutId id="2147483666" r:id="rId11"/>
    <p:sldLayoutId id="2147483667" r:id="rId12"/>
    <p:sldLayoutId id="2147483668" r:id="rId13"/>
    <p:sldLayoutId id="2147483653" r:id="rId14"/>
    <p:sldLayoutId id="2147483669" r:id="rId15"/>
    <p:sldLayoutId id="2147483670" r:id="rId16"/>
    <p:sldLayoutId id="2147483671" r:id="rId17"/>
    <p:sldLayoutId id="2147483654" r:id="rId18"/>
    <p:sldLayoutId id="2147483657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bes.wirawan@gmail.com" TargetMode="External"/><Relationship Id="rId2" Type="http://schemas.openxmlformats.org/officeDocument/2006/relationships/hyperlink" Target="mailto:imamkamal52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nurahmadwhd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1059582"/>
            <a:ext cx="7200800" cy="1503685"/>
          </a:xfrm>
        </p:spPr>
        <p:txBody>
          <a:bodyPr anchor="b">
            <a:noAutofit/>
          </a:bodyPr>
          <a:lstStyle/>
          <a:p>
            <a:r>
              <a:rPr lang="en-GB" altLang="ko-KR" sz="2400" dirty="0" smtClean="0">
                <a:latin typeface="Cambria" pitchFamily="18" charset="0"/>
                <a:cs typeface="DokChampa" panose="020B0604020202020204" pitchFamily="34" charset="-34"/>
              </a:rPr>
              <a:t>High-dimensional Histone </a:t>
            </a:r>
            <a:r>
              <a:rPr lang="en-GB" altLang="ko-KR" sz="2400" dirty="0">
                <a:latin typeface="Cambria" pitchFamily="18" charset="0"/>
                <a:cs typeface="DokChampa" panose="020B0604020202020204" pitchFamily="34" charset="-34"/>
              </a:rPr>
              <a:t>Modification </a:t>
            </a:r>
            <a:r>
              <a:rPr lang="en-GB" altLang="ko-KR" sz="2400" dirty="0" smtClean="0">
                <a:latin typeface="Cambria" pitchFamily="18" charset="0"/>
                <a:cs typeface="DokChampa" panose="020B0604020202020204" pitchFamily="34" charset="-34"/>
              </a:rPr>
              <a:t>Data </a:t>
            </a:r>
            <a:r>
              <a:rPr lang="en-GB" altLang="ko-KR" sz="2400" dirty="0" smtClean="0">
                <a:latin typeface="Cambria" pitchFamily="18" charset="0"/>
                <a:cs typeface="DokChampa" panose="020B0604020202020204" pitchFamily="34" charset="-34"/>
              </a:rPr>
              <a:t/>
            </a:r>
            <a:br>
              <a:rPr lang="en-GB" altLang="ko-KR" sz="2400" dirty="0" smtClean="0">
                <a:latin typeface="Cambria" pitchFamily="18" charset="0"/>
                <a:cs typeface="DokChampa" panose="020B0604020202020204" pitchFamily="34" charset="-34"/>
              </a:rPr>
            </a:br>
            <a:r>
              <a:rPr lang="en-GB" altLang="ko-KR" sz="2400" dirty="0" smtClean="0">
                <a:latin typeface="Cambria" pitchFamily="18" charset="0"/>
                <a:cs typeface="DokChampa" panose="020B0604020202020204" pitchFamily="34" charset="-34"/>
              </a:rPr>
              <a:t>for </a:t>
            </a:r>
            <a:r>
              <a:rPr lang="en-GB" altLang="ko-KR" sz="2400" dirty="0">
                <a:latin typeface="Cambria" pitchFamily="18" charset="0"/>
                <a:cs typeface="DokChampa" panose="020B0604020202020204" pitchFamily="34" charset="-34"/>
              </a:rPr>
              <a:t>Predicting Gene Expression </a:t>
            </a:r>
            <a:r>
              <a:rPr lang="en-GB" altLang="ko-KR" sz="2400" dirty="0" smtClean="0">
                <a:latin typeface="Cambria" pitchFamily="18" charset="0"/>
                <a:cs typeface="DokChampa" panose="020B0604020202020204" pitchFamily="34" charset="-34"/>
              </a:rPr>
              <a:t>using </a:t>
            </a:r>
            <a:r>
              <a:rPr lang="en-GB" altLang="ko-KR" sz="2400" dirty="0" smtClean="0">
                <a:latin typeface="Cambria" pitchFamily="18" charset="0"/>
                <a:cs typeface="DokChampa" panose="020B0604020202020204" pitchFamily="34" charset="-34"/>
              </a:rPr>
              <a:t/>
            </a:r>
            <a:br>
              <a:rPr lang="en-GB" altLang="ko-KR" sz="2400" dirty="0" smtClean="0">
                <a:latin typeface="Cambria" pitchFamily="18" charset="0"/>
                <a:cs typeface="DokChampa" panose="020B0604020202020204" pitchFamily="34" charset="-34"/>
              </a:rPr>
            </a:br>
            <a:r>
              <a:rPr lang="en-GB" altLang="ko-KR" sz="2400" dirty="0" smtClean="0">
                <a:latin typeface="Cambria" pitchFamily="18" charset="0"/>
                <a:cs typeface="DokChampa" panose="020B0604020202020204" pitchFamily="34" charset="-34"/>
              </a:rPr>
              <a:t>Stacked Temporal </a:t>
            </a:r>
            <a:r>
              <a:rPr lang="en-GB" altLang="ko-KR" sz="2400" dirty="0" smtClean="0">
                <a:latin typeface="Cambria" pitchFamily="18" charset="0"/>
                <a:cs typeface="DokChampa" panose="020B0604020202020204" pitchFamily="34" charset="-34"/>
              </a:rPr>
              <a:t>Convolutional Networks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75806"/>
            <a:ext cx="6400800" cy="432048"/>
          </a:xfrm>
        </p:spPr>
        <p:txBody>
          <a:bodyPr numCol="3">
            <a:noAutofit/>
          </a:bodyPr>
          <a:lstStyle/>
          <a:p>
            <a:r>
              <a:rPr lang="en-US" altLang="ko-KR" sz="1100" i="0" dirty="0" smtClean="0"/>
              <a:t>Imam Mustafa Kamal</a:t>
            </a:r>
            <a:r>
              <a:rPr lang="en-US" altLang="ko-KR" sz="1100" i="0" baseline="30000" dirty="0" smtClean="0"/>
              <a:t>1</a:t>
            </a:r>
            <a:endParaRPr lang="en-US" altLang="ko-KR" sz="1100" i="0" dirty="0" smtClean="0"/>
          </a:p>
          <a:p>
            <a:r>
              <a:rPr lang="en-US" sz="1100" i="0" u="sng" dirty="0" smtClean="0">
                <a:hlinkClick r:id="rId2"/>
              </a:rPr>
              <a:t>imamkamal52@gmail.com</a:t>
            </a:r>
            <a:endParaRPr lang="en-US" altLang="ko-KR" sz="1100" i="0" u="sng" dirty="0" smtClean="0"/>
          </a:p>
          <a:p>
            <a:endParaRPr lang="en-US" altLang="ko-KR" sz="1100" i="0" dirty="0" smtClean="0"/>
          </a:p>
          <a:p>
            <a:r>
              <a:rPr lang="en-US" altLang="ko-KR" sz="1100" i="0" dirty="0" err="1"/>
              <a:t>N</a:t>
            </a:r>
            <a:r>
              <a:rPr lang="en-US" altLang="ko-KR" sz="1100" i="0" dirty="0" err="1" smtClean="0"/>
              <a:t>atanael</a:t>
            </a:r>
            <a:r>
              <a:rPr lang="en-US" altLang="ko-KR" sz="1100" i="0" dirty="0" smtClean="0"/>
              <a:t> </a:t>
            </a:r>
            <a:r>
              <a:rPr lang="en-US" altLang="ko-KR" sz="1100" i="0" dirty="0" err="1" smtClean="0"/>
              <a:t>Yabes</a:t>
            </a:r>
            <a:r>
              <a:rPr lang="en-US" altLang="ko-KR" sz="1100" i="0" dirty="0" smtClean="0"/>
              <a:t> Wirawan</a:t>
            </a:r>
            <a:r>
              <a:rPr lang="en-US" altLang="ko-KR" sz="1100" i="0" baseline="30000" dirty="0"/>
              <a:t>1</a:t>
            </a:r>
            <a:r>
              <a:rPr lang="en-US" altLang="ko-KR" sz="1100" i="0" dirty="0" smtClean="0"/>
              <a:t> </a:t>
            </a:r>
          </a:p>
          <a:p>
            <a:r>
              <a:rPr lang="en-US" altLang="ko-KR" sz="1100" i="0" dirty="0" smtClean="0">
                <a:hlinkClick r:id="rId3"/>
              </a:rPr>
              <a:t>yabes.wirawan@gmail.com</a:t>
            </a:r>
            <a:endParaRPr lang="en-US" altLang="ko-KR" sz="1100" i="0" dirty="0"/>
          </a:p>
          <a:p>
            <a:endParaRPr lang="en-US" altLang="ko-KR" sz="1100" i="0" dirty="0" smtClean="0"/>
          </a:p>
          <a:p>
            <a:r>
              <a:rPr lang="en-US" altLang="ko-KR" sz="1100" i="0" dirty="0" err="1" smtClean="0"/>
              <a:t>Nur</a:t>
            </a:r>
            <a:r>
              <a:rPr lang="en-US" altLang="ko-KR" sz="1100" i="0" dirty="0" smtClean="0"/>
              <a:t> Ahmad Wahid</a:t>
            </a:r>
            <a:r>
              <a:rPr lang="en-US" altLang="ko-KR" sz="1100" i="0" baseline="30000" dirty="0"/>
              <a:t>1</a:t>
            </a:r>
            <a:endParaRPr lang="en-US" altLang="ko-KR" sz="1100" i="0" dirty="0" smtClean="0"/>
          </a:p>
          <a:p>
            <a:r>
              <a:rPr lang="en-US" altLang="ko-KR" sz="1100" i="0" dirty="0" smtClean="0">
                <a:hlinkClick r:id="rId4"/>
              </a:rPr>
              <a:t>nurahmadwhd@gmail.com</a:t>
            </a:r>
            <a:endParaRPr lang="en-US" altLang="ko-KR" sz="110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651870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1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1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Big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Data Department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Business Service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Computing (BSC)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Laboratory</a:t>
            </a:r>
          </a:p>
          <a:p>
            <a:pPr algn="ctr"/>
            <a:r>
              <a:rPr lang="en-GB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Pusan National University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Graph comparison </a:t>
            </a:r>
            <a:r>
              <a:rPr lang="en-US" dirty="0"/>
              <a:t>with all methods</a:t>
            </a:r>
          </a:p>
          <a:p>
            <a:endParaRPr lang="en-GB" dirty="0"/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558391"/>
              </p:ext>
            </p:extLst>
          </p:nvPr>
        </p:nvGraphicFramePr>
        <p:xfrm>
          <a:off x="1187625" y="1059582"/>
          <a:ext cx="1910598" cy="2109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29152"/>
              </p:ext>
            </p:extLst>
          </p:nvPr>
        </p:nvGraphicFramePr>
        <p:xfrm>
          <a:off x="3491881" y="1059582"/>
          <a:ext cx="1978832" cy="2109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041116"/>
              </p:ext>
            </p:extLst>
          </p:nvPr>
        </p:nvGraphicFramePr>
        <p:xfrm>
          <a:off x="5868144" y="1059582"/>
          <a:ext cx="2047069" cy="2109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051874"/>
              </p:ext>
            </p:extLst>
          </p:nvPr>
        </p:nvGraphicFramePr>
        <p:xfrm>
          <a:off x="1187625" y="2806240"/>
          <a:ext cx="1910598" cy="2038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453943"/>
              </p:ext>
            </p:extLst>
          </p:nvPr>
        </p:nvGraphicFramePr>
        <p:xfrm>
          <a:off x="3491881" y="2806240"/>
          <a:ext cx="1978832" cy="2038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394365"/>
              </p:ext>
            </p:extLst>
          </p:nvPr>
        </p:nvGraphicFramePr>
        <p:xfrm>
          <a:off x="5868145" y="2806240"/>
          <a:ext cx="2047068" cy="2038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555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Graphic spid="32" grpId="0">
        <p:bldAsOne/>
      </p:bldGraphic>
      <p:bldGraphic spid="33" grpId="0">
        <p:bldAsOne/>
      </p:bldGraphic>
      <p:bldGraphic spid="34" grpId="0">
        <p:bldAsOne/>
      </p:bldGraphic>
      <p:bldGraphic spid="3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Detail comparison </a:t>
            </a:r>
            <a:r>
              <a:rPr lang="en-US" dirty="0" smtClean="0"/>
              <a:t>with all methods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83919"/>
              </p:ext>
            </p:extLst>
          </p:nvPr>
        </p:nvGraphicFramePr>
        <p:xfrm>
          <a:off x="1259632" y="1929664"/>
          <a:ext cx="6707344" cy="1296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43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AUC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</a:t>
                      </a:r>
                      <a:r>
                        <a:rPr lang="en-US" sz="1200" b="1" u="none" strike="noStrike" dirty="0" smtClean="0">
                          <a:effectLst/>
                        </a:rPr>
                        <a:t>recision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</a:t>
                      </a:r>
                      <a:r>
                        <a:rPr lang="en-US" sz="1200" b="1" u="none" strike="noStrike" dirty="0" smtClean="0">
                          <a:effectLst/>
                        </a:rPr>
                        <a:t>ecall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</a:t>
                      </a:r>
                      <a:r>
                        <a:rPr lang="en-US" sz="1200" b="1" u="none" strike="noStrike" dirty="0" smtClean="0">
                          <a:effectLst/>
                        </a:rPr>
                        <a:t>-score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</a:t>
                      </a:r>
                      <a:r>
                        <a:rPr lang="en-US" sz="1200" b="1" u="none" strike="noStrike" dirty="0" smtClean="0">
                          <a:effectLst/>
                        </a:rPr>
                        <a:t>pecificity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TCN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0.835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0.837064141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0.758107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0.825231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0.790247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0.8440713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DeepChrome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0.831683168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0.752941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0.814815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0.782657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0.8416724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DeepNN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0.824149806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0.750412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0.789931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0.769665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0.8444140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SVM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0.834266035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0.767897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0.794560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0.781001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0.8577793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Logistic Regression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0.832328885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0.763758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0.795139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0.779132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0.8543523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1" marR="9271" marT="92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3377" y="3291830"/>
            <a:ext cx="6959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In all criteria, TCN outperforms the state-of-the art method (</a:t>
            </a:r>
            <a:r>
              <a:rPr lang="en-GB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DeepChrome</a:t>
            </a: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Deep-NN suffers from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SVM performs best in Precision and Specificity</a:t>
            </a:r>
          </a:p>
          <a:p>
            <a:endParaRPr lang="en-GB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1586069"/>
            <a:ext cx="4083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Table. </a:t>
            </a:r>
            <a:r>
              <a:rPr lang="en-GB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 of TCN with other methods 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&amp; Future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proposed </a:t>
            </a:r>
            <a:r>
              <a:rPr lang="en-US" dirty="0"/>
              <a:t>method outperforms the state-of-the-art </a:t>
            </a:r>
            <a:r>
              <a:rPr lang="en-US" dirty="0" smtClean="0"/>
              <a:t>method (</a:t>
            </a:r>
            <a:r>
              <a:rPr lang="en-US" dirty="0" err="1" smtClean="0"/>
              <a:t>DeepChrome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GB" dirty="0"/>
              <a:t>method obtained better </a:t>
            </a:r>
            <a:r>
              <a:rPr lang="en-GB" dirty="0" smtClean="0"/>
              <a:t>results, </a:t>
            </a:r>
            <a:r>
              <a:rPr lang="en-GB" dirty="0"/>
              <a:t>due to considering the state of each Histone Modification (HM) features for each state by harnessing dilated causal convolution in temporal </a:t>
            </a:r>
            <a:r>
              <a:rPr lang="en-GB" dirty="0" smtClean="0"/>
              <a:t>convolution.</a:t>
            </a:r>
            <a:endParaRPr lang="en-US" dirty="0" smtClean="0"/>
          </a:p>
          <a:p>
            <a:r>
              <a:rPr lang="en-US" dirty="0"/>
              <a:t>In the </a:t>
            </a:r>
            <a:r>
              <a:rPr lang="en-US" dirty="0" smtClean="0"/>
              <a:t>future, </a:t>
            </a:r>
            <a:r>
              <a:rPr lang="en-US" dirty="0"/>
              <a:t>we would like to use different set of data to measure the robustness of </a:t>
            </a:r>
            <a:r>
              <a:rPr lang="en-US" dirty="0" smtClean="0"/>
              <a:t>our method.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cap="none" dirty="0" smtClean="0"/>
              <a:t>Thank You</a:t>
            </a:r>
            <a:endParaRPr lang="ko-KR" altLang="en-US" cap="none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Any Questions?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 smtClean="0"/>
              <a:t>Introduction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Problem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Previous Work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Proposed Method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Experiments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Conclusion &amp; Future 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Key points addressed within this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4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Histone modifications are </a:t>
            </a:r>
            <a:r>
              <a:rPr lang="en-GB" dirty="0" smtClean="0"/>
              <a:t>the </a:t>
            </a:r>
            <a:r>
              <a:rPr lang="en-GB" dirty="0"/>
              <a:t>most important factors that control gene regulation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Predicting Gene Expression using Histone Modifications Signals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8476" t="27886" r="16408" b="5317"/>
          <a:stretch/>
        </p:blipFill>
        <p:spPr bwMode="auto">
          <a:xfrm>
            <a:off x="539552" y="1953294"/>
            <a:ext cx="3877076" cy="2650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3646240" y="2657886"/>
            <a:ext cx="1296144" cy="35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46240" y="3944691"/>
            <a:ext cx="1296144" cy="22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214" t="36342" r="13719" b="27091"/>
          <a:stretch/>
        </p:blipFill>
        <p:spPr>
          <a:xfrm>
            <a:off x="4942384" y="2657886"/>
            <a:ext cx="3570126" cy="15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2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Computational methods that predict gene expression from histone modification signals are highly </a:t>
            </a:r>
            <a:r>
              <a:rPr lang="en-GB" dirty="0" smtClean="0"/>
              <a:t>expensive.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Predicting Gene Expression using Histone Modifications Signals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435" t="29901" r="10119" b="16896"/>
          <a:stretch/>
        </p:blipFill>
        <p:spPr>
          <a:xfrm>
            <a:off x="2843808" y="1923678"/>
            <a:ext cx="5103392" cy="25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 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200" dirty="0" err="1"/>
              <a:t>DeepChrome</a:t>
            </a:r>
            <a:r>
              <a:rPr lang="en-GB" sz="1200" dirty="0"/>
              <a:t>: </a:t>
            </a:r>
            <a:r>
              <a:rPr lang="en-GB" sz="1200" dirty="0" smtClean="0"/>
              <a:t>Deep-learning </a:t>
            </a:r>
            <a:r>
              <a:rPr lang="en-GB" sz="1200" dirty="0"/>
              <a:t>for </a:t>
            </a:r>
            <a:r>
              <a:rPr lang="en-GB" sz="1200" dirty="0" smtClean="0"/>
              <a:t>Predicting Gene Expression from Histone Modifications (Singh, et.al.)</a:t>
            </a:r>
            <a:endParaRPr lang="en-GB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88024" y="263200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88024" y="325916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88024" y="387967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64088" y="2302851"/>
            <a:ext cx="79208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Image 1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4088" y="2974455"/>
            <a:ext cx="79208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Image 2</a:t>
            </a:r>
            <a:endParaRPr lang="en-GB" sz="1050" dirty="0"/>
          </a:p>
        </p:txBody>
      </p:sp>
      <p:sp>
        <p:nvSpPr>
          <p:cNvPr id="16" name="Rectangle 15"/>
          <p:cNvSpPr/>
          <p:nvPr/>
        </p:nvSpPr>
        <p:spPr>
          <a:xfrm>
            <a:off x="5364088" y="3663650"/>
            <a:ext cx="792088" cy="5760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Image 3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660232" y="2893505"/>
            <a:ext cx="1224136" cy="73131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Deep</a:t>
            </a:r>
          </a:p>
          <a:p>
            <a:pPr algn="ctr"/>
            <a:r>
              <a:rPr lang="en-GB" sz="1600" b="1" dirty="0" smtClean="0"/>
              <a:t>Learning</a:t>
            </a:r>
            <a:endParaRPr lang="en-GB" sz="1600" b="1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6156176" y="2590883"/>
            <a:ext cx="504056" cy="66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7" idx="1"/>
          </p:cNvCxnSpPr>
          <p:nvPr/>
        </p:nvCxnSpPr>
        <p:spPr>
          <a:xfrm flipV="1">
            <a:off x="6156176" y="3259162"/>
            <a:ext cx="504056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 flipV="1">
            <a:off x="6156176" y="3259162"/>
            <a:ext cx="504056" cy="6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</p:cNvCxnSpPr>
          <p:nvPr/>
        </p:nvCxnSpPr>
        <p:spPr>
          <a:xfrm flipV="1">
            <a:off x="7884368" y="3259161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228112" y="2974455"/>
            <a:ext cx="699864" cy="518057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On </a:t>
            </a:r>
            <a:r>
              <a:rPr lang="en-GB" sz="1200" b="1" dirty="0" smtClean="0"/>
              <a:t>/ </a:t>
            </a:r>
            <a:r>
              <a:rPr lang="en-GB" sz="1200" b="1" dirty="0" smtClean="0"/>
              <a:t>Off</a:t>
            </a:r>
            <a:endParaRPr lang="en-GB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15616" y="1551650"/>
            <a:ext cx="66173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err="1">
                <a:solidFill>
                  <a:srgbClr val="FF0000"/>
                </a:solidFill>
              </a:rPr>
              <a:t>DeepChrome</a:t>
            </a:r>
            <a:r>
              <a:rPr lang="en-GB" sz="1200" b="1" dirty="0"/>
              <a:t>: deep-learning for predicting gene expression from histone modifications</a:t>
            </a:r>
          </a:p>
          <a:p>
            <a:pPr algn="ctr"/>
            <a:r>
              <a:rPr lang="en-GB" sz="1100" i="1" dirty="0" err="1"/>
              <a:t>Ritambhara</a:t>
            </a:r>
            <a:r>
              <a:rPr lang="en-GB" sz="1100" i="1" dirty="0"/>
              <a:t> </a:t>
            </a:r>
            <a:r>
              <a:rPr lang="en-GB" sz="1100" i="1" dirty="0" smtClean="0"/>
              <a:t>Singh, </a:t>
            </a:r>
            <a:r>
              <a:rPr lang="en-GB" sz="1100" i="1" dirty="0"/>
              <a:t>Jack </a:t>
            </a:r>
            <a:r>
              <a:rPr lang="en-GB" sz="1100" i="1" dirty="0" err="1" smtClean="0"/>
              <a:t>Lanchantin</a:t>
            </a:r>
            <a:r>
              <a:rPr lang="en-GB" sz="1100" i="1" dirty="0" smtClean="0"/>
              <a:t>,  </a:t>
            </a:r>
            <a:r>
              <a:rPr lang="en-GB" sz="1100" i="1" dirty="0"/>
              <a:t>Gabriel </a:t>
            </a:r>
            <a:r>
              <a:rPr lang="en-GB" sz="1100" i="1" dirty="0" smtClean="0"/>
              <a:t>Robins,  </a:t>
            </a:r>
            <a:r>
              <a:rPr lang="en-GB" sz="1100" i="1" dirty="0" err="1"/>
              <a:t>Yanjun</a:t>
            </a:r>
            <a:r>
              <a:rPr lang="en-GB" sz="1100" i="1" dirty="0"/>
              <a:t> </a:t>
            </a:r>
            <a:r>
              <a:rPr lang="en-GB" sz="1100" i="1" dirty="0" smtClean="0"/>
              <a:t>Qi</a:t>
            </a:r>
            <a:r>
              <a:rPr lang="en-GB" sz="1100" i="1" dirty="0"/>
              <a:t>, 2016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21214" t="36342" r="13719" b="27091"/>
          <a:stretch/>
        </p:blipFill>
        <p:spPr>
          <a:xfrm>
            <a:off x="446586" y="2261342"/>
            <a:ext cx="4573758" cy="19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12998"/>
            <a:ext cx="8229600" cy="813337"/>
          </a:xfrm>
        </p:spPr>
        <p:txBody>
          <a:bodyPr/>
          <a:lstStyle/>
          <a:p>
            <a:r>
              <a:rPr lang="en-GB" sz="1400" dirty="0"/>
              <a:t>Converting </a:t>
            </a:r>
            <a:r>
              <a:rPr lang="en-GB" sz="1400" dirty="0" smtClean="0"/>
              <a:t>data </a:t>
            </a:r>
            <a:r>
              <a:rPr lang="en-GB" sz="1400" dirty="0"/>
              <a:t>to </a:t>
            </a:r>
            <a:r>
              <a:rPr lang="en-GB" sz="1400" b="1" dirty="0" smtClean="0"/>
              <a:t>high-dimensional</a:t>
            </a:r>
            <a:r>
              <a:rPr lang="en-GB" sz="1400" dirty="0" smtClean="0"/>
              <a:t> </a:t>
            </a:r>
            <a:r>
              <a:rPr lang="en-GB" sz="1400" dirty="0"/>
              <a:t>features, therefore each </a:t>
            </a:r>
            <a:r>
              <a:rPr lang="en-GB" sz="1400" dirty="0" err="1"/>
              <a:t>gene_id</a:t>
            </a:r>
            <a:r>
              <a:rPr lang="en-GB" sz="1400" dirty="0"/>
              <a:t> has 500 </a:t>
            </a:r>
            <a:r>
              <a:rPr lang="en-GB" sz="1400" dirty="0" smtClean="0"/>
              <a:t>features.</a:t>
            </a:r>
          </a:p>
          <a:p>
            <a:r>
              <a:rPr lang="en-GB" sz="1400" dirty="0" smtClean="0"/>
              <a:t>Propose</a:t>
            </a:r>
            <a:r>
              <a:rPr lang="en-GB" sz="1400" b="1" dirty="0" smtClean="0"/>
              <a:t> Temporal </a:t>
            </a:r>
            <a:r>
              <a:rPr lang="en-GB" sz="1400" b="1" dirty="0"/>
              <a:t>Convolutional </a:t>
            </a:r>
            <a:r>
              <a:rPr lang="en-GB" sz="1400" b="1" dirty="0" smtClean="0"/>
              <a:t>Network!</a:t>
            </a:r>
            <a:endParaRPr lang="en-GB" sz="1400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52132" y="1581166"/>
            <a:ext cx="3959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rgbClr val="C00000"/>
                </a:solidFill>
              </a:rPr>
              <a:t>Compare </a:t>
            </a:r>
            <a:r>
              <a:rPr lang="en-GB" sz="1200" b="1" dirty="0" smtClean="0">
                <a:solidFill>
                  <a:srgbClr val="C00000"/>
                </a:solidFill>
              </a:rPr>
              <a:t>to </a:t>
            </a:r>
            <a:r>
              <a:rPr lang="en-GB" sz="1200" b="1" dirty="0" err="1" smtClean="0">
                <a:solidFill>
                  <a:srgbClr val="C00000"/>
                </a:solidFill>
              </a:rPr>
              <a:t>DeepChrome</a:t>
            </a:r>
            <a:r>
              <a:rPr lang="en-GB" sz="1200" b="1" dirty="0" smtClean="0">
                <a:solidFill>
                  <a:srgbClr val="C00000"/>
                </a:solidFill>
              </a:rPr>
              <a:t>, TCN considers time-step</a:t>
            </a:r>
            <a:endParaRPr lang="en-GB" sz="12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8" b="4612"/>
          <a:stretch/>
        </p:blipFill>
        <p:spPr>
          <a:xfrm>
            <a:off x="1475656" y="1842139"/>
            <a:ext cx="6232702" cy="31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dirty="0" smtClean="0"/>
              <a:t>: Tampere </a:t>
            </a:r>
            <a:r>
              <a:rPr lang="en-US" dirty="0"/>
              <a:t>Univ. of </a:t>
            </a:r>
            <a:r>
              <a:rPr lang="en-US" dirty="0" smtClean="0"/>
              <a:t>Technology which published </a:t>
            </a:r>
            <a:r>
              <a:rPr lang="en-US" dirty="0"/>
              <a:t>in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/>
              <a:t>It consists of </a:t>
            </a:r>
            <a:r>
              <a:rPr lang="en-US" dirty="0" smtClean="0"/>
              <a:t>15,485 </a:t>
            </a:r>
            <a:r>
              <a:rPr lang="en-US" dirty="0"/>
              <a:t>Genes wherein each gene has five HM features with 100 rows. </a:t>
            </a:r>
            <a:r>
              <a:rPr lang="en-US" dirty="0" smtClean="0"/>
              <a:t>         </a:t>
            </a:r>
            <a:endParaRPr lang="en-US" dirty="0" smtClean="0"/>
          </a:p>
          <a:p>
            <a:r>
              <a:rPr lang="en-US" dirty="0" smtClean="0"/>
              <a:t>70</a:t>
            </a:r>
            <a:r>
              <a:rPr lang="en-US" dirty="0"/>
              <a:t>% as training and 30% as </a:t>
            </a:r>
            <a:r>
              <a:rPr lang="en-US" dirty="0" smtClean="0"/>
              <a:t>testing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System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i="1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err="1"/>
              <a:t>Keras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Intel Core i7 4790K CPU, 32 GB RAM, and  </a:t>
            </a:r>
            <a:r>
              <a:rPr lang="en-US" dirty="0" smtClean="0"/>
              <a:t>                                     NVDIA </a:t>
            </a:r>
            <a:r>
              <a:rPr lang="en-US" dirty="0"/>
              <a:t>GeForce GTX 1080Ti GPU </a:t>
            </a:r>
            <a:r>
              <a:rPr lang="en-US" dirty="0" smtClean="0"/>
              <a:t>setup.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Dataset and </a:t>
            </a:r>
            <a:r>
              <a:rPr lang="en-GB" dirty="0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9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3639"/>
            <a:ext cx="8229600" cy="360039"/>
          </a:xfrm>
        </p:spPr>
        <p:txBody>
          <a:bodyPr/>
          <a:lstStyle/>
          <a:p>
            <a:r>
              <a:rPr lang="en-US" dirty="0" smtClean="0"/>
              <a:t>The experiment were carried by evaluating the following metrics: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Evaluation Metrics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84049" y="2962986"/>
                <a:ext cx="3420285" cy="55746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𝒂</m:t>
                      </m:r>
                      <m:r>
                        <a:rPr lang="en-US" sz="16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𝒄𝒄𝒖𝒓𝒂𝒄𝒚</m:t>
                      </m:r>
                      <m:r>
                        <a:rPr lang="en-US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49" y="2962986"/>
                <a:ext cx="3420285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84049" y="3653798"/>
                <a:ext cx="3432735" cy="55746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𝒑𝒓𝒆𝒄𝒊𝒔𝒊𝒐𝒏</m:t>
                      </m:r>
                      <m:r>
                        <a:rPr lang="en-US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49" y="3653798"/>
                <a:ext cx="3432735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788024" y="2164602"/>
                <a:ext cx="3539367" cy="5574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𝒓𝒆𝒄𝒂𝒍𝒍</m:t>
                      </m:r>
                      <m:r>
                        <a:rPr lang="en-US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164602"/>
                <a:ext cx="3539367" cy="557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792028" y="3631869"/>
                <a:ext cx="3539367" cy="60131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𝒔𝒄𝒐𝒓𝒆</m:t>
                      </m:r>
                      <m:r>
                        <a:rPr lang="en-US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=2 ×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028" y="3631869"/>
                <a:ext cx="3539367" cy="60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783516" y="2924764"/>
                <a:ext cx="3539367" cy="5574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𝒔𝒑𝒆𝒄𝒊𝒇𝒊𝒄𝒊𝒕𝒚</m:t>
                      </m:r>
                      <m:r>
                        <a:rPr lang="en-US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16" y="2924764"/>
                <a:ext cx="3539367" cy="557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71600" y="2139702"/>
                <a:ext cx="3432735" cy="689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−∞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𝑇𝑃𝑅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39702"/>
                <a:ext cx="3432735" cy="6899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3976368"/>
            <a:ext cx="6192688" cy="58271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 smtClean="0"/>
              <a:t>Accuracy </a:t>
            </a:r>
            <a:r>
              <a:rPr lang="en-GB" b="1" dirty="0" smtClean="0"/>
              <a:t>: 0.837</a:t>
            </a:r>
          </a:p>
          <a:p>
            <a:pPr marL="0" indent="0" algn="ctr">
              <a:buNone/>
            </a:pPr>
            <a:r>
              <a:rPr lang="en-GB" dirty="0"/>
              <a:t>AUC</a:t>
            </a:r>
            <a:r>
              <a:rPr lang="en-GB" b="1" dirty="0"/>
              <a:t> : 0.835</a:t>
            </a:r>
          </a:p>
          <a:p>
            <a:pPr algn="ctr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proposed method performance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361" t="8988" r="7361" b="7621"/>
          <a:stretch/>
        </p:blipFill>
        <p:spPr>
          <a:xfrm>
            <a:off x="1115616" y="1352993"/>
            <a:ext cx="3168352" cy="261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361" t="10356" r="8512" b="10354"/>
          <a:stretch/>
        </p:blipFill>
        <p:spPr>
          <a:xfrm>
            <a:off x="4932039" y="1449842"/>
            <a:ext cx="3043411" cy="24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93267</TotalTime>
  <Words>447</Words>
  <Application>Microsoft Office PowerPoint</Application>
  <PresentationFormat>On-screen Show (16:9)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Cambria</vt:lpstr>
      <vt:lpstr>Cambria Math</vt:lpstr>
      <vt:lpstr>DokChampa</vt:lpstr>
      <vt:lpstr>Office 테마</vt:lpstr>
      <vt:lpstr>High-dimensional Histone Modification Data  for Predicting Gene Expression using  Stacked Temporal Convolutional Networks</vt:lpstr>
      <vt:lpstr>Outline</vt:lpstr>
      <vt:lpstr>Introduction</vt:lpstr>
      <vt:lpstr>Problem</vt:lpstr>
      <vt:lpstr>Previous Work</vt:lpstr>
      <vt:lpstr>Proposed Method</vt:lpstr>
      <vt:lpstr>Experiment</vt:lpstr>
      <vt:lpstr>Experiment</vt:lpstr>
      <vt:lpstr>Experiment</vt:lpstr>
      <vt:lpstr>Experiment</vt:lpstr>
      <vt:lpstr>Experiment</vt:lpstr>
      <vt:lpstr>Conclusion &amp; Future Works</vt:lpstr>
      <vt:lpstr>Thank You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1289</cp:revision>
  <dcterms:created xsi:type="dcterms:W3CDTF">2006-10-05T04:04:58Z</dcterms:created>
  <dcterms:modified xsi:type="dcterms:W3CDTF">2018-12-05T01:59:59Z</dcterms:modified>
</cp:coreProperties>
</file>