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12192000"/>
  <p:notesSz cx="6858000" cy="9144000"/>
  <p:embeddedFontLs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7" roundtripDataSignature="AMtx7miQmgqZZ0Wh+scseCOdFzCBE+ee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4BE0F22-B35C-4AAC-98B4-B9A5D23C4F22}">
  <a:tblStyle styleId="{F4BE0F22-B35C-4AAC-98B4-B9A5D23C4F2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OpenSans-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OpenSans-italic.fntdata"/><Relationship Id="rId12" Type="http://schemas.openxmlformats.org/officeDocument/2006/relationships/slide" Target="slides/slide6.xml"/><Relationship Id="rId34" Type="http://schemas.openxmlformats.org/officeDocument/2006/relationships/font" Target="fonts/OpenSans-bold.fntdata"/><Relationship Id="rId15" Type="http://schemas.openxmlformats.org/officeDocument/2006/relationships/slide" Target="slides/slide9.xml"/><Relationship Id="rId37" Type="http://customschemas.google.com/relationships/presentationmetadata" Target="metadata"/><Relationship Id="rId14" Type="http://schemas.openxmlformats.org/officeDocument/2006/relationships/slide" Target="slides/slide8.xml"/><Relationship Id="rId36" Type="http://schemas.openxmlformats.org/officeDocument/2006/relationships/font" Target="fonts/OpenSans-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50" name="Google Shape;250;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61" name="Google Shape;261;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70" name="Google Shape;270;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79" name="Google Shape;279;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88" name="Google Shape;288;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97" name="Google Shape;297;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07" name="Google Shape;307;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17" name="Google Shape;317;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27" name="Google Shape;327;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37" name="Google Shape;337;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47" name="Google Shape;347;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57" name="Google Shape;357;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66" name="Google Shape;366;p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78" name="Google Shape;378;p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90" name="Google Shape;390;p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75406add5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g275406add5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99" name="Google Shape;399;g275406add56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8" name="Google Shape;408;p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40" name="Google Shape;140;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50" name="Google Shape;150;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32" name="Google Shape;232;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41" name="Google Shape;241;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presentationgo.com/" TargetMode="External"/><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27"/>
          <p:cNvSpPr txBox="1"/>
          <p:nvPr>
            <p:ph type="title"/>
          </p:nvPr>
        </p:nvSpPr>
        <p:spPr>
          <a:xfrm>
            <a:off x="3581400" y="365125"/>
            <a:ext cx="77724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4" name="Shape 94"/>
        <p:cNvGrpSpPr/>
        <p:nvPr/>
      </p:nvGrpSpPr>
      <p:grpSpPr>
        <a:xfrm>
          <a:off x="0" y="0"/>
          <a:ext cx="0" cy="0"/>
          <a:chOff x="0" y="0"/>
          <a:chExt cx="0" cy="0"/>
        </a:xfrm>
      </p:grpSpPr>
      <p:sp>
        <p:nvSpPr>
          <p:cNvPr id="95" name="Google Shape;95;p36"/>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6"/>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97" name="Google Shape;97;p36"/>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8" name="Google Shape;98;p3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1" name="Shape 101"/>
        <p:cNvGrpSpPr/>
        <p:nvPr/>
      </p:nvGrpSpPr>
      <p:grpSpPr>
        <a:xfrm>
          <a:off x="0" y="0"/>
          <a:ext cx="0" cy="0"/>
          <a:chOff x="0" y="0"/>
          <a:chExt cx="0" cy="0"/>
        </a:xfrm>
      </p:grpSpPr>
      <p:sp>
        <p:nvSpPr>
          <p:cNvPr id="102" name="Google Shape;102;p37"/>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7"/>
          <p:cNvSpPr/>
          <p:nvPr>
            <p:ph idx="2" type="pic"/>
          </p:nvPr>
        </p:nvSpPr>
        <p:spPr>
          <a:xfrm>
            <a:off x="5183188" y="987425"/>
            <a:ext cx="6172200" cy="4873500"/>
          </a:xfrm>
          <a:prstGeom prst="rect">
            <a:avLst/>
          </a:prstGeom>
          <a:noFill/>
          <a:ln>
            <a:noFill/>
          </a:ln>
        </p:spPr>
      </p:sp>
      <p:sp>
        <p:nvSpPr>
          <p:cNvPr id="104" name="Google Shape;104;p37"/>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5" name="Google Shape;105;p3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3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8" name="Shape 108"/>
        <p:cNvGrpSpPr/>
        <p:nvPr/>
      </p:nvGrpSpPr>
      <p:grpSpPr>
        <a:xfrm>
          <a:off x="0" y="0"/>
          <a:ext cx="0" cy="0"/>
          <a:chOff x="0" y="0"/>
          <a:chExt cx="0" cy="0"/>
        </a:xfrm>
      </p:grpSpPr>
      <p:sp>
        <p:nvSpPr>
          <p:cNvPr id="109" name="Google Shape;109;p38"/>
          <p:cNvSpPr txBox="1"/>
          <p:nvPr>
            <p:ph type="title"/>
          </p:nvPr>
        </p:nvSpPr>
        <p:spPr>
          <a:xfrm>
            <a:off x="3581400" y="365125"/>
            <a:ext cx="77724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8"/>
          <p:cNvSpPr txBox="1"/>
          <p:nvPr>
            <p:ph idx="1" type="body"/>
          </p:nvPr>
        </p:nvSpPr>
        <p:spPr>
          <a:xfrm rot="5400000">
            <a:off x="5292000" y="115025"/>
            <a:ext cx="4351200" cy="7772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3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3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4" name="Shape 114"/>
        <p:cNvGrpSpPr/>
        <p:nvPr/>
      </p:nvGrpSpPr>
      <p:grpSpPr>
        <a:xfrm>
          <a:off x="0" y="0"/>
          <a:ext cx="0" cy="0"/>
          <a:chOff x="0" y="0"/>
          <a:chExt cx="0" cy="0"/>
        </a:xfrm>
      </p:grpSpPr>
      <p:sp>
        <p:nvSpPr>
          <p:cNvPr id="115" name="Google Shape;115;p39"/>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39"/>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3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3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28"/>
          <p:cNvSpPr txBox="1"/>
          <p:nvPr>
            <p:ph type="title"/>
          </p:nvPr>
        </p:nvSpPr>
        <p:spPr>
          <a:xfrm>
            <a:off x="3581400" y="365125"/>
            <a:ext cx="77724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8"/>
          <p:cNvSpPr txBox="1"/>
          <p:nvPr>
            <p:ph idx="1" type="body"/>
          </p:nvPr>
        </p:nvSpPr>
        <p:spPr>
          <a:xfrm>
            <a:off x="3581400" y="1825625"/>
            <a:ext cx="77724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2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2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29"/>
          <p:cNvSpPr txBox="1"/>
          <p:nvPr>
            <p:ph type="title"/>
          </p:nvPr>
        </p:nvSpPr>
        <p:spPr>
          <a:xfrm>
            <a:off x="3581400" y="365125"/>
            <a:ext cx="77724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9"/>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9"/>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39" name="Shape 39"/>
        <p:cNvGrpSpPr/>
        <p:nvPr/>
      </p:nvGrpSpPr>
      <p:grpSpPr>
        <a:xfrm>
          <a:off x="0" y="0"/>
          <a:ext cx="0" cy="0"/>
          <a:chOff x="0" y="0"/>
          <a:chExt cx="0" cy="0"/>
        </a:xfrm>
      </p:grpSpPr>
      <p:grpSp>
        <p:nvGrpSpPr>
          <p:cNvPr id="40" name="Google Shape;40;p30"/>
          <p:cNvGrpSpPr/>
          <p:nvPr/>
        </p:nvGrpSpPr>
        <p:grpSpPr>
          <a:xfrm>
            <a:off x="1" y="0"/>
            <a:ext cx="8789397" cy="6858001"/>
            <a:chOff x="1" y="0"/>
            <a:chExt cx="8789397" cy="6858001"/>
          </a:xfrm>
        </p:grpSpPr>
        <p:sp>
          <p:nvSpPr>
            <p:cNvPr id="41" name="Google Shape;41;p30"/>
            <p:cNvSpPr/>
            <p:nvPr/>
          </p:nvSpPr>
          <p:spPr>
            <a:xfrm>
              <a:off x="7237397" y="4500561"/>
              <a:ext cx="1552001" cy="2357440"/>
            </a:xfrm>
            <a:custGeom>
              <a:rect b="b" l="l" r="r" t="t"/>
              <a:pathLst>
                <a:path extrusionOk="0" h="3986" w="2984">
                  <a:moveTo>
                    <a:pt x="187" y="0"/>
                  </a:moveTo>
                  <a:cubicBezTo>
                    <a:pt x="324" y="531"/>
                    <a:pt x="412" y="1071"/>
                    <a:pt x="422" y="1621"/>
                  </a:cubicBezTo>
                  <a:cubicBezTo>
                    <a:pt x="435" y="2440"/>
                    <a:pt x="274" y="3227"/>
                    <a:pt x="0" y="3986"/>
                  </a:cubicBezTo>
                  <a:lnTo>
                    <a:pt x="2984" y="3986"/>
                  </a:lnTo>
                  <a:cubicBezTo>
                    <a:pt x="2777" y="3291"/>
                    <a:pt x="2432" y="2609"/>
                    <a:pt x="1947" y="1956"/>
                  </a:cubicBezTo>
                  <a:cubicBezTo>
                    <a:pt x="1448" y="1286"/>
                    <a:pt x="812" y="643"/>
                    <a:pt x="187" y="0"/>
                  </a:cubicBezTo>
                </a:path>
              </a:pathLst>
            </a:custGeom>
            <a:gradFill>
              <a:gsLst>
                <a:gs pos="0">
                  <a:srgbClr val="FF7000"/>
                </a:gs>
                <a:gs pos="35000">
                  <a:srgbClr val="FBCB00"/>
                </a:gs>
                <a:gs pos="100000">
                  <a:srgbClr val="FF7000"/>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 name="Google Shape;42;p30"/>
            <p:cNvSpPr/>
            <p:nvPr/>
          </p:nvSpPr>
          <p:spPr>
            <a:xfrm>
              <a:off x="5994993" y="930207"/>
              <a:ext cx="1338905" cy="3570360"/>
            </a:xfrm>
            <a:custGeom>
              <a:rect b="b" l="l" r="r" t="t"/>
              <a:pathLst>
                <a:path extrusionOk="0" h="6047" w="2569">
                  <a:moveTo>
                    <a:pt x="337" y="3011"/>
                  </a:moveTo>
                  <a:cubicBezTo>
                    <a:pt x="701" y="4092"/>
                    <a:pt x="1621" y="5071"/>
                    <a:pt x="2569" y="6047"/>
                  </a:cubicBezTo>
                  <a:cubicBezTo>
                    <a:pt x="2349" y="5190"/>
                    <a:pt x="2006" y="4355"/>
                    <a:pt x="1672" y="3533"/>
                  </a:cubicBezTo>
                  <a:cubicBezTo>
                    <a:pt x="1211" y="2394"/>
                    <a:pt x="756" y="1216"/>
                    <a:pt x="668" y="0"/>
                  </a:cubicBezTo>
                  <a:cubicBezTo>
                    <a:pt x="169" y="984"/>
                    <a:pt x="0" y="2011"/>
                    <a:pt x="337" y="3011"/>
                  </a:cubicBezTo>
                </a:path>
              </a:pathLst>
            </a:custGeom>
            <a:gradFill>
              <a:gsLst>
                <a:gs pos="0">
                  <a:srgbClr val="FBCB00"/>
                </a:gs>
                <a:gs pos="35000">
                  <a:srgbClr val="FBCB00"/>
                </a:gs>
                <a:gs pos="100000">
                  <a:srgbClr val="FF7000"/>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 name="Google Shape;43;p30"/>
            <p:cNvSpPr/>
            <p:nvPr/>
          </p:nvSpPr>
          <p:spPr>
            <a:xfrm>
              <a:off x="6911719" y="4500561"/>
              <a:ext cx="1556021" cy="2357440"/>
            </a:xfrm>
            <a:custGeom>
              <a:rect b="b" l="l" r="r" t="t"/>
              <a:pathLst>
                <a:path extrusionOk="0" h="3986" w="2985">
                  <a:moveTo>
                    <a:pt x="188" y="0"/>
                  </a:moveTo>
                  <a:cubicBezTo>
                    <a:pt x="324" y="531"/>
                    <a:pt x="413" y="1071"/>
                    <a:pt x="422" y="1621"/>
                  </a:cubicBezTo>
                  <a:cubicBezTo>
                    <a:pt x="436" y="2440"/>
                    <a:pt x="275" y="3227"/>
                    <a:pt x="0" y="3986"/>
                  </a:cubicBezTo>
                  <a:lnTo>
                    <a:pt x="2985" y="3986"/>
                  </a:lnTo>
                  <a:cubicBezTo>
                    <a:pt x="2777" y="3291"/>
                    <a:pt x="2433" y="2609"/>
                    <a:pt x="1947" y="1956"/>
                  </a:cubicBezTo>
                  <a:cubicBezTo>
                    <a:pt x="1449" y="1286"/>
                    <a:pt x="812" y="643"/>
                    <a:pt x="188" y="0"/>
                  </a:cubicBezTo>
                </a:path>
              </a:pathLst>
            </a:custGeom>
            <a:gradFill>
              <a:gsLst>
                <a:gs pos="0">
                  <a:srgbClr val="FBCB00"/>
                </a:gs>
                <a:gs pos="35000">
                  <a:srgbClr val="FBCB00"/>
                </a:gs>
                <a:gs pos="100000">
                  <a:srgbClr val="FF7000"/>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 name="Google Shape;44;p30"/>
            <p:cNvSpPr/>
            <p:nvPr/>
          </p:nvSpPr>
          <p:spPr>
            <a:xfrm>
              <a:off x="6332735" y="0"/>
              <a:ext cx="578984" cy="930207"/>
            </a:xfrm>
            <a:custGeom>
              <a:rect b="b" l="l" r="r" t="t"/>
              <a:pathLst>
                <a:path extrusionOk="0" h="1572" w="1110">
                  <a:moveTo>
                    <a:pt x="20" y="1572"/>
                  </a:moveTo>
                  <a:cubicBezTo>
                    <a:pt x="294" y="1032"/>
                    <a:pt x="667" y="504"/>
                    <a:pt x="1110" y="0"/>
                  </a:cubicBezTo>
                  <a:lnTo>
                    <a:pt x="150" y="0"/>
                  </a:lnTo>
                  <a:cubicBezTo>
                    <a:pt x="68" y="311"/>
                    <a:pt x="20" y="631"/>
                    <a:pt x="8" y="948"/>
                  </a:cubicBezTo>
                  <a:cubicBezTo>
                    <a:pt x="0" y="1157"/>
                    <a:pt x="5" y="1365"/>
                    <a:pt x="20" y="1572"/>
                  </a:cubicBezTo>
                </a:path>
              </a:pathLst>
            </a:custGeom>
            <a:gradFill>
              <a:gsLst>
                <a:gs pos="0">
                  <a:srgbClr val="FBCB00"/>
                </a:gs>
                <a:gs pos="35000">
                  <a:srgbClr val="FBCB00"/>
                </a:gs>
                <a:gs pos="100000">
                  <a:srgbClr val="FF7000"/>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 name="Google Shape;45;p30"/>
            <p:cNvSpPr/>
            <p:nvPr/>
          </p:nvSpPr>
          <p:spPr>
            <a:xfrm>
              <a:off x="1" y="0"/>
              <a:ext cx="7456175" cy="6858000"/>
            </a:xfrm>
            <a:custGeom>
              <a:rect b="b" l="l" r="r" t="t"/>
              <a:pathLst>
                <a:path extrusionOk="0" h="6858000" w="7456175">
                  <a:moveTo>
                    <a:pt x="0" y="0"/>
                  </a:moveTo>
                  <a:lnTo>
                    <a:pt x="1323974" y="0"/>
                  </a:lnTo>
                  <a:lnTo>
                    <a:pt x="3049581" y="0"/>
                  </a:lnTo>
                  <a:lnTo>
                    <a:pt x="3403631" y="0"/>
                  </a:lnTo>
                  <a:lnTo>
                    <a:pt x="3610776" y="0"/>
                  </a:lnTo>
                  <a:lnTo>
                    <a:pt x="3795943" y="0"/>
                  </a:lnTo>
                  <a:lnTo>
                    <a:pt x="4332755" y="0"/>
                  </a:lnTo>
                  <a:lnTo>
                    <a:pt x="4905375" y="0"/>
                  </a:lnTo>
                  <a:lnTo>
                    <a:pt x="5321168" y="0"/>
                  </a:lnTo>
                  <a:lnTo>
                    <a:pt x="5564437" y="0"/>
                  </a:lnTo>
                  <a:lnTo>
                    <a:pt x="5781896" y="0"/>
                  </a:lnTo>
                  <a:lnTo>
                    <a:pt x="6412323" y="0"/>
                  </a:lnTo>
                  <a:cubicBezTo>
                    <a:pt x="6369668" y="183786"/>
                    <a:pt x="6344700" y="372891"/>
                    <a:pt x="6338458" y="560223"/>
                  </a:cubicBezTo>
                  <a:cubicBezTo>
                    <a:pt x="6334296" y="683732"/>
                    <a:pt x="6336897" y="806650"/>
                    <a:pt x="6344700" y="928977"/>
                  </a:cubicBezTo>
                  <a:cubicBezTo>
                    <a:pt x="6085132" y="1510474"/>
                    <a:pt x="5997223" y="2117382"/>
                    <a:pt x="6172522" y="2708334"/>
                  </a:cubicBezTo>
                  <a:cubicBezTo>
                    <a:pt x="6361866" y="3347153"/>
                    <a:pt x="6840427" y="3925695"/>
                    <a:pt x="7333554" y="4502465"/>
                  </a:cubicBezTo>
                  <a:cubicBezTo>
                    <a:pt x="7404818" y="4816260"/>
                    <a:pt x="7450593" y="5135375"/>
                    <a:pt x="7455795" y="5460398"/>
                  </a:cubicBezTo>
                  <a:cubicBezTo>
                    <a:pt x="7462557" y="5944388"/>
                    <a:pt x="7378809" y="6409468"/>
                    <a:pt x="7236281" y="6858000"/>
                  </a:cubicBezTo>
                  <a:lnTo>
                    <a:pt x="5781896" y="6858000"/>
                  </a:lnTo>
                  <a:lnTo>
                    <a:pt x="5564437" y="6858000"/>
                  </a:lnTo>
                  <a:lnTo>
                    <a:pt x="5321168" y="6858000"/>
                  </a:lnTo>
                  <a:lnTo>
                    <a:pt x="5034359" y="6858000"/>
                  </a:lnTo>
                  <a:lnTo>
                    <a:pt x="4905375" y="6858000"/>
                  </a:lnTo>
                  <a:lnTo>
                    <a:pt x="3795943" y="6858000"/>
                  </a:lnTo>
                  <a:lnTo>
                    <a:pt x="3610776" y="6858000"/>
                  </a:lnTo>
                  <a:lnTo>
                    <a:pt x="3403631" y="6858000"/>
                  </a:lnTo>
                  <a:lnTo>
                    <a:pt x="3049581" y="6858000"/>
                  </a:lnTo>
                  <a:lnTo>
                    <a:pt x="1323974" y="6858000"/>
                  </a:lnTo>
                  <a:lnTo>
                    <a:pt x="0" y="6858000"/>
                  </a:lnTo>
                  <a:close/>
                </a:path>
              </a:pathLst>
            </a:custGeom>
            <a:solidFill>
              <a:srgbClr val="282B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6" name="Google Shape;46;p30"/>
          <p:cNvSpPr txBox="1"/>
          <p:nvPr>
            <p:ph type="ctrTitle"/>
          </p:nvPr>
        </p:nvSpPr>
        <p:spPr>
          <a:xfrm>
            <a:off x="352426" y="1193005"/>
            <a:ext cx="5569800" cy="2387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8000"/>
              <a:buFont typeface="Calibri"/>
              <a:buNone/>
              <a:defRPr sz="8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0"/>
          <p:cNvSpPr txBox="1"/>
          <p:nvPr>
            <p:ph idx="1" type="subTitle"/>
          </p:nvPr>
        </p:nvSpPr>
        <p:spPr>
          <a:xfrm>
            <a:off x="352426" y="3672680"/>
            <a:ext cx="55698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8" name="Google Shape;48;p30"/>
          <p:cNvSpPr txBox="1"/>
          <p:nvPr>
            <p:ph idx="10" type="dt"/>
          </p:nvPr>
        </p:nvSpPr>
        <p:spPr>
          <a:xfrm>
            <a:off x="838200" y="6356350"/>
            <a:ext cx="11868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0"/>
          <p:cNvSpPr txBox="1"/>
          <p:nvPr>
            <p:ph idx="11" type="ftr"/>
          </p:nvPr>
        </p:nvSpPr>
        <p:spPr>
          <a:xfrm>
            <a:off x="2171700" y="6356350"/>
            <a:ext cx="3741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30"/>
          <p:cNvSpPr/>
          <p:nvPr>
            <p:ph idx="2" type="pic"/>
          </p:nvPr>
        </p:nvSpPr>
        <p:spPr>
          <a:xfrm>
            <a:off x="6343341" y="0"/>
            <a:ext cx="5848800" cy="68580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2" name="Shape 52"/>
        <p:cNvGrpSpPr/>
        <p:nvPr/>
      </p:nvGrpSpPr>
      <p:grpSpPr>
        <a:xfrm>
          <a:off x="0" y="0"/>
          <a:ext cx="0" cy="0"/>
          <a:chOff x="0" y="0"/>
          <a:chExt cx="0" cy="0"/>
        </a:xfrm>
      </p:grpSpPr>
      <p:sp>
        <p:nvSpPr>
          <p:cNvPr id="53" name="Google Shape;53;p31"/>
          <p:cNvSpPr txBox="1"/>
          <p:nvPr>
            <p:ph type="ctrTitle"/>
          </p:nvPr>
        </p:nvSpPr>
        <p:spPr>
          <a:xfrm>
            <a:off x="4038600" y="2020886"/>
            <a:ext cx="7315200" cy="2387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8000"/>
              <a:buFont typeface="Calibri"/>
              <a:buNone/>
              <a:defRPr sz="8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1"/>
          <p:cNvSpPr txBox="1"/>
          <p:nvPr>
            <p:ph idx="1" type="subTitle"/>
          </p:nvPr>
        </p:nvSpPr>
        <p:spPr>
          <a:xfrm>
            <a:off x="4038600" y="4500561"/>
            <a:ext cx="73152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7F7F7F"/>
              </a:buClr>
              <a:buSzPts val="2400"/>
              <a:buNone/>
              <a:defRPr sz="2400">
                <a:solidFill>
                  <a:srgbClr val="7F7F7F"/>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5" name="Google Shape;55;p3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8" name="Google Shape;58;p31"/>
          <p:cNvSpPr/>
          <p:nvPr/>
        </p:nvSpPr>
        <p:spPr>
          <a:xfrm>
            <a:off x="-12701" y="6959601"/>
            <a:ext cx="16611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555555"/>
                </a:solidFill>
                <a:latin typeface="Open Sans"/>
                <a:ea typeface="Open Sans"/>
                <a:cs typeface="Open Sans"/>
                <a:sym typeface="Open Sans"/>
              </a:rPr>
              <a:t>© </a:t>
            </a:r>
            <a:r>
              <a:rPr b="0" i="0" lang="en-US" sz="1100" u="sng" cap="none" strike="noStrike">
                <a:solidFill>
                  <a:schemeClr val="hlink"/>
                </a:solidFill>
                <a:latin typeface="Open Sans"/>
                <a:ea typeface="Open Sans"/>
                <a:cs typeface="Open Sans"/>
                <a:sym typeface="Open Sans"/>
                <a:hlinkClick r:id="rId2"/>
              </a:rPr>
              <a:t>presentationgo.com</a:t>
            </a:r>
            <a:endParaRPr b="0" i="0" sz="1100" u="none" cap="none" strike="noStrike">
              <a:solidFill>
                <a:schemeClr val="dk1"/>
              </a:solidFill>
              <a:latin typeface="Calibri"/>
              <a:ea typeface="Calibri"/>
              <a:cs typeface="Calibri"/>
              <a:sym typeface="Calibri"/>
            </a:endParaRPr>
          </a:p>
        </p:txBody>
      </p:sp>
      <p:grpSp>
        <p:nvGrpSpPr>
          <p:cNvPr id="59" name="Google Shape;59;p31"/>
          <p:cNvGrpSpPr/>
          <p:nvPr/>
        </p:nvGrpSpPr>
        <p:grpSpPr>
          <a:xfrm>
            <a:off x="-1654908" y="-73804"/>
            <a:ext cx="1569273" cy="612223"/>
            <a:chOff x="-2096383" y="21447"/>
            <a:chExt cx="1569273" cy="612223"/>
          </a:xfrm>
        </p:grpSpPr>
        <p:sp>
          <p:nvSpPr>
            <p:cNvPr id="60" name="Google Shape;60;p31"/>
            <p:cNvSpPr txBox="1"/>
            <p:nvPr/>
          </p:nvSpPr>
          <p:spPr>
            <a:xfrm>
              <a:off x="-2096383" y="21447"/>
              <a:ext cx="365700" cy="24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Open Sans"/>
                  <a:ea typeface="Open Sans"/>
                  <a:cs typeface="Open Sans"/>
                  <a:sym typeface="Open Sans"/>
                </a:rPr>
                <a:t>By:</a:t>
              </a:r>
              <a:endParaRPr b="0" i="0" sz="1400" u="none" cap="none" strike="noStrike">
                <a:solidFill>
                  <a:srgbClr val="000000"/>
                </a:solidFill>
                <a:latin typeface="Arial"/>
                <a:ea typeface="Arial"/>
                <a:cs typeface="Arial"/>
                <a:sym typeface="Arial"/>
              </a:endParaRPr>
            </a:p>
          </p:txBody>
        </p:sp>
        <p:sp>
          <p:nvSpPr>
            <p:cNvPr id="61" name="Google Shape;61;p31"/>
            <p:cNvSpPr txBox="1"/>
            <p:nvPr/>
          </p:nvSpPr>
          <p:spPr>
            <a:xfrm>
              <a:off x="-1002010" y="387370"/>
              <a:ext cx="474900" cy="24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Open Sans"/>
                  <a:ea typeface="Open Sans"/>
                  <a:cs typeface="Open Sans"/>
                  <a:sym typeface="Open Sans"/>
                </a:rPr>
                <a:t>.com</a:t>
              </a:r>
              <a:endParaRPr b="0" i="0" sz="1400" u="none" cap="none" strike="noStrike">
                <a:solidFill>
                  <a:srgbClr val="000000"/>
                </a:solidFill>
                <a:latin typeface="Arial"/>
                <a:ea typeface="Arial"/>
                <a:cs typeface="Arial"/>
                <a:sym typeface="Arial"/>
              </a:endParaRPr>
            </a:p>
          </p:txBody>
        </p:sp>
        <p:pic>
          <p:nvPicPr>
            <p:cNvPr id="62" name="Google Shape;62;p31"/>
            <p:cNvPicPr preferRelativeResize="0"/>
            <p:nvPr/>
          </p:nvPicPr>
          <p:blipFill rotWithShape="1">
            <a:blip r:embed="rId3">
              <a:alphaModFix/>
            </a:blip>
            <a:srcRect b="0" l="0" r="0" t="0"/>
            <a:stretch/>
          </p:blipFill>
          <p:spPr>
            <a:xfrm>
              <a:off x="-2018604" y="234547"/>
              <a:ext cx="1405251" cy="185944"/>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63" name="Shape 63"/>
        <p:cNvGrpSpPr/>
        <p:nvPr/>
      </p:nvGrpSpPr>
      <p:grpSpPr>
        <a:xfrm>
          <a:off x="0" y="0"/>
          <a:ext cx="0" cy="0"/>
          <a:chOff x="0" y="0"/>
          <a:chExt cx="0" cy="0"/>
        </a:xfrm>
      </p:grpSpPr>
      <p:grpSp>
        <p:nvGrpSpPr>
          <p:cNvPr id="64" name="Google Shape;64;p32"/>
          <p:cNvGrpSpPr/>
          <p:nvPr/>
        </p:nvGrpSpPr>
        <p:grpSpPr>
          <a:xfrm>
            <a:off x="0" y="0"/>
            <a:ext cx="7465423" cy="6858001"/>
            <a:chOff x="0" y="0"/>
            <a:chExt cx="7465423" cy="6858001"/>
          </a:xfrm>
        </p:grpSpPr>
        <p:sp>
          <p:nvSpPr>
            <p:cNvPr id="65" name="Google Shape;65;p32"/>
            <p:cNvSpPr/>
            <p:nvPr/>
          </p:nvSpPr>
          <p:spPr>
            <a:xfrm>
              <a:off x="5913422" y="4500561"/>
              <a:ext cx="1552001" cy="2357440"/>
            </a:xfrm>
            <a:custGeom>
              <a:rect b="b" l="l" r="r" t="t"/>
              <a:pathLst>
                <a:path extrusionOk="0" h="3986" w="2984">
                  <a:moveTo>
                    <a:pt x="187" y="0"/>
                  </a:moveTo>
                  <a:cubicBezTo>
                    <a:pt x="324" y="531"/>
                    <a:pt x="412" y="1071"/>
                    <a:pt x="422" y="1621"/>
                  </a:cubicBezTo>
                  <a:cubicBezTo>
                    <a:pt x="435" y="2440"/>
                    <a:pt x="274" y="3227"/>
                    <a:pt x="0" y="3986"/>
                  </a:cubicBezTo>
                  <a:lnTo>
                    <a:pt x="2984" y="3986"/>
                  </a:lnTo>
                  <a:cubicBezTo>
                    <a:pt x="2777" y="3291"/>
                    <a:pt x="2432" y="2609"/>
                    <a:pt x="1947" y="1956"/>
                  </a:cubicBezTo>
                  <a:cubicBezTo>
                    <a:pt x="1448" y="1286"/>
                    <a:pt x="812" y="643"/>
                    <a:pt x="187" y="0"/>
                  </a:cubicBezTo>
                </a:path>
              </a:pathLst>
            </a:custGeom>
            <a:gradFill>
              <a:gsLst>
                <a:gs pos="0">
                  <a:srgbClr val="FF7000"/>
                </a:gs>
                <a:gs pos="35000">
                  <a:srgbClr val="FBCB00"/>
                </a:gs>
                <a:gs pos="100000">
                  <a:srgbClr val="FF7000"/>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 name="Google Shape;66;p32"/>
            <p:cNvSpPr/>
            <p:nvPr/>
          </p:nvSpPr>
          <p:spPr>
            <a:xfrm>
              <a:off x="4671018" y="930207"/>
              <a:ext cx="1338905" cy="3570360"/>
            </a:xfrm>
            <a:custGeom>
              <a:rect b="b" l="l" r="r" t="t"/>
              <a:pathLst>
                <a:path extrusionOk="0" h="6047" w="2569">
                  <a:moveTo>
                    <a:pt x="337" y="3011"/>
                  </a:moveTo>
                  <a:cubicBezTo>
                    <a:pt x="701" y="4092"/>
                    <a:pt x="1621" y="5071"/>
                    <a:pt x="2569" y="6047"/>
                  </a:cubicBezTo>
                  <a:cubicBezTo>
                    <a:pt x="2349" y="5190"/>
                    <a:pt x="2006" y="4355"/>
                    <a:pt x="1672" y="3533"/>
                  </a:cubicBezTo>
                  <a:cubicBezTo>
                    <a:pt x="1211" y="2394"/>
                    <a:pt x="756" y="1216"/>
                    <a:pt x="668" y="0"/>
                  </a:cubicBezTo>
                  <a:cubicBezTo>
                    <a:pt x="169" y="984"/>
                    <a:pt x="0" y="2011"/>
                    <a:pt x="337" y="3011"/>
                  </a:cubicBezTo>
                </a:path>
              </a:pathLst>
            </a:custGeom>
            <a:gradFill>
              <a:gsLst>
                <a:gs pos="0">
                  <a:srgbClr val="FBCB00"/>
                </a:gs>
                <a:gs pos="35000">
                  <a:srgbClr val="FBCB00"/>
                </a:gs>
                <a:gs pos="100000">
                  <a:srgbClr val="FF7000"/>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 name="Google Shape;67;p32"/>
            <p:cNvSpPr/>
            <p:nvPr/>
          </p:nvSpPr>
          <p:spPr>
            <a:xfrm>
              <a:off x="5587744" y="4500561"/>
              <a:ext cx="1556021" cy="2357440"/>
            </a:xfrm>
            <a:custGeom>
              <a:rect b="b" l="l" r="r" t="t"/>
              <a:pathLst>
                <a:path extrusionOk="0" h="3986" w="2985">
                  <a:moveTo>
                    <a:pt x="188" y="0"/>
                  </a:moveTo>
                  <a:cubicBezTo>
                    <a:pt x="324" y="531"/>
                    <a:pt x="413" y="1071"/>
                    <a:pt x="422" y="1621"/>
                  </a:cubicBezTo>
                  <a:cubicBezTo>
                    <a:pt x="436" y="2440"/>
                    <a:pt x="275" y="3227"/>
                    <a:pt x="0" y="3986"/>
                  </a:cubicBezTo>
                  <a:lnTo>
                    <a:pt x="2985" y="3986"/>
                  </a:lnTo>
                  <a:cubicBezTo>
                    <a:pt x="2777" y="3291"/>
                    <a:pt x="2433" y="2609"/>
                    <a:pt x="1947" y="1956"/>
                  </a:cubicBezTo>
                  <a:cubicBezTo>
                    <a:pt x="1449" y="1286"/>
                    <a:pt x="812" y="643"/>
                    <a:pt x="188" y="0"/>
                  </a:cubicBezTo>
                </a:path>
              </a:pathLst>
            </a:custGeom>
            <a:gradFill>
              <a:gsLst>
                <a:gs pos="0">
                  <a:srgbClr val="FBCB00"/>
                </a:gs>
                <a:gs pos="35000">
                  <a:srgbClr val="FBCB00"/>
                </a:gs>
                <a:gs pos="100000">
                  <a:srgbClr val="FF7000"/>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 name="Google Shape;68;p32"/>
            <p:cNvSpPr/>
            <p:nvPr/>
          </p:nvSpPr>
          <p:spPr>
            <a:xfrm>
              <a:off x="5008760" y="0"/>
              <a:ext cx="578984" cy="930207"/>
            </a:xfrm>
            <a:custGeom>
              <a:rect b="b" l="l" r="r" t="t"/>
              <a:pathLst>
                <a:path extrusionOk="0" h="1572" w="1110">
                  <a:moveTo>
                    <a:pt x="20" y="1572"/>
                  </a:moveTo>
                  <a:cubicBezTo>
                    <a:pt x="294" y="1032"/>
                    <a:pt x="667" y="504"/>
                    <a:pt x="1110" y="0"/>
                  </a:cubicBezTo>
                  <a:lnTo>
                    <a:pt x="150" y="0"/>
                  </a:lnTo>
                  <a:cubicBezTo>
                    <a:pt x="68" y="311"/>
                    <a:pt x="20" y="631"/>
                    <a:pt x="8" y="948"/>
                  </a:cubicBezTo>
                  <a:cubicBezTo>
                    <a:pt x="0" y="1157"/>
                    <a:pt x="5" y="1365"/>
                    <a:pt x="20" y="1572"/>
                  </a:cubicBezTo>
                </a:path>
              </a:pathLst>
            </a:custGeom>
            <a:gradFill>
              <a:gsLst>
                <a:gs pos="0">
                  <a:srgbClr val="FBCB00"/>
                </a:gs>
                <a:gs pos="35000">
                  <a:srgbClr val="FBCB00"/>
                </a:gs>
                <a:gs pos="100000">
                  <a:srgbClr val="FF7000"/>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 name="Google Shape;69;p32"/>
            <p:cNvSpPr/>
            <p:nvPr/>
          </p:nvSpPr>
          <p:spPr>
            <a:xfrm>
              <a:off x="0" y="0"/>
              <a:ext cx="6132201" cy="6858000"/>
            </a:xfrm>
            <a:custGeom>
              <a:rect b="b" l="l" r="r" t="t"/>
              <a:pathLst>
                <a:path extrusionOk="0" h="6858000" w="6132201">
                  <a:moveTo>
                    <a:pt x="0" y="0"/>
                  </a:moveTo>
                  <a:lnTo>
                    <a:pt x="3581401" y="0"/>
                  </a:lnTo>
                  <a:lnTo>
                    <a:pt x="3997194" y="0"/>
                  </a:lnTo>
                  <a:lnTo>
                    <a:pt x="4240463" y="0"/>
                  </a:lnTo>
                  <a:lnTo>
                    <a:pt x="4457922" y="0"/>
                  </a:lnTo>
                  <a:lnTo>
                    <a:pt x="5088349" y="0"/>
                  </a:lnTo>
                  <a:cubicBezTo>
                    <a:pt x="5045694" y="183786"/>
                    <a:pt x="5020726" y="372891"/>
                    <a:pt x="5014484" y="560223"/>
                  </a:cubicBezTo>
                  <a:cubicBezTo>
                    <a:pt x="5010322" y="683732"/>
                    <a:pt x="5012923" y="806650"/>
                    <a:pt x="5020726" y="928977"/>
                  </a:cubicBezTo>
                  <a:cubicBezTo>
                    <a:pt x="4761158" y="1510474"/>
                    <a:pt x="4673249" y="2117382"/>
                    <a:pt x="4848548" y="2708334"/>
                  </a:cubicBezTo>
                  <a:cubicBezTo>
                    <a:pt x="5037892" y="3347153"/>
                    <a:pt x="5516453" y="3925695"/>
                    <a:pt x="6009580" y="4502465"/>
                  </a:cubicBezTo>
                  <a:cubicBezTo>
                    <a:pt x="6080844" y="4816260"/>
                    <a:pt x="6126619" y="5135375"/>
                    <a:pt x="6131821" y="5460398"/>
                  </a:cubicBezTo>
                  <a:cubicBezTo>
                    <a:pt x="6138583" y="5944388"/>
                    <a:pt x="6054835" y="6409468"/>
                    <a:pt x="5912307" y="6858000"/>
                  </a:cubicBezTo>
                  <a:lnTo>
                    <a:pt x="4457922" y="6858000"/>
                  </a:lnTo>
                  <a:lnTo>
                    <a:pt x="4240463" y="6858000"/>
                  </a:lnTo>
                  <a:lnTo>
                    <a:pt x="3997194" y="6858000"/>
                  </a:lnTo>
                  <a:lnTo>
                    <a:pt x="3581401" y="6858000"/>
                  </a:lnTo>
                  <a:lnTo>
                    <a:pt x="0" y="6858000"/>
                  </a:lnTo>
                  <a:close/>
                </a:path>
              </a:pathLst>
            </a:custGeom>
            <a:solidFill>
              <a:srgbClr val="282B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70" name="Google Shape;70;p32"/>
          <p:cNvSpPr txBox="1"/>
          <p:nvPr>
            <p:ph type="ctrTitle"/>
          </p:nvPr>
        </p:nvSpPr>
        <p:spPr>
          <a:xfrm>
            <a:off x="6132200" y="2038351"/>
            <a:ext cx="5221500" cy="2387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8000"/>
              <a:buFont typeface="Calibri"/>
              <a:buNone/>
              <a:defRPr sz="8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2"/>
          <p:cNvSpPr txBox="1"/>
          <p:nvPr>
            <p:ph idx="1" type="subTitle"/>
          </p:nvPr>
        </p:nvSpPr>
        <p:spPr>
          <a:xfrm>
            <a:off x="6132200" y="4518026"/>
            <a:ext cx="52215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7F7F7F"/>
              </a:buClr>
              <a:buSzPts val="2400"/>
              <a:buNone/>
              <a:defRPr sz="2400">
                <a:solidFill>
                  <a:srgbClr val="7F7F7F"/>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2" name="Google Shape;72;p32"/>
          <p:cNvSpPr txBox="1"/>
          <p:nvPr>
            <p:ph idx="10" type="dt"/>
          </p:nvPr>
        </p:nvSpPr>
        <p:spPr>
          <a:xfrm>
            <a:off x="838200" y="6356350"/>
            <a:ext cx="11868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2"/>
          <p:cNvSpPr txBox="1"/>
          <p:nvPr>
            <p:ph idx="11" type="ftr"/>
          </p:nvPr>
        </p:nvSpPr>
        <p:spPr>
          <a:xfrm>
            <a:off x="2171700" y="6356350"/>
            <a:ext cx="3741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5" name="Shape 75"/>
        <p:cNvGrpSpPr/>
        <p:nvPr/>
      </p:nvGrpSpPr>
      <p:grpSpPr>
        <a:xfrm>
          <a:off x="0" y="0"/>
          <a:ext cx="0" cy="0"/>
          <a:chOff x="0" y="0"/>
          <a:chExt cx="0" cy="0"/>
        </a:xfrm>
      </p:grpSpPr>
      <p:sp>
        <p:nvSpPr>
          <p:cNvPr id="76" name="Google Shape;76;p33"/>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3"/>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8" name="Google Shape;78;p3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34"/>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4"/>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4" name="Google Shape;84;p34"/>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34"/>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6" name="Google Shape;86;p34"/>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3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3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6"/>
          <p:cNvGrpSpPr/>
          <p:nvPr/>
        </p:nvGrpSpPr>
        <p:grpSpPr>
          <a:xfrm>
            <a:off x="-1" y="0"/>
            <a:ext cx="3884023" cy="6858001"/>
            <a:chOff x="-1" y="0"/>
            <a:chExt cx="3884023" cy="6858001"/>
          </a:xfrm>
        </p:grpSpPr>
        <p:sp>
          <p:nvSpPr>
            <p:cNvPr id="11" name="Google Shape;11;p26"/>
            <p:cNvSpPr/>
            <p:nvPr/>
          </p:nvSpPr>
          <p:spPr>
            <a:xfrm>
              <a:off x="2332021" y="4500561"/>
              <a:ext cx="1552001" cy="2357440"/>
            </a:xfrm>
            <a:custGeom>
              <a:rect b="b" l="l" r="r" t="t"/>
              <a:pathLst>
                <a:path extrusionOk="0" h="3986" w="2984">
                  <a:moveTo>
                    <a:pt x="187" y="0"/>
                  </a:moveTo>
                  <a:cubicBezTo>
                    <a:pt x="324" y="531"/>
                    <a:pt x="412" y="1071"/>
                    <a:pt x="422" y="1621"/>
                  </a:cubicBezTo>
                  <a:cubicBezTo>
                    <a:pt x="435" y="2440"/>
                    <a:pt x="274" y="3227"/>
                    <a:pt x="0" y="3986"/>
                  </a:cubicBezTo>
                  <a:lnTo>
                    <a:pt x="2984" y="3986"/>
                  </a:lnTo>
                  <a:cubicBezTo>
                    <a:pt x="2777" y="3291"/>
                    <a:pt x="2432" y="2609"/>
                    <a:pt x="1947" y="1956"/>
                  </a:cubicBezTo>
                  <a:cubicBezTo>
                    <a:pt x="1448" y="1286"/>
                    <a:pt x="812" y="643"/>
                    <a:pt x="187" y="0"/>
                  </a:cubicBezTo>
                </a:path>
              </a:pathLst>
            </a:custGeom>
            <a:gradFill>
              <a:gsLst>
                <a:gs pos="0">
                  <a:srgbClr val="FF7000"/>
                </a:gs>
                <a:gs pos="35000">
                  <a:srgbClr val="FBCB00"/>
                </a:gs>
                <a:gs pos="100000">
                  <a:srgbClr val="FF7000"/>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26"/>
            <p:cNvSpPr/>
            <p:nvPr/>
          </p:nvSpPr>
          <p:spPr>
            <a:xfrm>
              <a:off x="1089617" y="930207"/>
              <a:ext cx="1338905" cy="3570360"/>
            </a:xfrm>
            <a:custGeom>
              <a:rect b="b" l="l" r="r" t="t"/>
              <a:pathLst>
                <a:path extrusionOk="0" h="6047" w="2569">
                  <a:moveTo>
                    <a:pt x="337" y="3011"/>
                  </a:moveTo>
                  <a:cubicBezTo>
                    <a:pt x="701" y="4092"/>
                    <a:pt x="1621" y="5071"/>
                    <a:pt x="2569" y="6047"/>
                  </a:cubicBezTo>
                  <a:cubicBezTo>
                    <a:pt x="2349" y="5190"/>
                    <a:pt x="2006" y="4355"/>
                    <a:pt x="1672" y="3533"/>
                  </a:cubicBezTo>
                  <a:cubicBezTo>
                    <a:pt x="1211" y="2394"/>
                    <a:pt x="756" y="1216"/>
                    <a:pt x="668" y="0"/>
                  </a:cubicBezTo>
                  <a:cubicBezTo>
                    <a:pt x="169" y="984"/>
                    <a:pt x="0" y="2011"/>
                    <a:pt x="337" y="3011"/>
                  </a:cubicBezTo>
                </a:path>
              </a:pathLst>
            </a:custGeom>
            <a:gradFill>
              <a:gsLst>
                <a:gs pos="0">
                  <a:srgbClr val="FBCB00"/>
                </a:gs>
                <a:gs pos="35000">
                  <a:srgbClr val="FBCB00"/>
                </a:gs>
                <a:gs pos="100000">
                  <a:srgbClr val="FF7000"/>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26"/>
            <p:cNvSpPr/>
            <p:nvPr/>
          </p:nvSpPr>
          <p:spPr>
            <a:xfrm>
              <a:off x="2006343" y="4500561"/>
              <a:ext cx="1556021" cy="2357440"/>
            </a:xfrm>
            <a:custGeom>
              <a:rect b="b" l="l" r="r" t="t"/>
              <a:pathLst>
                <a:path extrusionOk="0" h="3986" w="2985">
                  <a:moveTo>
                    <a:pt x="188" y="0"/>
                  </a:moveTo>
                  <a:cubicBezTo>
                    <a:pt x="324" y="531"/>
                    <a:pt x="413" y="1071"/>
                    <a:pt x="422" y="1621"/>
                  </a:cubicBezTo>
                  <a:cubicBezTo>
                    <a:pt x="436" y="2440"/>
                    <a:pt x="275" y="3227"/>
                    <a:pt x="0" y="3986"/>
                  </a:cubicBezTo>
                  <a:lnTo>
                    <a:pt x="2985" y="3986"/>
                  </a:lnTo>
                  <a:cubicBezTo>
                    <a:pt x="2777" y="3291"/>
                    <a:pt x="2433" y="2609"/>
                    <a:pt x="1947" y="1956"/>
                  </a:cubicBezTo>
                  <a:cubicBezTo>
                    <a:pt x="1449" y="1286"/>
                    <a:pt x="812" y="643"/>
                    <a:pt x="188" y="0"/>
                  </a:cubicBezTo>
                </a:path>
              </a:pathLst>
            </a:custGeom>
            <a:gradFill>
              <a:gsLst>
                <a:gs pos="0">
                  <a:srgbClr val="FBCB00"/>
                </a:gs>
                <a:gs pos="35000">
                  <a:srgbClr val="FBCB00"/>
                </a:gs>
                <a:gs pos="100000">
                  <a:srgbClr val="FF7000"/>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26"/>
            <p:cNvSpPr/>
            <p:nvPr/>
          </p:nvSpPr>
          <p:spPr>
            <a:xfrm>
              <a:off x="-1" y="0"/>
              <a:ext cx="2550801" cy="6858000"/>
            </a:xfrm>
            <a:custGeom>
              <a:rect b="b" l="l" r="r" t="t"/>
              <a:pathLst>
                <a:path extrusionOk="0" h="6858000" w="2550801">
                  <a:moveTo>
                    <a:pt x="1" y="0"/>
                  </a:moveTo>
                  <a:lnTo>
                    <a:pt x="659063" y="0"/>
                  </a:lnTo>
                  <a:lnTo>
                    <a:pt x="876522" y="0"/>
                  </a:lnTo>
                  <a:lnTo>
                    <a:pt x="1506949" y="0"/>
                  </a:lnTo>
                  <a:cubicBezTo>
                    <a:pt x="1464294" y="183786"/>
                    <a:pt x="1439326" y="372891"/>
                    <a:pt x="1433084" y="560223"/>
                  </a:cubicBezTo>
                  <a:cubicBezTo>
                    <a:pt x="1428922" y="683732"/>
                    <a:pt x="1431523" y="806650"/>
                    <a:pt x="1439326" y="928977"/>
                  </a:cubicBezTo>
                  <a:cubicBezTo>
                    <a:pt x="1179758" y="1510474"/>
                    <a:pt x="1091849" y="2117382"/>
                    <a:pt x="1267148" y="2708334"/>
                  </a:cubicBezTo>
                  <a:cubicBezTo>
                    <a:pt x="1456492" y="3347153"/>
                    <a:pt x="1935053" y="3925695"/>
                    <a:pt x="2428180" y="4502465"/>
                  </a:cubicBezTo>
                  <a:cubicBezTo>
                    <a:pt x="2499444" y="4816260"/>
                    <a:pt x="2545219" y="5135375"/>
                    <a:pt x="2550421" y="5460398"/>
                  </a:cubicBezTo>
                  <a:cubicBezTo>
                    <a:pt x="2557183" y="5944388"/>
                    <a:pt x="2473435" y="6409468"/>
                    <a:pt x="2330907" y="6858000"/>
                  </a:cubicBezTo>
                  <a:lnTo>
                    <a:pt x="876522" y="6858000"/>
                  </a:lnTo>
                  <a:lnTo>
                    <a:pt x="659063" y="6858000"/>
                  </a:lnTo>
                  <a:lnTo>
                    <a:pt x="1" y="6858000"/>
                  </a:lnTo>
                  <a:lnTo>
                    <a:pt x="1" y="6108684"/>
                  </a:lnTo>
                  <a:lnTo>
                    <a:pt x="0" y="6108673"/>
                  </a:lnTo>
                  <a:lnTo>
                    <a:pt x="0" y="749328"/>
                  </a:lnTo>
                  <a:lnTo>
                    <a:pt x="1" y="749316"/>
                  </a:lnTo>
                  <a:close/>
                </a:path>
              </a:pathLst>
            </a:custGeom>
            <a:solidFill>
              <a:srgbClr val="282B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26"/>
            <p:cNvSpPr/>
            <p:nvPr/>
          </p:nvSpPr>
          <p:spPr>
            <a:xfrm>
              <a:off x="1427359" y="0"/>
              <a:ext cx="578984" cy="930207"/>
            </a:xfrm>
            <a:custGeom>
              <a:rect b="b" l="l" r="r" t="t"/>
              <a:pathLst>
                <a:path extrusionOk="0" h="1572" w="1110">
                  <a:moveTo>
                    <a:pt x="20" y="1572"/>
                  </a:moveTo>
                  <a:cubicBezTo>
                    <a:pt x="294" y="1032"/>
                    <a:pt x="667" y="504"/>
                    <a:pt x="1110" y="0"/>
                  </a:cubicBezTo>
                  <a:lnTo>
                    <a:pt x="150" y="0"/>
                  </a:lnTo>
                  <a:cubicBezTo>
                    <a:pt x="68" y="311"/>
                    <a:pt x="20" y="631"/>
                    <a:pt x="8" y="948"/>
                  </a:cubicBezTo>
                  <a:cubicBezTo>
                    <a:pt x="0" y="1157"/>
                    <a:pt x="5" y="1365"/>
                    <a:pt x="20" y="1572"/>
                  </a:cubicBezTo>
                </a:path>
              </a:pathLst>
            </a:custGeom>
            <a:gradFill>
              <a:gsLst>
                <a:gs pos="0">
                  <a:srgbClr val="FBCB00"/>
                </a:gs>
                <a:gs pos="35000">
                  <a:srgbClr val="FBCB00"/>
                </a:gs>
                <a:gs pos="100000">
                  <a:srgbClr val="FF7000"/>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6" name="Google Shape;16;p26"/>
          <p:cNvSpPr txBox="1"/>
          <p:nvPr>
            <p:ph type="title"/>
          </p:nvPr>
        </p:nvSpPr>
        <p:spPr>
          <a:xfrm>
            <a:off x="3581400" y="365125"/>
            <a:ext cx="77724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1"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26"/>
          <p:cNvSpPr txBox="1"/>
          <p:nvPr>
            <p:ph idx="1" type="body"/>
          </p:nvPr>
        </p:nvSpPr>
        <p:spPr>
          <a:xfrm>
            <a:off x="3581400" y="1825625"/>
            <a:ext cx="77724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 name="Google Shape;18;p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9" name="Google Shape;19;p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 name="Google Shape;20;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www.youtube.com/watch?v=NDNzq6LlPVQ" TargetMode="External"/><Relationship Id="rId5" Type="http://schemas.openxmlformats.org/officeDocument/2006/relationships/image" Target="../media/image1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5.png"/><Relationship Id="rId6" Type="http://schemas.openxmlformats.org/officeDocument/2006/relationships/image" Target="../media/image5.png"/><Relationship Id="rId7"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17.png"/><Relationship Id="rId7"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9.jpg"/><Relationship Id="rId6" Type="http://schemas.openxmlformats.org/officeDocument/2006/relationships/image" Target="../media/image10.png"/><Relationship Id="rId7"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
          <p:cNvSpPr txBox="1"/>
          <p:nvPr>
            <p:ph type="title"/>
          </p:nvPr>
        </p:nvSpPr>
        <p:spPr>
          <a:xfrm>
            <a:off x="3735650" y="2128025"/>
            <a:ext cx="8028900" cy="23325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8000"/>
              <a:buFont typeface="Calibri"/>
              <a:buNone/>
            </a:pPr>
            <a:r>
              <a:rPr lang="en-US" sz="5800"/>
              <a:t>MONSOON MALABAR(®)</a:t>
            </a:r>
            <a:endParaRPr sz="5800"/>
          </a:p>
          <a:p>
            <a:pPr indent="0" lvl="0" marL="0" rtl="0" algn="ctr">
              <a:lnSpc>
                <a:spcPct val="90000"/>
              </a:lnSpc>
              <a:spcBef>
                <a:spcPts val="0"/>
              </a:spcBef>
              <a:spcAft>
                <a:spcPts val="0"/>
              </a:spcAft>
              <a:buClr>
                <a:srgbClr val="7F7F7F"/>
              </a:buClr>
              <a:buSzPts val="2400"/>
              <a:buFont typeface="Arial"/>
              <a:buNone/>
            </a:pPr>
            <a:r>
              <a:rPr b="0" lang="en-US" sz="1900">
                <a:solidFill>
                  <a:srgbClr val="7F7F7F"/>
                </a:solidFill>
              </a:rPr>
              <a:t>MOBILE APPS CUM DIGITAL STORE BUILDER, SOCIAL COMMERCE, </a:t>
            </a:r>
            <a:r>
              <a:rPr b="0" lang="en-US" sz="1900">
                <a:solidFill>
                  <a:srgbClr val="7F7F7F"/>
                </a:solidFill>
              </a:rPr>
              <a:t>E COMMERCE</a:t>
            </a:r>
            <a:r>
              <a:rPr b="0" lang="en-US" sz="1900">
                <a:solidFill>
                  <a:srgbClr val="7F7F7F"/>
                </a:solidFill>
              </a:rPr>
              <a:t> AGGREGATOR AND NEIGHBOURHOOD STORE TO BRING YOUR BUSINESS ONLINE AND ESTABLISH</a:t>
            </a:r>
            <a:endParaRPr b="0" sz="1900">
              <a:solidFill>
                <a:srgbClr val="7F7F7F"/>
              </a:solidFill>
            </a:endParaRPr>
          </a:p>
          <a:p>
            <a:pPr indent="0" lvl="0" marL="0" rtl="0" algn="l">
              <a:lnSpc>
                <a:spcPct val="90000"/>
              </a:lnSpc>
              <a:spcBef>
                <a:spcPts val="0"/>
              </a:spcBef>
              <a:spcAft>
                <a:spcPts val="0"/>
              </a:spcAft>
              <a:buSzPts val="1800"/>
              <a:buNone/>
            </a:pPr>
            <a:r>
              <a:t/>
            </a:r>
            <a:endParaRPr/>
          </a:p>
        </p:txBody>
      </p:sp>
      <p:pic>
        <p:nvPicPr>
          <p:cNvPr id="126" name="Google Shape;126;p1"/>
          <p:cNvPicPr preferRelativeResize="0"/>
          <p:nvPr/>
        </p:nvPicPr>
        <p:blipFill rotWithShape="1">
          <a:blip r:embed="rId3">
            <a:alphaModFix/>
          </a:blip>
          <a:srcRect b="0" l="0" r="0" t="0"/>
          <a:stretch/>
        </p:blipFill>
        <p:spPr>
          <a:xfrm>
            <a:off x="143000" y="5221100"/>
            <a:ext cx="1505201" cy="1505199"/>
          </a:xfrm>
          <a:prstGeom prst="rect">
            <a:avLst/>
          </a:prstGeom>
          <a:noFill/>
          <a:ln>
            <a:noFill/>
          </a:ln>
        </p:spPr>
      </p:pic>
      <p:sp>
        <p:nvSpPr>
          <p:cNvPr id="127" name="Google Shape;127;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0"/>
          <p:cNvSpPr txBox="1"/>
          <p:nvPr>
            <p:ph type="title"/>
          </p:nvPr>
        </p:nvSpPr>
        <p:spPr>
          <a:xfrm>
            <a:off x="3581400" y="247550"/>
            <a:ext cx="777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en-US"/>
              <a:t>Competitors</a:t>
            </a:r>
            <a:endParaRPr/>
          </a:p>
        </p:txBody>
      </p:sp>
      <p:sp>
        <p:nvSpPr>
          <p:cNvPr id="253" name="Google Shape;253;p10"/>
          <p:cNvSpPr txBox="1"/>
          <p:nvPr>
            <p:ph idx="1" type="body"/>
          </p:nvPr>
        </p:nvSpPr>
        <p:spPr>
          <a:xfrm>
            <a:off x="3581400" y="1462025"/>
            <a:ext cx="7772400" cy="6585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0"/>
              </a:spcBef>
              <a:spcAft>
                <a:spcPts val="0"/>
              </a:spcAft>
              <a:buSzPts val="1600"/>
              <a:buFont typeface="Arial"/>
              <a:buChar char="•"/>
            </a:pPr>
            <a:r>
              <a:rPr lang="en-US" sz="1600">
                <a:latin typeface="Arial"/>
                <a:ea typeface="Arial"/>
                <a:cs typeface="Arial"/>
                <a:sym typeface="Arial"/>
              </a:rPr>
              <a:t>Shopify</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US" sz="1600">
                <a:latin typeface="Arial"/>
                <a:ea typeface="Arial"/>
                <a:cs typeface="Arial"/>
                <a:sym typeface="Arial"/>
              </a:rPr>
              <a:t>Dukaan etc.</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latin typeface="Arial"/>
              <a:ea typeface="Arial"/>
              <a:cs typeface="Arial"/>
              <a:sym typeface="Arial"/>
            </a:endParaRPr>
          </a:p>
        </p:txBody>
      </p:sp>
      <p:sp>
        <p:nvSpPr>
          <p:cNvPr id="254" name="Google Shape;254;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55" name="Google Shape;255;p10"/>
          <p:cNvPicPr preferRelativeResize="0"/>
          <p:nvPr/>
        </p:nvPicPr>
        <p:blipFill rotWithShape="1">
          <a:blip r:embed="rId3">
            <a:alphaModFix/>
          </a:blip>
          <a:srcRect b="0" l="0" r="0" t="0"/>
          <a:stretch/>
        </p:blipFill>
        <p:spPr>
          <a:xfrm>
            <a:off x="143000" y="5221100"/>
            <a:ext cx="1505201" cy="1505199"/>
          </a:xfrm>
          <a:prstGeom prst="rect">
            <a:avLst/>
          </a:prstGeom>
          <a:noFill/>
          <a:ln>
            <a:noFill/>
          </a:ln>
        </p:spPr>
      </p:pic>
      <p:sp>
        <p:nvSpPr>
          <p:cNvPr id="256" name="Google Shape;256;p10"/>
          <p:cNvSpPr txBox="1"/>
          <p:nvPr>
            <p:ph type="title"/>
          </p:nvPr>
        </p:nvSpPr>
        <p:spPr>
          <a:xfrm>
            <a:off x="3094050" y="1923900"/>
            <a:ext cx="8747100" cy="1505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en-US" sz="5600"/>
              <a:t>Advantage over Competitors</a:t>
            </a:r>
            <a:endParaRPr sz="5600"/>
          </a:p>
        </p:txBody>
      </p:sp>
      <p:sp>
        <p:nvSpPr>
          <p:cNvPr id="257" name="Google Shape;257;p10"/>
          <p:cNvSpPr txBox="1"/>
          <p:nvPr>
            <p:ph idx="1" type="body"/>
          </p:nvPr>
        </p:nvSpPr>
        <p:spPr>
          <a:xfrm>
            <a:off x="3733800" y="3211625"/>
            <a:ext cx="7772400" cy="28365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0"/>
              </a:spcBef>
              <a:spcAft>
                <a:spcPts val="0"/>
              </a:spcAft>
              <a:buSzPts val="1600"/>
              <a:buChar char="•"/>
            </a:pPr>
            <a:r>
              <a:rPr lang="en-US" sz="1600">
                <a:latin typeface="Arial"/>
                <a:ea typeface="Arial"/>
                <a:cs typeface="Arial"/>
                <a:sym typeface="Arial"/>
              </a:rPr>
              <a:t>We use github pages to host clients app. So we don’t require no server resources and its cost to run client’s apps.</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US" sz="1600">
                <a:latin typeface="Arial"/>
                <a:ea typeface="Arial"/>
                <a:cs typeface="Arial"/>
                <a:sym typeface="Arial"/>
              </a:rPr>
              <a:t>We don't spend any money to create or maintain our business till now. We are using free resources and I created this platform. We use github pages to host clients app and none of the other service we are giving consumes money. Our servers are used only when seller create and update site. So our server expenses are very minimal and thus we can give our service at very competitive price. </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US" sz="1600">
                <a:latin typeface="Arial"/>
                <a:ea typeface="Arial"/>
                <a:cs typeface="Arial"/>
                <a:sym typeface="Arial"/>
              </a:rPr>
              <a:t>We translate our platform and client app to every possible language. So any seller across the globe can join and start business.</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1"/>
          <p:cNvSpPr txBox="1"/>
          <p:nvPr>
            <p:ph type="title"/>
          </p:nvPr>
        </p:nvSpPr>
        <p:spPr>
          <a:xfrm>
            <a:off x="3581400" y="247550"/>
            <a:ext cx="777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en-US"/>
              <a:t>USP &amp; UVP</a:t>
            </a:r>
            <a:endParaRPr/>
          </a:p>
        </p:txBody>
      </p:sp>
      <p:sp>
        <p:nvSpPr>
          <p:cNvPr id="264" name="Google Shape;264;p11"/>
          <p:cNvSpPr txBox="1"/>
          <p:nvPr>
            <p:ph idx="1" type="body"/>
          </p:nvPr>
        </p:nvSpPr>
        <p:spPr>
          <a:xfrm>
            <a:off x="3581400" y="1462025"/>
            <a:ext cx="7772400" cy="5064300"/>
          </a:xfrm>
          <a:prstGeom prst="rect">
            <a:avLst/>
          </a:prstGeom>
          <a:noFill/>
          <a:ln>
            <a:noFill/>
          </a:ln>
        </p:spPr>
        <p:txBody>
          <a:bodyPr anchorCtr="0" anchor="t" bIns="45700" lIns="91425" spcFirstLastPara="1" rIns="91425" wrap="square" tIns="45700">
            <a:noAutofit/>
          </a:bodyPr>
          <a:lstStyle/>
          <a:p>
            <a:pPr indent="-215900" lvl="0" marL="228600" rtl="0" algn="l">
              <a:lnSpc>
                <a:spcPct val="115000"/>
              </a:lnSpc>
              <a:spcBef>
                <a:spcPts val="0"/>
              </a:spcBef>
              <a:spcAft>
                <a:spcPts val="0"/>
              </a:spcAft>
              <a:buSzPts val="1600"/>
              <a:buChar char="•"/>
            </a:pPr>
            <a:r>
              <a:rPr lang="en-US" sz="1600">
                <a:latin typeface="Arial"/>
                <a:ea typeface="Arial"/>
                <a:cs typeface="Arial"/>
                <a:sym typeface="Arial"/>
              </a:rPr>
              <a:t>In this online era, business owners can easily build online store and mobile apps with few clicks using our mobile-first platform. We are using github pages to serve our client's store and app, hence our servers require very limited amount of resource usage. So we can provide our service at a very competitive price.</a:t>
            </a:r>
            <a:endParaRPr sz="1600">
              <a:latin typeface="Arial"/>
              <a:ea typeface="Arial"/>
              <a:cs typeface="Arial"/>
              <a:sym typeface="Arial"/>
            </a:endParaRPr>
          </a:p>
          <a:p>
            <a:pPr indent="-215900" lvl="0" marL="228600" rtl="0" algn="l">
              <a:lnSpc>
                <a:spcPct val="115000"/>
              </a:lnSpc>
              <a:spcBef>
                <a:spcPts val="0"/>
              </a:spcBef>
              <a:spcAft>
                <a:spcPts val="0"/>
              </a:spcAft>
              <a:buSzPts val="1600"/>
              <a:buChar char="•"/>
            </a:pPr>
            <a:r>
              <a:rPr lang="en-US" sz="1600">
                <a:latin typeface="Arial"/>
                <a:ea typeface="Arial"/>
                <a:cs typeface="Arial"/>
                <a:sym typeface="Arial"/>
              </a:rPr>
              <a:t>We also give nearby store search feature hence end users can search nearby store, also they can switch back to main platform and search for another nearby store easily and effectively.</a:t>
            </a:r>
            <a:endParaRPr sz="1600">
              <a:latin typeface="Arial"/>
              <a:ea typeface="Arial"/>
              <a:cs typeface="Arial"/>
              <a:sym typeface="Arial"/>
            </a:endParaRPr>
          </a:p>
          <a:p>
            <a:pPr indent="-215900" lvl="0" marL="228600" rtl="0" algn="l">
              <a:lnSpc>
                <a:spcPct val="115000"/>
              </a:lnSpc>
              <a:spcBef>
                <a:spcPts val="0"/>
              </a:spcBef>
              <a:spcAft>
                <a:spcPts val="0"/>
              </a:spcAft>
              <a:buSzPts val="1600"/>
              <a:buChar char="•"/>
            </a:pPr>
            <a:r>
              <a:rPr lang="en-US" sz="1600">
                <a:latin typeface="Arial"/>
                <a:ea typeface="Arial"/>
                <a:cs typeface="Arial"/>
                <a:sym typeface="Arial"/>
              </a:rPr>
              <a:t>We have aggregation service which provide product/service wise search with filters like category place, price etc and sorting</a:t>
            </a:r>
            <a:endParaRPr sz="1600">
              <a:latin typeface="Arial"/>
              <a:ea typeface="Arial"/>
              <a:cs typeface="Arial"/>
              <a:sym typeface="Arial"/>
            </a:endParaRPr>
          </a:p>
          <a:p>
            <a:pPr indent="-215900" lvl="0" marL="228600" rtl="0" algn="l">
              <a:lnSpc>
                <a:spcPct val="115000"/>
              </a:lnSpc>
              <a:spcBef>
                <a:spcPts val="0"/>
              </a:spcBef>
              <a:spcAft>
                <a:spcPts val="0"/>
              </a:spcAft>
              <a:buSzPts val="1600"/>
              <a:buChar char="•"/>
            </a:pPr>
            <a:r>
              <a:rPr lang="en-US" sz="1600">
                <a:latin typeface="Arial"/>
                <a:ea typeface="Arial"/>
                <a:cs typeface="Arial"/>
                <a:sym typeface="Arial"/>
              </a:rPr>
              <a:t>We also have social utilities apps which help users to retain in our platform.</a:t>
            </a:r>
            <a:endParaRPr sz="1600">
              <a:latin typeface="Arial"/>
              <a:ea typeface="Arial"/>
              <a:cs typeface="Arial"/>
              <a:sym typeface="Arial"/>
            </a:endParaRPr>
          </a:p>
        </p:txBody>
      </p:sp>
      <p:sp>
        <p:nvSpPr>
          <p:cNvPr id="265" name="Google Shape;265;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66" name="Google Shape;266;p11"/>
          <p:cNvPicPr preferRelativeResize="0"/>
          <p:nvPr/>
        </p:nvPicPr>
        <p:blipFill rotWithShape="1">
          <a:blip r:embed="rId3">
            <a:alphaModFix/>
          </a:blip>
          <a:srcRect b="0" l="0" r="0" t="0"/>
          <a:stretch/>
        </p:blipFill>
        <p:spPr>
          <a:xfrm>
            <a:off x="143000" y="5221100"/>
            <a:ext cx="1505201" cy="15051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2"/>
          <p:cNvSpPr txBox="1"/>
          <p:nvPr>
            <p:ph type="title"/>
          </p:nvPr>
        </p:nvSpPr>
        <p:spPr>
          <a:xfrm>
            <a:off x="3581400" y="247550"/>
            <a:ext cx="777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en-US"/>
              <a:t>USP &amp; UVP(continues)</a:t>
            </a:r>
            <a:endParaRPr/>
          </a:p>
        </p:txBody>
      </p:sp>
      <p:sp>
        <p:nvSpPr>
          <p:cNvPr id="273" name="Google Shape;273;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74" name="Google Shape;274;p12"/>
          <p:cNvPicPr preferRelativeResize="0"/>
          <p:nvPr/>
        </p:nvPicPr>
        <p:blipFill rotWithShape="1">
          <a:blip r:embed="rId3">
            <a:alphaModFix/>
          </a:blip>
          <a:srcRect b="0" l="0" r="0" t="0"/>
          <a:stretch/>
        </p:blipFill>
        <p:spPr>
          <a:xfrm>
            <a:off x="143000" y="5221100"/>
            <a:ext cx="1505201" cy="1505199"/>
          </a:xfrm>
          <a:prstGeom prst="rect">
            <a:avLst/>
          </a:prstGeom>
          <a:noFill/>
          <a:ln>
            <a:noFill/>
          </a:ln>
        </p:spPr>
      </p:pic>
      <p:sp>
        <p:nvSpPr>
          <p:cNvPr id="275" name="Google Shape;275;p12"/>
          <p:cNvSpPr txBox="1"/>
          <p:nvPr/>
        </p:nvSpPr>
        <p:spPr>
          <a:xfrm>
            <a:off x="3815400" y="1388900"/>
            <a:ext cx="7857900" cy="4818600"/>
          </a:xfrm>
          <a:prstGeom prst="rect">
            <a:avLst/>
          </a:prstGeom>
          <a:noFill/>
          <a:ln>
            <a:noFill/>
          </a:ln>
        </p:spPr>
        <p:txBody>
          <a:bodyPr anchorCtr="0" anchor="t" bIns="91425" lIns="91425" spcFirstLastPara="1" rIns="91425" wrap="square" tIns="91425">
            <a:spAutoFit/>
          </a:bodyPr>
          <a:lstStyle/>
          <a:p>
            <a:pPr indent="0" lvl="0" marL="0" marR="0" rtl="0" algn="l">
              <a:lnSpc>
                <a:spcPct val="10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330200" lvl="0" marL="457200" marR="0" rtl="0" algn="l">
              <a:lnSpc>
                <a:spcPct val="105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Easy to use(Avoids the fear of complexity)</a:t>
            </a:r>
            <a:endParaRPr b="0" i="0" sz="1600" u="none" cap="none" strike="noStrike">
              <a:solidFill>
                <a:schemeClr val="dk1"/>
              </a:solidFill>
              <a:latin typeface="Arial"/>
              <a:ea typeface="Arial"/>
              <a:cs typeface="Arial"/>
              <a:sym typeface="Arial"/>
            </a:endParaRPr>
          </a:p>
          <a:p>
            <a:pPr indent="-330200" lvl="0" marL="457200" marR="0" rtl="0" algn="l">
              <a:lnSpc>
                <a:spcPct val="105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Free/Cost effective( Avoids fear of </a:t>
            </a:r>
            <a:r>
              <a:rPr lang="en-US" sz="1600">
                <a:solidFill>
                  <a:schemeClr val="dk1"/>
                </a:solidFill>
              </a:rPr>
              <a:t>loss</a:t>
            </a:r>
            <a:r>
              <a:rPr b="0" i="0" lang="en-US" sz="1600" u="none" cap="none" strike="noStrike">
                <a:solidFill>
                  <a:schemeClr val="dk1"/>
                </a:solidFill>
                <a:latin typeface="Arial"/>
                <a:ea typeface="Arial"/>
                <a:cs typeface="Arial"/>
                <a:sym typeface="Arial"/>
              </a:rPr>
              <a:t> of money)</a:t>
            </a:r>
            <a:endParaRPr b="0" i="0" sz="1600" u="none" cap="none" strike="noStrike">
              <a:solidFill>
                <a:schemeClr val="dk1"/>
              </a:solidFill>
              <a:latin typeface="Arial"/>
              <a:ea typeface="Arial"/>
              <a:cs typeface="Arial"/>
              <a:sym typeface="Arial"/>
            </a:endParaRPr>
          </a:p>
          <a:p>
            <a:pPr indent="-330200" lvl="0" marL="457200" marR="0" rtl="0" algn="l">
              <a:lnSpc>
                <a:spcPct val="105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Efficient</a:t>
            </a:r>
            <a:endParaRPr b="0" i="0" sz="1600" u="none" cap="none" strike="noStrike">
              <a:solidFill>
                <a:schemeClr val="dk1"/>
              </a:solidFill>
              <a:latin typeface="Arial"/>
              <a:ea typeface="Arial"/>
              <a:cs typeface="Arial"/>
              <a:sym typeface="Arial"/>
            </a:endParaRPr>
          </a:p>
          <a:p>
            <a:pPr indent="-330200" lvl="0" marL="457200" marR="0" rtl="0" algn="l">
              <a:lnSpc>
                <a:spcPct val="105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Mobile-first</a:t>
            </a:r>
            <a:endParaRPr b="0" i="0" sz="1600" u="none" cap="none" strike="noStrike">
              <a:solidFill>
                <a:schemeClr val="dk1"/>
              </a:solidFill>
              <a:latin typeface="Arial"/>
              <a:ea typeface="Arial"/>
              <a:cs typeface="Arial"/>
              <a:sym typeface="Arial"/>
            </a:endParaRPr>
          </a:p>
          <a:p>
            <a:pPr indent="-330200" lvl="0" marL="457200" marR="0" rtl="0" algn="l">
              <a:lnSpc>
                <a:spcPct val="105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No-code platform(Avoids the headache of programming)</a:t>
            </a:r>
            <a:endParaRPr b="0" i="0" sz="1600" u="none" cap="none" strike="noStrike">
              <a:solidFill>
                <a:schemeClr val="dk1"/>
              </a:solidFill>
              <a:latin typeface="Arial"/>
              <a:ea typeface="Arial"/>
              <a:cs typeface="Arial"/>
              <a:sym typeface="Arial"/>
            </a:endParaRPr>
          </a:p>
          <a:p>
            <a:pPr indent="-330200" lvl="0" marL="457200" marR="0" rtl="0" algn="l">
              <a:lnSpc>
                <a:spcPct val="105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SaaS</a:t>
            </a:r>
            <a:endParaRPr b="0" i="0" sz="1600" u="none" cap="none" strike="noStrike">
              <a:solidFill>
                <a:schemeClr val="dk1"/>
              </a:solidFill>
              <a:latin typeface="Arial"/>
              <a:ea typeface="Arial"/>
              <a:cs typeface="Arial"/>
              <a:sym typeface="Arial"/>
            </a:endParaRPr>
          </a:p>
          <a:p>
            <a:pPr indent="-330200" lvl="0" marL="457200" marR="0" rtl="0" algn="l">
              <a:lnSpc>
                <a:spcPct val="105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Social Commerce</a:t>
            </a:r>
            <a:endParaRPr b="0" i="0" sz="1600" u="none" cap="none" strike="noStrike">
              <a:solidFill>
                <a:schemeClr val="dk1"/>
              </a:solidFill>
              <a:latin typeface="Arial"/>
              <a:ea typeface="Arial"/>
              <a:cs typeface="Arial"/>
              <a:sym typeface="Arial"/>
            </a:endParaRPr>
          </a:p>
          <a:p>
            <a:pPr indent="-330200" lvl="0" marL="457200" marR="0" rtl="0" algn="l">
              <a:lnSpc>
                <a:spcPct val="105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Ecommerce Aggregator</a:t>
            </a:r>
            <a:endParaRPr b="0" i="0" sz="1600" u="none" cap="none" strike="noStrike">
              <a:solidFill>
                <a:schemeClr val="dk1"/>
              </a:solidFill>
              <a:latin typeface="Arial"/>
              <a:ea typeface="Arial"/>
              <a:cs typeface="Arial"/>
              <a:sym typeface="Arial"/>
            </a:endParaRPr>
          </a:p>
          <a:p>
            <a:pPr indent="-330200" lvl="0" marL="457200" marR="0" rtl="0" algn="l">
              <a:lnSpc>
                <a:spcPct val="105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Neighbourhood Store</a:t>
            </a:r>
            <a:endParaRPr b="0" i="0" sz="1600" u="none" cap="none" strike="noStrike">
              <a:solidFill>
                <a:schemeClr val="dk1"/>
              </a:solidFill>
              <a:latin typeface="Arial"/>
              <a:ea typeface="Arial"/>
              <a:cs typeface="Arial"/>
              <a:sym typeface="Arial"/>
            </a:endParaRPr>
          </a:p>
          <a:p>
            <a:pPr indent="-330200" lvl="0" marL="457200" marR="0" rtl="0" algn="l">
              <a:lnSpc>
                <a:spcPct val="105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App builder(Easily </a:t>
            </a:r>
            <a:r>
              <a:rPr lang="en-US" sz="1600">
                <a:solidFill>
                  <a:schemeClr val="dk1"/>
                </a:solidFill>
              </a:rPr>
              <a:t>fulfill</a:t>
            </a:r>
            <a:r>
              <a:rPr b="0" i="0" lang="en-US" sz="1600" u="none" cap="none" strike="noStrike">
                <a:solidFill>
                  <a:schemeClr val="dk1"/>
                </a:solidFill>
                <a:latin typeface="Arial"/>
                <a:ea typeface="Arial"/>
                <a:cs typeface="Arial"/>
                <a:sym typeface="Arial"/>
              </a:rPr>
              <a:t> seller’s app requirement)</a:t>
            </a:r>
            <a:endParaRPr b="0" i="0" sz="1600" u="none" cap="none" strike="noStrike">
              <a:solidFill>
                <a:schemeClr val="dk1"/>
              </a:solidFill>
              <a:latin typeface="Arial"/>
              <a:ea typeface="Arial"/>
              <a:cs typeface="Arial"/>
              <a:sym typeface="Arial"/>
            </a:endParaRPr>
          </a:p>
          <a:p>
            <a:pPr indent="-330200" lvl="0" marL="457200" marR="0" rtl="0" algn="l">
              <a:lnSpc>
                <a:spcPct val="105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Ecommerce website builder(Easily </a:t>
            </a:r>
            <a:r>
              <a:rPr lang="en-US" sz="1600">
                <a:solidFill>
                  <a:schemeClr val="dk1"/>
                </a:solidFill>
              </a:rPr>
              <a:t>fulfill</a:t>
            </a:r>
            <a:r>
              <a:rPr b="0" i="0" lang="en-US" sz="1600" u="none" cap="none" strike="noStrike">
                <a:solidFill>
                  <a:schemeClr val="dk1"/>
                </a:solidFill>
                <a:latin typeface="Arial"/>
                <a:ea typeface="Arial"/>
                <a:cs typeface="Arial"/>
                <a:sym typeface="Arial"/>
              </a:rPr>
              <a:t> seller’s web app requirement)</a:t>
            </a:r>
            <a:endParaRPr b="0" i="0" sz="1600" u="none" cap="none" strike="noStrike">
              <a:solidFill>
                <a:schemeClr val="dk1"/>
              </a:solidFill>
              <a:latin typeface="Arial"/>
              <a:ea typeface="Arial"/>
              <a:cs typeface="Arial"/>
              <a:sym typeface="Arial"/>
            </a:endParaRPr>
          </a:p>
          <a:p>
            <a:pPr indent="-330200" lvl="0" marL="457200" marR="0" rtl="0" algn="l">
              <a:lnSpc>
                <a:spcPct val="105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Gender equality</a:t>
            </a:r>
            <a:endParaRPr b="0" i="0" sz="1600" u="none" cap="none" strike="noStrike">
              <a:solidFill>
                <a:schemeClr val="dk1"/>
              </a:solidFill>
              <a:latin typeface="Arial"/>
              <a:ea typeface="Arial"/>
              <a:cs typeface="Arial"/>
              <a:sym typeface="Arial"/>
            </a:endParaRPr>
          </a:p>
          <a:p>
            <a:pPr indent="-330200" lvl="0" marL="457200" marR="0" rtl="0" algn="l">
              <a:lnSpc>
                <a:spcPct val="105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Support forum(Avoids the fear of lack of support)</a:t>
            </a:r>
            <a:endParaRPr b="0" i="0" sz="1600" u="none" cap="none" strike="noStrike">
              <a:solidFill>
                <a:schemeClr val="dk1"/>
              </a:solidFill>
              <a:latin typeface="Arial"/>
              <a:ea typeface="Arial"/>
              <a:cs typeface="Arial"/>
              <a:sym typeface="Arial"/>
            </a:endParaRPr>
          </a:p>
          <a:p>
            <a:pPr indent="-330200" lvl="0" marL="457200" marR="0" rtl="0" algn="l">
              <a:lnSpc>
                <a:spcPct val="105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Avoid price manipulation in the market</a:t>
            </a:r>
            <a:endParaRPr b="0" i="0" sz="1600" u="none" cap="none" strike="noStrike">
              <a:solidFill>
                <a:schemeClr val="dk1"/>
              </a:solidFill>
              <a:latin typeface="Arial"/>
              <a:ea typeface="Arial"/>
              <a:cs typeface="Arial"/>
              <a:sym typeface="Arial"/>
            </a:endParaRPr>
          </a:p>
          <a:p>
            <a:pPr indent="-330200" lvl="0" marL="457200" marR="0" rtl="0" algn="l">
              <a:lnSpc>
                <a:spcPct val="105000"/>
              </a:lnSpc>
              <a:spcBef>
                <a:spcPts val="0"/>
              </a:spcBef>
              <a:spcAft>
                <a:spcPts val="0"/>
              </a:spcAft>
              <a:buClr>
                <a:schemeClr val="dk1"/>
              </a:buClr>
              <a:buSzPts val="1600"/>
              <a:buFont typeface="Arial"/>
              <a:buChar char="●"/>
            </a:pPr>
            <a:r>
              <a:rPr b="0" i="0" lang="en-US" sz="1500" u="none" cap="none" strike="noStrike">
                <a:solidFill>
                  <a:schemeClr val="dk1"/>
                </a:solidFill>
                <a:latin typeface="Arial"/>
                <a:ea typeface="Arial"/>
                <a:cs typeface="Arial"/>
                <a:sym typeface="Arial"/>
              </a:rPr>
              <a:t>Scalable business with high potential for employment or wealth creation</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Innovative, developed, improved and one-stop solution which act as a super hub for several needs</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3"/>
          <p:cNvSpPr txBox="1"/>
          <p:nvPr>
            <p:ph type="title"/>
          </p:nvPr>
        </p:nvSpPr>
        <p:spPr>
          <a:xfrm>
            <a:off x="3581400" y="247550"/>
            <a:ext cx="777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en-US"/>
              <a:t>Traction</a:t>
            </a:r>
            <a:endParaRPr/>
          </a:p>
        </p:txBody>
      </p:sp>
      <p:sp>
        <p:nvSpPr>
          <p:cNvPr id="282" name="Google Shape;282;p13"/>
          <p:cNvSpPr txBox="1"/>
          <p:nvPr>
            <p:ph idx="1" type="body"/>
          </p:nvPr>
        </p:nvSpPr>
        <p:spPr>
          <a:xfrm>
            <a:off x="3581500" y="1462025"/>
            <a:ext cx="7772400" cy="5064300"/>
          </a:xfrm>
          <a:prstGeom prst="rect">
            <a:avLst/>
          </a:prstGeom>
          <a:noFill/>
          <a:ln>
            <a:noFill/>
          </a:ln>
        </p:spPr>
        <p:txBody>
          <a:bodyPr anchorCtr="0" anchor="t" bIns="45700" lIns="91425" spcFirstLastPara="1" rIns="91425" wrap="square" tIns="45700">
            <a:noAutofit/>
          </a:bodyPr>
          <a:lstStyle/>
          <a:p>
            <a:pPr indent="-228600" lvl="0" marL="228600" rtl="0" algn="l">
              <a:lnSpc>
                <a:spcPct val="115000"/>
              </a:lnSpc>
              <a:spcBef>
                <a:spcPts val="0"/>
              </a:spcBef>
              <a:spcAft>
                <a:spcPts val="0"/>
              </a:spcAft>
              <a:buSzPts val="1800"/>
              <a:buChar char="•"/>
            </a:pPr>
            <a:r>
              <a:rPr lang="en-US" sz="1800">
                <a:latin typeface="Arial"/>
                <a:ea typeface="Arial"/>
                <a:cs typeface="Arial"/>
                <a:sym typeface="Arial"/>
              </a:rPr>
              <a:t>Early traction will be through digital marketing like facebook ads, google ads and email marketing.</a:t>
            </a:r>
            <a:endParaRPr sz="1800">
              <a:latin typeface="Arial"/>
              <a:ea typeface="Arial"/>
              <a:cs typeface="Arial"/>
              <a:sym typeface="Arial"/>
            </a:endParaRPr>
          </a:p>
          <a:p>
            <a:pPr indent="-228600" lvl="0" marL="228600" rtl="0" algn="l">
              <a:lnSpc>
                <a:spcPct val="115000"/>
              </a:lnSpc>
              <a:spcBef>
                <a:spcPts val="0"/>
              </a:spcBef>
              <a:spcAft>
                <a:spcPts val="0"/>
              </a:spcAft>
              <a:buSzPts val="1800"/>
              <a:buFont typeface="Arial"/>
              <a:buChar char="•"/>
            </a:pPr>
            <a:r>
              <a:rPr lang="en-US" sz="1800">
                <a:latin typeface="Arial"/>
                <a:ea typeface="Arial"/>
                <a:cs typeface="Arial"/>
                <a:sym typeface="Arial"/>
              </a:rPr>
              <a:t>We also do in-person </a:t>
            </a:r>
            <a:r>
              <a:rPr lang="en-US" sz="1800">
                <a:latin typeface="Arial"/>
                <a:ea typeface="Arial"/>
                <a:cs typeface="Arial"/>
                <a:sym typeface="Arial"/>
              </a:rPr>
              <a:t>canvassing</a:t>
            </a:r>
            <a:r>
              <a:rPr lang="en-US" sz="1800">
                <a:latin typeface="Arial"/>
                <a:ea typeface="Arial"/>
                <a:cs typeface="Arial"/>
                <a:sym typeface="Arial"/>
              </a:rPr>
              <a:t> of the sellers present online by going to places like ‘buy and sell’ facebook groups etc.</a:t>
            </a:r>
            <a:endParaRPr sz="1800">
              <a:latin typeface="Arial"/>
              <a:ea typeface="Arial"/>
              <a:cs typeface="Arial"/>
              <a:sym typeface="Arial"/>
            </a:endParaRPr>
          </a:p>
          <a:p>
            <a:pPr indent="-228600" lvl="0" marL="228600" rtl="0" algn="l">
              <a:lnSpc>
                <a:spcPct val="115000"/>
              </a:lnSpc>
              <a:spcBef>
                <a:spcPts val="0"/>
              </a:spcBef>
              <a:spcAft>
                <a:spcPts val="0"/>
              </a:spcAft>
              <a:buSzPts val="1800"/>
              <a:buChar char="•"/>
            </a:pPr>
            <a:r>
              <a:rPr lang="en-US" sz="1800">
                <a:latin typeface="Arial"/>
                <a:ea typeface="Arial"/>
                <a:cs typeface="Arial"/>
                <a:sym typeface="Arial"/>
              </a:rPr>
              <a:t>We think we can acquire 5000 to 10000 customers through this method in 6 months to 1 year.</a:t>
            </a:r>
            <a:endParaRPr sz="1800">
              <a:latin typeface="Arial"/>
              <a:ea typeface="Arial"/>
              <a:cs typeface="Arial"/>
              <a:sym typeface="Arial"/>
            </a:endParaRPr>
          </a:p>
          <a:p>
            <a:pPr indent="-228600" lvl="0" marL="228600" rtl="0" algn="l">
              <a:lnSpc>
                <a:spcPct val="115000"/>
              </a:lnSpc>
              <a:spcBef>
                <a:spcPts val="0"/>
              </a:spcBef>
              <a:spcAft>
                <a:spcPts val="0"/>
              </a:spcAft>
              <a:buSzPts val="1800"/>
              <a:buChar char="•"/>
            </a:pPr>
            <a:r>
              <a:rPr lang="en-US" sz="1800">
                <a:latin typeface="Arial"/>
                <a:ea typeface="Arial"/>
                <a:cs typeface="Arial"/>
                <a:sym typeface="Arial"/>
              </a:rPr>
              <a:t>After that we use usual media for marketing and sales.</a:t>
            </a:r>
            <a:endParaRPr sz="1800">
              <a:latin typeface="Arial"/>
              <a:ea typeface="Arial"/>
              <a:cs typeface="Arial"/>
              <a:sym typeface="Arial"/>
            </a:endParaRPr>
          </a:p>
          <a:p>
            <a:pPr indent="-228600" lvl="0" marL="228600" rtl="0" algn="l">
              <a:lnSpc>
                <a:spcPct val="115000"/>
              </a:lnSpc>
              <a:spcBef>
                <a:spcPts val="0"/>
              </a:spcBef>
              <a:spcAft>
                <a:spcPts val="0"/>
              </a:spcAft>
              <a:buSzPts val="1800"/>
              <a:buChar char="•"/>
            </a:pPr>
            <a:r>
              <a:rPr lang="en-US" sz="1800">
                <a:latin typeface="Arial"/>
                <a:ea typeface="Arial"/>
                <a:cs typeface="Arial"/>
                <a:sym typeface="Arial"/>
              </a:rPr>
              <a:t>We expect maximum expansion across the globe since most of our services are free.</a:t>
            </a:r>
            <a:endParaRPr sz="1800">
              <a:latin typeface="Arial"/>
              <a:ea typeface="Arial"/>
              <a:cs typeface="Arial"/>
              <a:sym typeface="Arial"/>
            </a:endParaRPr>
          </a:p>
          <a:p>
            <a:pPr indent="-228600" lvl="0" marL="228600" rtl="0" algn="l">
              <a:lnSpc>
                <a:spcPct val="115000"/>
              </a:lnSpc>
              <a:spcBef>
                <a:spcPts val="0"/>
              </a:spcBef>
              <a:spcAft>
                <a:spcPts val="0"/>
              </a:spcAft>
              <a:buSzPts val="1800"/>
              <a:buFont typeface="Arial"/>
              <a:buChar char="•"/>
            </a:pPr>
            <a:r>
              <a:rPr lang="en-US" sz="1800">
                <a:latin typeface="Arial"/>
                <a:ea typeface="Arial"/>
                <a:cs typeface="Arial"/>
                <a:sym typeface="Arial"/>
              </a:rPr>
              <a:t>We translate our platform and client app to every possible language. So any seller across the globe can join and start business.</a:t>
            </a:r>
            <a:endParaRPr sz="1800">
              <a:latin typeface="Arial"/>
              <a:ea typeface="Arial"/>
              <a:cs typeface="Arial"/>
              <a:sym typeface="Arial"/>
            </a:endParaRPr>
          </a:p>
          <a:p>
            <a:pPr indent="0" lvl="0" marL="0" rtl="0" algn="l">
              <a:lnSpc>
                <a:spcPct val="115000"/>
              </a:lnSpc>
              <a:spcBef>
                <a:spcPts val="0"/>
              </a:spcBef>
              <a:spcAft>
                <a:spcPts val="0"/>
              </a:spcAft>
              <a:buSzPts val="1800"/>
              <a:buNone/>
            </a:pPr>
            <a:r>
              <a:t/>
            </a:r>
            <a:endParaRPr sz="1800">
              <a:latin typeface="Arial"/>
              <a:ea typeface="Arial"/>
              <a:cs typeface="Arial"/>
              <a:sym typeface="Arial"/>
            </a:endParaRPr>
          </a:p>
        </p:txBody>
      </p:sp>
      <p:sp>
        <p:nvSpPr>
          <p:cNvPr id="283" name="Google Shape;283;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84" name="Google Shape;284;p13"/>
          <p:cNvPicPr preferRelativeResize="0"/>
          <p:nvPr/>
        </p:nvPicPr>
        <p:blipFill rotWithShape="1">
          <a:blip r:embed="rId3">
            <a:alphaModFix/>
          </a:blip>
          <a:srcRect b="0" l="0" r="0" t="0"/>
          <a:stretch/>
        </p:blipFill>
        <p:spPr>
          <a:xfrm>
            <a:off x="143000" y="5221100"/>
            <a:ext cx="1505201" cy="15051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4"/>
          <p:cNvSpPr txBox="1"/>
          <p:nvPr>
            <p:ph type="title"/>
          </p:nvPr>
        </p:nvSpPr>
        <p:spPr>
          <a:xfrm>
            <a:off x="3581400" y="247550"/>
            <a:ext cx="777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en-US"/>
              <a:t>Profit</a:t>
            </a:r>
            <a:endParaRPr/>
          </a:p>
        </p:txBody>
      </p:sp>
      <p:sp>
        <p:nvSpPr>
          <p:cNvPr id="291" name="Google Shape;291;p14"/>
          <p:cNvSpPr txBox="1"/>
          <p:nvPr>
            <p:ph idx="1" type="body"/>
          </p:nvPr>
        </p:nvSpPr>
        <p:spPr>
          <a:xfrm>
            <a:off x="4290479" y="1211528"/>
            <a:ext cx="7473000" cy="5301900"/>
          </a:xfrm>
          <a:prstGeom prst="rect">
            <a:avLst/>
          </a:prstGeom>
          <a:noFill/>
          <a:ln>
            <a:noFill/>
          </a:ln>
        </p:spPr>
        <p:txBody>
          <a:bodyPr anchorCtr="0" anchor="t" bIns="45700" lIns="91425" spcFirstLastPara="1" rIns="91425" wrap="square" tIns="45700">
            <a:noAutofit/>
          </a:bodyPr>
          <a:lstStyle/>
          <a:p>
            <a:pPr indent="-228600" lvl="0" marL="228600" rtl="0" algn="l">
              <a:lnSpc>
                <a:spcPct val="115000"/>
              </a:lnSpc>
              <a:spcBef>
                <a:spcPts val="0"/>
              </a:spcBef>
              <a:spcAft>
                <a:spcPts val="0"/>
              </a:spcAft>
              <a:buSzPts val="1800"/>
              <a:buChar char="•"/>
            </a:pPr>
            <a:r>
              <a:rPr lang="en-US" sz="1800">
                <a:latin typeface="Arial"/>
                <a:ea typeface="Arial"/>
                <a:cs typeface="Arial"/>
                <a:sym typeface="Arial"/>
              </a:rPr>
              <a:t>We expect profit from domain addon, donation price from sellers, premium themes sales and business advice service to clients.</a:t>
            </a:r>
            <a:endParaRPr sz="1800">
              <a:latin typeface="Arial"/>
              <a:ea typeface="Arial"/>
              <a:cs typeface="Arial"/>
              <a:sym typeface="Arial"/>
            </a:endParaRPr>
          </a:p>
          <a:p>
            <a:pPr indent="-228600" lvl="0" marL="228600" rtl="0" algn="l">
              <a:lnSpc>
                <a:spcPct val="115000"/>
              </a:lnSpc>
              <a:spcBef>
                <a:spcPts val="0"/>
              </a:spcBef>
              <a:spcAft>
                <a:spcPts val="0"/>
              </a:spcAft>
              <a:buSzPts val="1800"/>
              <a:buChar char="•"/>
            </a:pPr>
            <a:r>
              <a:rPr lang="en-US" sz="1800">
                <a:latin typeface="Arial"/>
                <a:ea typeface="Arial"/>
                <a:cs typeface="Arial"/>
                <a:sym typeface="Arial"/>
              </a:rPr>
              <a:t>We expect </a:t>
            </a:r>
            <a:r>
              <a:rPr lang="en-US" sz="1800">
                <a:latin typeface="Arial"/>
                <a:ea typeface="Arial"/>
                <a:cs typeface="Arial"/>
                <a:sym typeface="Arial"/>
              </a:rPr>
              <a:t>at least</a:t>
            </a:r>
            <a:r>
              <a:rPr lang="en-US" sz="1800">
                <a:latin typeface="Arial"/>
                <a:ea typeface="Arial"/>
                <a:cs typeface="Arial"/>
                <a:sym typeface="Arial"/>
              </a:rPr>
              <a:t> 2000 domain sales, 1000 donations and 1000 premium themes sales first year.</a:t>
            </a:r>
            <a:endParaRPr sz="1800">
              <a:latin typeface="Arial"/>
              <a:ea typeface="Arial"/>
              <a:cs typeface="Arial"/>
              <a:sym typeface="Arial"/>
            </a:endParaRPr>
          </a:p>
          <a:p>
            <a:pPr indent="-228600" lvl="0" marL="228600" rtl="0" algn="l">
              <a:lnSpc>
                <a:spcPct val="115000"/>
              </a:lnSpc>
              <a:spcBef>
                <a:spcPts val="0"/>
              </a:spcBef>
              <a:spcAft>
                <a:spcPts val="0"/>
              </a:spcAft>
              <a:buSzPts val="1800"/>
              <a:buChar char="•"/>
            </a:pPr>
            <a:r>
              <a:rPr lang="en-US" sz="1800">
                <a:latin typeface="Arial"/>
                <a:ea typeface="Arial"/>
                <a:cs typeface="Arial"/>
                <a:sym typeface="Arial"/>
              </a:rPr>
              <a:t>350×20000 = 7000000 indian rupees profit from domain addon</a:t>
            </a:r>
            <a:endParaRPr sz="1800">
              <a:latin typeface="Arial"/>
              <a:ea typeface="Arial"/>
              <a:cs typeface="Arial"/>
              <a:sym typeface="Arial"/>
            </a:endParaRPr>
          </a:p>
          <a:p>
            <a:pPr indent="-228600" lvl="0" marL="228600" rtl="0" algn="l">
              <a:lnSpc>
                <a:spcPct val="115000"/>
              </a:lnSpc>
              <a:spcBef>
                <a:spcPts val="0"/>
              </a:spcBef>
              <a:spcAft>
                <a:spcPts val="0"/>
              </a:spcAft>
              <a:buSzPts val="1800"/>
              <a:buChar char="•"/>
            </a:pPr>
            <a:r>
              <a:rPr lang="en-US" sz="1800">
                <a:latin typeface="Arial"/>
                <a:ea typeface="Arial"/>
                <a:cs typeface="Arial"/>
                <a:sym typeface="Arial"/>
              </a:rPr>
              <a:t>100×10000 = 1000000 indian rupees from donations</a:t>
            </a:r>
            <a:endParaRPr sz="1800">
              <a:latin typeface="Arial"/>
              <a:ea typeface="Arial"/>
              <a:cs typeface="Arial"/>
              <a:sym typeface="Arial"/>
            </a:endParaRPr>
          </a:p>
          <a:p>
            <a:pPr indent="-228600" lvl="0" marL="228600" rtl="0" algn="l">
              <a:lnSpc>
                <a:spcPct val="115000"/>
              </a:lnSpc>
              <a:spcBef>
                <a:spcPts val="0"/>
              </a:spcBef>
              <a:spcAft>
                <a:spcPts val="0"/>
              </a:spcAft>
              <a:buSzPts val="1800"/>
              <a:buFont typeface="Arial"/>
              <a:buChar char="•"/>
            </a:pPr>
            <a:r>
              <a:rPr lang="en-US" sz="1800">
                <a:latin typeface="Arial"/>
                <a:ea typeface="Arial"/>
                <a:cs typeface="Arial"/>
                <a:sym typeface="Arial"/>
              </a:rPr>
              <a:t>1000×10000 = 10000000 indian rupees from premium themes</a:t>
            </a:r>
            <a:endParaRPr sz="1800">
              <a:latin typeface="Arial"/>
              <a:ea typeface="Arial"/>
              <a:cs typeface="Arial"/>
              <a:sym typeface="Arial"/>
            </a:endParaRPr>
          </a:p>
          <a:p>
            <a:pPr indent="-228600" lvl="0" marL="228600" rtl="0" algn="l">
              <a:lnSpc>
                <a:spcPct val="115000"/>
              </a:lnSpc>
              <a:spcBef>
                <a:spcPts val="0"/>
              </a:spcBef>
              <a:spcAft>
                <a:spcPts val="0"/>
              </a:spcAft>
              <a:buSzPts val="1800"/>
              <a:buChar char="•"/>
            </a:pPr>
            <a:r>
              <a:rPr lang="en-US" sz="1800">
                <a:latin typeface="Arial"/>
                <a:ea typeface="Arial"/>
                <a:cs typeface="Arial"/>
                <a:sym typeface="Arial"/>
              </a:rPr>
              <a:t>Total expected expenses are hosting fee (10000)+advertisement(1500000)=151000</a:t>
            </a:r>
            <a:endParaRPr sz="1800">
              <a:latin typeface="Arial"/>
              <a:ea typeface="Arial"/>
              <a:cs typeface="Arial"/>
              <a:sym typeface="Arial"/>
            </a:endParaRPr>
          </a:p>
          <a:p>
            <a:pPr indent="-228600" lvl="0" marL="228600" rtl="0" algn="l">
              <a:lnSpc>
                <a:spcPct val="115000"/>
              </a:lnSpc>
              <a:spcBef>
                <a:spcPts val="0"/>
              </a:spcBef>
              <a:spcAft>
                <a:spcPts val="0"/>
              </a:spcAft>
              <a:buSzPts val="1800"/>
              <a:buChar char="•"/>
            </a:pPr>
            <a:r>
              <a:rPr lang="en-US" sz="1800">
                <a:latin typeface="Arial"/>
                <a:ea typeface="Arial"/>
                <a:cs typeface="Arial"/>
                <a:sym typeface="Arial"/>
              </a:rPr>
              <a:t>Expected profit = 1849000</a:t>
            </a:r>
            <a:endParaRPr sz="1800">
              <a:latin typeface="Arial"/>
              <a:ea typeface="Arial"/>
              <a:cs typeface="Arial"/>
              <a:sym typeface="Arial"/>
            </a:endParaRPr>
          </a:p>
          <a:p>
            <a:pPr indent="-228600" lvl="0" marL="228600" rtl="0" algn="l">
              <a:lnSpc>
                <a:spcPct val="115000"/>
              </a:lnSpc>
              <a:spcBef>
                <a:spcPts val="0"/>
              </a:spcBef>
              <a:spcAft>
                <a:spcPts val="0"/>
              </a:spcAft>
              <a:buSzPts val="1800"/>
              <a:buFont typeface="Arial"/>
              <a:buChar char="•"/>
            </a:pPr>
            <a:r>
              <a:rPr lang="en-US" sz="1800">
                <a:latin typeface="Arial"/>
                <a:ea typeface="Arial"/>
                <a:cs typeface="Arial"/>
                <a:sym typeface="Arial"/>
              </a:rPr>
              <a:t>We can also introduce yearly subscription and business advice service to client and increase our revenue if required in future.</a:t>
            </a:r>
            <a:endParaRPr sz="1800">
              <a:latin typeface="Arial"/>
              <a:ea typeface="Arial"/>
              <a:cs typeface="Arial"/>
              <a:sym typeface="Arial"/>
            </a:endParaRPr>
          </a:p>
          <a:p>
            <a:pPr indent="-228600" lvl="0" marL="228600" rtl="0" algn="l">
              <a:lnSpc>
                <a:spcPct val="115000"/>
              </a:lnSpc>
              <a:spcBef>
                <a:spcPts val="0"/>
              </a:spcBef>
              <a:spcAft>
                <a:spcPts val="0"/>
              </a:spcAft>
              <a:buSzPts val="1800"/>
              <a:buFont typeface="Arial"/>
              <a:buChar char="•"/>
            </a:pPr>
            <a:r>
              <a:rPr lang="en-US" sz="1800">
                <a:latin typeface="Arial"/>
                <a:ea typeface="Arial"/>
                <a:cs typeface="Arial"/>
                <a:sym typeface="Arial"/>
              </a:rPr>
              <a:t>We can also consider local and global ads in our aggregation service in future if required.</a:t>
            </a:r>
            <a:endParaRPr sz="1800">
              <a:latin typeface="Arial"/>
              <a:ea typeface="Arial"/>
              <a:cs typeface="Arial"/>
              <a:sym typeface="Arial"/>
            </a:endParaRPr>
          </a:p>
          <a:p>
            <a:pPr indent="-228600" lvl="0" marL="228600" rtl="0" algn="l">
              <a:lnSpc>
                <a:spcPct val="115000"/>
              </a:lnSpc>
              <a:spcBef>
                <a:spcPts val="0"/>
              </a:spcBef>
              <a:spcAft>
                <a:spcPts val="0"/>
              </a:spcAft>
              <a:buSzPts val="1800"/>
              <a:buFont typeface="Arial"/>
              <a:buChar char="•"/>
            </a:pPr>
            <a:r>
              <a:rPr lang="en-US" sz="1800">
                <a:latin typeface="Arial"/>
                <a:ea typeface="Arial"/>
                <a:cs typeface="Arial"/>
                <a:sym typeface="Arial"/>
              </a:rPr>
              <a:t>We expect more sales from first generation countries as we translate our platform and client’s app to maximum possible languages.</a:t>
            </a:r>
            <a:endParaRPr sz="1800">
              <a:latin typeface="Arial"/>
              <a:ea typeface="Arial"/>
              <a:cs typeface="Arial"/>
              <a:sym typeface="Arial"/>
            </a:endParaRPr>
          </a:p>
        </p:txBody>
      </p:sp>
      <p:sp>
        <p:nvSpPr>
          <p:cNvPr id="292" name="Google Shape;292;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93" name="Google Shape;293;p14"/>
          <p:cNvPicPr preferRelativeResize="0"/>
          <p:nvPr/>
        </p:nvPicPr>
        <p:blipFill rotWithShape="1">
          <a:blip r:embed="rId3">
            <a:alphaModFix/>
          </a:blip>
          <a:srcRect b="0" l="0" r="0" t="0"/>
          <a:stretch/>
        </p:blipFill>
        <p:spPr>
          <a:xfrm>
            <a:off x="143000" y="5221100"/>
            <a:ext cx="1505201" cy="15051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5"/>
          <p:cNvSpPr txBox="1"/>
          <p:nvPr>
            <p:ph type="title"/>
          </p:nvPr>
        </p:nvSpPr>
        <p:spPr>
          <a:xfrm>
            <a:off x="4268525" y="247550"/>
            <a:ext cx="7085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en-US"/>
              <a:t>Projected turnover</a:t>
            </a:r>
            <a:endParaRPr/>
          </a:p>
        </p:txBody>
      </p:sp>
      <p:sp>
        <p:nvSpPr>
          <p:cNvPr id="300" name="Google Shape;300;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01" name="Google Shape;301;p15"/>
          <p:cNvPicPr preferRelativeResize="0"/>
          <p:nvPr/>
        </p:nvPicPr>
        <p:blipFill rotWithShape="1">
          <a:blip r:embed="rId3">
            <a:alphaModFix/>
          </a:blip>
          <a:srcRect b="0" l="0" r="0" t="0"/>
          <a:stretch/>
        </p:blipFill>
        <p:spPr>
          <a:xfrm>
            <a:off x="143000" y="5221100"/>
            <a:ext cx="1505201" cy="1505199"/>
          </a:xfrm>
          <a:prstGeom prst="rect">
            <a:avLst/>
          </a:prstGeom>
          <a:noFill/>
          <a:ln>
            <a:noFill/>
          </a:ln>
        </p:spPr>
      </p:pic>
      <p:graphicFrame>
        <p:nvGraphicFramePr>
          <p:cNvPr id="302" name="Google Shape;302;p15"/>
          <p:cNvGraphicFramePr/>
          <p:nvPr/>
        </p:nvGraphicFramePr>
        <p:xfrm>
          <a:off x="4268530" y="1573243"/>
          <a:ext cx="3000000" cy="3000000"/>
        </p:xfrm>
        <a:graphic>
          <a:graphicData uri="http://schemas.openxmlformats.org/drawingml/2006/table">
            <a:tbl>
              <a:tblPr>
                <a:noFill/>
                <a:tableStyleId>{F4BE0F22-B35C-4AAC-98B4-B9A5D23C4F22}</a:tableStyleId>
              </a:tblPr>
              <a:tblGrid>
                <a:gridCol w="2120850"/>
                <a:gridCol w="2120850"/>
                <a:gridCol w="2120850"/>
              </a:tblGrid>
              <a:tr h="473325">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Item</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First year</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Second year</a:t>
                      </a:r>
                      <a:endParaRPr sz="1800" u="none" cap="none" strike="noStrike"/>
                    </a:p>
                  </a:txBody>
                  <a:tcPr marT="91425" marB="91425" marR="91425" marL="91425"/>
                </a:tc>
              </a:tr>
              <a:tr h="790225">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Domain addon(A)</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350×20000=7000000</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350×30000=10500000</a:t>
                      </a:r>
                      <a:endParaRPr sz="1800" u="none" cap="none" strike="noStrike"/>
                    </a:p>
                  </a:txBody>
                  <a:tcPr marT="91425" marB="91425" marR="91425" marL="91425"/>
                </a:tc>
              </a:tr>
              <a:tr h="628075">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Donations(B)</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100×10000=1000000</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100×30000=3000000</a:t>
                      </a:r>
                      <a:endParaRPr sz="1800" u="none" cap="none" strike="noStrike"/>
                    </a:p>
                  </a:txBody>
                  <a:tcPr marT="91425" marB="91425" marR="91425" marL="91425"/>
                </a:tc>
              </a:tr>
              <a:tr h="628075">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Premium themes(C)</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1000×100000=10000000</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1000×150000=150000000</a:t>
                      </a:r>
                      <a:endParaRPr sz="1800" u="none" cap="none" strike="noStrike"/>
                    </a:p>
                  </a:txBody>
                  <a:tcPr marT="91425" marB="91425" marR="91425" marL="91425"/>
                </a:tc>
              </a:tr>
              <a:tr h="473325">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Hosting(D)</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10000</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15000</a:t>
                      </a:r>
                      <a:endParaRPr sz="1800" u="none" cap="none" strike="noStrike"/>
                    </a:p>
                  </a:txBody>
                  <a:tcPr marT="91425" marB="91425" marR="91425" marL="91425"/>
                </a:tc>
              </a:tr>
              <a:tr h="473325">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Advertisement(E)</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1500000</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1500000</a:t>
                      </a:r>
                      <a:endParaRPr sz="1800" u="none" cap="none" strike="noStrike"/>
                    </a:p>
                  </a:txBody>
                  <a:tcPr marT="91425" marB="91425" marR="91425" marL="91425"/>
                </a:tc>
              </a:tr>
              <a:tr h="473325">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Profit(A+B+C)-(D+E)</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10649000</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162085000</a:t>
                      </a:r>
                      <a:endParaRPr sz="1800" u="none" cap="none" strike="noStrike"/>
                    </a:p>
                  </a:txBody>
                  <a:tcPr marT="91425" marB="91425" marR="91425" marL="91425"/>
                </a:tc>
              </a:tr>
            </a:tbl>
          </a:graphicData>
        </a:graphic>
      </p:graphicFrame>
      <p:sp>
        <p:nvSpPr>
          <p:cNvPr id="303" name="Google Shape;303;p15"/>
          <p:cNvSpPr txBox="1"/>
          <p:nvPr/>
        </p:nvSpPr>
        <p:spPr>
          <a:xfrm flipH="1">
            <a:off x="4898050" y="6127025"/>
            <a:ext cx="60747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6"/>
          <p:cNvSpPr txBox="1"/>
          <p:nvPr>
            <p:ph type="title"/>
          </p:nvPr>
        </p:nvSpPr>
        <p:spPr>
          <a:xfrm>
            <a:off x="4268525" y="247550"/>
            <a:ext cx="7085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en-US"/>
              <a:t>Break Even Analysis</a:t>
            </a:r>
            <a:endParaRPr/>
          </a:p>
        </p:txBody>
      </p:sp>
      <p:sp>
        <p:nvSpPr>
          <p:cNvPr id="310" name="Google Shape;310;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11" name="Google Shape;311;p16"/>
          <p:cNvPicPr preferRelativeResize="0"/>
          <p:nvPr/>
        </p:nvPicPr>
        <p:blipFill rotWithShape="1">
          <a:blip r:embed="rId3">
            <a:alphaModFix/>
          </a:blip>
          <a:srcRect b="0" l="0" r="0" t="0"/>
          <a:stretch/>
        </p:blipFill>
        <p:spPr>
          <a:xfrm>
            <a:off x="143000" y="5221100"/>
            <a:ext cx="1505201" cy="1505199"/>
          </a:xfrm>
          <a:prstGeom prst="rect">
            <a:avLst/>
          </a:prstGeom>
          <a:noFill/>
          <a:ln>
            <a:noFill/>
          </a:ln>
        </p:spPr>
      </p:pic>
      <p:graphicFrame>
        <p:nvGraphicFramePr>
          <p:cNvPr id="312" name="Google Shape;312;p16"/>
          <p:cNvGraphicFramePr/>
          <p:nvPr/>
        </p:nvGraphicFramePr>
        <p:xfrm>
          <a:off x="4268530" y="1573243"/>
          <a:ext cx="3000000" cy="3000000"/>
        </p:xfrm>
        <a:graphic>
          <a:graphicData uri="http://schemas.openxmlformats.org/drawingml/2006/table">
            <a:tbl>
              <a:tblPr>
                <a:noFill/>
                <a:tableStyleId>{F4BE0F22-B35C-4AAC-98B4-B9A5D23C4F22}</a:tableStyleId>
              </a:tblPr>
              <a:tblGrid>
                <a:gridCol w="3159450"/>
                <a:gridCol w="3159450"/>
              </a:tblGrid>
              <a:tr h="473325">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Selling price per unit</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₹1450</a:t>
                      </a:r>
                      <a:endParaRPr sz="1800" u="none" cap="none" strike="noStrike"/>
                    </a:p>
                  </a:txBody>
                  <a:tcPr marT="91425" marB="91425" marR="91425" marL="91425"/>
                </a:tc>
              </a:tr>
              <a:tr h="790225">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Cost of sales per unit(COGS) - Mainly advertisement cost</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₹500</a:t>
                      </a:r>
                      <a:endParaRPr sz="1800" u="none" cap="none" strike="noStrike"/>
                    </a:p>
                  </a:txBody>
                  <a:tcPr marT="91425" marB="91425" marR="91425" marL="91425"/>
                </a:tc>
              </a:tr>
              <a:tr h="628075">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Profit per unit</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₹950</a:t>
                      </a:r>
                      <a:endParaRPr sz="1800" u="none" cap="none" strike="noStrike"/>
                    </a:p>
                  </a:txBody>
                  <a:tcPr marT="91425" marB="91425" marR="91425" marL="91425"/>
                </a:tc>
              </a:tr>
              <a:tr h="628075">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Other expenses(not (COGS)</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₹0</a:t>
                      </a:r>
                      <a:endParaRPr sz="1800" u="none" cap="none" strike="noStrike"/>
                    </a:p>
                  </a:txBody>
                  <a:tcPr marT="91425" marB="91425" marR="91425" marL="91425"/>
                </a:tc>
              </a:tr>
              <a:tr h="473325">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Number of unit sales needed to break even</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1</a:t>
                      </a:r>
                      <a:endParaRPr sz="1800" u="none" cap="none" strike="noStrike"/>
                    </a:p>
                  </a:txBody>
                  <a:tcPr marT="91425" marB="91425" marR="91425" marL="91425"/>
                </a:tc>
              </a:tr>
            </a:tbl>
          </a:graphicData>
        </a:graphic>
      </p:graphicFrame>
      <p:sp>
        <p:nvSpPr>
          <p:cNvPr id="313" name="Google Shape;313;p16"/>
          <p:cNvSpPr txBox="1"/>
          <p:nvPr/>
        </p:nvSpPr>
        <p:spPr>
          <a:xfrm flipH="1">
            <a:off x="4898050" y="6127025"/>
            <a:ext cx="60747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7"/>
          <p:cNvSpPr txBox="1"/>
          <p:nvPr>
            <p:ph type="title"/>
          </p:nvPr>
        </p:nvSpPr>
        <p:spPr>
          <a:xfrm>
            <a:off x="4268525" y="247550"/>
            <a:ext cx="7085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en-US"/>
              <a:t>Startup Valuation</a:t>
            </a:r>
            <a:endParaRPr/>
          </a:p>
        </p:txBody>
      </p:sp>
      <p:sp>
        <p:nvSpPr>
          <p:cNvPr id="320" name="Google Shape;320;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21" name="Google Shape;321;p17"/>
          <p:cNvPicPr preferRelativeResize="0"/>
          <p:nvPr/>
        </p:nvPicPr>
        <p:blipFill rotWithShape="1">
          <a:blip r:embed="rId3">
            <a:alphaModFix/>
          </a:blip>
          <a:srcRect b="0" l="0" r="0" t="0"/>
          <a:stretch/>
        </p:blipFill>
        <p:spPr>
          <a:xfrm>
            <a:off x="143000" y="5221100"/>
            <a:ext cx="1505201" cy="1505199"/>
          </a:xfrm>
          <a:prstGeom prst="rect">
            <a:avLst/>
          </a:prstGeom>
          <a:noFill/>
          <a:ln>
            <a:noFill/>
          </a:ln>
        </p:spPr>
      </p:pic>
      <p:graphicFrame>
        <p:nvGraphicFramePr>
          <p:cNvPr id="322" name="Google Shape;322;p17"/>
          <p:cNvGraphicFramePr/>
          <p:nvPr/>
        </p:nvGraphicFramePr>
        <p:xfrm>
          <a:off x="4268530" y="1573243"/>
          <a:ext cx="3000000" cy="3000000"/>
        </p:xfrm>
        <a:graphic>
          <a:graphicData uri="http://schemas.openxmlformats.org/drawingml/2006/table">
            <a:tbl>
              <a:tblPr>
                <a:noFill/>
                <a:tableStyleId>{F4BE0F22-B35C-4AAC-98B4-B9A5D23C4F22}</a:tableStyleId>
              </a:tblPr>
              <a:tblGrid>
                <a:gridCol w="3159450"/>
                <a:gridCol w="3159450"/>
              </a:tblGrid>
              <a:tr h="473325">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Investment</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₹50,00,000</a:t>
                      </a:r>
                      <a:endParaRPr sz="1800" u="none" cap="none" strike="noStrike"/>
                    </a:p>
                  </a:txBody>
                  <a:tcPr marT="91425" marB="91425" marR="91425" marL="91425"/>
                </a:tc>
              </a:tr>
              <a:tr h="790225">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Investors equity</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10%</a:t>
                      </a:r>
                      <a:endParaRPr sz="1800" u="none" cap="none" strike="noStrike"/>
                    </a:p>
                  </a:txBody>
                  <a:tcPr marT="91425" marB="91425" marR="91425" marL="91425"/>
                </a:tc>
              </a:tr>
              <a:tr h="628075">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Pre money valuation</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₹4,50,00,000</a:t>
                      </a:r>
                      <a:endParaRPr sz="1800" u="none" cap="none" strike="noStrike"/>
                    </a:p>
                  </a:txBody>
                  <a:tcPr marT="91425" marB="91425" marR="91425" marL="91425"/>
                </a:tc>
              </a:tr>
              <a:tr h="628075">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Post money valuation</a:t>
                      </a:r>
                      <a:endParaRPr sz="1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800" u="none" cap="none" strike="noStrike"/>
                        <a:t>₹5,00,00,000</a:t>
                      </a:r>
                      <a:endParaRPr sz="1800" u="none" cap="none" strike="noStrike"/>
                    </a:p>
                  </a:txBody>
                  <a:tcPr marT="91425" marB="91425" marR="91425" marL="91425"/>
                </a:tc>
              </a:tr>
            </a:tbl>
          </a:graphicData>
        </a:graphic>
      </p:graphicFrame>
      <p:sp>
        <p:nvSpPr>
          <p:cNvPr id="323" name="Google Shape;323;p17"/>
          <p:cNvSpPr txBox="1"/>
          <p:nvPr/>
        </p:nvSpPr>
        <p:spPr>
          <a:xfrm flipH="1">
            <a:off x="4898050" y="6127025"/>
            <a:ext cx="60747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8"/>
          <p:cNvSpPr txBox="1"/>
          <p:nvPr>
            <p:ph type="title"/>
          </p:nvPr>
        </p:nvSpPr>
        <p:spPr>
          <a:xfrm>
            <a:off x="4268525" y="247550"/>
            <a:ext cx="7085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en-US"/>
              <a:t>Market fit</a:t>
            </a:r>
            <a:endParaRPr/>
          </a:p>
        </p:txBody>
      </p:sp>
      <p:sp>
        <p:nvSpPr>
          <p:cNvPr id="330" name="Google Shape;330;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31" name="Google Shape;331;p18"/>
          <p:cNvPicPr preferRelativeResize="0"/>
          <p:nvPr/>
        </p:nvPicPr>
        <p:blipFill rotWithShape="1">
          <a:blip r:embed="rId3">
            <a:alphaModFix/>
          </a:blip>
          <a:srcRect b="0" l="0" r="0" t="0"/>
          <a:stretch/>
        </p:blipFill>
        <p:spPr>
          <a:xfrm>
            <a:off x="143000" y="5221100"/>
            <a:ext cx="1505201" cy="1505199"/>
          </a:xfrm>
          <a:prstGeom prst="rect">
            <a:avLst/>
          </a:prstGeom>
          <a:noFill/>
          <a:ln>
            <a:noFill/>
          </a:ln>
        </p:spPr>
      </p:pic>
      <p:sp>
        <p:nvSpPr>
          <p:cNvPr id="332" name="Google Shape;332;p18"/>
          <p:cNvSpPr txBox="1"/>
          <p:nvPr/>
        </p:nvSpPr>
        <p:spPr>
          <a:xfrm flipH="1">
            <a:off x="4898050" y="6127025"/>
            <a:ext cx="60747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3" name="Google Shape;333;p18"/>
          <p:cNvSpPr txBox="1"/>
          <p:nvPr/>
        </p:nvSpPr>
        <p:spPr>
          <a:xfrm>
            <a:off x="3879750" y="1573250"/>
            <a:ext cx="7839300" cy="42252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5000"/>
              </a:lnSpc>
              <a:spcBef>
                <a:spcPts val="0"/>
              </a:spcBef>
              <a:spcAft>
                <a:spcPts val="0"/>
              </a:spcAft>
              <a:buClr>
                <a:srgbClr val="000000"/>
              </a:buClr>
              <a:buSzPts val="1800"/>
              <a:buFont typeface="Calibri"/>
              <a:buChar char="●"/>
            </a:pPr>
            <a:r>
              <a:rPr b="0" i="0" lang="en-US" sz="1800" u="none" cap="none" strike="noStrike">
                <a:solidFill>
                  <a:schemeClr val="dk1"/>
                </a:solidFill>
                <a:latin typeface="Arial"/>
                <a:ea typeface="Arial"/>
                <a:cs typeface="Arial"/>
                <a:sym typeface="Arial"/>
              </a:rPr>
              <a:t>Now a days everyone initiated to go online and doing things which make the task easy. This tendency will increase in future. So online business like ours can be a good fit in market. At present ecommerce aggregators will impose more service charge and new sellers don't get any attention among experienced sellers. More than that sellers has to complete lots of steps like GST registration, joining fee, listing fee etc. With our platform sellers can easily create indipendant apps and list in aggregation service. Every seller wish to create mobile app and website for their business. But it is time consuming and a non programming businessman can't create it. If they approach IT company they charge huge and that too in a subscription model. We give most of our services free and easy with some clicks. We translated our platform and client's app so we can have users from across the globe.</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9"/>
          <p:cNvSpPr txBox="1"/>
          <p:nvPr>
            <p:ph type="title"/>
          </p:nvPr>
        </p:nvSpPr>
        <p:spPr>
          <a:xfrm>
            <a:off x="4268525" y="247550"/>
            <a:ext cx="7085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en-US"/>
              <a:t>Validation</a:t>
            </a:r>
            <a:endParaRPr/>
          </a:p>
        </p:txBody>
      </p:sp>
      <p:sp>
        <p:nvSpPr>
          <p:cNvPr id="340" name="Google Shape;340;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41" name="Google Shape;341;p19"/>
          <p:cNvPicPr preferRelativeResize="0"/>
          <p:nvPr/>
        </p:nvPicPr>
        <p:blipFill rotWithShape="1">
          <a:blip r:embed="rId3">
            <a:alphaModFix/>
          </a:blip>
          <a:srcRect b="0" l="0" r="0" t="0"/>
          <a:stretch/>
        </p:blipFill>
        <p:spPr>
          <a:xfrm>
            <a:off x="143000" y="5221100"/>
            <a:ext cx="1505201" cy="1505199"/>
          </a:xfrm>
          <a:prstGeom prst="rect">
            <a:avLst/>
          </a:prstGeom>
          <a:noFill/>
          <a:ln>
            <a:noFill/>
          </a:ln>
        </p:spPr>
      </p:pic>
      <p:sp>
        <p:nvSpPr>
          <p:cNvPr id="342" name="Google Shape;342;p19"/>
          <p:cNvSpPr txBox="1"/>
          <p:nvPr/>
        </p:nvSpPr>
        <p:spPr>
          <a:xfrm flipH="1">
            <a:off x="4898050" y="6127025"/>
            <a:ext cx="60747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3" name="Google Shape;343;p19"/>
          <p:cNvSpPr txBox="1"/>
          <p:nvPr/>
        </p:nvSpPr>
        <p:spPr>
          <a:xfrm>
            <a:off x="3879750" y="1573250"/>
            <a:ext cx="7839300" cy="29553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Since most of our services are free and easy to use, we can easily reach most of the sellers across the globe and famous.</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Seller want their business needs to be unique. So they will try to buy our domain addon and premium themes,</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If we get most of the market, clients will approach us for business advice like where will they get most customers to start their </a:t>
            </a:r>
            <a:r>
              <a:rPr lang="en-US" sz="1800">
                <a:latin typeface="Calibri"/>
                <a:ea typeface="Calibri"/>
                <a:cs typeface="Calibri"/>
                <a:sym typeface="Calibri"/>
              </a:rPr>
              <a:t>business</a:t>
            </a:r>
            <a:r>
              <a:rPr b="0" i="0" lang="en-US" sz="1800" u="none" cap="none" strike="noStrike">
                <a:solidFill>
                  <a:srgbClr val="000000"/>
                </a:solidFill>
                <a:latin typeface="Calibri"/>
                <a:ea typeface="Calibri"/>
                <a:cs typeface="Calibri"/>
                <a:sym typeface="Calibri"/>
              </a:rPr>
              <a:t>. We can earn money from that.</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Since we are mostly free, customers tends to provide donations also.</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We expect most of the sales from first generation countries, that’s why we translate our platform and client’s app to maximum possible languages.</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
          <p:cNvSpPr txBox="1"/>
          <p:nvPr>
            <p:ph type="title"/>
          </p:nvPr>
        </p:nvSpPr>
        <p:spPr>
          <a:xfrm>
            <a:off x="4131750" y="252250"/>
            <a:ext cx="7772400" cy="108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    Presentation Video</a:t>
            </a:r>
            <a:endParaRPr/>
          </a:p>
        </p:txBody>
      </p:sp>
      <p:pic>
        <p:nvPicPr>
          <p:cNvPr id="134" name="Google Shape;134;p2"/>
          <p:cNvPicPr preferRelativeResize="0"/>
          <p:nvPr/>
        </p:nvPicPr>
        <p:blipFill rotWithShape="1">
          <a:blip r:embed="rId3">
            <a:alphaModFix/>
          </a:blip>
          <a:srcRect b="0" l="0" r="0" t="0"/>
          <a:stretch/>
        </p:blipFill>
        <p:spPr>
          <a:xfrm>
            <a:off x="143000" y="5221100"/>
            <a:ext cx="1505201" cy="1505199"/>
          </a:xfrm>
          <a:prstGeom prst="rect">
            <a:avLst/>
          </a:prstGeom>
          <a:noFill/>
          <a:ln>
            <a:noFill/>
          </a:ln>
        </p:spPr>
      </p:pic>
      <p:sp>
        <p:nvSpPr>
          <p:cNvPr id="135" name="Google Shape;135;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Monsoon Malabar is a SaaS(Software as a Service) which functions as Mobile Apps cum Digital Store Builder, Social Commerce, Ecommerce Aggregator and Neighbourhood Store to bring your business online and establish." id="136" name="Google Shape;136;p2" title="Monsoon Malabar">
            <a:hlinkClick r:id="rId4"/>
          </p:cNvPr>
          <p:cNvPicPr preferRelativeResize="0"/>
          <p:nvPr/>
        </p:nvPicPr>
        <p:blipFill rotWithShape="1">
          <a:blip r:embed="rId5">
            <a:alphaModFix/>
          </a:blip>
          <a:srcRect b="0" l="0" r="0" t="0"/>
          <a:stretch/>
        </p:blipFill>
        <p:spPr>
          <a:xfrm>
            <a:off x="3817850" y="1246450"/>
            <a:ext cx="7979200" cy="5109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0"/>
          <p:cNvSpPr txBox="1"/>
          <p:nvPr>
            <p:ph type="title"/>
          </p:nvPr>
        </p:nvSpPr>
        <p:spPr>
          <a:xfrm>
            <a:off x="4268525" y="247550"/>
            <a:ext cx="7085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en-US"/>
              <a:t>Exit</a:t>
            </a:r>
            <a:endParaRPr/>
          </a:p>
        </p:txBody>
      </p:sp>
      <p:sp>
        <p:nvSpPr>
          <p:cNvPr id="350" name="Google Shape;350;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51" name="Google Shape;351;p20"/>
          <p:cNvPicPr preferRelativeResize="0"/>
          <p:nvPr/>
        </p:nvPicPr>
        <p:blipFill rotWithShape="1">
          <a:blip r:embed="rId3">
            <a:alphaModFix/>
          </a:blip>
          <a:srcRect b="0" l="0" r="0" t="0"/>
          <a:stretch/>
        </p:blipFill>
        <p:spPr>
          <a:xfrm>
            <a:off x="143000" y="5221100"/>
            <a:ext cx="1505201" cy="1505199"/>
          </a:xfrm>
          <a:prstGeom prst="rect">
            <a:avLst/>
          </a:prstGeom>
          <a:noFill/>
          <a:ln>
            <a:noFill/>
          </a:ln>
        </p:spPr>
      </p:pic>
      <p:sp>
        <p:nvSpPr>
          <p:cNvPr id="352" name="Google Shape;352;p20"/>
          <p:cNvSpPr txBox="1"/>
          <p:nvPr/>
        </p:nvSpPr>
        <p:spPr>
          <a:xfrm flipH="1">
            <a:off x="4898050" y="6127025"/>
            <a:ext cx="60747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3" name="Google Shape;353;p20"/>
          <p:cNvSpPr txBox="1"/>
          <p:nvPr/>
        </p:nvSpPr>
        <p:spPr>
          <a:xfrm>
            <a:off x="3879750" y="1573250"/>
            <a:ext cx="7839300" cy="10215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Next funding round</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Acquisition</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IPO</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1"/>
          <p:cNvSpPr txBox="1"/>
          <p:nvPr>
            <p:ph type="title"/>
          </p:nvPr>
        </p:nvSpPr>
        <p:spPr>
          <a:xfrm>
            <a:off x="4268525" y="247550"/>
            <a:ext cx="7085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en-US" sz="5000"/>
              <a:t>Innovations in this project</a:t>
            </a:r>
            <a:endParaRPr sz="5000"/>
          </a:p>
        </p:txBody>
      </p:sp>
      <p:sp>
        <p:nvSpPr>
          <p:cNvPr id="360" name="Google Shape;360;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61" name="Google Shape;361;p21"/>
          <p:cNvPicPr preferRelativeResize="0"/>
          <p:nvPr/>
        </p:nvPicPr>
        <p:blipFill rotWithShape="1">
          <a:blip r:embed="rId3">
            <a:alphaModFix/>
          </a:blip>
          <a:srcRect b="0" l="0" r="0" t="0"/>
          <a:stretch/>
        </p:blipFill>
        <p:spPr>
          <a:xfrm>
            <a:off x="143000" y="5221100"/>
            <a:ext cx="1505201" cy="1505199"/>
          </a:xfrm>
          <a:prstGeom prst="rect">
            <a:avLst/>
          </a:prstGeom>
          <a:noFill/>
          <a:ln>
            <a:noFill/>
          </a:ln>
        </p:spPr>
      </p:pic>
      <p:sp>
        <p:nvSpPr>
          <p:cNvPr id="362" name="Google Shape;362;p21"/>
          <p:cNvSpPr txBox="1"/>
          <p:nvPr/>
        </p:nvSpPr>
        <p:spPr>
          <a:xfrm>
            <a:off x="3815400" y="1388900"/>
            <a:ext cx="7857900" cy="50622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5000"/>
              </a:lnSpc>
              <a:spcBef>
                <a:spcPts val="0"/>
              </a:spcBef>
              <a:spcAft>
                <a:spcPts val="0"/>
              </a:spcAft>
              <a:buClr>
                <a:srgbClr val="000000"/>
              </a:buClr>
              <a:buSzPts val="1600"/>
              <a:buFont typeface="Calibri"/>
              <a:buChar char="●"/>
            </a:pPr>
            <a:r>
              <a:rPr b="0" i="0" lang="en-US" sz="1600" u="none" cap="none" strike="noStrike">
                <a:solidFill>
                  <a:schemeClr val="dk1"/>
                </a:solidFill>
                <a:latin typeface="Arial"/>
                <a:ea typeface="Arial"/>
                <a:cs typeface="Arial"/>
                <a:sym typeface="Arial"/>
              </a:rPr>
              <a:t>Creating mobile apps and a digital store or any business website for non-technical business persons to establish their business is challenging and consumes a lot of money and time. Our platform makes this process free and easy with a few clicks.</a:t>
            </a:r>
            <a:endParaRPr b="0" i="0" sz="1600" u="none" cap="none" strike="noStrike">
              <a:solidFill>
                <a:srgbClr val="000000"/>
              </a:solidFill>
              <a:latin typeface="Calibri"/>
              <a:ea typeface="Calibri"/>
              <a:cs typeface="Calibri"/>
              <a:sym typeface="Calibri"/>
            </a:endParaRPr>
          </a:p>
          <a:p>
            <a:pPr indent="-330200" lvl="0" marL="457200" marR="0" rtl="0" algn="l">
              <a:lnSpc>
                <a:spcPct val="105000"/>
              </a:lnSpc>
              <a:spcBef>
                <a:spcPts val="0"/>
              </a:spcBef>
              <a:spcAft>
                <a:spcPts val="0"/>
              </a:spcAft>
              <a:buClr>
                <a:srgbClr val="000000"/>
              </a:buClr>
              <a:buSzPts val="1600"/>
              <a:buFont typeface="Calibri"/>
              <a:buChar char="●"/>
            </a:pPr>
            <a:r>
              <a:rPr b="0" i="0" lang="en-US" sz="1600" u="none" cap="none" strike="noStrike">
                <a:solidFill>
                  <a:schemeClr val="dk1"/>
                </a:solidFill>
                <a:latin typeface="Arial"/>
                <a:ea typeface="Arial"/>
                <a:cs typeface="Arial"/>
                <a:sym typeface="Arial"/>
              </a:rPr>
              <a:t>Transgenders and women who are even housewives, can start a store and apps to sell products or services and become entrepreneur easily and for free.</a:t>
            </a:r>
            <a:endParaRPr b="0" i="0" sz="1600" u="none" cap="none" strike="noStrike">
              <a:solidFill>
                <a:schemeClr val="dk1"/>
              </a:solidFill>
              <a:latin typeface="Arial"/>
              <a:ea typeface="Arial"/>
              <a:cs typeface="Arial"/>
              <a:sym typeface="Arial"/>
            </a:endParaRPr>
          </a:p>
          <a:p>
            <a:pPr indent="-330200" lvl="0" marL="457200" marR="0" rtl="0" algn="l">
              <a:lnSpc>
                <a:spcPct val="105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Building and maintaining physical store is costly and tedious task. With our platform a seller can easily create online store for free.</a:t>
            </a:r>
            <a:endParaRPr b="0" i="0" sz="1600" u="none" cap="none" strike="noStrike">
              <a:solidFill>
                <a:schemeClr val="dk1"/>
              </a:solidFill>
              <a:latin typeface="Arial"/>
              <a:ea typeface="Arial"/>
              <a:cs typeface="Arial"/>
              <a:sym typeface="Arial"/>
            </a:endParaRPr>
          </a:p>
          <a:p>
            <a:pPr indent="-330200" lvl="0" marL="457200" marR="0" rtl="0" algn="l">
              <a:lnSpc>
                <a:spcPct val="105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Busy people don’t have time to go to shops directly and buy items. They can choose items online and purchase them from their residence through our platform.</a:t>
            </a:r>
            <a:endParaRPr b="0" i="0" sz="1600" u="none" cap="none" strike="noStrike">
              <a:solidFill>
                <a:schemeClr val="dk1"/>
              </a:solidFill>
              <a:latin typeface="Arial"/>
              <a:ea typeface="Arial"/>
              <a:cs typeface="Arial"/>
              <a:sym typeface="Arial"/>
            </a:endParaRPr>
          </a:p>
          <a:p>
            <a:pPr indent="-330200" lvl="0" marL="457200" marR="0" rtl="0" algn="l">
              <a:lnSpc>
                <a:spcPct val="105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social congestion in a pandemic like covid is an accelerating factor. Our platform decreases social congestion by allowing buyers to stay at their residences and purchase online.</a:t>
            </a:r>
            <a:endParaRPr b="0" i="0" sz="1600" u="none" cap="none" strike="noStrike">
              <a:solidFill>
                <a:schemeClr val="dk1"/>
              </a:solidFill>
              <a:latin typeface="Arial"/>
              <a:ea typeface="Arial"/>
              <a:cs typeface="Arial"/>
              <a:sym typeface="Arial"/>
            </a:endParaRPr>
          </a:p>
          <a:p>
            <a:pPr indent="-323850" lvl="0" marL="457200" marR="0" rtl="0" algn="l">
              <a:lnSpc>
                <a:spcPct val="105000"/>
              </a:lnSpc>
              <a:spcBef>
                <a:spcPts val="0"/>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Lack of employment is a problem in society. We think every person across the globe has something to sell. Our platform gives jobs to each seller and the delivery person across the globe.</a:t>
            </a:r>
            <a:endParaRPr b="0" i="0" sz="1600" u="none" cap="none" strike="noStrike">
              <a:solidFill>
                <a:schemeClr val="dk1"/>
              </a:solidFill>
              <a:latin typeface="Arial"/>
              <a:ea typeface="Arial"/>
              <a:cs typeface="Arial"/>
              <a:sym typeface="Arial"/>
            </a:endParaRPr>
          </a:p>
          <a:p>
            <a:pPr indent="-330200" lvl="0" marL="457200" marR="0" rtl="0" algn="l">
              <a:lnSpc>
                <a:spcPct val="105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Our platform is also an e-commerce aggregator, social commerce and neighbourhood store.</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2"/>
          <p:cNvSpPr txBox="1"/>
          <p:nvPr>
            <p:ph type="title"/>
          </p:nvPr>
        </p:nvSpPr>
        <p:spPr>
          <a:xfrm>
            <a:off x="4268525" y="247550"/>
            <a:ext cx="7085400" cy="1141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en-US" sz="5000"/>
              <a:t>Behind the scenes </a:t>
            </a:r>
            <a:endParaRPr sz="5000"/>
          </a:p>
        </p:txBody>
      </p:sp>
      <p:sp>
        <p:nvSpPr>
          <p:cNvPr id="369" name="Google Shape;369;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70" name="Google Shape;370;p22"/>
          <p:cNvPicPr preferRelativeResize="0"/>
          <p:nvPr/>
        </p:nvPicPr>
        <p:blipFill rotWithShape="1">
          <a:blip r:embed="rId3">
            <a:alphaModFix/>
          </a:blip>
          <a:srcRect b="0" l="0" r="0" t="0"/>
          <a:stretch/>
        </p:blipFill>
        <p:spPr>
          <a:xfrm>
            <a:off x="143000" y="5221100"/>
            <a:ext cx="1505201" cy="1505199"/>
          </a:xfrm>
          <a:prstGeom prst="rect">
            <a:avLst/>
          </a:prstGeom>
          <a:noFill/>
          <a:ln>
            <a:noFill/>
          </a:ln>
        </p:spPr>
      </p:pic>
      <p:sp>
        <p:nvSpPr>
          <p:cNvPr id="371" name="Google Shape;371;p22"/>
          <p:cNvSpPr txBox="1"/>
          <p:nvPr/>
        </p:nvSpPr>
        <p:spPr>
          <a:xfrm>
            <a:off x="3815400" y="1388900"/>
            <a:ext cx="7857900" cy="453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p:txBody>
      </p:sp>
      <p:pic>
        <p:nvPicPr>
          <p:cNvPr id="372" name="Google Shape;372;p22"/>
          <p:cNvPicPr preferRelativeResize="0"/>
          <p:nvPr/>
        </p:nvPicPr>
        <p:blipFill rotWithShape="1">
          <a:blip r:embed="rId4">
            <a:alphaModFix/>
          </a:blip>
          <a:srcRect b="0" l="0" r="0" t="0"/>
          <a:stretch/>
        </p:blipFill>
        <p:spPr>
          <a:xfrm>
            <a:off x="4980185" y="1573250"/>
            <a:ext cx="2743200" cy="2743200"/>
          </a:xfrm>
          <a:prstGeom prst="rect">
            <a:avLst/>
          </a:prstGeom>
          <a:noFill/>
          <a:ln>
            <a:noFill/>
          </a:ln>
        </p:spPr>
      </p:pic>
      <p:sp>
        <p:nvSpPr>
          <p:cNvPr id="373" name="Google Shape;373;p22"/>
          <p:cNvSpPr txBox="1"/>
          <p:nvPr/>
        </p:nvSpPr>
        <p:spPr>
          <a:xfrm flipH="1" rot="1837561">
            <a:off x="567921" y="6340750"/>
            <a:ext cx="9976400" cy="39637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4" name="Google Shape;374;p22"/>
          <p:cNvSpPr txBox="1"/>
          <p:nvPr/>
        </p:nvSpPr>
        <p:spPr>
          <a:xfrm flipH="1">
            <a:off x="4066175" y="4500948"/>
            <a:ext cx="7490100" cy="1820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100"/>
              <a:buFont typeface="Arial"/>
              <a:buNone/>
            </a:pPr>
            <a:r>
              <a:rPr b="1" i="0" lang="en-US" sz="3100" u="none" cap="none" strike="noStrike">
                <a:solidFill>
                  <a:srgbClr val="000000"/>
                </a:solidFill>
                <a:latin typeface="Calibri"/>
                <a:ea typeface="Calibri"/>
                <a:cs typeface="Calibri"/>
                <a:sym typeface="Calibri"/>
              </a:rPr>
              <a:t>Justine Chacko</a:t>
            </a:r>
            <a:endParaRPr b="1" i="0" sz="3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Calibri"/>
                <a:ea typeface="Calibri"/>
                <a:cs typeface="Calibri"/>
                <a:sym typeface="Calibri"/>
              </a:rPr>
              <a:t>FOUNDER, DIRECTOR &amp; CEO</a:t>
            </a:r>
            <a:endParaRPr b="0" i="0" sz="15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Calibri"/>
                <a:ea typeface="Calibri"/>
                <a:cs typeface="Calibri"/>
                <a:sym typeface="Calibri"/>
              </a:rPr>
              <a:t>Justine a qualified graduate in pharmacy. He has more interest in programing field and hence he learned coding and has robust experience in the tech industry having worked in this domain for the past 15 years. He conceptualized &amp; executed the idea on his own working.</a:t>
            </a:r>
            <a:endParaRPr b="0" i="0" sz="15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Calibri"/>
                <a:ea typeface="Calibri"/>
                <a:cs typeface="Calibri"/>
                <a:sym typeface="Calibri"/>
              </a:rPr>
              <a:t>Holds 49% share</a:t>
            </a:r>
            <a:endParaRPr b="0" i="0" sz="1500" u="none" cap="none" strike="noStrik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3"/>
          <p:cNvSpPr txBox="1"/>
          <p:nvPr>
            <p:ph type="title"/>
          </p:nvPr>
        </p:nvSpPr>
        <p:spPr>
          <a:xfrm>
            <a:off x="4881916" y="312075"/>
            <a:ext cx="7085400" cy="1141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en-US" sz="5000"/>
              <a:t>Behind the scenes </a:t>
            </a:r>
            <a:endParaRPr sz="5000"/>
          </a:p>
        </p:txBody>
      </p:sp>
      <p:sp>
        <p:nvSpPr>
          <p:cNvPr id="381" name="Google Shape;381;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82" name="Google Shape;382;p23"/>
          <p:cNvPicPr preferRelativeResize="0"/>
          <p:nvPr/>
        </p:nvPicPr>
        <p:blipFill rotWithShape="1">
          <a:blip r:embed="rId3">
            <a:alphaModFix/>
          </a:blip>
          <a:srcRect b="0" l="0" r="0" t="0"/>
          <a:stretch/>
        </p:blipFill>
        <p:spPr>
          <a:xfrm>
            <a:off x="143000" y="5221100"/>
            <a:ext cx="1505201" cy="1505199"/>
          </a:xfrm>
          <a:prstGeom prst="rect">
            <a:avLst/>
          </a:prstGeom>
          <a:noFill/>
          <a:ln>
            <a:noFill/>
          </a:ln>
        </p:spPr>
      </p:pic>
      <p:sp>
        <p:nvSpPr>
          <p:cNvPr id="383" name="Google Shape;383;p23"/>
          <p:cNvSpPr txBox="1"/>
          <p:nvPr/>
        </p:nvSpPr>
        <p:spPr>
          <a:xfrm>
            <a:off x="3815400" y="1388900"/>
            <a:ext cx="7857900" cy="453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p:txBody>
      </p:sp>
      <p:sp>
        <p:nvSpPr>
          <p:cNvPr id="384" name="Google Shape;384;p23"/>
          <p:cNvSpPr txBox="1"/>
          <p:nvPr/>
        </p:nvSpPr>
        <p:spPr>
          <a:xfrm flipH="1" rot="1837561">
            <a:off x="567908" y="6340743"/>
            <a:ext cx="9976400" cy="39637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85" name="Google Shape;385;p23"/>
          <p:cNvSpPr txBox="1"/>
          <p:nvPr/>
        </p:nvSpPr>
        <p:spPr>
          <a:xfrm flipH="1">
            <a:off x="4066175" y="4500948"/>
            <a:ext cx="7490100" cy="1358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100"/>
              <a:buFont typeface="Arial"/>
              <a:buNone/>
            </a:pPr>
            <a:r>
              <a:rPr b="1" i="0" lang="en-US" sz="3100" u="none" cap="none" strike="noStrike">
                <a:solidFill>
                  <a:srgbClr val="000000"/>
                </a:solidFill>
                <a:latin typeface="Calibri"/>
                <a:ea typeface="Calibri"/>
                <a:cs typeface="Calibri"/>
                <a:sym typeface="Calibri"/>
              </a:rPr>
              <a:t>Pennamma Chacko</a:t>
            </a:r>
            <a:endParaRPr b="1" i="0" sz="3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Calibri"/>
                <a:ea typeface="Calibri"/>
                <a:cs typeface="Calibri"/>
                <a:sym typeface="Calibri"/>
              </a:rPr>
              <a:t> DIRECTOR </a:t>
            </a:r>
            <a:endParaRPr b="0" i="0" sz="15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Calibri"/>
                <a:ea typeface="Calibri"/>
                <a:cs typeface="Calibri"/>
                <a:sym typeface="Calibri"/>
              </a:rPr>
              <a:t>Holds 51% share</a:t>
            </a:r>
            <a:endParaRPr b="0" i="0" sz="15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Calibri"/>
              <a:ea typeface="Calibri"/>
              <a:cs typeface="Calibri"/>
              <a:sym typeface="Calibri"/>
            </a:endParaRPr>
          </a:p>
        </p:txBody>
      </p:sp>
      <p:pic>
        <p:nvPicPr>
          <p:cNvPr id="386" name="Google Shape;386;p23"/>
          <p:cNvPicPr preferRelativeResize="0"/>
          <p:nvPr/>
        </p:nvPicPr>
        <p:blipFill rotWithShape="1">
          <a:blip r:embed="rId4">
            <a:alphaModFix/>
          </a:blip>
          <a:srcRect b="0" l="0" r="0" t="0"/>
          <a:stretch/>
        </p:blipFill>
        <p:spPr>
          <a:xfrm>
            <a:off x="6372750" y="1453275"/>
            <a:ext cx="2743201" cy="278136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4"/>
          <p:cNvSpPr txBox="1"/>
          <p:nvPr>
            <p:ph type="title"/>
          </p:nvPr>
        </p:nvSpPr>
        <p:spPr>
          <a:xfrm>
            <a:off x="4268525" y="247550"/>
            <a:ext cx="7085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en-US" sz="5000"/>
              <a:t>Roadmap</a:t>
            </a:r>
            <a:endParaRPr sz="5000"/>
          </a:p>
        </p:txBody>
      </p:sp>
      <p:sp>
        <p:nvSpPr>
          <p:cNvPr id="393" name="Google Shape;393;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94" name="Google Shape;394;p24"/>
          <p:cNvPicPr preferRelativeResize="0"/>
          <p:nvPr/>
        </p:nvPicPr>
        <p:blipFill rotWithShape="1">
          <a:blip r:embed="rId3">
            <a:alphaModFix/>
          </a:blip>
          <a:srcRect b="0" l="0" r="0" t="0"/>
          <a:stretch/>
        </p:blipFill>
        <p:spPr>
          <a:xfrm>
            <a:off x="143000" y="5221100"/>
            <a:ext cx="1505201" cy="1505199"/>
          </a:xfrm>
          <a:prstGeom prst="rect">
            <a:avLst/>
          </a:prstGeom>
          <a:noFill/>
          <a:ln>
            <a:noFill/>
          </a:ln>
        </p:spPr>
      </p:pic>
      <p:sp>
        <p:nvSpPr>
          <p:cNvPr id="395" name="Google Shape;395;p24"/>
          <p:cNvSpPr txBox="1"/>
          <p:nvPr/>
        </p:nvSpPr>
        <p:spPr>
          <a:xfrm>
            <a:off x="3815400" y="1388900"/>
            <a:ext cx="7857900" cy="9639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5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Add premium themes</a:t>
            </a:r>
            <a:endParaRPr b="0" i="0" sz="1600" u="none" cap="none" strike="noStrike">
              <a:solidFill>
                <a:schemeClr val="dk1"/>
              </a:solidFill>
              <a:latin typeface="Arial"/>
              <a:ea typeface="Arial"/>
              <a:cs typeface="Arial"/>
              <a:sym typeface="Arial"/>
            </a:endParaRPr>
          </a:p>
          <a:p>
            <a:pPr indent="-330200" lvl="0" marL="457200" marR="0" rtl="0" algn="l">
              <a:lnSpc>
                <a:spcPct val="105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Aggregation service(Beta stage)</a:t>
            </a:r>
            <a:endParaRPr b="0" i="0" sz="1600" u="none" cap="none" strike="noStrike">
              <a:solidFill>
                <a:schemeClr val="dk1"/>
              </a:solidFill>
              <a:latin typeface="Arial"/>
              <a:ea typeface="Arial"/>
              <a:cs typeface="Arial"/>
              <a:sym typeface="Arial"/>
            </a:endParaRPr>
          </a:p>
          <a:p>
            <a:pPr indent="-330200" lvl="0" marL="457200" marR="0" rtl="0" algn="l">
              <a:lnSpc>
                <a:spcPct val="105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Add more social utilities</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275406add56_0_0"/>
          <p:cNvSpPr txBox="1"/>
          <p:nvPr>
            <p:ph type="title"/>
          </p:nvPr>
        </p:nvSpPr>
        <p:spPr>
          <a:xfrm>
            <a:off x="4268525" y="247550"/>
            <a:ext cx="7085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en-US" sz="5000"/>
              <a:t>Intellectual Property</a:t>
            </a:r>
            <a:endParaRPr sz="5000"/>
          </a:p>
        </p:txBody>
      </p:sp>
      <p:sp>
        <p:nvSpPr>
          <p:cNvPr id="402" name="Google Shape;402;g275406add56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03" name="Google Shape;403;g275406add56_0_0"/>
          <p:cNvPicPr preferRelativeResize="0"/>
          <p:nvPr/>
        </p:nvPicPr>
        <p:blipFill rotWithShape="1">
          <a:blip r:embed="rId3">
            <a:alphaModFix/>
          </a:blip>
          <a:srcRect b="0" l="0" r="0" t="0"/>
          <a:stretch/>
        </p:blipFill>
        <p:spPr>
          <a:xfrm>
            <a:off x="143000" y="5221100"/>
            <a:ext cx="1505201" cy="1505199"/>
          </a:xfrm>
          <a:prstGeom prst="rect">
            <a:avLst/>
          </a:prstGeom>
          <a:noFill/>
          <a:ln>
            <a:noFill/>
          </a:ln>
        </p:spPr>
      </p:pic>
      <p:sp>
        <p:nvSpPr>
          <p:cNvPr id="404" name="Google Shape;404;g275406add56_0_0"/>
          <p:cNvSpPr txBox="1"/>
          <p:nvPr/>
        </p:nvSpPr>
        <p:spPr>
          <a:xfrm>
            <a:off x="3815400" y="1388900"/>
            <a:ext cx="7857900" cy="4311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5000"/>
              </a:lnSpc>
              <a:spcBef>
                <a:spcPts val="0"/>
              </a:spcBef>
              <a:spcAft>
                <a:spcPts val="0"/>
              </a:spcAft>
              <a:buClr>
                <a:schemeClr val="dk1"/>
              </a:buClr>
              <a:buSzPts val="1600"/>
              <a:buFont typeface="Arial"/>
              <a:buChar char="●"/>
            </a:pPr>
            <a:r>
              <a:rPr lang="en-US" sz="1600">
                <a:solidFill>
                  <a:schemeClr val="dk1"/>
                </a:solidFill>
              </a:rPr>
              <a:t>Registered </a:t>
            </a:r>
            <a:r>
              <a:rPr lang="en-US" sz="1600">
                <a:solidFill>
                  <a:schemeClr val="dk1"/>
                </a:solidFill>
              </a:rPr>
              <a:t>trademark</a:t>
            </a:r>
            <a:endParaRPr sz="16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5"/>
          <p:cNvSpPr txBox="1"/>
          <p:nvPr>
            <p:ph type="ctrTitle"/>
          </p:nvPr>
        </p:nvSpPr>
        <p:spPr>
          <a:xfrm>
            <a:off x="352426" y="1193005"/>
            <a:ext cx="55698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8000"/>
              <a:buFont typeface="Calibri"/>
              <a:buNone/>
            </a:pPr>
            <a:r>
              <a:rPr lang="en-US"/>
              <a:t>Thank you</a:t>
            </a:r>
            <a:endParaRPr/>
          </a:p>
        </p:txBody>
      </p:sp>
      <p:sp>
        <p:nvSpPr>
          <p:cNvPr id="411" name="Google Shape;411;p25"/>
          <p:cNvSpPr txBox="1"/>
          <p:nvPr>
            <p:ph idx="1" type="subTitle"/>
          </p:nvPr>
        </p:nvSpPr>
        <p:spPr>
          <a:xfrm>
            <a:off x="352426" y="3672680"/>
            <a:ext cx="55698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rPr lang="en-US"/>
              <a:t>Have a good day!!</a:t>
            </a:r>
            <a:endParaRPr/>
          </a:p>
        </p:txBody>
      </p:sp>
      <p:pic>
        <p:nvPicPr>
          <p:cNvPr id="412" name="Google Shape;412;p25"/>
          <p:cNvPicPr preferRelativeResize="0"/>
          <p:nvPr/>
        </p:nvPicPr>
        <p:blipFill rotWithShape="1">
          <a:blip r:embed="rId3">
            <a:alphaModFix/>
          </a:blip>
          <a:srcRect b="0" l="0" r="0" t="0"/>
          <a:stretch/>
        </p:blipFill>
        <p:spPr>
          <a:xfrm>
            <a:off x="143000" y="5221100"/>
            <a:ext cx="1505201" cy="1505199"/>
          </a:xfrm>
          <a:prstGeom prst="rect">
            <a:avLst/>
          </a:prstGeom>
          <a:noFill/>
          <a:ln>
            <a:noFill/>
          </a:ln>
        </p:spPr>
      </p:pic>
      <p:sp>
        <p:nvSpPr>
          <p:cNvPr id="413" name="Google Shape;413;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
          <p:cNvSpPr txBox="1"/>
          <p:nvPr>
            <p:ph type="title"/>
          </p:nvPr>
        </p:nvSpPr>
        <p:spPr>
          <a:xfrm>
            <a:off x="3581400" y="247550"/>
            <a:ext cx="777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en-US"/>
              <a:t>Storyline</a:t>
            </a:r>
            <a:endParaRPr/>
          </a:p>
        </p:txBody>
      </p:sp>
      <p:sp>
        <p:nvSpPr>
          <p:cNvPr id="143" name="Google Shape;143;p3"/>
          <p:cNvSpPr txBox="1"/>
          <p:nvPr>
            <p:ph idx="1" type="body"/>
          </p:nvPr>
        </p:nvSpPr>
        <p:spPr>
          <a:xfrm>
            <a:off x="3817475" y="1340250"/>
            <a:ext cx="7920600" cy="4972500"/>
          </a:xfrm>
          <a:prstGeom prst="rect">
            <a:avLst/>
          </a:prstGeom>
          <a:noFill/>
          <a:ln>
            <a:noFill/>
          </a:ln>
        </p:spPr>
        <p:txBody>
          <a:bodyPr anchorCtr="0" anchor="t" bIns="45700" lIns="91425" spcFirstLastPara="1" rIns="91425" wrap="square" tIns="45700">
            <a:noAutofit/>
          </a:bodyPr>
          <a:lstStyle/>
          <a:p>
            <a:pPr indent="-336550" lvl="0" marL="457200" rtl="0" algn="l">
              <a:lnSpc>
                <a:spcPct val="115000"/>
              </a:lnSpc>
              <a:spcBef>
                <a:spcPts val="0"/>
              </a:spcBef>
              <a:spcAft>
                <a:spcPts val="0"/>
              </a:spcAft>
              <a:buSzPts val="1700"/>
              <a:buFont typeface="Arial"/>
              <a:buChar char="•"/>
            </a:pPr>
            <a:r>
              <a:rPr lang="en-US" sz="1700">
                <a:latin typeface="Arial"/>
                <a:ea typeface="Arial"/>
                <a:cs typeface="Arial"/>
                <a:sym typeface="Arial"/>
              </a:rPr>
              <a:t>In covid </a:t>
            </a:r>
            <a:r>
              <a:rPr lang="en-US" sz="1700">
                <a:latin typeface="Arial"/>
                <a:ea typeface="Arial"/>
                <a:cs typeface="Arial"/>
                <a:sym typeface="Arial"/>
              </a:rPr>
              <a:t>pandemic</a:t>
            </a:r>
            <a:r>
              <a:rPr lang="en-US" sz="1700">
                <a:latin typeface="Arial"/>
                <a:ea typeface="Arial"/>
                <a:cs typeface="Arial"/>
                <a:sym typeface="Arial"/>
              </a:rPr>
              <a:t> situation I thought about to help creating online business can reduce social </a:t>
            </a:r>
            <a:r>
              <a:rPr lang="en-US" sz="1700">
                <a:latin typeface="Arial"/>
                <a:ea typeface="Arial"/>
                <a:cs typeface="Arial"/>
                <a:sym typeface="Arial"/>
              </a:rPr>
              <a:t>congestion</a:t>
            </a:r>
            <a:r>
              <a:rPr lang="en-US" sz="1700">
                <a:latin typeface="Arial"/>
                <a:ea typeface="Arial"/>
                <a:cs typeface="Arial"/>
                <a:sym typeface="Arial"/>
              </a:rPr>
              <a:t> which help to decrease spread of disease. I searched for reliable, stable and cheap way to create a platform that bring business online. Then I created this platform myself as I am in programming field for more than 10 years.</a:t>
            </a:r>
            <a:endParaRPr sz="1700">
              <a:latin typeface="Arial"/>
              <a:ea typeface="Arial"/>
              <a:cs typeface="Arial"/>
              <a:sym typeface="Arial"/>
            </a:endParaRPr>
          </a:p>
        </p:txBody>
      </p:sp>
      <p:sp>
        <p:nvSpPr>
          <p:cNvPr id="144" name="Google Shape;144;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45" name="Google Shape;145;p3"/>
          <p:cNvPicPr preferRelativeResize="0"/>
          <p:nvPr/>
        </p:nvPicPr>
        <p:blipFill rotWithShape="1">
          <a:blip r:embed="rId3">
            <a:alphaModFix/>
          </a:blip>
          <a:srcRect b="0" l="0" r="0" t="0"/>
          <a:stretch/>
        </p:blipFill>
        <p:spPr>
          <a:xfrm>
            <a:off x="143000" y="5221100"/>
            <a:ext cx="1505201" cy="1505199"/>
          </a:xfrm>
          <a:prstGeom prst="rect">
            <a:avLst/>
          </a:prstGeom>
          <a:noFill/>
          <a:ln>
            <a:noFill/>
          </a:ln>
        </p:spPr>
      </p:pic>
      <p:sp>
        <p:nvSpPr>
          <p:cNvPr id="146" name="Google Shape;146;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4"/>
          <p:cNvSpPr txBox="1"/>
          <p:nvPr>
            <p:ph type="title"/>
          </p:nvPr>
        </p:nvSpPr>
        <p:spPr>
          <a:xfrm>
            <a:off x="3581400" y="247550"/>
            <a:ext cx="777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en-US"/>
              <a:t>Introduction</a:t>
            </a:r>
            <a:endParaRPr/>
          </a:p>
        </p:txBody>
      </p:sp>
      <p:sp>
        <p:nvSpPr>
          <p:cNvPr id="153" name="Google Shape;153;p4"/>
          <p:cNvSpPr txBox="1"/>
          <p:nvPr>
            <p:ph idx="1" type="body"/>
          </p:nvPr>
        </p:nvSpPr>
        <p:spPr>
          <a:xfrm>
            <a:off x="3817475" y="1340250"/>
            <a:ext cx="7920600" cy="4972500"/>
          </a:xfrm>
          <a:prstGeom prst="rect">
            <a:avLst/>
          </a:prstGeom>
          <a:noFill/>
          <a:ln>
            <a:noFill/>
          </a:ln>
        </p:spPr>
        <p:txBody>
          <a:bodyPr anchorCtr="0" anchor="t" bIns="45700" lIns="91425" spcFirstLastPara="1" rIns="91425" wrap="square" tIns="45700">
            <a:noAutofit/>
          </a:bodyPr>
          <a:lstStyle/>
          <a:p>
            <a:pPr indent="-222250" lvl="0" marL="228600" rtl="0" algn="l">
              <a:lnSpc>
                <a:spcPct val="115000"/>
              </a:lnSpc>
              <a:spcBef>
                <a:spcPts val="0"/>
              </a:spcBef>
              <a:spcAft>
                <a:spcPts val="0"/>
              </a:spcAft>
              <a:buSzPts val="1700"/>
              <a:buChar char="•"/>
            </a:pPr>
            <a:r>
              <a:rPr lang="en-US" sz="1700">
                <a:latin typeface="Arial"/>
                <a:ea typeface="Arial"/>
                <a:cs typeface="Arial"/>
                <a:sym typeface="Arial"/>
              </a:rPr>
              <a:t>Hi, welcome to Monsoon Malabar!!</a:t>
            </a:r>
            <a:endParaRPr sz="1700">
              <a:latin typeface="Arial"/>
              <a:ea typeface="Arial"/>
              <a:cs typeface="Arial"/>
              <a:sym typeface="Arial"/>
            </a:endParaRPr>
          </a:p>
          <a:p>
            <a:pPr indent="-222250" lvl="0" marL="228600" rtl="0" algn="l">
              <a:lnSpc>
                <a:spcPct val="115000"/>
              </a:lnSpc>
              <a:spcBef>
                <a:spcPts val="0"/>
              </a:spcBef>
              <a:spcAft>
                <a:spcPts val="0"/>
              </a:spcAft>
              <a:buSzPts val="1700"/>
              <a:buFont typeface="Arial"/>
              <a:buChar char="•"/>
            </a:pPr>
            <a:r>
              <a:rPr lang="en-US" sz="1700">
                <a:latin typeface="Arial"/>
                <a:ea typeface="Arial"/>
                <a:cs typeface="Arial"/>
                <a:sym typeface="Arial"/>
              </a:rPr>
              <a:t>Having website and mobile apps are essential for the identity and uniqueness of any business.</a:t>
            </a:r>
            <a:endParaRPr sz="1700">
              <a:latin typeface="Arial"/>
              <a:ea typeface="Arial"/>
              <a:cs typeface="Arial"/>
              <a:sym typeface="Arial"/>
            </a:endParaRPr>
          </a:p>
          <a:p>
            <a:pPr indent="-222250" lvl="0" marL="228600" rtl="0" algn="l">
              <a:lnSpc>
                <a:spcPct val="115000"/>
              </a:lnSpc>
              <a:spcBef>
                <a:spcPts val="0"/>
              </a:spcBef>
              <a:spcAft>
                <a:spcPts val="0"/>
              </a:spcAft>
              <a:buSzPts val="1700"/>
              <a:buChar char="•"/>
            </a:pPr>
            <a:r>
              <a:rPr lang="en-US" sz="1700">
                <a:latin typeface="Arial"/>
                <a:ea typeface="Arial"/>
                <a:cs typeface="Arial"/>
                <a:sym typeface="Arial"/>
              </a:rPr>
              <a:t>Today, we would like to show you how to bring your business online with mobile apps and a digital store or any business website without knowing how to program.</a:t>
            </a:r>
            <a:endParaRPr sz="1700">
              <a:latin typeface="Arial"/>
              <a:ea typeface="Arial"/>
              <a:cs typeface="Arial"/>
              <a:sym typeface="Arial"/>
            </a:endParaRPr>
          </a:p>
          <a:p>
            <a:pPr indent="-222250" lvl="0" marL="228600" rtl="0" algn="l">
              <a:lnSpc>
                <a:spcPct val="115000"/>
              </a:lnSpc>
              <a:spcBef>
                <a:spcPts val="0"/>
              </a:spcBef>
              <a:spcAft>
                <a:spcPts val="0"/>
              </a:spcAft>
              <a:buSzPts val="1700"/>
              <a:buChar char="•"/>
            </a:pPr>
            <a:r>
              <a:rPr lang="en-US" sz="1700">
                <a:latin typeface="Arial"/>
                <a:ea typeface="Arial"/>
                <a:cs typeface="Arial"/>
                <a:sym typeface="Arial"/>
              </a:rPr>
              <a:t>First, go to monsoonmalabar.com and register an account.</a:t>
            </a:r>
            <a:endParaRPr sz="1700">
              <a:latin typeface="Arial"/>
              <a:ea typeface="Arial"/>
              <a:cs typeface="Arial"/>
              <a:sym typeface="Arial"/>
            </a:endParaRPr>
          </a:p>
          <a:p>
            <a:pPr indent="-222250" lvl="0" marL="228600" rtl="0" algn="l">
              <a:lnSpc>
                <a:spcPct val="115000"/>
              </a:lnSpc>
              <a:spcBef>
                <a:spcPts val="0"/>
              </a:spcBef>
              <a:spcAft>
                <a:spcPts val="0"/>
              </a:spcAft>
              <a:buSzPts val="1700"/>
              <a:buChar char="•"/>
            </a:pPr>
            <a:r>
              <a:rPr lang="en-US" sz="1700">
                <a:latin typeface="Arial"/>
                <a:ea typeface="Arial"/>
                <a:cs typeface="Arial"/>
                <a:sym typeface="Arial"/>
              </a:rPr>
              <a:t>You can add your products or services one by one by clicking the add item button.</a:t>
            </a:r>
            <a:endParaRPr sz="1700">
              <a:latin typeface="Arial"/>
              <a:ea typeface="Arial"/>
              <a:cs typeface="Arial"/>
              <a:sym typeface="Arial"/>
            </a:endParaRPr>
          </a:p>
          <a:p>
            <a:pPr indent="-222250" lvl="0" marL="228600" rtl="0" algn="l">
              <a:lnSpc>
                <a:spcPct val="115000"/>
              </a:lnSpc>
              <a:spcBef>
                <a:spcPts val="0"/>
              </a:spcBef>
              <a:spcAft>
                <a:spcPts val="0"/>
              </a:spcAft>
              <a:buSzPts val="1700"/>
              <a:buChar char="•"/>
            </a:pPr>
            <a:r>
              <a:rPr lang="en-US" sz="1700">
                <a:latin typeface="Arial"/>
                <a:ea typeface="Arial"/>
                <a:cs typeface="Arial"/>
                <a:sym typeface="Arial"/>
              </a:rPr>
              <a:t>After adding your items, you can also edit or delete your items.</a:t>
            </a:r>
            <a:endParaRPr sz="1700">
              <a:latin typeface="Arial"/>
              <a:ea typeface="Arial"/>
              <a:cs typeface="Arial"/>
              <a:sym typeface="Arial"/>
            </a:endParaRPr>
          </a:p>
          <a:p>
            <a:pPr indent="-222250" lvl="0" marL="228600" rtl="0" algn="l">
              <a:lnSpc>
                <a:spcPct val="115000"/>
              </a:lnSpc>
              <a:spcBef>
                <a:spcPts val="0"/>
              </a:spcBef>
              <a:spcAft>
                <a:spcPts val="0"/>
              </a:spcAft>
              <a:buSzPts val="1700"/>
              <a:buChar char="•"/>
            </a:pPr>
            <a:r>
              <a:rPr lang="en-US" sz="1700">
                <a:latin typeface="Arial"/>
                <a:ea typeface="Arial"/>
                <a:cs typeface="Arial"/>
                <a:sym typeface="Arial"/>
              </a:rPr>
              <a:t>Now you need to update your settings.</a:t>
            </a:r>
            <a:endParaRPr sz="1700">
              <a:latin typeface="Arial"/>
              <a:ea typeface="Arial"/>
              <a:cs typeface="Arial"/>
              <a:sym typeface="Arial"/>
            </a:endParaRPr>
          </a:p>
          <a:p>
            <a:pPr indent="-222250" lvl="0" marL="228600" rtl="0" algn="l">
              <a:lnSpc>
                <a:spcPct val="115000"/>
              </a:lnSpc>
              <a:spcBef>
                <a:spcPts val="0"/>
              </a:spcBef>
              <a:spcAft>
                <a:spcPts val="0"/>
              </a:spcAft>
              <a:buSzPts val="1700"/>
              <a:buChar char="•"/>
            </a:pPr>
            <a:r>
              <a:rPr lang="en-US" sz="1700">
                <a:latin typeface="Arial"/>
                <a:ea typeface="Arial"/>
                <a:cs typeface="Arial"/>
                <a:sym typeface="Arial"/>
              </a:rPr>
              <a:t>Click the add blog post button if you need to add blog posts.</a:t>
            </a:r>
            <a:endParaRPr sz="1700">
              <a:latin typeface="Arial"/>
              <a:ea typeface="Arial"/>
              <a:cs typeface="Arial"/>
              <a:sym typeface="Arial"/>
            </a:endParaRPr>
          </a:p>
          <a:p>
            <a:pPr indent="-222250" lvl="0" marL="228600" rtl="0" algn="l">
              <a:lnSpc>
                <a:spcPct val="115000"/>
              </a:lnSpc>
              <a:spcBef>
                <a:spcPts val="0"/>
              </a:spcBef>
              <a:spcAft>
                <a:spcPts val="0"/>
              </a:spcAft>
              <a:buSzPts val="1700"/>
              <a:buChar char="•"/>
            </a:pPr>
            <a:r>
              <a:rPr lang="en-US" sz="1700">
                <a:latin typeface="Arial"/>
                <a:ea typeface="Arial"/>
                <a:cs typeface="Arial"/>
                <a:sym typeface="Arial"/>
              </a:rPr>
              <a:t>After updating your settings and adding all items, click the publish button to publish the app. Voila! Your app is ready.</a:t>
            </a:r>
            <a:endParaRPr sz="1700">
              <a:latin typeface="Arial"/>
              <a:ea typeface="Arial"/>
              <a:cs typeface="Arial"/>
              <a:sym typeface="Arial"/>
            </a:endParaRPr>
          </a:p>
          <a:p>
            <a:pPr indent="-222250" lvl="0" marL="228600" rtl="0" algn="l">
              <a:lnSpc>
                <a:spcPct val="115000"/>
              </a:lnSpc>
              <a:spcBef>
                <a:spcPts val="0"/>
              </a:spcBef>
              <a:spcAft>
                <a:spcPts val="0"/>
              </a:spcAft>
              <a:buSzPts val="1700"/>
              <a:buChar char="•"/>
            </a:pPr>
            <a:r>
              <a:rPr lang="en-US" sz="1700">
                <a:latin typeface="Arial"/>
                <a:ea typeface="Arial"/>
                <a:cs typeface="Arial"/>
                <a:sym typeface="Arial"/>
              </a:rPr>
              <a:t>You can download android, ios and windows store applications for your business by clicking download app button at bottom side of the dashboard page.</a:t>
            </a:r>
            <a:endParaRPr sz="1700">
              <a:latin typeface="Arial"/>
              <a:ea typeface="Arial"/>
              <a:cs typeface="Arial"/>
              <a:sym typeface="Arial"/>
            </a:endParaRPr>
          </a:p>
          <a:p>
            <a:pPr indent="0" lvl="0" marL="0" rtl="0" algn="l">
              <a:lnSpc>
                <a:spcPct val="115000"/>
              </a:lnSpc>
              <a:spcBef>
                <a:spcPts val="0"/>
              </a:spcBef>
              <a:spcAft>
                <a:spcPts val="0"/>
              </a:spcAft>
              <a:buSzPts val="1800"/>
              <a:buNone/>
            </a:pPr>
            <a:r>
              <a:t/>
            </a:r>
            <a:endParaRPr sz="1700">
              <a:latin typeface="Arial"/>
              <a:ea typeface="Arial"/>
              <a:cs typeface="Arial"/>
              <a:sym typeface="Arial"/>
            </a:endParaRPr>
          </a:p>
        </p:txBody>
      </p:sp>
      <p:sp>
        <p:nvSpPr>
          <p:cNvPr id="154" name="Google Shape;154;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55" name="Google Shape;155;p4"/>
          <p:cNvPicPr preferRelativeResize="0"/>
          <p:nvPr/>
        </p:nvPicPr>
        <p:blipFill rotWithShape="1">
          <a:blip r:embed="rId3">
            <a:alphaModFix/>
          </a:blip>
          <a:srcRect b="0" l="0" r="0" t="0"/>
          <a:stretch/>
        </p:blipFill>
        <p:spPr>
          <a:xfrm>
            <a:off x="143000" y="5221100"/>
            <a:ext cx="1505201" cy="1505199"/>
          </a:xfrm>
          <a:prstGeom prst="rect">
            <a:avLst/>
          </a:prstGeom>
          <a:noFill/>
          <a:ln>
            <a:noFill/>
          </a:ln>
        </p:spPr>
      </p:pic>
      <p:sp>
        <p:nvSpPr>
          <p:cNvPr id="156" name="Google Shape;156;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5"/>
          <p:cNvSpPr txBox="1"/>
          <p:nvPr>
            <p:ph type="title"/>
          </p:nvPr>
        </p:nvSpPr>
        <p:spPr>
          <a:xfrm>
            <a:off x="1975550" y="365125"/>
            <a:ext cx="10216500" cy="3651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200">
                <a:latin typeface="Arial"/>
                <a:ea typeface="Arial"/>
                <a:cs typeface="Arial"/>
                <a:sym typeface="Arial"/>
              </a:rPr>
              <a:t>Customers can reach digital store or business website by following ways.</a:t>
            </a:r>
            <a:endParaRPr sz="2200"/>
          </a:p>
        </p:txBody>
      </p:sp>
      <p:grpSp>
        <p:nvGrpSpPr>
          <p:cNvPr id="163" name="Google Shape;163;p5"/>
          <p:cNvGrpSpPr/>
          <p:nvPr/>
        </p:nvGrpSpPr>
        <p:grpSpPr>
          <a:xfrm>
            <a:off x="1253330" y="1825625"/>
            <a:ext cx="4351200" cy="4351200"/>
            <a:chOff x="415130" y="0"/>
            <a:chExt cx="4351200" cy="4351200"/>
          </a:xfrm>
        </p:grpSpPr>
        <p:sp>
          <p:nvSpPr>
            <p:cNvPr id="164" name="Google Shape;164;p5"/>
            <p:cNvSpPr/>
            <p:nvPr/>
          </p:nvSpPr>
          <p:spPr>
            <a:xfrm>
              <a:off x="415130" y="0"/>
              <a:ext cx="4351200" cy="4351200"/>
            </a:xfrm>
            <a:prstGeom prst="diamond">
              <a:avLst/>
            </a:prstGeom>
            <a:solidFill>
              <a:srgbClr val="CBCB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5"/>
            <p:cNvSpPr/>
            <p:nvPr/>
          </p:nvSpPr>
          <p:spPr>
            <a:xfrm>
              <a:off x="828508" y="413377"/>
              <a:ext cx="1697100" cy="1697100"/>
            </a:xfrm>
            <a:prstGeom prst="roundRect">
              <a:avLst>
                <a:gd fmla="val 16667" name="adj"/>
              </a:avLst>
            </a:prstGeom>
            <a:solidFill>
              <a:srgbClr val="272B4D">
                <a:alpha val="89019"/>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
            <p:cNvSpPr txBox="1"/>
            <p:nvPr/>
          </p:nvSpPr>
          <p:spPr>
            <a:xfrm>
              <a:off x="911350" y="496219"/>
              <a:ext cx="1531200" cy="1531200"/>
            </a:xfrm>
            <a:prstGeom prst="rect">
              <a:avLst/>
            </a:prstGeom>
            <a:noFill/>
            <a:ln>
              <a:noFill/>
            </a:ln>
          </p:spPr>
          <p:txBody>
            <a:bodyPr anchorCtr="0" anchor="ctr" bIns="140950" lIns="140950" spcFirstLastPara="1" rIns="140950" wrap="square" tIns="140950">
              <a:noAutofit/>
            </a:bodyPr>
            <a:lstStyle/>
            <a:p>
              <a:pPr indent="0" lvl="0" marL="0" marR="0" rtl="0" algn="ctr">
                <a:lnSpc>
                  <a:spcPct val="90000"/>
                </a:lnSpc>
                <a:spcBef>
                  <a:spcPts val="0"/>
                </a:spcBef>
                <a:spcAft>
                  <a:spcPts val="0"/>
                </a:spcAft>
                <a:buClr>
                  <a:schemeClr val="lt1"/>
                </a:buClr>
                <a:buSzPts val="3700"/>
                <a:buFont typeface="Calibri"/>
                <a:buNone/>
              </a:pPr>
              <a:r>
                <a:t/>
              </a:r>
              <a:endParaRPr b="0" i="0" sz="3700" u="none" cap="none" strike="noStrike">
                <a:solidFill>
                  <a:schemeClr val="lt1"/>
                </a:solidFill>
                <a:latin typeface="Calibri"/>
                <a:ea typeface="Calibri"/>
                <a:cs typeface="Calibri"/>
                <a:sym typeface="Calibri"/>
              </a:endParaRPr>
            </a:p>
          </p:txBody>
        </p:sp>
        <p:sp>
          <p:nvSpPr>
            <p:cNvPr id="167" name="Google Shape;167;p5"/>
            <p:cNvSpPr/>
            <p:nvPr/>
          </p:nvSpPr>
          <p:spPr>
            <a:xfrm>
              <a:off x="2656070" y="413377"/>
              <a:ext cx="1697100" cy="1697100"/>
            </a:xfrm>
            <a:prstGeom prst="roundRect">
              <a:avLst>
                <a:gd fmla="val 16667" name="adj"/>
              </a:avLst>
            </a:prstGeom>
            <a:solidFill>
              <a:srgbClr val="272B4D">
                <a:alpha val="76078"/>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
            <p:cNvSpPr txBox="1"/>
            <p:nvPr/>
          </p:nvSpPr>
          <p:spPr>
            <a:xfrm>
              <a:off x="2738912" y="496219"/>
              <a:ext cx="1531200" cy="1531200"/>
            </a:xfrm>
            <a:prstGeom prst="rect">
              <a:avLst/>
            </a:prstGeom>
            <a:noFill/>
            <a:ln>
              <a:noFill/>
            </a:ln>
          </p:spPr>
          <p:txBody>
            <a:bodyPr anchorCtr="0" anchor="ctr" bIns="140950" lIns="140950" spcFirstLastPara="1" rIns="140950" wrap="square" tIns="140950">
              <a:noAutofit/>
            </a:bodyPr>
            <a:lstStyle/>
            <a:p>
              <a:pPr indent="0" lvl="0" marL="0" marR="0" rtl="0" algn="ctr">
                <a:lnSpc>
                  <a:spcPct val="90000"/>
                </a:lnSpc>
                <a:spcBef>
                  <a:spcPts val="0"/>
                </a:spcBef>
                <a:spcAft>
                  <a:spcPts val="0"/>
                </a:spcAft>
                <a:buClr>
                  <a:schemeClr val="lt1"/>
                </a:buClr>
                <a:buSzPts val="3700"/>
                <a:buFont typeface="Calibri"/>
                <a:buNone/>
              </a:pPr>
              <a:r>
                <a:t/>
              </a:r>
              <a:endParaRPr b="0" i="0" sz="3700" u="none" cap="none" strike="noStrike">
                <a:solidFill>
                  <a:schemeClr val="lt1"/>
                </a:solidFill>
                <a:latin typeface="Calibri"/>
                <a:ea typeface="Calibri"/>
                <a:cs typeface="Calibri"/>
                <a:sym typeface="Calibri"/>
              </a:endParaRPr>
            </a:p>
          </p:txBody>
        </p:sp>
        <p:sp>
          <p:nvSpPr>
            <p:cNvPr id="169" name="Google Shape;169;p5"/>
            <p:cNvSpPr/>
            <p:nvPr/>
          </p:nvSpPr>
          <p:spPr>
            <a:xfrm>
              <a:off x="828508" y="2240939"/>
              <a:ext cx="1697100" cy="1697100"/>
            </a:xfrm>
            <a:prstGeom prst="roundRect">
              <a:avLst>
                <a:gd fmla="val 16667" name="adj"/>
              </a:avLst>
            </a:prstGeom>
            <a:solidFill>
              <a:srgbClr val="272B4D">
                <a:alpha val="62745"/>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
            <p:cNvSpPr txBox="1"/>
            <p:nvPr/>
          </p:nvSpPr>
          <p:spPr>
            <a:xfrm>
              <a:off x="911350" y="2323781"/>
              <a:ext cx="1531200" cy="1531200"/>
            </a:xfrm>
            <a:prstGeom prst="rect">
              <a:avLst/>
            </a:prstGeom>
            <a:noFill/>
            <a:ln>
              <a:noFill/>
            </a:ln>
          </p:spPr>
          <p:txBody>
            <a:bodyPr anchorCtr="0" anchor="ctr" bIns="140950" lIns="140950" spcFirstLastPara="1" rIns="140950" wrap="square" tIns="140950">
              <a:noAutofit/>
            </a:bodyPr>
            <a:lstStyle/>
            <a:p>
              <a:pPr indent="0" lvl="0" marL="0" marR="0" rtl="0" algn="ctr">
                <a:lnSpc>
                  <a:spcPct val="90000"/>
                </a:lnSpc>
                <a:spcBef>
                  <a:spcPts val="0"/>
                </a:spcBef>
                <a:spcAft>
                  <a:spcPts val="0"/>
                </a:spcAft>
                <a:buClr>
                  <a:schemeClr val="lt1"/>
                </a:buClr>
                <a:buSzPts val="3700"/>
                <a:buFont typeface="Calibri"/>
                <a:buNone/>
              </a:pPr>
              <a:r>
                <a:t/>
              </a:r>
              <a:endParaRPr b="0" i="0" sz="3700" u="none" cap="none" strike="noStrike">
                <a:solidFill>
                  <a:schemeClr val="lt1"/>
                </a:solidFill>
                <a:latin typeface="Calibri"/>
                <a:ea typeface="Calibri"/>
                <a:cs typeface="Calibri"/>
                <a:sym typeface="Calibri"/>
              </a:endParaRPr>
            </a:p>
          </p:txBody>
        </p:sp>
        <p:sp>
          <p:nvSpPr>
            <p:cNvPr id="171" name="Google Shape;171;p5"/>
            <p:cNvSpPr/>
            <p:nvPr/>
          </p:nvSpPr>
          <p:spPr>
            <a:xfrm>
              <a:off x="2656070" y="2240939"/>
              <a:ext cx="1697100" cy="1697100"/>
            </a:xfrm>
            <a:prstGeom prst="roundRect">
              <a:avLst>
                <a:gd fmla="val 16667" name="adj"/>
              </a:avLst>
            </a:prstGeom>
            <a:solidFill>
              <a:srgbClr val="272B4D">
                <a:alpha val="49019"/>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
            <p:cNvSpPr txBox="1"/>
            <p:nvPr/>
          </p:nvSpPr>
          <p:spPr>
            <a:xfrm>
              <a:off x="2738912" y="2323781"/>
              <a:ext cx="1531200" cy="1531200"/>
            </a:xfrm>
            <a:prstGeom prst="rect">
              <a:avLst/>
            </a:prstGeom>
            <a:noFill/>
            <a:ln>
              <a:noFill/>
            </a:ln>
          </p:spPr>
          <p:txBody>
            <a:bodyPr anchorCtr="0" anchor="ctr" bIns="140950" lIns="140950" spcFirstLastPara="1" rIns="140950" wrap="square" tIns="140950">
              <a:noAutofit/>
            </a:bodyPr>
            <a:lstStyle/>
            <a:p>
              <a:pPr indent="0" lvl="0" marL="0" marR="0" rtl="0" algn="ctr">
                <a:lnSpc>
                  <a:spcPct val="90000"/>
                </a:lnSpc>
                <a:spcBef>
                  <a:spcPts val="0"/>
                </a:spcBef>
                <a:spcAft>
                  <a:spcPts val="0"/>
                </a:spcAft>
                <a:buClr>
                  <a:schemeClr val="lt1"/>
                </a:buClr>
                <a:buSzPts val="3700"/>
                <a:buFont typeface="Calibri"/>
                <a:buNone/>
              </a:pPr>
              <a:r>
                <a:t/>
              </a:r>
              <a:endParaRPr b="0" i="0" sz="3700" u="none" cap="none" strike="noStrike">
                <a:solidFill>
                  <a:schemeClr val="lt1"/>
                </a:solidFill>
                <a:latin typeface="Calibri"/>
                <a:ea typeface="Calibri"/>
                <a:cs typeface="Calibri"/>
                <a:sym typeface="Calibri"/>
              </a:endParaRPr>
            </a:p>
          </p:txBody>
        </p:sp>
      </p:grpSp>
      <p:sp>
        <p:nvSpPr>
          <p:cNvPr id="173" name="Google Shape;173;p5"/>
          <p:cNvSpPr txBox="1"/>
          <p:nvPr>
            <p:ph idx="2" type="body"/>
          </p:nvPr>
        </p:nvSpPr>
        <p:spPr>
          <a:xfrm>
            <a:off x="5604675" y="1329200"/>
            <a:ext cx="6122700" cy="5182800"/>
          </a:xfrm>
          <a:prstGeom prst="rect">
            <a:avLst/>
          </a:prstGeom>
          <a:noFill/>
          <a:ln>
            <a:noFill/>
          </a:ln>
        </p:spPr>
        <p:txBody>
          <a:bodyPr anchorCtr="0" anchor="t" bIns="45700" lIns="91425" spcFirstLastPara="1" rIns="91425" wrap="square" tIns="45700">
            <a:noAutofit/>
          </a:bodyPr>
          <a:lstStyle/>
          <a:p>
            <a:pPr indent="-222250" lvl="0" marL="228600" rtl="0" algn="l">
              <a:lnSpc>
                <a:spcPct val="115000"/>
              </a:lnSpc>
              <a:spcBef>
                <a:spcPts val="0"/>
              </a:spcBef>
              <a:spcAft>
                <a:spcPts val="0"/>
              </a:spcAft>
              <a:buSzPts val="1700"/>
              <a:buChar char="•"/>
            </a:pPr>
            <a:r>
              <a:rPr lang="en-US" sz="1700">
                <a:latin typeface="Arial"/>
                <a:ea typeface="Arial"/>
                <a:cs typeface="Arial"/>
                <a:sym typeface="Arial"/>
              </a:rPr>
              <a:t>One, through the mobile apps, you share with your customers directly, on social media or any other means.</a:t>
            </a:r>
            <a:endParaRPr sz="1700"/>
          </a:p>
          <a:p>
            <a:pPr indent="-222250" lvl="0" marL="228600" rtl="0" algn="l">
              <a:lnSpc>
                <a:spcPct val="115000"/>
              </a:lnSpc>
              <a:spcBef>
                <a:spcPts val="0"/>
              </a:spcBef>
              <a:spcAft>
                <a:spcPts val="0"/>
              </a:spcAft>
              <a:buSzPts val="1700"/>
              <a:buChar char="•"/>
            </a:pPr>
            <a:r>
              <a:rPr lang="en-US" sz="1700">
                <a:latin typeface="Arial"/>
                <a:ea typeface="Arial"/>
                <a:cs typeface="Arial"/>
                <a:sym typeface="Arial"/>
              </a:rPr>
              <a:t>Two, through the digital store or business website link that you share with your customers directly, on social media or any other means.</a:t>
            </a:r>
            <a:endParaRPr sz="1700">
              <a:latin typeface="Arial"/>
              <a:ea typeface="Arial"/>
              <a:cs typeface="Arial"/>
              <a:sym typeface="Arial"/>
            </a:endParaRPr>
          </a:p>
          <a:p>
            <a:pPr indent="-222250" lvl="0" marL="228600" rtl="0" algn="l">
              <a:lnSpc>
                <a:spcPct val="115000"/>
              </a:lnSpc>
              <a:spcBef>
                <a:spcPts val="0"/>
              </a:spcBef>
              <a:spcAft>
                <a:spcPts val="0"/>
              </a:spcAft>
              <a:buSzPts val="1700"/>
              <a:buChar char="•"/>
            </a:pPr>
            <a:r>
              <a:rPr lang="en-US" sz="1700">
                <a:latin typeface="Arial"/>
                <a:ea typeface="Arial"/>
                <a:cs typeface="Arial"/>
                <a:sym typeface="Arial"/>
              </a:rPr>
              <a:t>Three, by searching from the monsoon Malabar home page.</a:t>
            </a:r>
            <a:endParaRPr sz="1700">
              <a:latin typeface="Arial"/>
              <a:ea typeface="Arial"/>
              <a:cs typeface="Arial"/>
              <a:sym typeface="Arial"/>
            </a:endParaRPr>
          </a:p>
          <a:p>
            <a:pPr indent="-222250" lvl="0" marL="228600" rtl="0" algn="l">
              <a:lnSpc>
                <a:spcPct val="115000"/>
              </a:lnSpc>
              <a:spcBef>
                <a:spcPts val="0"/>
              </a:spcBef>
              <a:spcAft>
                <a:spcPts val="0"/>
              </a:spcAft>
              <a:buSzPts val="1700"/>
              <a:buChar char="•"/>
            </a:pPr>
            <a:r>
              <a:rPr lang="en-US" sz="1700">
                <a:latin typeface="Arial"/>
                <a:ea typeface="Arial"/>
                <a:cs typeface="Arial"/>
                <a:sym typeface="Arial"/>
              </a:rPr>
              <a:t>Four, we have setup an app called progressive web app(PWA) on seller’s store. Buyers visiting seller’s store can easily install this app on their mobile or computer. </a:t>
            </a:r>
            <a:endParaRPr sz="1700">
              <a:latin typeface="Arial"/>
              <a:ea typeface="Arial"/>
              <a:cs typeface="Arial"/>
              <a:sym typeface="Arial"/>
            </a:endParaRPr>
          </a:p>
          <a:p>
            <a:pPr indent="-222250" lvl="0" marL="228600" rtl="0" algn="l">
              <a:lnSpc>
                <a:spcPct val="115000"/>
              </a:lnSpc>
              <a:spcBef>
                <a:spcPts val="0"/>
              </a:spcBef>
              <a:spcAft>
                <a:spcPts val="0"/>
              </a:spcAft>
              <a:buSzPts val="1700"/>
              <a:buFont typeface="Arial"/>
              <a:buChar char="•"/>
            </a:pPr>
            <a:r>
              <a:rPr lang="en-US" sz="1700">
                <a:latin typeface="Arial"/>
                <a:ea typeface="Arial"/>
                <a:cs typeface="Arial"/>
                <a:sym typeface="Arial"/>
              </a:rPr>
              <a:t>A buyer who reaches in a seller’s store can easily switch to our main site by clicking nearby store button located top of seller’s store and can search for nearby store from main site. Then buyer can go to nearby store and switch back to main site using the method described above. Hence the flow of buyers through our platform will be very easy and efficient.</a:t>
            </a:r>
            <a:endParaRPr sz="1700">
              <a:latin typeface="Arial"/>
              <a:ea typeface="Arial"/>
              <a:cs typeface="Arial"/>
              <a:sym typeface="Arial"/>
            </a:endParaRPr>
          </a:p>
          <a:p>
            <a:pPr indent="0" lvl="0" marL="228600" rtl="0" algn="l">
              <a:lnSpc>
                <a:spcPct val="115000"/>
              </a:lnSpc>
              <a:spcBef>
                <a:spcPts val="0"/>
              </a:spcBef>
              <a:spcAft>
                <a:spcPts val="0"/>
              </a:spcAft>
              <a:buSzPts val="1800"/>
              <a:buNone/>
            </a:pPr>
            <a:r>
              <a:t/>
            </a:r>
            <a:endParaRPr sz="1700">
              <a:latin typeface="Arial"/>
              <a:ea typeface="Arial"/>
              <a:cs typeface="Arial"/>
              <a:sym typeface="Arial"/>
            </a:endParaRPr>
          </a:p>
        </p:txBody>
      </p:sp>
      <p:sp>
        <p:nvSpPr>
          <p:cNvPr id="174" name="Google Shape;174;p5"/>
          <p:cNvSpPr/>
          <p:nvPr/>
        </p:nvSpPr>
        <p:spPr>
          <a:xfrm>
            <a:off x="6391379" y="6101287"/>
            <a:ext cx="17619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5" name="Google Shape;175;p5"/>
          <p:cNvPicPr preferRelativeResize="0"/>
          <p:nvPr/>
        </p:nvPicPr>
        <p:blipFill rotWithShape="1">
          <a:blip r:embed="rId3">
            <a:alphaModFix/>
          </a:blip>
          <a:srcRect b="0" l="0" r="0" t="0"/>
          <a:stretch/>
        </p:blipFill>
        <p:spPr>
          <a:xfrm>
            <a:off x="1757424" y="2335675"/>
            <a:ext cx="1525125" cy="1520075"/>
          </a:xfrm>
          <a:prstGeom prst="rect">
            <a:avLst/>
          </a:prstGeom>
          <a:noFill/>
          <a:ln>
            <a:noFill/>
          </a:ln>
        </p:spPr>
      </p:pic>
      <p:pic>
        <p:nvPicPr>
          <p:cNvPr id="176" name="Google Shape;176;p5"/>
          <p:cNvPicPr preferRelativeResize="0"/>
          <p:nvPr/>
        </p:nvPicPr>
        <p:blipFill rotWithShape="1">
          <a:blip r:embed="rId4">
            <a:alphaModFix/>
          </a:blip>
          <a:srcRect b="0" l="0" r="0" t="0"/>
          <a:stretch/>
        </p:blipFill>
        <p:spPr>
          <a:xfrm>
            <a:off x="3581400" y="2335675"/>
            <a:ext cx="1520076" cy="1520076"/>
          </a:xfrm>
          <a:prstGeom prst="rect">
            <a:avLst/>
          </a:prstGeom>
          <a:noFill/>
          <a:ln>
            <a:noFill/>
          </a:ln>
        </p:spPr>
      </p:pic>
      <p:pic>
        <p:nvPicPr>
          <p:cNvPr id="177" name="Google Shape;177;p5"/>
          <p:cNvPicPr preferRelativeResize="0"/>
          <p:nvPr/>
        </p:nvPicPr>
        <p:blipFill rotWithShape="1">
          <a:blip r:embed="rId5">
            <a:alphaModFix/>
          </a:blip>
          <a:srcRect b="-26788" l="-28229" r="-3869" t="-5310"/>
          <a:stretch/>
        </p:blipFill>
        <p:spPr>
          <a:xfrm>
            <a:off x="1817538" y="4184823"/>
            <a:ext cx="1592000" cy="1690655"/>
          </a:xfrm>
          <a:prstGeom prst="rect">
            <a:avLst/>
          </a:prstGeom>
          <a:noFill/>
          <a:ln>
            <a:noFill/>
          </a:ln>
        </p:spPr>
      </p:pic>
      <p:pic>
        <p:nvPicPr>
          <p:cNvPr id="178" name="Google Shape;178;p5"/>
          <p:cNvPicPr preferRelativeResize="0"/>
          <p:nvPr/>
        </p:nvPicPr>
        <p:blipFill rotWithShape="1">
          <a:blip r:embed="rId6">
            <a:alphaModFix/>
          </a:blip>
          <a:srcRect b="0" l="0" r="0" t="0"/>
          <a:stretch/>
        </p:blipFill>
        <p:spPr>
          <a:xfrm>
            <a:off x="3578875" y="4184823"/>
            <a:ext cx="1525125" cy="1525104"/>
          </a:xfrm>
          <a:prstGeom prst="rect">
            <a:avLst/>
          </a:prstGeom>
          <a:noFill/>
          <a:ln>
            <a:noFill/>
          </a:ln>
        </p:spPr>
      </p:pic>
      <p:pic>
        <p:nvPicPr>
          <p:cNvPr id="179" name="Google Shape;179;p5"/>
          <p:cNvPicPr preferRelativeResize="0"/>
          <p:nvPr/>
        </p:nvPicPr>
        <p:blipFill rotWithShape="1">
          <a:blip r:embed="rId7">
            <a:alphaModFix/>
          </a:blip>
          <a:srcRect b="0" l="0" r="0" t="0"/>
          <a:stretch/>
        </p:blipFill>
        <p:spPr>
          <a:xfrm>
            <a:off x="143000" y="5221100"/>
            <a:ext cx="1505201" cy="1505199"/>
          </a:xfrm>
          <a:prstGeom prst="rect">
            <a:avLst/>
          </a:prstGeom>
          <a:noFill/>
          <a:ln>
            <a:noFill/>
          </a:ln>
        </p:spPr>
      </p:pic>
      <p:sp>
        <p:nvSpPr>
          <p:cNvPr id="180" name="Google Shape;180;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6"/>
          <p:cNvSpPr txBox="1"/>
          <p:nvPr>
            <p:ph type="title"/>
          </p:nvPr>
        </p:nvSpPr>
        <p:spPr>
          <a:xfrm>
            <a:off x="2246325" y="100535"/>
            <a:ext cx="9378300" cy="782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300">
                <a:latin typeface="Arial"/>
                <a:ea typeface="Arial"/>
                <a:cs typeface="Arial"/>
                <a:sym typeface="Arial"/>
              </a:rPr>
              <a:t>We address the following four primary social pains(PROBLEMS)</a:t>
            </a:r>
            <a:endParaRPr sz="7200"/>
          </a:p>
        </p:txBody>
      </p:sp>
      <p:grpSp>
        <p:nvGrpSpPr>
          <p:cNvPr id="187" name="Google Shape;187;p6"/>
          <p:cNvGrpSpPr/>
          <p:nvPr/>
        </p:nvGrpSpPr>
        <p:grpSpPr>
          <a:xfrm>
            <a:off x="1253330" y="1825625"/>
            <a:ext cx="4351200" cy="4351200"/>
            <a:chOff x="415130" y="0"/>
            <a:chExt cx="4351200" cy="4351200"/>
          </a:xfrm>
        </p:grpSpPr>
        <p:sp>
          <p:nvSpPr>
            <p:cNvPr id="188" name="Google Shape;188;p6"/>
            <p:cNvSpPr/>
            <p:nvPr/>
          </p:nvSpPr>
          <p:spPr>
            <a:xfrm>
              <a:off x="415130" y="0"/>
              <a:ext cx="4351200" cy="4351200"/>
            </a:xfrm>
            <a:prstGeom prst="diamond">
              <a:avLst/>
            </a:prstGeom>
            <a:solidFill>
              <a:srgbClr val="CBCB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6"/>
            <p:cNvSpPr/>
            <p:nvPr/>
          </p:nvSpPr>
          <p:spPr>
            <a:xfrm>
              <a:off x="828508" y="413377"/>
              <a:ext cx="1697100" cy="1697100"/>
            </a:xfrm>
            <a:prstGeom prst="roundRect">
              <a:avLst>
                <a:gd fmla="val 16667" name="adj"/>
              </a:avLst>
            </a:prstGeom>
            <a:solidFill>
              <a:srgbClr val="272B4D">
                <a:alpha val="89019"/>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6"/>
            <p:cNvSpPr txBox="1"/>
            <p:nvPr/>
          </p:nvSpPr>
          <p:spPr>
            <a:xfrm>
              <a:off x="911350" y="496219"/>
              <a:ext cx="1531200" cy="1531200"/>
            </a:xfrm>
            <a:prstGeom prst="rect">
              <a:avLst/>
            </a:prstGeom>
            <a:noFill/>
            <a:ln>
              <a:noFill/>
            </a:ln>
          </p:spPr>
          <p:txBody>
            <a:bodyPr anchorCtr="0" anchor="ctr" bIns="140950" lIns="140950" spcFirstLastPara="1" rIns="140950" wrap="square" tIns="140950">
              <a:noAutofit/>
            </a:bodyPr>
            <a:lstStyle/>
            <a:p>
              <a:pPr indent="0" lvl="0" marL="0" marR="0" rtl="0" algn="ctr">
                <a:lnSpc>
                  <a:spcPct val="90000"/>
                </a:lnSpc>
                <a:spcBef>
                  <a:spcPts val="0"/>
                </a:spcBef>
                <a:spcAft>
                  <a:spcPts val="0"/>
                </a:spcAft>
                <a:buClr>
                  <a:schemeClr val="lt1"/>
                </a:buClr>
                <a:buSzPts val="3700"/>
                <a:buFont typeface="Calibri"/>
                <a:buNone/>
              </a:pPr>
              <a:r>
                <a:t/>
              </a:r>
              <a:endParaRPr b="0" i="0" sz="3700" u="none" cap="none" strike="noStrike">
                <a:solidFill>
                  <a:schemeClr val="lt1"/>
                </a:solidFill>
                <a:latin typeface="Calibri"/>
                <a:ea typeface="Calibri"/>
                <a:cs typeface="Calibri"/>
                <a:sym typeface="Calibri"/>
              </a:endParaRPr>
            </a:p>
          </p:txBody>
        </p:sp>
        <p:sp>
          <p:nvSpPr>
            <p:cNvPr id="191" name="Google Shape;191;p6"/>
            <p:cNvSpPr/>
            <p:nvPr/>
          </p:nvSpPr>
          <p:spPr>
            <a:xfrm>
              <a:off x="2656070" y="413377"/>
              <a:ext cx="1697100" cy="1697100"/>
            </a:xfrm>
            <a:prstGeom prst="roundRect">
              <a:avLst>
                <a:gd fmla="val 16667" name="adj"/>
              </a:avLst>
            </a:prstGeom>
            <a:solidFill>
              <a:srgbClr val="272B4D">
                <a:alpha val="76078"/>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6"/>
            <p:cNvSpPr txBox="1"/>
            <p:nvPr/>
          </p:nvSpPr>
          <p:spPr>
            <a:xfrm>
              <a:off x="2738912" y="496219"/>
              <a:ext cx="1531200" cy="1531200"/>
            </a:xfrm>
            <a:prstGeom prst="rect">
              <a:avLst/>
            </a:prstGeom>
            <a:noFill/>
            <a:ln>
              <a:noFill/>
            </a:ln>
          </p:spPr>
          <p:txBody>
            <a:bodyPr anchorCtr="0" anchor="ctr" bIns="140950" lIns="140950" spcFirstLastPara="1" rIns="140950" wrap="square" tIns="140950">
              <a:noAutofit/>
            </a:bodyPr>
            <a:lstStyle/>
            <a:p>
              <a:pPr indent="0" lvl="0" marL="0" marR="0" rtl="0" algn="ctr">
                <a:lnSpc>
                  <a:spcPct val="90000"/>
                </a:lnSpc>
                <a:spcBef>
                  <a:spcPts val="0"/>
                </a:spcBef>
                <a:spcAft>
                  <a:spcPts val="0"/>
                </a:spcAft>
                <a:buClr>
                  <a:schemeClr val="lt1"/>
                </a:buClr>
                <a:buSzPts val="3700"/>
                <a:buFont typeface="Calibri"/>
                <a:buNone/>
              </a:pPr>
              <a:r>
                <a:t/>
              </a:r>
              <a:endParaRPr b="0" i="0" sz="3700" u="none" cap="none" strike="noStrike">
                <a:solidFill>
                  <a:schemeClr val="lt1"/>
                </a:solidFill>
                <a:latin typeface="Calibri"/>
                <a:ea typeface="Calibri"/>
                <a:cs typeface="Calibri"/>
                <a:sym typeface="Calibri"/>
              </a:endParaRPr>
            </a:p>
          </p:txBody>
        </p:sp>
        <p:sp>
          <p:nvSpPr>
            <p:cNvPr id="193" name="Google Shape;193;p6"/>
            <p:cNvSpPr/>
            <p:nvPr/>
          </p:nvSpPr>
          <p:spPr>
            <a:xfrm>
              <a:off x="828508" y="2240939"/>
              <a:ext cx="1697100" cy="1697100"/>
            </a:xfrm>
            <a:prstGeom prst="roundRect">
              <a:avLst>
                <a:gd fmla="val 16667" name="adj"/>
              </a:avLst>
            </a:prstGeom>
            <a:solidFill>
              <a:srgbClr val="272B4D">
                <a:alpha val="63137"/>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6"/>
            <p:cNvSpPr txBox="1"/>
            <p:nvPr/>
          </p:nvSpPr>
          <p:spPr>
            <a:xfrm>
              <a:off x="911350" y="2323781"/>
              <a:ext cx="1531200" cy="1531200"/>
            </a:xfrm>
            <a:prstGeom prst="rect">
              <a:avLst/>
            </a:prstGeom>
            <a:noFill/>
            <a:ln>
              <a:noFill/>
            </a:ln>
          </p:spPr>
          <p:txBody>
            <a:bodyPr anchorCtr="0" anchor="ctr" bIns="140950" lIns="140950" spcFirstLastPara="1" rIns="140950" wrap="square" tIns="140950">
              <a:noAutofit/>
            </a:bodyPr>
            <a:lstStyle/>
            <a:p>
              <a:pPr indent="0" lvl="0" marL="0" marR="0" rtl="0" algn="ctr">
                <a:lnSpc>
                  <a:spcPct val="90000"/>
                </a:lnSpc>
                <a:spcBef>
                  <a:spcPts val="0"/>
                </a:spcBef>
                <a:spcAft>
                  <a:spcPts val="0"/>
                </a:spcAft>
                <a:buClr>
                  <a:schemeClr val="lt1"/>
                </a:buClr>
                <a:buSzPts val="3700"/>
                <a:buFont typeface="Calibri"/>
                <a:buNone/>
              </a:pPr>
              <a:r>
                <a:t/>
              </a:r>
              <a:endParaRPr b="0" i="0" sz="3700" u="none" cap="none" strike="noStrike">
                <a:solidFill>
                  <a:schemeClr val="lt1"/>
                </a:solidFill>
                <a:latin typeface="Calibri"/>
                <a:ea typeface="Calibri"/>
                <a:cs typeface="Calibri"/>
                <a:sym typeface="Calibri"/>
              </a:endParaRPr>
            </a:p>
          </p:txBody>
        </p:sp>
        <p:sp>
          <p:nvSpPr>
            <p:cNvPr id="195" name="Google Shape;195;p6"/>
            <p:cNvSpPr/>
            <p:nvPr/>
          </p:nvSpPr>
          <p:spPr>
            <a:xfrm>
              <a:off x="2656070" y="2240939"/>
              <a:ext cx="1697100" cy="1697100"/>
            </a:xfrm>
            <a:prstGeom prst="roundRect">
              <a:avLst>
                <a:gd fmla="val 16667" name="adj"/>
              </a:avLst>
            </a:prstGeom>
            <a:solidFill>
              <a:srgbClr val="272B4D">
                <a:alpha val="49019"/>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6"/>
            <p:cNvSpPr txBox="1"/>
            <p:nvPr/>
          </p:nvSpPr>
          <p:spPr>
            <a:xfrm>
              <a:off x="2738912" y="2323781"/>
              <a:ext cx="1531200" cy="1531200"/>
            </a:xfrm>
            <a:prstGeom prst="rect">
              <a:avLst/>
            </a:prstGeom>
            <a:noFill/>
            <a:ln>
              <a:noFill/>
            </a:ln>
          </p:spPr>
          <p:txBody>
            <a:bodyPr anchorCtr="0" anchor="ctr" bIns="140950" lIns="140950" spcFirstLastPara="1" rIns="140950" wrap="square" tIns="140950">
              <a:noAutofit/>
            </a:bodyPr>
            <a:lstStyle/>
            <a:p>
              <a:pPr indent="0" lvl="0" marL="0" marR="0" rtl="0" algn="ctr">
                <a:lnSpc>
                  <a:spcPct val="90000"/>
                </a:lnSpc>
                <a:spcBef>
                  <a:spcPts val="0"/>
                </a:spcBef>
                <a:spcAft>
                  <a:spcPts val="0"/>
                </a:spcAft>
                <a:buClr>
                  <a:schemeClr val="lt1"/>
                </a:buClr>
                <a:buSzPts val="3700"/>
                <a:buFont typeface="Calibri"/>
                <a:buNone/>
              </a:pPr>
              <a:r>
                <a:t/>
              </a:r>
              <a:endParaRPr b="0" i="0" sz="3700" u="none" cap="none" strike="noStrike">
                <a:solidFill>
                  <a:schemeClr val="lt1"/>
                </a:solidFill>
                <a:latin typeface="Calibri"/>
                <a:ea typeface="Calibri"/>
                <a:cs typeface="Calibri"/>
                <a:sym typeface="Calibri"/>
              </a:endParaRPr>
            </a:p>
          </p:txBody>
        </p:sp>
      </p:grpSp>
      <p:sp>
        <p:nvSpPr>
          <p:cNvPr id="197" name="Google Shape;197;p6"/>
          <p:cNvSpPr txBox="1"/>
          <p:nvPr>
            <p:ph idx="2" type="body"/>
          </p:nvPr>
        </p:nvSpPr>
        <p:spPr>
          <a:xfrm>
            <a:off x="5604525" y="699882"/>
            <a:ext cx="6211200" cy="5730900"/>
          </a:xfrm>
          <a:prstGeom prst="rect">
            <a:avLst/>
          </a:prstGeom>
          <a:noFill/>
          <a:ln>
            <a:noFill/>
          </a:ln>
        </p:spPr>
        <p:txBody>
          <a:bodyPr anchorCtr="0" anchor="t" bIns="45700" lIns="91425" spcFirstLastPara="1" rIns="91425" wrap="square" tIns="45700">
            <a:noAutofit/>
          </a:bodyPr>
          <a:lstStyle/>
          <a:p>
            <a:pPr indent="-209550" lvl="0" marL="228600" rtl="0" algn="l">
              <a:lnSpc>
                <a:spcPct val="105000"/>
              </a:lnSpc>
              <a:spcBef>
                <a:spcPts val="0"/>
              </a:spcBef>
              <a:spcAft>
                <a:spcPts val="0"/>
              </a:spcAft>
              <a:buSzPts val="1500"/>
              <a:buChar char="•"/>
            </a:pPr>
            <a:r>
              <a:rPr lang="en-US" sz="1500">
                <a:latin typeface="Arial"/>
                <a:ea typeface="Arial"/>
                <a:cs typeface="Arial"/>
                <a:sym typeface="Arial"/>
              </a:rPr>
              <a:t>One, social congestion in a pandemic like covid is an accelerating factor. Our platform decreases social congestion by allowing buyers to stay at their residences and purchase online.</a:t>
            </a:r>
            <a:endParaRPr sz="1500"/>
          </a:p>
          <a:p>
            <a:pPr indent="-209550" lvl="0" marL="228600" rtl="0" algn="l">
              <a:lnSpc>
                <a:spcPct val="105000"/>
              </a:lnSpc>
              <a:spcBef>
                <a:spcPts val="0"/>
              </a:spcBef>
              <a:spcAft>
                <a:spcPts val="0"/>
              </a:spcAft>
              <a:buSzPts val="1500"/>
              <a:buChar char="•"/>
            </a:pPr>
            <a:r>
              <a:rPr lang="en-US" sz="1500">
                <a:latin typeface="Arial"/>
                <a:ea typeface="Arial"/>
                <a:cs typeface="Arial"/>
                <a:sym typeface="Arial"/>
              </a:rPr>
              <a:t>Two, Creating mobile apps and a digital store or any business website for non-technical business persons to establish their business is challenging and consumes a lot of money and time. Our platform makes this process free and easy with a few clicks.</a:t>
            </a:r>
            <a:endParaRPr sz="1500">
              <a:latin typeface="Arial"/>
              <a:ea typeface="Arial"/>
              <a:cs typeface="Arial"/>
              <a:sym typeface="Arial"/>
            </a:endParaRPr>
          </a:p>
          <a:p>
            <a:pPr indent="-209550" lvl="0" marL="228600" rtl="0" algn="l">
              <a:lnSpc>
                <a:spcPct val="105000"/>
              </a:lnSpc>
              <a:spcBef>
                <a:spcPts val="0"/>
              </a:spcBef>
              <a:spcAft>
                <a:spcPts val="0"/>
              </a:spcAft>
              <a:buSzPts val="1500"/>
              <a:buChar char="•"/>
            </a:pPr>
            <a:r>
              <a:rPr lang="en-US" sz="1500">
                <a:latin typeface="Arial"/>
                <a:ea typeface="Arial"/>
                <a:cs typeface="Arial"/>
                <a:sym typeface="Arial"/>
              </a:rPr>
              <a:t>Three, busy people don’t have time to go to shops directly and buy items. They can choose items online and purchase them from their residence through our platform.</a:t>
            </a:r>
            <a:endParaRPr sz="1500">
              <a:latin typeface="Arial"/>
              <a:ea typeface="Arial"/>
              <a:cs typeface="Arial"/>
              <a:sym typeface="Arial"/>
            </a:endParaRPr>
          </a:p>
          <a:p>
            <a:pPr indent="-209550" lvl="0" marL="228600" rtl="0" algn="l">
              <a:lnSpc>
                <a:spcPct val="105000"/>
              </a:lnSpc>
              <a:spcBef>
                <a:spcPts val="0"/>
              </a:spcBef>
              <a:spcAft>
                <a:spcPts val="0"/>
              </a:spcAft>
              <a:buSzPts val="1500"/>
              <a:buChar char="•"/>
            </a:pPr>
            <a:r>
              <a:rPr lang="en-US" sz="1500">
                <a:latin typeface="Arial"/>
                <a:ea typeface="Arial"/>
                <a:cs typeface="Arial"/>
                <a:sym typeface="Arial"/>
              </a:rPr>
              <a:t>Four, lack of employment is a problem in society. We think every person across the globe has something to sell. Our platform gives</a:t>
            </a:r>
            <a:endParaRPr sz="1500">
              <a:latin typeface="Arial"/>
              <a:ea typeface="Arial"/>
              <a:cs typeface="Arial"/>
              <a:sym typeface="Arial"/>
            </a:endParaRPr>
          </a:p>
          <a:p>
            <a:pPr indent="-209550" lvl="0" marL="228600" rtl="0" algn="l">
              <a:lnSpc>
                <a:spcPct val="105000"/>
              </a:lnSpc>
              <a:spcBef>
                <a:spcPts val="0"/>
              </a:spcBef>
              <a:spcAft>
                <a:spcPts val="0"/>
              </a:spcAft>
              <a:buSzPts val="1500"/>
              <a:buChar char="•"/>
            </a:pPr>
            <a:r>
              <a:rPr lang="en-US" sz="1500">
                <a:latin typeface="Arial"/>
                <a:ea typeface="Arial"/>
                <a:cs typeface="Arial"/>
                <a:sym typeface="Arial"/>
              </a:rPr>
              <a:t> jobs to each seller and the delivery person across the globe.</a:t>
            </a:r>
            <a:endParaRPr sz="1500">
              <a:latin typeface="Arial"/>
              <a:ea typeface="Arial"/>
              <a:cs typeface="Arial"/>
              <a:sym typeface="Arial"/>
            </a:endParaRPr>
          </a:p>
          <a:p>
            <a:pPr indent="-209550" lvl="0" marL="228600" rtl="0" algn="l">
              <a:lnSpc>
                <a:spcPct val="105000"/>
              </a:lnSpc>
              <a:spcBef>
                <a:spcPts val="0"/>
              </a:spcBef>
              <a:spcAft>
                <a:spcPts val="0"/>
              </a:spcAft>
              <a:buSzPts val="1500"/>
              <a:buFont typeface="Arial"/>
              <a:buChar char="•"/>
            </a:pPr>
            <a:r>
              <a:rPr lang="en-US" sz="1500">
                <a:latin typeface="Arial"/>
                <a:ea typeface="Arial"/>
                <a:cs typeface="Arial"/>
                <a:sym typeface="Arial"/>
              </a:rPr>
              <a:t>Also, building and maintaining physical store is costly and tedious task. With our platform a seller can easily create online store for free.</a:t>
            </a:r>
            <a:endParaRPr sz="1500">
              <a:latin typeface="Arial"/>
              <a:ea typeface="Arial"/>
              <a:cs typeface="Arial"/>
              <a:sym typeface="Arial"/>
            </a:endParaRPr>
          </a:p>
          <a:p>
            <a:pPr indent="-209550" lvl="0" marL="228600" rtl="0" algn="l">
              <a:lnSpc>
                <a:spcPct val="105000"/>
              </a:lnSpc>
              <a:spcBef>
                <a:spcPts val="0"/>
              </a:spcBef>
              <a:spcAft>
                <a:spcPts val="0"/>
              </a:spcAft>
              <a:buSzPts val="1500"/>
              <a:buFont typeface="Arial"/>
              <a:buChar char="•"/>
            </a:pPr>
            <a:r>
              <a:rPr lang="en-US" sz="1500">
                <a:latin typeface="Arial"/>
                <a:ea typeface="Arial"/>
                <a:cs typeface="Arial"/>
                <a:sym typeface="Arial"/>
              </a:rPr>
              <a:t>Transgenders and women who are even housewives, can start a store and apps to sell products or services and become entrepreneur easily and for free.</a:t>
            </a:r>
            <a:endParaRPr sz="1500">
              <a:latin typeface="Arial"/>
              <a:ea typeface="Arial"/>
              <a:cs typeface="Arial"/>
              <a:sym typeface="Arial"/>
            </a:endParaRPr>
          </a:p>
          <a:p>
            <a:pPr indent="-209550" lvl="0" marL="228600" rtl="0" algn="l">
              <a:lnSpc>
                <a:spcPct val="105000"/>
              </a:lnSpc>
              <a:spcBef>
                <a:spcPts val="0"/>
              </a:spcBef>
              <a:spcAft>
                <a:spcPts val="0"/>
              </a:spcAft>
              <a:buSzPts val="1500"/>
              <a:buChar char="•"/>
            </a:pPr>
            <a:r>
              <a:rPr lang="en-US" sz="1500">
                <a:latin typeface="Arial"/>
                <a:ea typeface="Arial"/>
                <a:cs typeface="Arial"/>
                <a:sym typeface="Arial"/>
              </a:rPr>
              <a:t>Hence we believe our platform is a scalable business with high potential for employment or wealth creation.</a:t>
            </a:r>
            <a:endParaRPr sz="1500">
              <a:latin typeface="Arial"/>
              <a:ea typeface="Arial"/>
              <a:cs typeface="Arial"/>
              <a:sym typeface="Arial"/>
            </a:endParaRPr>
          </a:p>
          <a:p>
            <a:pPr indent="-209550" lvl="0" marL="228600" rtl="0" algn="l">
              <a:lnSpc>
                <a:spcPct val="105000"/>
              </a:lnSpc>
              <a:spcBef>
                <a:spcPts val="0"/>
              </a:spcBef>
              <a:spcAft>
                <a:spcPts val="0"/>
              </a:spcAft>
              <a:buSzPts val="1500"/>
              <a:buFont typeface="Arial"/>
              <a:buChar char="•"/>
            </a:pPr>
            <a:r>
              <a:rPr lang="en-US" sz="1500">
                <a:latin typeface="Arial"/>
                <a:ea typeface="Arial"/>
                <a:cs typeface="Arial"/>
                <a:sym typeface="Arial"/>
              </a:rPr>
              <a:t>Since our platform act as direct interface between producer and consumer, we can effectively avoid the price </a:t>
            </a:r>
            <a:r>
              <a:rPr lang="en-US" sz="1500">
                <a:latin typeface="Arial"/>
                <a:ea typeface="Arial"/>
                <a:cs typeface="Arial"/>
                <a:sym typeface="Arial"/>
              </a:rPr>
              <a:t>manipulation</a:t>
            </a:r>
            <a:r>
              <a:rPr lang="en-US" sz="1500">
                <a:latin typeface="Arial"/>
                <a:ea typeface="Arial"/>
                <a:cs typeface="Arial"/>
                <a:sym typeface="Arial"/>
              </a:rPr>
              <a:t> in the market.</a:t>
            </a:r>
            <a:endParaRPr sz="1500">
              <a:latin typeface="Arial"/>
              <a:ea typeface="Arial"/>
              <a:cs typeface="Arial"/>
              <a:sym typeface="Arial"/>
            </a:endParaRPr>
          </a:p>
          <a:p>
            <a:pPr indent="0" lvl="0" marL="228600" rtl="0" algn="l">
              <a:lnSpc>
                <a:spcPct val="105000"/>
              </a:lnSpc>
              <a:spcBef>
                <a:spcPts val="0"/>
              </a:spcBef>
              <a:spcAft>
                <a:spcPts val="0"/>
              </a:spcAft>
              <a:buSzPts val="1800"/>
              <a:buNone/>
            </a:pPr>
            <a:r>
              <a:t/>
            </a:r>
            <a:endParaRPr sz="1500">
              <a:latin typeface="Arial"/>
              <a:ea typeface="Arial"/>
              <a:cs typeface="Arial"/>
              <a:sym typeface="Arial"/>
            </a:endParaRPr>
          </a:p>
        </p:txBody>
      </p:sp>
      <p:sp>
        <p:nvSpPr>
          <p:cNvPr id="198" name="Google Shape;198;p6"/>
          <p:cNvSpPr/>
          <p:nvPr/>
        </p:nvSpPr>
        <p:spPr>
          <a:xfrm>
            <a:off x="6391379" y="6101287"/>
            <a:ext cx="17619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9" name="Google Shape;199;p6"/>
          <p:cNvPicPr preferRelativeResize="0"/>
          <p:nvPr/>
        </p:nvPicPr>
        <p:blipFill rotWithShape="1">
          <a:blip r:embed="rId3">
            <a:alphaModFix/>
          </a:blip>
          <a:srcRect b="0" l="0" r="0" t="0"/>
          <a:stretch/>
        </p:blipFill>
        <p:spPr>
          <a:xfrm>
            <a:off x="3581400" y="2335675"/>
            <a:ext cx="1520076" cy="1520076"/>
          </a:xfrm>
          <a:prstGeom prst="rect">
            <a:avLst/>
          </a:prstGeom>
          <a:noFill/>
          <a:ln>
            <a:noFill/>
          </a:ln>
        </p:spPr>
      </p:pic>
      <p:pic>
        <p:nvPicPr>
          <p:cNvPr id="200" name="Google Shape;200;p6"/>
          <p:cNvPicPr preferRelativeResize="0"/>
          <p:nvPr/>
        </p:nvPicPr>
        <p:blipFill rotWithShape="1">
          <a:blip r:embed="rId4">
            <a:alphaModFix/>
          </a:blip>
          <a:srcRect b="0" l="0" r="0" t="0"/>
          <a:stretch/>
        </p:blipFill>
        <p:spPr>
          <a:xfrm>
            <a:off x="1826538" y="2432862"/>
            <a:ext cx="1320058" cy="1325700"/>
          </a:xfrm>
          <a:prstGeom prst="rect">
            <a:avLst/>
          </a:prstGeom>
          <a:noFill/>
          <a:ln>
            <a:noFill/>
          </a:ln>
        </p:spPr>
      </p:pic>
      <p:pic>
        <p:nvPicPr>
          <p:cNvPr id="201" name="Google Shape;201;p6"/>
          <p:cNvPicPr preferRelativeResize="0"/>
          <p:nvPr/>
        </p:nvPicPr>
        <p:blipFill rotWithShape="1">
          <a:blip r:embed="rId5">
            <a:alphaModFix/>
          </a:blip>
          <a:srcRect b="0" l="0" r="0" t="0"/>
          <a:stretch/>
        </p:blipFill>
        <p:spPr>
          <a:xfrm>
            <a:off x="1726525" y="4299725"/>
            <a:ext cx="1520075" cy="1343061"/>
          </a:xfrm>
          <a:prstGeom prst="rect">
            <a:avLst/>
          </a:prstGeom>
          <a:noFill/>
          <a:ln>
            <a:noFill/>
          </a:ln>
        </p:spPr>
      </p:pic>
      <p:pic>
        <p:nvPicPr>
          <p:cNvPr id="202" name="Google Shape;202;p6"/>
          <p:cNvPicPr preferRelativeResize="0"/>
          <p:nvPr/>
        </p:nvPicPr>
        <p:blipFill rotWithShape="1">
          <a:blip r:embed="rId6">
            <a:alphaModFix/>
          </a:blip>
          <a:srcRect b="0" l="0" r="0" t="0"/>
          <a:stretch/>
        </p:blipFill>
        <p:spPr>
          <a:xfrm>
            <a:off x="3460488" y="4016006"/>
            <a:ext cx="1761899" cy="1910493"/>
          </a:xfrm>
          <a:prstGeom prst="rect">
            <a:avLst/>
          </a:prstGeom>
          <a:noFill/>
          <a:ln>
            <a:noFill/>
          </a:ln>
        </p:spPr>
      </p:pic>
      <p:pic>
        <p:nvPicPr>
          <p:cNvPr id="203" name="Google Shape;203;p6"/>
          <p:cNvPicPr preferRelativeResize="0"/>
          <p:nvPr/>
        </p:nvPicPr>
        <p:blipFill rotWithShape="1">
          <a:blip r:embed="rId7">
            <a:alphaModFix/>
          </a:blip>
          <a:srcRect b="0" l="0" r="0" t="0"/>
          <a:stretch/>
        </p:blipFill>
        <p:spPr>
          <a:xfrm>
            <a:off x="143000" y="5221100"/>
            <a:ext cx="1505201" cy="1505199"/>
          </a:xfrm>
          <a:prstGeom prst="rect">
            <a:avLst/>
          </a:prstGeom>
          <a:noFill/>
          <a:ln>
            <a:noFill/>
          </a:ln>
        </p:spPr>
      </p:pic>
      <p:sp>
        <p:nvSpPr>
          <p:cNvPr id="204" name="Google Shape;204;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7"/>
          <p:cNvSpPr txBox="1"/>
          <p:nvPr>
            <p:ph type="title"/>
          </p:nvPr>
        </p:nvSpPr>
        <p:spPr>
          <a:xfrm>
            <a:off x="1975550" y="365125"/>
            <a:ext cx="9378300" cy="1325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700">
                <a:latin typeface="Arial"/>
                <a:ea typeface="Arial"/>
                <a:cs typeface="Arial"/>
                <a:sym typeface="Arial"/>
              </a:rPr>
              <a:t>In summary, this platform serves four primary purposes</a:t>
            </a:r>
            <a:endParaRPr sz="2700"/>
          </a:p>
        </p:txBody>
      </p:sp>
      <p:grpSp>
        <p:nvGrpSpPr>
          <p:cNvPr id="211" name="Google Shape;211;p7"/>
          <p:cNvGrpSpPr/>
          <p:nvPr/>
        </p:nvGrpSpPr>
        <p:grpSpPr>
          <a:xfrm>
            <a:off x="1253330" y="1825625"/>
            <a:ext cx="4351200" cy="4351200"/>
            <a:chOff x="415130" y="0"/>
            <a:chExt cx="4351200" cy="4351200"/>
          </a:xfrm>
        </p:grpSpPr>
        <p:sp>
          <p:nvSpPr>
            <p:cNvPr id="212" name="Google Shape;212;p7"/>
            <p:cNvSpPr/>
            <p:nvPr/>
          </p:nvSpPr>
          <p:spPr>
            <a:xfrm>
              <a:off x="415130" y="0"/>
              <a:ext cx="4351200" cy="4351200"/>
            </a:xfrm>
            <a:prstGeom prst="diamond">
              <a:avLst/>
            </a:prstGeom>
            <a:solidFill>
              <a:srgbClr val="CBCB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7"/>
            <p:cNvSpPr/>
            <p:nvPr/>
          </p:nvSpPr>
          <p:spPr>
            <a:xfrm>
              <a:off x="828508" y="413377"/>
              <a:ext cx="1697100" cy="1697100"/>
            </a:xfrm>
            <a:prstGeom prst="roundRect">
              <a:avLst>
                <a:gd fmla="val 16667" name="adj"/>
              </a:avLst>
            </a:prstGeom>
            <a:solidFill>
              <a:srgbClr val="272B4D">
                <a:alpha val="89019"/>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7"/>
            <p:cNvSpPr txBox="1"/>
            <p:nvPr/>
          </p:nvSpPr>
          <p:spPr>
            <a:xfrm>
              <a:off x="911350" y="496219"/>
              <a:ext cx="1531200" cy="1531200"/>
            </a:xfrm>
            <a:prstGeom prst="rect">
              <a:avLst/>
            </a:prstGeom>
            <a:noFill/>
            <a:ln>
              <a:noFill/>
            </a:ln>
          </p:spPr>
          <p:txBody>
            <a:bodyPr anchorCtr="0" anchor="ctr" bIns="140950" lIns="140950" spcFirstLastPara="1" rIns="140950" wrap="square" tIns="140950">
              <a:noAutofit/>
            </a:bodyPr>
            <a:lstStyle/>
            <a:p>
              <a:pPr indent="0" lvl="0" marL="0" marR="0" rtl="0" algn="ctr">
                <a:lnSpc>
                  <a:spcPct val="90000"/>
                </a:lnSpc>
                <a:spcBef>
                  <a:spcPts val="0"/>
                </a:spcBef>
                <a:spcAft>
                  <a:spcPts val="0"/>
                </a:spcAft>
                <a:buClr>
                  <a:schemeClr val="lt1"/>
                </a:buClr>
                <a:buSzPts val="3700"/>
                <a:buFont typeface="Calibri"/>
                <a:buNone/>
              </a:pPr>
              <a:r>
                <a:t/>
              </a:r>
              <a:endParaRPr b="0" i="0" sz="3700" u="none" cap="none" strike="noStrike">
                <a:solidFill>
                  <a:schemeClr val="lt1"/>
                </a:solidFill>
                <a:latin typeface="Calibri"/>
                <a:ea typeface="Calibri"/>
                <a:cs typeface="Calibri"/>
                <a:sym typeface="Calibri"/>
              </a:endParaRPr>
            </a:p>
          </p:txBody>
        </p:sp>
        <p:sp>
          <p:nvSpPr>
            <p:cNvPr id="215" name="Google Shape;215;p7"/>
            <p:cNvSpPr/>
            <p:nvPr/>
          </p:nvSpPr>
          <p:spPr>
            <a:xfrm>
              <a:off x="2656070" y="413377"/>
              <a:ext cx="1697100" cy="1697100"/>
            </a:xfrm>
            <a:prstGeom prst="roundRect">
              <a:avLst>
                <a:gd fmla="val 16667" name="adj"/>
              </a:avLst>
            </a:prstGeom>
            <a:solidFill>
              <a:srgbClr val="272B4D">
                <a:alpha val="76078"/>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7"/>
            <p:cNvSpPr txBox="1"/>
            <p:nvPr/>
          </p:nvSpPr>
          <p:spPr>
            <a:xfrm>
              <a:off x="2738912" y="496219"/>
              <a:ext cx="1531200" cy="1531200"/>
            </a:xfrm>
            <a:prstGeom prst="rect">
              <a:avLst/>
            </a:prstGeom>
            <a:noFill/>
            <a:ln>
              <a:noFill/>
            </a:ln>
          </p:spPr>
          <p:txBody>
            <a:bodyPr anchorCtr="0" anchor="ctr" bIns="140950" lIns="140950" spcFirstLastPara="1" rIns="140950" wrap="square" tIns="140950">
              <a:noAutofit/>
            </a:bodyPr>
            <a:lstStyle/>
            <a:p>
              <a:pPr indent="0" lvl="0" marL="0" marR="0" rtl="0" algn="ctr">
                <a:lnSpc>
                  <a:spcPct val="90000"/>
                </a:lnSpc>
                <a:spcBef>
                  <a:spcPts val="0"/>
                </a:spcBef>
                <a:spcAft>
                  <a:spcPts val="0"/>
                </a:spcAft>
                <a:buClr>
                  <a:schemeClr val="lt1"/>
                </a:buClr>
                <a:buSzPts val="3700"/>
                <a:buFont typeface="Calibri"/>
                <a:buNone/>
              </a:pPr>
              <a:r>
                <a:t/>
              </a:r>
              <a:endParaRPr b="0" i="0" sz="3700" u="none" cap="none" strike="noStrike">
                <a:solidFill>
                  <a:schemeClr val="lt1"/>
                </a:solidFill>
                <a:latin typeface="Calibri"/>
                <a:ea typeface="Calibri"/>
                <a:cs typeface="Calibri"/>
                <a:sym typeface="Calibri"/>
              </a:endParaRPr>
            </a:p>
          </p:txBody>
        </p:sp>
        <p:sp>
          <p:nvSpPr>
            <p:cNvPr id="217" name="Google Shape;217;p7"/>
            <p:cNvSpPr/>
            <p:nvPr/>
          </p:nvSpPr>
          <p:spPr>
            <a:xfrm>
              <a:off x="828508" y="2240939"/>
              <a:ext cx="1697100" cy="1697100"/>
            </a:xfrm>
            <a:prstGeom prst="roundRect">
              <a:avLst>
                <a:gd fmla="val 16667" name="adj"/>
              </a:avLst>
            </a:prstGeom>
            <a:solidFill>
              <a:srgbClr val="272B4D">
                <a:alpha val="63137"/>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7"/>
            <p:cNvSpPr txBox="1"/>
            <p:nvPr/>
          </p:nvSpPr>
          <p:spPr>
            <a:xfrm>
              <a:off x="911350" y="2323781"/>
              <a:ext cx="1531200" cy="1531200"/>
            </a:xfrm>
            <a:prstGeom prst="rect">
              <a:avLst/>
            </a:prstGeom>
            <a:noFill/>
            <a:ln>
              <a:noFill/>
            </a:ln>
          </p:spPr>
          <p:txBody>
            <a:bodyPr anchorCtr="0" anchor="ctr" bIns="140950" lIns="140950" spcFirstLastPara="1" rIns="140950" wrap="square" tIns="140950">
              <a:noAutofit/>
            </a:bodyPr>
            <a:lstStyle/>
            <a:p>
              <a:pPr indent="0" lvl="0" marL="0" marR="0" rtl="0" algn="ctr">
                <a:lnSpc>
                  <a:spcPct val="90000"/>
                </a:lnSpc>
                <a:spcBef>
                  <a:spcPts val="0"/>
                </a:spcBef>
                <a:spcAft>
                  <a:spcPts val="0"/>
                </a:spcAft>
                <a:buClr>
                  <a:schemeClr val="lt1"/>
                </a:buClr>
                <a:buSzPts val="3700"/>
                <a:buFont typeface="Calibri"/>
                <a:buNone/>
              </a:pPr>
              <a:r>
                <a:t/>
              </a:r>
              <a:endParaRPr b="0" i="0" sz="3700" u="none" cap="none" strike="noStrike">
                <a:solidFill>
                  <a:schemeClr val="lt1"/>
                </a:solidFill>
                <a:latin typeface="Calibri"/>
                <a:ea typeface="Calibri"/>
                <a:cs typeface="Calibri"/>
                <a:sym typeface="Calibri"/>
              </a:endParaRPr>
            </a:p>
          </p:txBody>
        </p:sp>
        <p:sp>
          <p:nvSpPr>
            <p:cNvPr id="219" name="Google Shape;219;p7"/>
            <p:cNvSpPr/>
            <p:nvPr/>
          </p:nvSpPr>
          <p:spPr>
            <a:xfrm>
              <a:off x="2656070" y="2240939"/>
              <a:ext cx="1697100" cy="1697100"/>
            </a:xfrm>
            <a:prstGeom prst="roundRect">
              <a:avLst>
                <a:gd fmla="val 16667" name="adj"/>
              </a:avLst>
            </a:prstGeom>
            <a:solidFill>
              <a:srgbClr val="272B4D">
                <a:alpha val="49019"/>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7"/>
            <p:cNvSpPr txBox="1"/>
            <p:nvPr/>
          </p:nvSpPr>
          <p:spPr>
            <a:xfrm>
              <a:off x="2738912" y="2323781"/>
              <a:ext cx="1531200" cy="1531200"/>
            </a:xfrm>
            <a:prstGeom prst="rect">
              <a:avLst/>
            </a:prstGeom>
            <a:noFill/>
            <a:ln>
              <a:noFill/>
            </a:ln>
          </p:spPr>
          <p:txBody>
            <a:bodyPr anchorCtr="0" anchor="ctr" bIns="140950" lIns="140950" spcFirstLastPara="1" rIns="140950" wrap="square" tIns="140950">
              <a:noAutofit/>
            </a:bodyPr>
            <a:lstStyle/>
            <a:p>
              <a:pPr indent="0" lvl="0" marL="0" marR="0" rtl="0" algn="ctr">
                <a:lnSpc>
                  <a:spcPct val="90000"/>
                </a:lnSpc>
                <a:spcBef>
                  <a:spcPts val="0"/>
                </a:spcBef>
                <a:spcAft>
                  <a:spcPts val="0"/>
                </a:spcAft>
                <a:buClr>
                  <a:schemeClr val="lt1"/>
                </a:buClr>
                <a:buSzPts val="3700"/>
                <a:buFont typeface="Calibri"/>
                <a:buNone/>
              </a:pPr>
              <a:r>
                <a:t/>
              </a:r>
              <a:endParaRPr b="0" i="0" sz="3700" u="none" cap="none" strike="noStrike">
                <a:solidFill>
                  <a:schemeClr val="lt1"/>
                </a:solidFill>
                <a:latin typeface="Calibri"/>
                <a:ea typeface="Calibri"/>
                <a:cs typeface="Calibri"/>
                <a:sym typeface="Calibri"/>
              </a:endParaRPr>
            </a:p>
          </p:txBody>
        </p:sp>
      </p:grpSp>
      <p:sp>
        <p:nvSpPr>
          <p:cNvPr id="221" name="Google Shape;221;p7"/>
          <p:cNvSpPr txBox="1"/>
          <p:nvPr>
            <p:ph idx="2" type="body"/>
          </p:nvPr>
        </p:nvSpPr>
        <p:spPr>
          <a:xfrm>
            <a:off x="5717700" y="1372675"/>
            <a:ext cx="6009600" cy="5121900"/>
          </a:xfrm>
          <a:prstGeom prst="rect">
            <a:avLst/>
          </a:prstGeom>
          <a:noFill/>
          <a:ln>
            <a:noFill/>
          </a:ln>
        </p:spPr>
        <p:txBody>
          <a:bodyPr anchorCtr="0" anchor="t" bIns="45700" lIns="91425" spcFirstLastPara="1" rIns="91425" wrap="square" tIns="45700">
            <a:noAutofit/>
          </a:bodyPr>
          <a:lstStyle/>
          <a:p>
            <a:pPr indent="-209550" lvl="0" marL="228600" rtl="0" algn="l">
              <a:lnSpc>
                <a:spcPct val="115000"/>
              </a:lnSpc>
              <a:spcBef>
                <a:spcPts val="0"/>
              </a:spcBef>
              <a:spcAft>
                <a:spcPts val="0"/>
              </a:spcAft>
              <a:buSzPts val="1500"/>
              <a:buChar char="•"/>
            </a:pPr>
            <a:r>
              <a:rPr lang="en-US" sz="1500">
                <a:latin typeface="Arial"/>
                <a:ea typeface="Arial"/>
                <a:cs typeface="Arial"/>
                <a:sym typeface="Arial"/>
              </a:rPr>
              <a:t>One, provides a digital store or any business website to the seller.</a:t>
            </a:r>
            <a:endParaRPr sz="1500">
              <a:latin typeface="Arial"/>
              <a:ea typeface="Arial"/>
              <a:cs typeface="Arial"/>
              <a:sym typeface="Arial"/>
            </a:endParaRPr>
          </a:p>
          <a:p>
            <a:pPr indent="-209550" lvl="0" marL="228600" rtl="0" algn="l">
              <a:lnSpc>
                <a:spcPct val="115000"/>
              </a:lnSpc>
              <a:spcBef>
                <a:spcPts val="0"/>
              </a:spcBef>
              <a:spcAft>
                <a:spcPts val="0"/>
              </a:spcAft>
              <a:buSzPts val="1500"/>
              <a:buChar char="•"/>
            </a:pPr>
            <a:r>
              <a:rPr lang="en-US" sz="1500">
                <a:latin typeface="Arial"/>
                <a:ea typeface="Arial"/>
                <a:cs typeface="Arial"/>
                <a:sym typeface="Arial"/>
              </a:rPr>
              <a:t>Two, provides mobile apps and computer apps to the seller.</a:t>
            </a:r>
            <a:endParaRPr sz="1500">
              <a:latin typeface="Arial"/>
              <a:ea typeface="Arial"/>
              <a:cs typeface="Arial"/>
              <a:sym typeface="Arial"/>
            </a:endParaRPr>
          </a:p>
          <a:p>
            <a:pPr indent="-209550" lvl="0" marL="228600" rtl="0" algn="l">
              <a:lnSpc>
                <a:spcPct val="115000"/>
              </a:lnSpc>
              <a:spcBef>
                <a:spcPts val="0"/>
              </a:spcBef>
              <a:spcAft>
                <a:spcPts val="0"/>
              </a:spcAft>
              <a:buSzPts val="1500"/>
              <a:buChar char="•"/>
            </a:pPr>
            <a:r>
              <a:rPr lang="en-US" sz="1500">
                <a:latin typeface="Arial"/>
                <a:ea typeface="Arial"/>
                <a:cs typeface="Arial"/>
                <a:sym typeface="Arial"/>
              </a:rPr>
              <a:t>Three, serves as a neighbourhood store because customers can search their nearby businesses through the Monsoon Malabar home page.</a:t>
            </a:r>
            <a:endParaRPr sz="1500">
              <a:latin typeface="Arial"/>
              <a:ea typeface="Arial"/>
              <a:cs typeface="Arial"/>
              <a:sym typeface="Arial"/>
            </a:endParaRPr>
          </a:p>
          <a:p>
            <a:pPr indent="-209550" lvl="0" marL="228600" rtl="0" algn="l">
              <a:lnSpc>
                <a:spcPct val="115000"/>
              </a:lnSpc>
              <a:spcBef>
                <a:spcPts val="0"/>
              </a:spcBef>
              <a:spcAft>
                <a:spcPts val="0"/>
              </a:spcAft>
              <a:buSzPts val="1500"/>
              <a:buChar char="•"/>
            </a:pPr>
            <a:r>
              <a:rPr lang="en-US" sz="1500">
                <a:latin typeface="Arial"/>
                <a:ea typeface="Arial"/>
                <a:cs typeface="Arial"/>
                <a:sym typeface="Arial"/>
              </a:rPr>
              <a:t>Four, serves as an e-commerce aggregator since we display products category-wise from all of our sellers across the globe.</a:t>
            </a:r>
            <a:endParaRPr sz="1500">
              <a:latin typeface="Arial"/>
              <a:ea typeface="Arial"/>
              <a:cs typeface="Arial"/>
              <a:sym typeface="Arial"/>
            </a:endParaRPr>
          </a:p>
          <a:p>
            <a:pPr indent="-209550" lvl="0" marL="228600" rtl="0" algn="l">
              <a:lnSpc>
                <a:spcPct val="115000"/>
              </a:lnSpc>
              <a:spcBef>
                <a:spcPts val="0"/>
              </a:spcBef>
              <a:spcAft>
                <a:spcPts val="0"/>
              </a:spcAft>
              <a:buSzPts val="1500"/>
              <a:buChar char="•"/>
            </a:pPr>
            <a:r>
              <a:rPr lang="en-US" sz="1500">
                <a:latin typeface="Arial"/>
                <a:ea typeface="Arial"/>
                <a:cs typeface="Arial"/>
                <a:sym typeface="Arial"/>
              </a:rPr>
              <a:t>We also have other social utility services like Order taking app(used for taking orders from customers visiting the offline store), Dictionary app, Notepad editor, Image editor, Chat app, Discussion forums, Entertainment services, Kids corner etc. We are working to expand these utility services by adding matrimony service, home stay booking service, higher education guide service, bus timing chart service, job updates service etc. Hence we believe that our app is a social commerce also.</a:t>
            </a:r>
            <a:endParaRPr sz="1500">
              <a:latin typeface="Arial"/>
              <a:ea typeface="Arial"/>
              <a:cs typeface="Arial"/>
              <a:sym typeface="Arial"/>
            </a:endParaRPr>
          </a:p>
          <a:p>
            <a:pPr indent="-209550" lvl="0" marL="228600" rtl="0" algn="l">
              <a:lnSpc>
                <a:spcPct val="115000"/>
              </a:lnSpc>
              <a:spcBef>
                <a:spcPts val="0"/>
              </a:spcBef>
              <a:spcAft>
                <a:spcPts val="0"/>
              </a:spcAft>
              <a:buSzPts val="1500"/>
              <a:buChar char="•"/>
            </a:pPr>
            <a:r>
              <a:rPr lang="en-US" sz="1500">
                <a:latin typeface="Arial"/>
                <a:ea typeface="Arial"/>
                <a:cs typeface="Arial"/>
                <a:sym typeface="Arial"/>
              </a:rPr>
              <a:t>With these purposes, we believe that this platform is an innovative, developed, improved and one-stop solution which act as a super hub for several needs.</a:t>
            </a:r>
            <a:endParaRPr sz="1500">
              <a:latin typeface="Arial"/>
              <a:ea typeface="Arial"/>
              <a:cs typeface="Arial"/>
              <a:sym typeface="Arial"/>
            </a:endParaRPr>
          </a:p>
          <a:p>
            <a:pPr indent="0" lvl="0" marL="228600" rtl="0" algn="l">
              <a:lnSpc>
                <a:spcPct val="105000"/>
              </a:lnSpc>
              <a:spcBef>
                <a:spcPts val="0"/>
              </a:spcBef>
              <a:spcAft>
                <a:spcPts val="0"/>
              </a:spcAft>
              <a:buSzPts val="1800"/>
              <a:buNone/>
            </a:pPr>
            <a:r>
              <a:t/>
            </a:r>
            <a:endParaRPr sz="1500">
              <a:latin typeface="Arial"/>
              <a:ea typeface="Arial"/>
              <a:cs typeface="Arial"/>
              <a:sym typeface="Arial"/>
            </a:endParaRPr>
          </a:p>
        </p:txBody>
      </p:sp>
      <p:sp>
        <p:nvSpPr>
          <p:cNvPr id="222" name="Google Shape;222;p7"/>
          <p:cNvSpPr/>
          <p:nvPr/>
        </p:nvSpPr>
        <p:spPr>
          <a:xfrm>
            <a:off x="6391379" y="6101287"/>
            <a:ext cx="17619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3" name="Google Shape;223;p7"/>
          <p:cNvPicPr preferRelativeResize="0"/>
          <p:nvPr/>
        </p:nvPicPr>
        <p:blipFill rotWithShape="1">
          <a:blip r:embed="rId3">
            <a:alphaModFix/>
          </a:blip>
          <a:srcRect b="0" l="0" r="0" t="0"/>
          <a:stretch/>
        </p:blipFill>
        <p:spPr>
          <a:xfrm>
            <a:off x="1779850" y="2330863"/>
            <a:ext cx="1520076" cy="1520076"/>
          </a:xfrm>
          <a:prstGeom prst="rect">
            <a:avLst/>
          </a:prstGeom>
          <a:noFill/>
          <a:ln>
            <a:noFill/>
          </a:ln>
        </p:spPr>
      </p:pic>
      <p:pic>
        <p:nvPicPr>
          <p:cNvPr id="224" name="Google Shape;224;p7"/>
          <p:cNvPicPr preferRelativeResize="0"/>
          <p:nvPr/>
        </p:nvPicPr>
        <p:blipFill rotWithShape="1">
          <a:blip r:embed="rId4">
            <a:alphaModFix/>
          </a:blip>
          <a:srcRect b="0" l="0" r="0" t="0"/>
          <a:stretch/>
        </p:blipFill>
        <p:spPr>
          <a:xfrm>
            <a:off x="3587900" y="2330875"/>
            <a:ext cx="1525142" cy="1520075"/>
          </a:xfrm>
          <a:prstGeom prst="rect">
            <a:avLst/>
          </a:prstGeom>
          <a:noFill/>
          <a:ln>
            <a:noFill/>
          </a:ln>
        </p:spPr>
      </p:pic>
      <p:pic>
        <p:nvPicPr>
          <p:cNvPr id="225" name="Google Shape;225;p7"/>
          <p:cNvPicPr preferRelativeResize="0"/>
          <p:nvPr/>
        </p:nvPicPr>
        <p:blipFill rotWithShape="1">
          <a:blip r:embed="rId5">
            <a:alphaModFix/>
          </a:blip>
          <a:srcRect b="0" l="0" r="0" t="0"/>
          <a:stretch/>
        </p:blipFill>
        <p:spPr>
          <a:xfrm>
            <a:off x="1830650" y="4299750"/>
            <a:ext cx="1418476" cy="1244350"/>
          </a:xfrm>
          <a:prstGeom prst="rect">
            <a:avLst/>
          </a:prstGeom>
          <a:noFill/>
          <a:ln>
            <a:noFill/>
          </a:ln>
        </p:spPr>
      </p:pic>
      <p:pic>
        <p:nvPicPr>
          <p:cNvPr id="226" name="Google Shape;226;p7"/>
          <p:cNvPicPr preferRelativeResize="0"/>
          <p:nvPr/>
        </p:nvPicPr>
        <p:blipFill rotWithShape="1">
          <a:blip r:embed="rId6">
            <a:alphaModFix/>
          </a:blip>
          <a:srcRect b="0" l="0" r="0" t="0"/>
          <a:stretch/>
        </p:blipFill>
        <p:spPr>
          <a:xfrm>
            <a:off x="3679900" y="4369475"/>
            <a:ext cx="1356725" cy="1104900"/>
          </a:xfrm>
          <a:prstGeom prst="rect">
            <a:avLst/>
          </a:prstGeom>
          <a:noFill/>
          <a:ln>
            <a:noFill/>
          </a:ln>
        </p:spPr>
      </p:pic>
      <p:pic>
        <p:nvPicPr>
          <p:cNvPr id="227" name="Google Shape;227;p7"/>
          <p:cNvPicPr preferRelativeResize="0"/>
          <p:nvPr/>
        </p:nvPicPr>
        <p:blipFill rotWithShape="1">
          <a:blip r:embed="rId7">
            <a:alphaModFix/>
          </a:blip>
          <a:srcRect b="0" l="0" r="0" t="0"/>
          <a:stretch/>
        </p:blipFill>
        <p:spPr>
          <a:xfrm>
            <a:off x="143000" y="5221100"/>
            <a:ext cx="1505201" cy="1505199"/>
          </a:xfrm>
          <a:prstGeom prst="rect">
            <a:avLst/>
          </a:prstGeom>
          <a:noFill/>
          <a:ln>
            <a:noFill/>
          </a:ln>
        </p:spPr>
      </p:pic>
      <p:sp>
        <p:nvSpPr>
          <p:cNvPr id="228" name="Google Shape;228;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8"/>
          <p:cNvSpPr txBox="1"/>
          <p:nvPr>
            <p:ph type="title"/>
          </p:nvPr>
        </p:nvSpPr>
        <p:spPr>
          <a:xfrm>
            <a:off x="3581400" y="247550"/>
            <a:ext cx="777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en-US"/>
              <a:t>Conclusion</a:t>
            </a:r>
            <a:endParaRPr/>
          </a:p>
        </p:txBody>
      </p:sp>
      <p:sp>
        <p:nvSpPr>
          <p:cNvPr id="235" name="Google Shape;235;p8"/>
          <p:cNvSpPr txBox="1"/>
          <p:nvPr>
            <p:ph idx="1" type="body"/>
          </p:nvPr>
        </p:nvSpPr>
        <p:spPr>
          <a:xfrm>
            <a:off x="3581400" y="1462025"/>
            <a:ext cx="7772400" cy="5064300"/>
          </a:xfrm>
          <a:prstGeom prst="rect">
            <a:avLst/>
          </a:prstGeom>
          <a:noFill/>
          <a:ln>
            <a:noFill/>
          </a:ln>
        </p:spPr>
        <p:txBody>
          <a:bodyPr anchorCtr="0" anchor="t" bIns="45700" lIns="91425" spcFirstLastPara="1" rIns="91425" wrap="square" tIns="45700">
            <a:noAutofit/>
          </a:bodyPr>
          <a:lstStyle/>
          <a:p>
            <a:pPr indent="-215900" lvl="0" marL="228600" rtl="0" algn="l">
              <a:lnSpc>
                <a:spcPct val="115000"/>
              </a:lnSpc>
              <a:spcBef>
                <a:spcPts val="0"/>
              </a:spcBef>
              <a:spcAft>
                <a:spcPts val="0"/>
              </a:spcAft>
              <a:buSzPts val="1600"/>
              <a:buChar char="•"/>
            </a:pPr>
            <a:r>
              <a:rPr lang="en-US" sz="1600">
                <a:latin typeface="Arial"/>
                <a:ea typeface="Arial"/>
                <a:cs typeface="Arial"/>
                <a:sym typeface="Arial"/>
              </a:rPr>
              <a:t>Buyers can search and add items to their cart.</a:t>
            </a:r>
            <a:endParaRPr sz="1600">
              <a:latin typeface="Arial"/>
              <a:ea typeface="Arial"/>
              <a:cs typeface="Arial"/>
              <a:sym typeface="Arial"/>
            </a:endParaRPr>
          </a:p>
          <a:p>
            <a:pPr indent="-215900" lvl="0" marL="228600" rtl="0" algn="l">
              <a:lnSpc>
                <a:spcPct val="115000"/>
              </a:lnSpc>
              <a:spcBef>
                <a:spcPts val="0"/>
              </a:spcBef>
              <a:spcAft>
                <a:spcPts val="0"/>
              </a:spcAft>
              <a:buSzPts val="1600"/>
              <a:buChar char="•"/>
            </a:pPr>
            <a:r>
              <a:rPr lang="en-US" sz="1600">
                <a:latin typeface="Arial"/>
                <a:ea typeface="Arial"/>
                <a:cs typeface="Arial"/>
                <a:sym typeface="Arial"/>
              </a:rPr>
              <a:t>There is a button to order via WhatsApp(Cash On Delivery or use methods like UPI to get payment), email(COD or Methods like UPI) or prepayment if enabled from the dashboard.</a:t>
            </a:r>
            <a:endParaRPr sz="1600">
              <a:latin typeface="Arial"/>
              <a:ea typeface="Arial"/>
              <a:cs typeface="Arial"/>
              <a:sym typeface="Arial"/>
            </a:endParaRPr>
          </a:p>
          <a:p>
            <a:pPr indent="-215900" lvl="0" marL="228600" rtl="0" algn="l">
              <a:lnSpc>
                <a:spcPct val="115000"/>
              </a:lnSpc>
              <a:spcBef>
                <a:spcPts val="0"/>
              </a:spcBef>
              <a:spcAft>
                <a:spcPts val="0"/>
              </a:spcAft>
              <a:buSzPts val="1600"/>
              <a:buChar char="•"/>
            </a:pPr>
            <a:r>
              <a:rPr lang="en-US" sz="1600">
                <a:latin typeface="Arial"/>
                <a:ea typeface="Arial"/>
                <a:cs typeface="Arial"/>
                <a:sym typeface="Arial"/>
              </a:rPr>
              <a:t>You can ship items to customers through any courier when you receive an order. Or you can give it directly to your customer if the customer is near you.</a:t>
            </a:r>
            <a:endParaRPr sz="1600">
              <a:latin typeface="Arial"/>
              <a:ea typeface="Arial"/>
              <a:cs typeface="Arial"/>
              <a:sym typeface="Arial"/>
            </a:endParaRPr>
          </a:p>
          <a:p>
            <a:pPr indent="-215900" lvl="0" marL="228600" rtl="0" algn="l">
              <a:lnSpc>
                <a:spcPct val="115000"/>
              </a:lnSpc>
              <a:spcBef>
                <a:spcPts val="0"/>
              </a:spcBef>
              <a:spcAft>
                <a:spcPts val="0"/>
              </a:spcAft>
              <a:buSzPts val="1600"/>
              <a:buChar char="•"/>
            </a:pPr>
            <a:r>
              <a:rPr lang="en-US" sz="1600">
                <a:latin typeface="Arial"/>
                <a:ea typeface="Arial"/>
                <a:cs typeface="Arial"/>
                <a:sym typeface="Arial"/>
              </a:rPr>
              <a:t>You and your customers can use the app in your native language by selecting the appropriate language in the language dropdown option. Our platform is translated into all possible languages across the globe.</a:t>
            </a:r>
            <a:endParaRPr sz="1600">
              <a:latin typeface="Arial"/>
              <a:ea typeface="Arial"/>
              <a:cs typeface="Arial"/>
              <a:sym typeface="Arial"/>
            </a:endParaRPr>
          </a:p>
          <a:p>
            <a:pPr indent="-215900" lvl="0" marL="228600" rtl="0" algn="l">
              <a:lnSpc>
                <a:spcPct val="115000"/>
              </a:lnSpc>
              <a:spcBef>
                <a:spcPts val="0"/>
              </a:spcBef>
              <a:spcAft>
                <a:spcPts val="0"/>
              </a:spcAft>
              <a:buSzPts val="1600"/>
              <a:buChar char="•"/>
            </a:pPr>
            <a:r>
              <a:rPr lang="en-US" sz="1600">
                <a:latin typeface="Arial"/>
                <a:ea typeface="Arial"/>
                <a:cs typeface="Arial"/>
                <a:sym typeface="Arial"/>
              </a:rPr>
              <a:t>Since our platform can act as a direct interface between producer and consumer, we can effectively avoid price manipulation in the market.</a:t>
            </a:r>
            <a:endParaRPr sz="1600">
              <a:latin typeface="Arial"/>
              <a:ea typeface="Arial"/>
              <a:cs typeface="Arial"/>
              <a:sym typeface="Arial"/>
            </a:endParaRPr>
          </a:p>
          <a:p>
            <a:pPr indent="-215900" lvl="0" marL="228600" rtl="0" algn="l">
              <a:lnSpc>
                <a:spcPct val="115000"/>
              </a:lnSpc>
              <a:spcBef>
                <a:spcPts val="0"/>
              </a:spcBef>
              <a:spcAft>
                <a:spcPts val="0"/>
              </a:spcAft>
              <a:buSzPts val="1600"/>
              <a:buChar char="•"/>
            </a:pPr>
            <a:r>
              <a:rPr lang="en-US" sz="1600">
                <a:latin typeface="Arial"/>
                <a:ea typeface="Arial"/>
                <a:cs typeface="Arial"/>
                <a:sym typeface="Arial"/>
              </a:rPr>
              <a:t>All services in our platform are free of cost except the custom domain option and premium themes, which is optional, and you can choose if you need.</a:t>
            </a:r>
            <a:endParaRPr sz="1600">
              <a:latin typeface="Arial"/>
              <a:ea typeface="Arial"/>
              <a:cs typeface="Arial"/>
              <a:sym typeface="Arial"/>
            </a:endParaRPr>
          </a:p>
          <a:p>
            <a:pPr indent="-215900" lvl="0" marL="228600" rtl="0" algn="l">
              <a:lnSpc>
                <a:spcPct val="115000"/>
              </a:lnSpc>
              <a:spcBef>
                <a:spcPts val="0"/>
              </a:spcBef>
              <a:spcAft>
                <a:spcPts val="0"/>
              </a:spcAft>
              <a:buSzPts val="1600"/>
              <a:buChar char="•"/>
            </a:pPr>
            <a:r>
              <a:rPr lang="en-US" sz="1600">
                <a:latin typeface="Arial"/>
                <a:ea typeface="Arial"/>
                <a:cs typeface="Arial"/>
                <a:sym typeface="Arial"/>
              </a:rPr>
              <a:t>If you forgot your password, click on the forgot password button on the login page. Then write your registered email and click the Send password reset link button. You will get a password reset link in your registered email address. You can click the reset link and create a new password.</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latin typeface="Arial"/>
              <a:ea typeface="Arial"/>
              <a:cs typeface="Arial"/>
              <a:sym typeface="Arial"/>
            </a:endParaRPr>
          </a:p>
        </p:txBody>
      </p:sp>
      <p:sp>
        <p:nvSpPr>
          <p:cNvPr id="236" name="Google Shape;236;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37" name="Google Shape;237;p8"/>
          <p:cNvPicPr preferRelativeResize="0"/>
          <p:nvPr/>
        </p:nvPicPr>
        <p:blipFill rotWithShape="1">
          <a:blip r:embed="rId3">
            <a:alphaModFix/>
          </a:blip>
          <a:srcRect b="0" l="0" r="0" t="0"/>
          <a:stretch/>
        </p:blipFill>
        <p:spPr>
          <a:xfrm>
            <a:off x="143000" y="5221100"/>
            <a:ext cx="1505201" cy="1505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9"/>
          <p:cNvSpPr txBox="1"/>
          <p:nvPr>
            <p:ph type="title"/>
          </p:nvPr>
        </p:nvSpPr>
        <p:spPr>
          <a:xfrm>
            <a:off x="3581400" y="247550"/>
            <a:ext cx="777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en-US"/>
              <a:t>Mobile App</a:t>
            </a:r>
            <a:endParaRPr/>
          </a:p>
        </p:txBody>
      </p:sp>
      <p:sp>
        <p:nvSpPr>
          <p:cNvPr id="244" name="Google Shape;244;p9"/>
          <p:cNvSpPr txBox="1"/>
          <p:nvPr>
            <p:ph idx="1" type="body"/>
          </p:nvPr>
        </p:nvSpPr>
        <p:spPr>
          <a:xfrm>
            <a:off x="3581400" y="1462025"/>
            <a:ext cx="7772400" cy="50643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0"/>
              </a:spcBef>
              <a:spcAft>
                <a:spcPts val="0"/>
              </a:spcAft>
              <a:buSzPts val="1600"/>
              <a:buFont typeface="Arial"/>
              <a:buChar char="•"/>
            </a:pPr>
            <a:r>
              <a:rPr lang="en-US" sz="1600">
                <a:latin typeface="Arial"/>
                <a:ea typeface="Arial"/>
                <a:cs typeface="Arial"/>
                <a:sym typeface="Arial"/>
              </a:rPr>
              <a:t>Our main website is a PWA(Progressive Web App). So users can </a:t>
            </a:r>
            <a:r>
              <a:rPr lang="en-US" sz="1600">
                <a:latin typeface="Arial"/>
                <a:ea typeface="Arial"/>
                <a:cs typeface="Arial"/>
                <a:sym typeface="Arial"/>
              </a:rPr>
              <a:t>easily</a:t>
            </a:r>
            <a:r>
              <a:rPr lang="en-US" sz="1600">
                <a:latin typeface="Arial"/>
                <a:ea typeface="Arial"/>
                <a:cs typeface="Arial"/>
                <a:sym typeface="Arial"/>
              </a:rPr>
              <a:t> install app on android and ios mobiles.</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US" sz="1600">
                <a:latin typeface="Arial"/>
                <a:ea typeface="Arial"/>
                <a:cs typeface="Arial"/>
                <a:sym typeface="Arial"/>
              </a:rPr>
              <a:t>We released an android app which has got about 1000 downloads, but we are more focusing on PWA since its more easy and occupy less space in mobile.</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US" sz="1600">
                <a:latin typeface="Arial"/>
                <a:ea typeface="Arial"/>
                <a:cs typeface="Arial"/>
                <a:sym typeface="Arial"/>
              </a:rPr>
              <a:t>Our client’s website also a PWA. So their users also can </a:t>
            </a:r>
            <a:r>
              <a:rPr lang="en-US" sz="1600">
                <a:latin typeface="Arial"/>
                <a:ea typeface="Arial"/>
                <a:cs typeface="Arial"/>
                <a:sym typeface="Arial"/>
              </a:rPr>
              <a:t>install</a:t>
            </a:r>
            <a:r>
              <a:rPr lang="en-US" sz="1600">
                <a:latin typeface="Arial"/>
                <a:ea typeface="Arial"/>
                <a:cs typeface="Arial"/>
                <a:sym typeface="Arial"/>
              </a:rPr>
              <a:t> app on ios and android. There is also an extra option to create ios, android, microsoft and facebook meta app.</a:t>
            </a:r>
            <a:endParaRPr sz="1600">
              <a:latin typeface="Arial"/>
              <a:ea typeface="Arial"/>
              <a:cs typeface="Arial"/>
              <a:sym typeface="Arial"/>
            </a:endParaRPr>
          </a:p>
        </p:txBody>
      </p:sp>
      <p:sp>
        <p:nvSpPr>
          <p:cNvPr id="245" name="Google Shape;245;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46" name="Google Shape;246;p9"/>
          <p:cNvPicPr preferRelativeResize="0"/>
          <p:nvPr/>
        </p:nvPicPr>
        <p:blipFill rotWithShape="1">
          <a:blip r:embed="rId3">
            <a:alphaModFix/>
          </a:blip>
          <a:srcRect b="0" l="0" r="0" t="0"/>
          <a:stretch/>
        </p:blipFill>
        <p:spPr>
          <a:xfrm>
            <a:off x="143000" y="5221100"/>
            <a:ext cx="1505201" cy="15051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SENTATIONGO">
  <a:themeElements>
    <a:clrScheme name="PGO-BIZ">
      <a:dk1>
        <a:srgbClr val="000000"/>
      </a:dk1>
      <a:lt1>
        <a:srgbClr val="FFFFFF"/>
      </a:lt1>
      <a:dk2>
        <a:srgbClr val="282B4D"/>
      </a:dk2>
      <a:lt2>
        <a:srgbClr val="E7E6E6"/>
      </a:lt2>
      <a:accent1>
        <a:srgbClr val="282B4D"/>
      </a:accent1>
      <a:accent2>
        <a:srgbClr val="FF7000"/>
      </a:accent2>
      <a:accent3>
        <a:srgbClr val="FFC000"/>
      </a:accent3>
      <a:accent4>
        <a:srgbClr val="5B9BD5"/>
      </a:accent4>
      <a:accent5>
        <a:srgbClr val="A5A5A5"/>
      </a:accent5>
      <a:accent6>
        <a:srgbClr val="FF7000"/>
      </a:accent6>
      <a:hlink>
        <a:srgbClr val="FF7000"/>
      </a:hlink>
      <a:folHlink>
        <a:srgbClr val="FF7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