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91A30C-B26F-4BB6-B8DC-5942B3C22BB9}">
          <p14:sldIdLst>
            <p14:sldId id="256"/>
            <p14:sldId id="257"/>
            <p14:sldId id="258"/>
            <p14:sldId id="259"/>
            <p14:sldId id="260"/>
            <p14:sldId id="261"/>
            <p14:sldId id="262"/>
            <p14:sldId id="263"/>
            <p14:sldId id="264"/>
            <p14:sldId id="265"/>
            <p14:sldId id="266"/>
            <p14:sldId id="267"/>
            <p14:sldId id="268"/>
            <p14:sldId id="269"/>
            <p14:sldId id="270"/>
            <p14:sldId id="271"/>
            <p14:sldId id="273"/>
            <p14:sldId id="272"/>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1796D-D23A-49C4-BB61-0C4576FDBD2D}" v="27" dt="2024-11-26T18:42:58.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11/27/2024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73F7-631A-8DDF-ABDE-25DFEAAA34E2}"/>
              </a:ext>
            </a:extLst>
          </p:cNvPr>
          <p:cNvSpPr>
            <a:spLocks noGrp="1"/>
          </p:cNvSpPr>
          <p:nvPr>
            <p:ph type="ctrTitle"/>
          </p:nvPr>
        </p:nvSpPr>
        <p:spPr/>
        <p:txBody>
          <a:bodyPr/>
          <a:lstStyle/>
          <a:p>
            <a:r>
              <a:rPr lang="en-US" sz="5400" dirty="0"/>
              <a:t>File handling in java</a:t>
            </a:r>
            <a:endParaRPr lang="en-IN" sz="5400" dirty="0"/>
          </a:p>
        </p:txBody>
      </p:sp>
      <p:sp>
        <p:nvSpPr>
          <p:cNvPr id="3" name="Subtitle 2">
            <a:extLst>
              <a:ext uri="{FF2B5EF4-FFF2-40B4-BE49-F238E27FC236}">
                <a16:creationId xmlns:a16="http://schemas.microsoft.com/office/drawing/2014/main" id="{6676F977-F62E-5DDE-BD4B-61CA76A2150C}"/>
              </a:ext>
            </a:extLst>
          </p:cNvPr>
          <p:cNvSpPr>
            <a:spLocks noGrp="1"/>
          </p:cNvSpPr>
          <p:nvPr>
            <p:ph type="subTitle" idx="1"/>
          </p:nvPr>
        </p:nvSpPr>
        <p:spPr/>
        <p:txBody>
          <a:bodyPr/>
          <a:lstStyle/>
          <a:p>
            <a:r>
              <a:rPr lang="en-US" dirty="0"/>
              <a:t>By Dhananjay Kumar B S</a:t>
            </a:r>
            <a:endParaRPr lang="en-IN" dirty="0"/>
          </a:p>
        </p:txBody>
      </p:sp>
    </p:spTree>
    <p:extLst>
      <p:ext uri="{BB962C8B-B14F-4D97-AF65-F5344CB8AC3E}">
        <p14:creationId xmlns:p14="http://schemas.microsoft.com/office/powerpoint/2010/main" val="114376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00D0-1BDF-7199-7367-916E691691FE}"/>
              </a:ext>
            </a:extLst>
          </p:cNvPr>
          <p:cNvSpPr>
            <a:spLocks noGrp="1"/>
          </p:cNvSpPr>
          <p:nvPr>
            <p:ph type="title"/>
          </p:nvPr>
        </p:nvSpPr>
        <p:spPr/>
        <p:txBody>
          <a:bodyPr/>
          <a:lstStyle/>
          <a:p>
            <a:r>
              <a:rPr lang="en-US" dirty="0"/>
              <a:t>OutputStream in JAVA</a:t>
            </a:r>
            <a:endParaRPr lang="en-IN" dirty="0"/>
          </a:p>
        </p:txBody>
      </p:sp>
      <p:sp>
        <p:nvSpPr>
          <p:cNvPr id="3" name="Content Placeholder 2">
            <a:extLst>
              <a:ext uri="{FF2B5EF4-FFF2-40B4-BE49-F238E27FC236}">
                <a16:creationId xmlns:a16="http://schemas.microsoft.com/office/drawing/2014/main" id="{B1EA7B68-41E6-1D0A-8E3A-0049776508C1}"/>
              </a:ext>
            </a:extLst>
          </p:cNvPr>
          <p:cNvSpPr>
            <a:spLocks noGrp="1"/>
          </p:cNvSpPr>
          <p:nvPr>
            <p:ph idx="1"/>
          </p:nvPr>
        </p:nvSpPr>
        <p:spPr/>
        <p:txBody>
          <a:bodyPr/>
          <a:lstStyle/>
          <a:p>
            <a:r>
              <a:rPr lang="en-US" b="0" i="0" dirty="0">
                <a:effectLst/>
                <a:latin typeface="Nunito" pitchFamily="2" charset="0"/>
              </a:rPr>
              <a:t>The output stream is used to write data to numerous output devices like the monitor, file, etc. OutputStream is an abstract superclass that represents an output stream. OutputStream is an abstract class and because of this, it is not useful by itself. However, its subclasses are used to write data.</a:t>
            </a:r>
          </a:p>
          <a:p>
            <a:r>
              <a:rPr lang="en-US" b="0" i="0" dirty="0">
                <a:effectLst/>
                <a:latin typeface="Nunito" pitchFamily="2" charset="0"/>
              </a:rPr>
              <a:t>There are several subclasses of the OutputStream class which are as follows:</a:t>
            </a:r>
          </a:p>
          <a:p>
            <a:pPr marL="342900" indent="-342900">
              <a:buFont typeface="+mj-lt"/>
              <a:buAutoNum type="arabicPeriod"/>
            </a:pPr>
            <a:r>
              <a:rPr lang="en-US" dirty="0">
                <a:latin typeface="Nunito" pitchFamily="2" charset="0"/>
              </a:rPr>
              <a:t>ByteArrayOutputStream</a:t>
            </a:r>
          </a:p>
          <a:p>
            <a:pPr marL="342900" indent="-342900">
              <a:buFont typeface="+mj-lt"/>
              <a:buAutoNum type="arabicPeriod"/>
            </a:pPr>
            <a:r>
              <a:rPr lang="en-US" dirty="0">
                <a:latin typeface="Nunito" pitchFamily="2" charset="0"/>
              </a:rPr>
              <a:t>FileOutputStream</a:t>
            </a:r>
          </a:p>
          <a:p>
            <a:pPr marL="342900" indent="-342900">
              <a:buFont typeface="+mj-lt"/>
              <a:buAutoNum type="arabicPeriod"/>
            </a:pPr>
            <a:r>
              <a:rPr lang="en-US" dirty="0">
                <a:latin typeface="Nunito" pitchFamily="2" charset="0"/>
              </a:rPr>
              <a:t>StringBufferOutputStream</a:t>
            </a:r>
          </a:p>
          <a:p>
            <a:pPr marL="342900" indent="-342900">
              <a:buFont typeface="+mj-lt"/>
              <a:buAutoNum type="arabicPeriod"/>
            </a:pPr>
            <a:r>
              <a:rPr lang="en-US" dirty="0">
                <a:latin typeface="Nunito" pitchFamily="2" charset="0"/>
              </a:rPr>
              <a:t>ObjectOutputStream</a:t>
            </a:r>
          </a:p>
          <a:p>
            <a:pPr marL="342900" indent="-342900">
              <a:buFont typeface="+mj-lt"/>
              <a:buAutoNum type="arabicPeriod"/>
            </a:pPr>
            <a:r>
              <a:rPr lang="en-US" dirty="0">
                <a:latin typeface="Nunito" pitchFamily="2" charset="0"/>
              </a:rPr>
              <a:t>DataOutputStream</a:t>
            </a:r>
          </a:p>
          <a:p>
            <a:pPr marL="342900" indent="-342900">
              <a:buFont typeface="+mj-lt"/>
              <a:buAutoNum type="arabicPeriod"/>
            </a:pPr>
            <a:r>
              <a:rPr lang="en-US" dirty="0">
                <a:latin typeface="Nunito" pitchFamily="2" charset="0"/>
              </a:rPr>
              <a:t>PrintStream</a:t>
            </a:r>
            <a:endParaRPr lang="en-IN" dirty="0"/>
          </a:p>
        </p:txBody>
      </p:sp>
    </p:spTree>
    <p:extLst>
      <p:ext uri="{BB962C8B-B14F-4D97-AF65-F5344CB8AC3E}">
        <p14:creationId xmlns:p14="http://schemas.microsoft.com/office/powerpoint/2010/main" val="238520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3225-381B-275D-1BCE-519BBC0B05B3}"/>
              </a:ext>
            </a:extLst>
          </p:cNvPr>
          <p:cNvSpPr>
            <a:spLocks noGrp="1"/>
          </p:cNvSpPr>
          <p:nvPr>
            <p:ph type="title"/>
          </p:nvPr>
        </p:nvSpPr>
        <p:spPr/>
        <p:txBody>
          <a:bodyPr/>
          <a:lstStyle/>
          <a:p>
            <a:r>
              <a:rPr lang="en-US" dirty="0"/>
              <a:t>Declaration </a:t>
            </a:r>
            <a:endParaRPr lang="en-IN" dirty="0"/>
          </a:p>
        </p:txBody>
      </p:sp>
      <p:sp>
        <p:nvSpPr>
          <p:cNvPr id="4" name="Rectangle 1">
            <a:extLst>
              <a:ext uri="{FF2B5EF4-FFF2-40B4-BE49-F238E27FC236}">
                <a16:creationId xmlns:a16="http://schemas.microsoft.com/office/drawing/2014/main" id="{CA47E4C9-1831-4312-D2F3-8C7F4B5F7DB9}"/>
              </a:ext>
            </a:extLst>
          </p:cNvPr>
          <p:cNvSpPr>
            <a:spLocks noGrp="1" noChangeArrowheads="1"/>
          </p:cNvSpPr>
          <p:nvPr>
            <p:ph idx="1"/>
          </p:nvPr>
        </p:nvSpPr>
        <p:spPr bwMode="auto">
          <a:xfrm>
            <a:off x="1137110" y="2772098"/>
            <a:ext cx="9917780" cy="37187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Creating an OutputStream OutputStream obj = new FileOutputStream();</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66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C288-3062-CBD9-B710-2952B72FE317}"/>
              </a:ext>
            </a:extLst>
          </p:cNvPr>
          <p:cNvSpPr>
            <a:spLocks noGrp="1"/>
          </p:cNvSpPr>
          <p:nvPr>
            <p:ph type="title"/>
          </p:nvPr>
        </p:nvSpPr>
        <p:spPr>
          <a:xfrm>
            <a:off x="1066800" y="642594"/>
            <a:ext cx="10058400" cy="881406"/>
          </a:xfrm>
        </p:spPr>
        <p:txBody>
          <a:bodyPr>
            <a:normAutofit/>
          </a:bodyPr>
          <a:lstStyle/>
          <a:p>
            <a:r>
              <a:rPr lang="en-US" sz="4000" dirty="0"/>
              <a:t>Methods of OutputStream</a:t>
            </a:r>
            <a:endParaRPr lang="en-IN" sz="4000" dirty="0"/>
          </a:p>
        </p:txBody>
      </p:sp>
      <p:graphicFrame>
        <p:nvGraphicFramePr>
          <p:cNvPr id="4" name="Content Placeholder 3">
            <a:extLst>
              <a:ext uri="{FF2B5EF4-FFF2-40B4-BE49-F238E27FC236}">
                <a16:creationId xmlns:a16="http://schemas.microsoft.com/office/drawing/2014/main" id="{B79FBDE1-7EEF-0889-8733-9D2B33B4628F}"/>
              </a:ext>
            </a:extLst>
          </p:cNvPr>
          <p:cNvGraphicFramePr>
            <a:graphicFrameLocks noGrp="1"/>
          </p:cNvGraphicFramePr>
          <p:nvPr>
            <p:ph idx="1"/>
            <p:extLst>
              <p:ext uri="{D42A27DB-BD31-4B8C-83A1-F6EECF244321}">
                <p14:modId xmlns:p14="http://schemas.microsoft.com/office/powerpoint/2010/main" val="748183424"/>
              </p:ext>
            </p:extLst>
          </p:nvPr>
        </p:nvGraphicFramePr>
        <p:xfrm>
          <a:off x="1066803" y="1524000"/>
          <a:ext cx="10058397" cy="4129550"/>
        </p:xfrm>
        <a:graphic>
          <a:graphicData uri="http://schemas.openxmlformats.org/drawingml/2006/table">
            <a:tbl>
              <a:tblPr firstRow="1" bandRow="1">
                <a:tableStyleId>{5C22544A-7EE6-4342-B048-85BDC9FD1C3A}</a:tableStyleId>
              </a:tblPr>
              <a:tblGrid>
                <a:gridCol w="604684">
                  <a:extLst>
                    <a:ext uri="{9D8B030D-6E8A-4147-A177-3AD203B41FA5}">
                      <a16:colId xmlns:a16="http://schemas.microsoft.com/office/drawing/2014/main" val="353018894"/>
                    </a:ext>
                  </a:extLst>
                </a:gridCol>
                <a:gridCol w="2556387">
                  <a:extLst>
                    <a:ext uri="{9D8B030D-6E8A-4147-A177-3AD203B41FA5}">
                      <a16:colId xmlns:a16="http://schemas.microsoft.com/office/drawing/2014/main" val="664456500"/>
                    </a:ext>
                  </a:extLst>
                </a:gridCol>
                <a:gridCol w="6897326">
                  <a:extLst>
                    <a:ext uri="{9D8B030D-6E8A-4147-A177-3AD203B41FA5}">
                      <a16:colId xmlns:a16="http://schemas.microsoft.com/office/drawing/2014/main" val="2003126616"/>
                    </a:ext>
                  </a:extLst>
                </a:gridCol>
              </a:tblGrid>
              <a:tr h="825910">
                <a:tc>
                  <a:txBody>
                    <a:bodyPr/>
                    <a:lstStyle/>
                    <a:p>
                      <a:r>
                        <a:rPr lang="en-US" dirty="0"/>
                        <a:t>S</a:t>
                      </a:r>
                    </a:p>
                    <a:p>
                      <a:r>
                        <a:rPr lang="en-US" dirty="0"/>
                        <a:t>No.</a:t>
                      </a:r>
                      <a:endParaRPr lang="en-IN" dirty="0"/>
                    </a:p>
                  </a:txBody>
                  <a:tcPr/>
                </a:tc>
                <a:tc>
                  <a:txBody>
                    <a:bodyPr/>
                    <a:lstStyle/>
                    <a:p>
                      <a:r>
                        <a:rPr lang="en-US" dirty="0"/>
                        <a:t>Method</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839342461"/>
                  </a:ext>
                </a:extLst>
              </a:tr>
              <a:tr h="825910">
                <a:tc>
                  <a:txBody>
                    <a:bodyPr/>
                    <a:lstStyle/>
                    <a:p>
                      <a:r>
                        <a:rPr lang="en-US" dirty="0"/>
                        <a:t>1</a:t>
                      </a:r>
                      <a:endParaRPr lang="en-IN" dirty="0"/>
                    </a:p>
                  </a:txBody>
                  <a:tcPr/>
                </a:tc>
                <a:tc>
                  <a:txBody>
                    <a:bodyPr/>
                    <a:lstStyle/>
                    <a:p>
                      <a:r>
                        <a:rPr lang="en-US" dirty="0"/>
                        <a:t>write()</a:t>
                      </a:r>
                      <a:endParaRPr lang="en-IN" dirty="0"/>
                    </a:p>
                  </a:txBody>
                  <a:tcPr/>
                </a:tc>
                <a:tc>
                  <a:txBody>
                    <a:bodyPr/>
                    <a:lstStyle/>
                    <a:p>
                      <a:r>
                        <a:rPr lang="en-US" sz="1800" b="0" i="0" kern="1200" dirty="0">
                          <a:solidFill>
                            <a:schemeClr val="dk1"/>
                          </a:solidFill>
                          <a:effectLst/>
                          <a:latin typeface="+mn-lt"/>
                          <a:ea typeface="+mn-ea"/>
                          <a:cs typeface="+mn-cs"/>
                        </a:rPr>
                        <a:t>Writes the specified byte to the output stream.</a:t>
                      </a:r>
                      <a:endParaRPr lang="en-IN" dirty="0"/>
                    </a:p>
                  </a:txBody>
                  <a:tcPr/>
                </a:tc>
                <a:extLst>
                  <a:ext uri="{0D108BD9-81ED-4DB2-BD59-A6C34878D82A}">
                    <a16:rowId xmlns:a16="http://schemas.microsoft.com/office/drawing/2014/main" val="704752458"/>
                  </a:ext>
                </a:extLst>
              </a:tr>
              <a:tr h="825910">
                <a:tc>
                  <a:txBody>
                    <a:bodyPr/>
                    <a:lstStyle/>
                    <a:p>
                      <a:r>
                        <a:rPr lang="en-US" dirty="0"/>
                        <a:t>2</a:t>
                      </a:r>
                      <a:endParaRPr lang="en-IN" dirty="0"/>
                    </a:p>
                  </a:txBody>
                  <a:tcPr/>
                </a:tc>
                <a:tc>
                  <a:txBody>
                    <a:bodyPr/>
                    <a:lstStyle/>
                    <a:p>
                      <a:r>
                        <a:rPr lang="en-US" dirty="0"/>
                        <a:t>write(byte[] array)</a:t>
                      </a:r>
                      <a:endParaRPr lang="en-IN" dirty="0"/>
                    </a:p>
                  </a:txBody>
                  <a:tcPr/>
                </a:tc>
                <a:tc>
                  <a:txBody>
                    <a:bodyPr/>
                    <a:lstStyle/>
                    <a:p>
                      <a:r>
                        <a:rPr lang="en-US" sz="1800" b="0" i="0" kern="1200" dirty="0">
                          <a:solidFill>
                            <a:schemeClr val="dk1"/>
                          </a:solidFill>
                          <a:effectLst/>
                          <a:latin typeface="+mn-lt"/>
                          <a:ea typeface="+mn-ea"/>
                          <a:cs typeface="+mn-cs"/>
                        </a:rPr>
                        <a:t>Writes the bytes which are inside a specific array to the output stream.</a:t>
                      </a:r>
                      <a:endParaRPr lang="en-IN" dirty="0"/>
                    </a:p>
                  </a:txBody>
                  <a:tcPr/>
                </a:tc>
                <a:extLst>
                  <a:ext uri="{0D108BD9-81ED-4DB2-BD59-A6C34878D82A}">
                    <a16:rowId xmlns:a16="http://schemas.microsoft.com/office/drawing/2014/main" val="3611236518"/>
                  </a:ext>
                </a:extLst>
              </a:tr>
              <a:tr h="825910">
                <a:tc>
                  <a:txBody>
                    <a:bodyPr/>
                    <a:lstStyle/>
                    <a:p>
                      <a:r>
                        <a:rPr lang="en-US" dirty="0"/>
                        <a:t>3</a:t>
                      </a:r>
                      <a:endParaRPr lang="en-IN" dirty="0"/>
                    </a:p>
                  </a:txBody>
                  <a:tcPr/>
                </a:tc>
                <a:tc>
                  <a:txBody>
                    <a:bodyPr/>
                    <a:lstStyle/>
                    <a:p>
                      <a:r>
                        <a:rPr lang="en-US" dirty="0"/>
                        <a:t>close()</a:t>
                      </a:r>
                      <a:endParaRPr lang="en-IN" dirty="0"/>
                    </a:p>
                  </a:txBody>
                  <a:tcPr/>
                </a:tc>
                <a:tc>
                  <a:txBody>
                    <a:bodyPr/>
                    <a:lstStyle/>
                    <a:p>
                      <a:r>
                        <a:rPr lang="en-IN" sz="1800" b="0" i="0" kern="1200" dirty="0">
                          <a:solidFill>
                            <a:schemeClr val="dk1"/>
                          </a:solidFill>
                          <a:effectLst/>
                          <a:latin typeface="+mn-lt"/>
                          <a:ea typeface="+mn-ea"/>
                          <a:cs typeface="+mn-cs"/>
                        </a:rPr>
                        <a:t>Closes the output stream.</a:t>
                      </a:r>
                      <a:endParaRPr lang="en-IN" dirty="0"/>
                    </a:p>
                  </a:txBody>
                  <a:tcPr/>
                </a:tc>
                <a:extLst>
                  <a:ext uri="{0D108BD9-81ED-4DB2-BD59-A6C34878D82A}">
                    <a16:rowId xmlns:a16="http://schemas.microsoft.com/office/drawing/2014/main" val="1740551295"/>
                  </a:ext>
                </a:extLst>
              </a:tr>
              <a:tr h="825910">
                <a:tc>
                  <a:txBody>
                    <a:bodyPr/>
                    <a:lstStyle/>
                    <a:p>
                      <a:r>
                        <a:rPr lang="en-US" dirty="0"/>
                        <a:t>4</a:t>
                      </a:r>
                      <a:endParaRPr lang="en-IN" dirty="0"/>
                    </a:p>
                  </a:txBody>
                  <a:tcPr/>
                </a:tc>
                <a:tc>
                  <a:txBody>
                    <a:bodyPr/>
                    <a:lstStyle/>
                    <a:p>
                      <a:r>
                        <a:rPr lang="en-US" dirty="0"/>
                        <a:t>flush()</a:t>
                      </a:r>
                      <a:endParaRPr lang="en-IN" dirty="0"/>
                    </a:p>
                  </a:txBody>
                  <a:tcPr/>
                </a:tc>
                <a:tc>
                  <a:txBody>
                    <a:bodyPr/>
                    <a:lstStyle/>
                    <a:p>
                      <a:r>
                        <a:rPr lang="en-US" sz="1800" b="0" i="0" kern="1200" dirty="0">
                          <a:solidFill>
                            <a:schemeClr val="dk1"/>
                          </a:solidFill>
                          <a:effectLst/>
                          <a:latin typeface="+mn-lt"/>
                          <a:ea typeface="+mn-ea"/>
                          <a:cs typeface="+mn-cs"/>
                        </a:rPr>
                        <a:t>Forces to write all the data present in an output stream to the destination.</a:t>
                      </a:r>
                      <a:endParaRPr lang="en-IN" dirty="0"/>
                    </a:p>
                  </a:txBody>
                  <a:tcPr/>
                </a:tc>
                <a:extLst>
                  <a:ext uri="{0D108BD9-81ED-4DB2-BD59-A6C34878D82A}">
                    <a16:rowId xmlns:a16="http://schemas.microsoft.com/office/drawing/2014/main" val="3668269181"/>
                  </a:ext>
                </a:extLst>
              </a:tr>
            </a:tbl>
          </a:graphicData>
        </a:graphic>
      </p:graphicFrame>
    </p:spTree>
    <p:extLst>
      <p:ext uri="{BB962C8B-B14F-4D97-AF65-F5344CB8AC3E}">
        <p14:creationId xmlns:p14="http://schemas.microsoft.com/office/powerpoint/2010/main" val="345191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1FBF-EFE1-8BAD-4841-715AFC155D24}"/>
              </a:ext>
            </a:extLst>
          </p:cNvPr>
          <p:cNvSpPr>
            <a:spLocks noGrp="1"/>
          </p:cNvSpPr>
          <p:nvPr>
            <p:ph type="title"/>
          </p:nvPr>
        </p:nvSpPr>
        <p:spPr/>
        <p:txBody>
          <a:bodyPr>
            <a:normAutofit/>
          </a:bodyPr>
          <a:lstStyle/>
          <a:p>
            <a:r>
              <a:rPr lang="en-IN" sz="3200" dirty="0"/>
              <a:t>Java File Class Methods</a:t>
            </a:r>
          </a:p>
        </p:txBody>
      </p:sp>
      <p:sp>
        <p:nvSpPr>
          <p:cNvPr id="3" name="Content Placeholder 2">
            <a:extLst>
              <a:ext uri="{FF2B5EF4-FFF2-40B4-BE49-F238E27FC236}">
                <a16:creationId xmlns:a16="http://schemas.microsoft.com/office/drawing/2014/main" id="{0186BB8C-53A8-683A-E969-99234A1030FA}"/>
              </a:ext>
            </a:extLst>
          </p:cNvPr>
          <p:cNvSpPr>
            <a:spLocks noGrp="1"/>
          </p:cNvSpPr>
          <p:nvPr>
            <p:ph idx="1"/>
          </p:nvPr>
        </p:nvSpPr>
        <p:spPr>
          <a:xfrm>
            <a:off x="1066800" y="1611507"/>
            <a:ext cx="10058400" cy="3931920"/>
          </a:xfrm>
        </p:spPr>
        <p:txBody>
          <a:bodyPr/>
          <a:lstStyle/>
          <a:p>
            <a:r>
              <a:rPr lang="en-IN" dirty="0"/>
              <a:t>The following table depicts several File Class Methods:</a:t>
            </a:r>
          </a:p>
        </p:txBody>
      </p:sp>
      <p:graphicFrame>
        <p:nvGraphicFramePr>
          <p:cNvPr id="5" name="Table 4">
            <a:extLst>
              <a:ext uri="{FF2B5EF4-FFF2-40B4-BE49-F238E27FC236}">
                <a16:creationId xmlns:a16="http://schemas.microsoft.com/office/drawing/2014/main" id="{1692E358-9147-2BE0-ADCC-8D46F7509F7D}"/>
              </a:ext>
            </a:extLst>
          </p:cNvPr>
          <p:cNvGraphicFramePr>
            <a:graphicFrameLocks noGrp="1"/>
          </p:cNvGraphicFramePr>
          <p:nvPr>
            <p:extLst>
              <p:ext uri="{D42A27DB-BD31-4B8C-83A1-F6EECF244321}">
                <p14:modId xmlns:p14="http://schemas.microsoft.com/office/powerpoint/2010/main" val="821562086"/>
              </p:ext>
            </p:extLst>
          </p:nvPr>
        </p:nvGraphicFramePr>
        <p:xfrm>
          <a:off x="1353574" y="2014194"/>
          <a:ext cx="9771627" cy="4079240"/>
        </p:xfrm>
        <a:graphic>
          <a:graphicData uri="http://schemas.openxmlformats.org/drawingml/2006/table">
            <a:tbl>
              <a:tblPr firstRow="1" bandRow="1">
                <a:tableStyleId>{5C22544A-7EE6-4342-B048-85BDC9FD1C3A}</a:tableStyleId>
              </a:tblPr>
              <a:tblGrid>
                <a:gridCol w="3257209">
                  <a:extLst>
                    <a:ext uri="{9D8B030D-6E8A-4147-A177-3AD203B41FA5}">
                      <a16:colId xmlns:a16="http://schemas.microsoft.com/office/drawing/2014/main" val="410338110"/>
                    </a:ext>
                  </a:extLst>
                </a:gridCol>
                <a:gridCol w="4434894">
                  <a:extLst>
                    <a:ext uri="{9D8B030D-6E8A-4147-A177-3AD203B41FA5}">
                      <a16:colId xmlns:a16="http://schemas.microsoft.com/office/drawing/2014/main" val="4076060836"/>
                    </a:ext>
                  </a:extLst>
                </a:gridCol>
                <a:gridCol w="2079524">
                  <a:extLst>
                    <a:ext uri="{9D8B030D-6E8A-4147-A177-3AD203B41FA5}">
                      <a16:colId xmlns:a16="http://schemas.microsoft.com/office/drawing/2014/main" val="556180672"/>
                    </a:ext>
                  </a:extLst>
                </a:gridCol>
              </a:tblGrid>
              <a:tr h="370840">
                <a:tc>
                  <a:txBody>
                    <a:bodyPr/>
                    <a:lstStyle/>
                    <a:p>
                      <a:pPr algn="ctr"/>
                      <a:r>
                        <a:rPr lang="en-IN" sz="1600" dirty="0"/>
                        <a:t>Method Name</a:t>
                      </a:r>
                    </a:p>
                  </a:txBody>
                  <a:tcPr/>
                </a:tc>
                <a:tc>
                  <a:txBody>
                    <a:bodyPr/>
                    <a:lstStyle/>
                    <a:p>
                      <a:pPr algn="ctr"/>
                      <a:r>
                        <a:rPr lang="en-IN" sz="1600" dirty="0"/>
                        <a:t>Description </a:t>
                      </a:r>
                    </a:p>
                  </a:txBody>
                  <a:tcPr/>
                </a:tc>
                <a:tc>
                  <a:txBody>
                    <a:bodyPr/>
                    <a:lstStyle/>
                    <a:p>
                      <a:pPr algn="ctr"/>
                      <a:r>
                        <a:rPr lang="en-IN" sz="1600" dirty="0"/>
                        <a:t>Return Type</a:t>
                      </a:r>
                    </a:p>
                  </a:txBody>
                  <a:tcPr/>
                </a:tc>
                <a:extLst>
                  <a:ext uri="{0D108BD9-81ED-4DB2-BD59-A6C34878D82A}">
                    <a16:rowId xmlns:a16="http://schemas.microsoft.com/office/drawing/2014/main" val="121505571"/>
                  </a:ext>
                </a:extLst>
              </a:tr>
              <a:tr h="370840">
                <a:tc>
                  <a:txBody>
                    <a:bodyPr/>
                    <a:lstStyle/>
                    <a:p>
                      <a:pPr algn="ctr"/>
                      <a:r>
                        <a:rPr lang="en-IN" sz="1600" dirty="0"/>
                        <a:t>canRead()</a:t>
                      </a:r>
                    </a:p>
                  </a:txBody>
                  <a:tcPr/>
                </a:tc>
                <a:tc>
                  <a:txBody>
                    <a:bodyPr/>
                    <a:lstStyle/>
                    <a:p>
                      <a:pPr algn="ctr"/>
                      <a:r>
                        <a:rPr lang="en-IN" sz="1600" dirty="0"/>
                        <a:t>It tests whether the file is readable or not.</a:t>
                      </a:r>
                    </a:p>
                  </a:txBody>
                  <a:tcPr/>
                </a:tc>
                <a:tc>
                  <a:txBody>
                    <a:bodyPr/>
                    <a:lstStyle/>
                    <a:p>
                      <a:pPr algn="ctr"/>
                      <a:r>
                        <a:rPr lang="en-IN" sz="1600" dirty="0"/>
                        <a:t>Boolean </a:t>
                      </a:r>
                    </a:p>
                  </a:txBody>
                  <a:tcPr/>
                </a:tc>
                <a:extLst>
                  <a:ext uri="{0D108BD9-81ED-4DB2-BD59-A6C34878D82A}">
                    <a16:rowId xmlns:a16="http://schemas.microsoft.com/office/drawing/2014/main" val="2468902672"/>
                  </a:ext>
                </a:extLst>
              </a:tr>
              <a:tr h="370840">
                <a:tc>
                  <a:txBody>
                    <a:bodyPr/>
                    <a:lstStyle/>
                    <a:p>
                      <a:pPr algn="ctr"/>
                      <a:r>
                        <a:rPr lang="en-IN" sz="1600" dirty="0"/>
                        <a:t>canWrite()</a:t>
                      </a:r>
                    </a:p>
                  </a:txBody>
                  <a:tcPr/>
                </a:tc>
                <a:tc>
                  <a:txBody>
                    <a:bodyPr/>
                    <a:lstStyle/>
                    <a:p>
                      <a:pPr algn="ctr"/>
                      <a:r>
                        <a:rPr lang="en-IN" sz="1600" dirty="0"/>
                        <a:t>It tests whether the file is writable or not.</a:t>
                      </a:r>
                    </a:p>
                  </a:txBody>
                  <a:tcPr/>
                </a:tc>
                <a:tc>
                  <a:txBody>
                    <a:bodyPr/>
                    <a:lstStyle/>
                    <a:p>
                      <a:pPr algn="ctr"/>
                      <a:r>
                        <a:rPr lang="en-IN" sz="1600" dirty="0"/>
                        <a:t>Boolean</a:t>
                      </a:r>
                    </a:p>
                  </a:txBody>
                  <a:tcPr/>
                </a:tc>
                <a:extLst>
                  <a:ext uri="{0D108BD9-81ED-4DB2-BD59-A6C34878D82A}">
                    <a16:rowId xmlns:a16="http://schemas.microsoft.com/office/drawing/2014/main" val="3380391861"/>
                  </a:ext>
                </a:extLst>
              </a:tr>
              <a:tr h="370840">
                <a:tc>
                  <a:txBody>
                    <a:bodyPr/>
                    <a:lstStyle/>
                    <a:p>
                      <a:pPr algn="ctr"/>
                      <a:r>
                        <a:rPr lang="en-IN" sz="1600" dirty="0"/>
                        <a:t>createNewFile()</a:t>
                      </a:r>
                    </a:p>
                  </a:txBody>
                  <a:tcPr/>
                </a:tc>
                <a:tc>
                  <a:txBody>
                    <a:bodyPr/>
                    <a:lstStyle/>
                    <a:p>
                      <a:pPr algn="ctr"/>
                      <a:r>
                        <a:rPr lang="en-IN" sz="1600" dirty="0"/>
                        <a:t>It creates an empty file.</a:t>
                      </a:r>
                    </a:p>
                  </a:txBody>
                  <a:tcPr/>
                </a:tc>
                <a:tc>
                  <a:txBody>
                    <a:bodyPr/>
                    <a:lstStyle/>
                    <a:p>
                      <a:pPr algn="ctr"/>
                      <a:r>
                        <a:rPr lang="en-IN" sz="1600" dirty="0"/>
                        <a:t>Boolean</a:t>
                      </a:r>
                    </a:p>
                  </a:txBody>
                  <a:tcPr/>
                </a:tc>
                <a:extLst>
                  <a:ext uri="{0D108BD9-81ED-4DB2-BD59-A6C34878D82A}">
                    <a16:rowId xmlns:a16="http://schemas.microsoft.com/office/drawing/2014/main" val="3386905502"/>
                  </a:ext>
                </a:extLst>
              </a:tr>
              <a:tr h="370840">
                <a:tc>
                  <a:txBody>
                    <a:bodyPr/>
                    <a:lstStyle/>
                    <a:p>
                      <a:pPr algn="ctr"/>
                      <a:r>
                        <a:rPr lang="en-IN" sz="1600" dirty="0"/>
                        <a:t>delete()</a:t>
                      </a:r>
                    </a:p>
                  </a:txBody>
                  <a:tcPr/>
                </a:tc>
                <a:tc>
                  <a:txBody>
                    <a:bodyPr/>
                    <a:lstStyle/>
                    <a:p>
                      <a:pPr algn="ctr"/>
                      <a:r>
                        <a:rPr lang="en-IN" sz="1600" dirty="0"/>
                        <a:t>It deletes a file.</a:t>
                      </a:r>
                    </a:p>
                  </a:txBody>
                  <a:tcPr/>
                </a:tc>
                <a:tc>
                  <a:txBody>
                    <a:bodyPr/>
                    <a:lstStyle/>
                    <a:p>
                      <a:pPr algn="ctr"/>
                      <a:r>
                        <a:rPr lang="en-IN" sz="1600" dirty="0"/>
                        <a:t>Boolean</a:t>
                      </a:r>
                    </a:p>
                  </a:txBody>
                  <a:tcPr/>
                </a:tc>
                <a:extLst>
                  <a:ext uri="{0D108BD9-81ED-4DB2-BD59-A6C34878D82A}">
                    <a16:rowId xmlns:a16="http://schemas.microsoft.com/office/drawing/2014/main" val="422171749"/>
                  </a:ext>
                </a:extLst>
              </a:tr>
              <a:tr h="370840">
                <a:tc>
                  <a:txBody>
                    <a:bodyPr/>
                    <a:lstStyle/>
                    <a:p>
                      <a:pPr algn="ctr"/>
                      <a:r>
                        <a:rPr lang="en-IN" sz="1600" dirty="0"/>
                        <a:t>exists()</a:t>
                      </a:r>
                    </a:p>
                  </a:txBody>
                  <a:tcPr/>
                </a:tc>
                <a:tc>
                  <a:txBody>
                    <a:bodyPr/>
                    <a:lstStyle/>
                    <a:p>
                      <a:pPr algn="ctr"/>
                      <a:r>
                        <a:rPr lang="en-IN" sz="1600" dirty="0"/>
                        <a:t>It tests whether the file exists or not.</a:t>
                      </a:r>
                    </a:p>
                  </a:txBody>
                  <a:tcPr/>
                </a:tc>
                <a:tc>
                  <a:txBody>
                    <a:bodyPr/>
                    <a:lstStyle/>
                    <a:p>
                      <a:pPr algn="ctr"/>
                      <a:r>
                        <a:rPr lang="en-IN" sz="1600" dirty="0"/>
                        <a:t>Boolean</a:t>
                      </a:r>
                    </a:p>
                  </a:txBody>
                  <a:tcPr/>
                </a:tc>
                <a:extLst>
                  <a:ext uri="{0D108BD9-81ED-4DB2-BD59-A6C34878D82A}">
                    <a16:rowId xmlns:a16="http://schemas.microsoft.com/office/drawing/2014/main" val="907620461"/>
                  </a:ext>
                </a:extLst>
              </a:tr>
              <a:tr h="370840">
                <a:tc>
                  <a:txBody>
                    <a:bodyPr/>
                    <a:lstStyle/>
                    <a:p>
                      <a:pPr algn="ctr"/>
                      <a:r>
                        <a:rPr lang="en-IN" sz="1600" dirty="0"/>
                        <a:t>length()</a:t>
                      </a:r>
                    </a:p>
                  </a:txBody>
                  <a:tcPr/>
                </a:tc>
                <a:tc>
                  <a:txBody>
                    <a:bodyPr/>
                    <a:lstStyle/>
                    <a:p>
                      <a:pPr algn="ctr"/>
                      <a:r>
                        <a:rPr lang="en-IN" sz="1600" dirty="0"/>
                        <a:t>Returns the size of the file in bytes.</a:t>
                      </a:r>
                    </a:p>
                  </a:txBody>
                  <a:tcPr/>
                </a:tc>
                <a:tc>
                  <a:txBody>
                    <a:bodyPr/>
                    <a:lstStyle/>
                    <a:p>
                      <a:pPr algn="ctr"/>
                      <a:r>
                        <a:rPr lang="en-IN" sz="1600" dirty="0"/>
                        <a:t>Long</a:t>
                      </a:r>
                    </a:p>
                  </a:txBody>
                  <a:tcPr/>
                </a:tc>
                <a:extLst>
                  <a:ext uri="{0D108BD9-81ED-4DB2-BD59-A6C34878D82A}">
                    <a16:rowId xmlns:a16="http://schemas.microsoft.com/office/drawing/2014/main" val="2771913941"/>
                  </a:ext>
                </a:extLst>
              </a:tr>
              <a:tr h="370840">
                <a:tc>
                  <a:txBody>
                    <a:bodyPr/>
                    <a:lstStyle/>
                    <a:p>
                      <a:pPr algn="ctr"/>
                      <a:r>
                        <a:rPr lang="en-IN" sz="1600" dirty="0"/>
                        <a:t>getName()</a:t>
                      </a:r>
                    </a:p>
                  </a:txBody>
                  <a:tcPr/>
                </a:tc>
                <a:tc>
                  <a:txBody>
                    <a:bodyPr/>
                    <a:lstStyle/>
                    <a:p>
                      <a:pPr algn="ctr"/>
                      <a:r>
                        <a:rPr lang="en-IN" sz="1600" dirty="0"/>
                        <a:t>Returns the name of the file.</a:t>
                      </a:r>
                    </a:p>
                  </a:txBody>
                  <a:tcPr/>
                </a:tc>
                <a:tc>
                  <a:txBody>
                    <a:bodyPr/>
                    <a:lstStyle/>
                    <a:p>
                      <a:pPr algn="ctr"/>
                      <a:r>
                        <a:rPr lang="en-IN" sz="1600" dirty="0"/>
                        <a:t>String </a:t>
                      </a:r>
                    </a:p>
                  </a:txBody>
                  <a:tcPr/>
                </a:tc>
                <a:extLst>
                  <a:ext uri="{0D108BD9-81ED-4DB2-BD59-A6C34878D82A}">
                    <a16:rowId xmlns:a16="http://schemas.microsoft.com/office/drawing/2014/main" val="3964529593"/>
                  </a:ext>
                </a:extLst>
              </a:tr>
              <a:tr h="370840">
                <a:tc>
                  <a:txBody>
                    <a:bodyPr/>
                    <a:lstStyle/>
                    <a:p>
                      <a:pPr algn="ctr"/>
                      <a:r>
                        <a:rPr lang="en-IN" sz="1600" dirty="0"/>
                        <a:t>list()</a:t>
                      </a:r>
                    </a:p>
                  </a:txBody>
                  <a:tcPr/>
                </a:tc>
                <a:tc>
                  <a:txBody>
                    <a:bodyPr/>
                    <a:lstStyle/>
                    <a:p>
                      <a:pPr algn="ctr"/>
                      <a:r>
                        <a:rPr lang="en-IN" sz="1600" dirty="0"/>
                        <a:t>Returns an array of the files in the directory.</a:t>
                      </a:r>
                    </a:p>
                  </a:txBody>
                  <a:tcPr/>
                </a:tc>
                <a:tc>
                  <a:txBody>
                    <a:bodyPr/>
                    <a:lstStyle/>
                    <a:p>
                      <a:pPr algn="ctr"/>
                      <a:r>
                        <a:rPr lang="en-IN" sz="1600" dirty="0"/>
                        <a:t>String[]</a:t>
                      </a:r>
                    </a:p>
                  </a:txBody>
                  <a:tcPr/>
                </a:tc>
                <a:extLst>
                  <a:ext uri="{0D108BD9-81ED-4DB2-BD59-A6C34878D82A}">
                    <a16:rowId xmlns:a16="http://schemas.microsoft.com/office/drawing/2014/main" val="2112980395"/>
                  </a:ext>
                </a:extLst>
              </a:tr>
              <a:tr h="370840">
                <a:tc>
                  <a:txBody>
                    <a:bodyPr/>
                    <a:lstStyle/>
                    <a:p>
                      <a:pPr algn="ctr"/>
                      <a:r>
                        <a:rPr lang="en-IN" sz="1600" dirty="0"/>
                        <a:t>mkdir()</a:t>
                      </a:r>
                    </a:p>
                  </a:txBody>
                  <a:tcPr/>
                </a:tc>
                <a:tc>
                  <a:txBody>
                    <a:bodyPr/>
                    <a:lstStyle/>
                    <a:p>
                      <a:pPr algn="ctr"/>
                      <a:r>
                        <a:rPr lang="en-IN" sz="1600" dirty="0"/>
                        <a:t>Creates a new directory.</a:t>
                      </a:r>
                    </a:p>
                  </a:txBody>
                  <a:tcPr/>
                </a:tc>
                <a:tc>
                  <a:txBody>
                    <a:bodyPr/>
                    <a:lstStyle/>
                    <a:p>
                      <a:pPr algn="ctr"/>
                      <a:r>
                        <a:rPr lang="en-IN" sz="1600" dirty="0"/>
                        <a:t>Boolean</a:t>
                      </a:r>
                    </a:p>
                  </a:txBody>
                  <a:tcPr/>
                </a:tc>
                <a:extLst>
                  <a:ext uri="{0D108BD9-81ED-4DB2-BD59-A6C34878D82A}">
                    <a16:rowId xmlns:a16="http://schemas.microsoft.com/office/drawing/2014/main" val="1109338572"/>
                  </a:ext>
                </a:extLst>
              </a:tr>
              <a:tr h="370840">
                <a:tc>
                  <a:txBody>
                    <a:bodyPr/>
                    <a:lstStyle/>
                    <a:p>
                      <a:pPr algn="ctr"/>
                      <a:r>
                        <a:rPr lang="en-IN" sz="1600" dirty="0"/>
                        <a:t>getAbsolutePath()</a:t>
                      </a:r>
                    </a:p>
                  </a:txBody>
                  <a:tcPr/>
                </a:tc>
                <a:tc>
                  <a:txBody>
                    <a:bodyPr/>
                    <a:lstStyle/>
                    <a:p>
                      <a:pPr algn="ctr"/>
                      <a:r>
                        <a:rPr lang="en-IN" sz="1600" dirty="0"/>
                        <a:t>Returns the absolute pathname of the file.</a:t>
                      </a:r>
                    </a:p>
                  </a:txBody>
                  <a:tcPr/>
                </a:tc>
                <a:tc>
                  <a:txBody>
                    <a:bodyPr/>
                    <a:lstStyle/>
                    <a:p>
                      <a:pPr algn="ctr"/>
                      <a:r>
                        <a:rPr lang="en-IN" sz="1600" dirty="0"/>
                        <a:t>String </a:t>
                      </a:r>
                    </a:p>
                  </a:txBody>
                  <a:tcPr/>
                </a:tc>
                <a:extLst>
                  <a:ext uri="{0D108BD9-81ED-4DB2-BD59-A6C34878D82A}">
                    <a16:rowId xmlns:a16="http://schemas.microsoft.com/office/drawing/2014/main" val="3033588820"/>
                  </a:ext>
                </a:extLst>
              </a:tr>
            </a:tbl>
          </a:graphicData>
        </a:graphic>
      </p:graphicFrame>
    </p:spTree>
    <p:extLst>
      <p:ext uri="{BB962C8B-B14F-4D97-AF65-F5344CB8AC3E}">
        <p14:creationId xmlns:p14="http://schemas.microsoft.com/office/powerpoint/2010/main" val="294860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CF93-DA55-E030-D6B5-FDF1C29D2BE0}"/>
              </a:ext>
            </a:extLst>
          </p:cNvPr>
          <p:cNvSpPr>
            <a:spLocks noGrp="1"/>
          </p:cNvSpPr>
          <p:nvPr>
            <p:ph type="title"/>
          </p:nvPr>
        </p:nvSpPr>
        <p:spPr/>
        <p:txBody>
          <a:bodyPr>
            <a:normAutofit/>
          </a:bodyPr>
          <a:lstStyle/>
          <a:p>
            <a:r>
              <a:rPr lang="en-IN" sz="4400" dirty="0"/>
              <a:t>File Operations in JAVA</a:t>
            </a:r>
          </a:p>
        </p:txBody>
      </p:sp>
      <p:sp>
        <p:nvSpPr>
          <p:cNvPr id="3" name="Content Placeholder 2">
            <a:extLst>
              <a:ext uri="{FF2B5EF4-FFF2-40B4-BE49-F238E27FC236}">
                <a16:creationId xmlns:a16="http://schemas.microsoft.com/office/drawing/2014/main" id="{0CC20CF6-A44F-3EA7-D974-CD8BCCC5039A}"/>
              </a:ext>
            </a:extLst>
          </p:cNvPr>
          <p:cNvSpPr>
            <a:spLocks noGrp="1"/>
          </p:cNvSpPr>
          <p:nvPr>
            <p:ph idx="1"/>
          </p:nvPr>
        </p:nvSpPr>
        <p:spPr/>
        <p:txBody>
          <a:bodyPr>
            <a:normAutofit/>
          </a:bodyPr>
          <a:lstStyle/>
          <a:p>
            <a:pPr algn="just"/>
            <a:r>
              <a:rPr lang="en-IN" sz="2800" dirty="0"/>
              <a:t>The following are the several operations that can be performed on a file in java:</a:t>
            </a:r>
          </a:p>
          <a:p>
            <a:pPr marL="342900" indent="-342900" algn="just">
              <a:buFont typeface="+mj-lt"/>
              <a:buAutoNum type="arabicPeriod"/>
            </a:pPr>
            <a:r>
              <a:rPr lang="en-IN" sz="2800" dirty="0"/>
              <a:t>Create a File.</a:t>
            </a:r>
          </a:p>
          <a:p>
            <a:pPr marL="342900" indent="-342900" algn="just">
              <a:buFont typeface="+mj-lt"/>
              <a:buAutoNum type="arabicPeriod"/>
            </a:pPr>
            <a:r>
              <a:rPr lang="en-IN" sz="2800" dirty="0"/>
              <a:t>Read from a File.</a:t>
            </a:r>
          </a:p>
          <a:p>
            <a:pPr marL="342900" indent="-342900" algn="just">
              <a:buFont typeface="+mj-lt"/>
              <a:buAutoNum type="arabicPeriod"/>
            </a:pPr>
            <a:r>
              <a:rPr lang="en-IN" sz="2800" dirty="0"/>
              <a:t>Write to a File.</a:t>
            </a:r>
          </a:p>
          <a:p>
            <a:pPr marL="342900" indent="-342900" algn="just">
              <a:buFont typeface="+mj-lt"/>
              <a:buAutoNum type="arabicPeriod"/>
            </a:pPr>
            <a:r>
              <a:rPr lang="en-IN" sz="2800" dirty="0"/>
              <a:t>Delete a File.</a:t>
            </a:r>
          </a:p>
        </p:txBody>
      </p:sp>
    </p:spTree>
    <p:extLst>
      <p:ext uri="{BB962C8B-B14F-4D97-AF65-F5344CB8AC3E}">
        <p14:creationId xmlns:p14="http://schemas.microsoft.com/office/powerpoint/2010/main" val="427075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53CB-50FE-F5D8-713B-CD1F8C4A14E8}"/>
              </a:ext>
            </a:extLst>
          </p:cNvPr>
          <p:cNvSpPr>
            <a:spLocks noGrp="1"/>
          </p:cNvSpPr>
          <p:nvPr>
            <p:ph type="title"/>
          </p:nvPr>
        </p:nvSpPr>
        <p:spPr/>
        <p:txBody>
          <a:bodyPr/>
          <a:lstStyle/>
          <a:p>
            <a:r>
              <a:rPr lang="en-IN" dirty="0"/>
              <a:t>1.Create a File</a:t>
            </a:r>
          </a:p>
        </p:txBody>
      </p:sp>
      <p:sp>
        <p:nvSpPr>
          <p:cNvPr id="3" name="Content Placeholder 2">
            <a:extLst>
              <a:ext uri="{FF2B5EF4-FFF2-40B4-BE49-F238E27FC236}">
                <a16:creationId xmlns:a16="http://schemas.microsoft.com/office/drawing/2014/main" id="{B07719AA-439F-554E-A8B6-13C19CC64626}"/>
              </a:ext>
            </a:extLst>
          </p:cNvPr>
          <p:cNvSpPr>
            <a:spLocks noGrp="1"/>
          </p:cNvSpPr>
          <p:nvPr>
            <p:ph idx="1"/>
          </p:nvPr>
        </p:nvSpPr>
        <p:spPr/>
        <p:txBody>
          <a:bodyPr>
            <a:normAutofit/>
          </a:bodyPr>
          <a:lstStyle/>
          <a:p>
            <a:pPr algn="just" fontAlgn="base">
              <a:spcAft>
                <a:spcPts val="1800"/>
              </a:spcAft>
              <a:buFont typeface="Arial" panose="020B0604020202020204" pitchFamily="34" charset="0"/>
              <a:buChar char="•"/>
            </a:pPr>
            <a:r>
              <a:rPr lang="en-US" sz="2800" b="0" i="0" dirty="0">
                <a:effectLst/>
                <a:latin typeface="Nunito" pitchFamily="2" charset="0"/>
              </a:rPr>
              <a:t>In order to create a file in Java, you can use the createNewFile() method.</a:t>
            </a:r>
          </a:p>
          <a:p>
            <a:pPr algn="just" fontAlgn="base">
              <a:spcAft>
                <a:spcPts val="1800"/>
              </a:spcAft>
              <a:buFont typeface="Arial" panose="020B0604020202020204" pitchFamily="34" charset="0"/>
              <a:buChar char="•"/>
            </a:pPr>
            <a:r>
              <a:rPr lang="en-US" sz="2800" b="0" i="0" dirty="0">
                <a:effectLst/>
                <a:latin typeface="Nunito" pitchFamily="2" charset="0"/>
              </a:rPr>
              <a:t>If the file is successfully created, it will return a Boolean value true and false if the file already exists.</a:t>
            </a:r>
          </a:p>
          <a:p>
            <a:pPr algn="just"/>
            <a:endParaRPr lang="en-IN" sz="2800" dirty="0"/>
          </a:p>
        </p:txBody>
      </p:sp>
    </p:spTree>
    <p:extLst>
      <p:ext uri="{BB962C8B-B14F-4D97-AF65-F5344CB8AC3E}">
        <p14:creationId xmlns:p14="http://schemas.microsoft.com/office/powerpoint/2010/main" val="335079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B274-818B-8959-BF3E-27ADD4E3B743}"/>
              </a:ext>
            </a:extLst>
          </p:cNvPr>
          <p:cNvSpPr>
            <a:spLocks noGrp="1"/>
          </p:cNvSpPr>
          <p:nvPr>
            <p:ph type="title"/>
          </p:nvPr>
        </p:nvSpPr>
        <p:spPr>
          <a:xfrm>
            <a:off x="1066800" y="272847"/>
            <a:ext cx="10058400" cy="905713"/>
          </a:xfrm>
        </p:spPr>
        <p:txBody>
          <a:bodyPr>
            <a:normAutofit fontScale="90000"/>
          </a:bodyPr>
          <a:lstStyle/>
          <a:p>
            <a:pPr algn="just"/>
            <a:r>
              <a:rPr lang="en-IN" sz="3200" dirty="0"/>
              <a:t>Program to demonstrate of how to create a file in JAVA:</a:t>
            </a:r>
          </a:p>
        </p:txBody>
      </p:sp>
      <p:pic>
        <p:nvPicPr>
          <p:cNvPr id="10" name="Content Placeholder 9">
            <a:extLst>
              <a:ext uri="{FF2B5EF4-FFF2-40B4-BE49-F238E27FC236}">
                <a16:creationId xmlns:a16="http://schemas.microsoft.com/office/drawing/2014/main" id="{109B9367-2F6A-FEC5-A25B-9131F0D3018E}"/>
              </a:ext>
            </a:extLst>
          </p:cNvPr>
          <p:cNvPicPr>
            <a:picLocks noGrp="1" noChangeAspect="1"/>
          </p:cNvPicPr>
          <p:nvPr>
            <p:ph idx="1"/>
          </p:nvPr>
        </p:nvPicPr>
        <p:blipFill>
          <a:blip r:embed="rId2"/>
          <a:srcRect l="18608" t="17045" r="23694" b="10093"/>
          <a:stretch/>
        </p:blipFill>
        <p:spPr>
          <a:xfrm>
            <a:off x="2743200" y="1188720"/>
            <a:ext cx="6973471" cy="4953448"/>
          </a:xfrm>
        </p:spPr>
      </p:pic>
    </p:spTree>
    <p:extLst>
      <p:ext uri="{BB962C8B-B14F-4D97-AF65-F5344CB8AC3E}">
        <p14:creationId xmlns:p14="http://schemas.microsoft.com/office/powerpoint/2010/main" val="288851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4B7-0B73-76EA-E00D-B20CBDEB9270}"/>
              </a:ext>
            </a:extLst>
          </p:cNvPr>
          <p:cNvSpPr>
            <a:spLocks noGrp="1"/>
          </p:cNvSpPr>
          <p:nvPr>
            <p:ph type="title"/>
          </p:nvPr>
        </p:nvSpPr>
        <p:spPr>
          <a:xfrm>
            <a:off x="1066800" y="642595"/>
            <a:ext cx="10058400" cy="789966"/>
          </a:xfrm>
        </p:spPr>
        <p:txBody>
          <a:bodyPr>
            <a:normAutofit/>
          </a:bodyPr>
          <a:lstStyle/>
          <a:p>
            <a:r>
              <a:rPr lang="en-IN" sz="4000" dirty="0"/>
              <a:t>2.Read from a File</a:t>
            </a:r>
          </a:p>
        </p:txBody>
      </p:sp>
      <p:sp>
        <p:nvSpPr>
          <p:cNvPr id="3" name="Content Placeholder 2">
            <a:extLst>
              <a:ext uri="{FF2B5EF4-FFF2-40B4-BE49-F238E27FC236}">
                <a16:creationId xmlns:a16="http://schemas.microsoft.com/office/drawing/2014/main" id="{73165D53-7CCF-D828-3800-09D6B9BFE6EF}"/>
              </a:ext>
            </a:extLst>
          </p:cNvPr>
          <p:cNvSpPr>
            <a:spLocks noGrp="1"/>
          </p:cNvSpPr>
          <p:nvPr>
            <p:ph idx="1"/>
          </p:nvPr>
        </p:nvSpPr>
        <p:spPr>
          <a:xfrm>
            <a:off x="1066800" y="1432561"/>
            <a:ext cx="10058400" cy="4602479"/>
          </a:xfrm>
        </p:spPr>
        <p:txBody>
          <a:bodyPr/>
          <a:lstStyle/>
          <a:p>
            <a:pPr marL="0" indent="0">
              <a:buNone/>
            </a:pPr>
            <a:r>
              <a:rPr lang="en-US" b="0" i="0" dirty="0">
                <a:effectLst/>
                <a:latin typeface="Nunito" pitchFamily="2" charset="0"/>
              </a:rPr>
              <a:t>We will use the Scanner class in order to read contents from a file. Following is a demonstration of how to read contents from a file in Java :</a:t>
            </a:r>
            <a:endParaRPr lang="en-IN" dirty="0"/>
          </a:p>
        </p:txBody>
      </p:sp>
      <p:pic>
        <p:nvPicPr>
          <p:cNvPr id="5" name="Picture 4">
            <a:extLst>
              <a:ext uri="{FF2B5EF4-FFF2-40B4-BE49-F238E27FC236}">
                <a16:creationId xmlns:a16="http://schemas.microsoft.com/office/drawing/2014/main" id="{FD2C4F52-16A7-3E91-2C86-C461A44A3465}"/>
              </a:ext>
            </a:extLst>
          </p:cNvPr>
          <p:cNvPicPr>
            <a:picLocks noChangeAspect="1"/>
          </p:cNvPicPr>
          <p:nvPr/>
        </p:nvPicPr>
        <p:blipFill>
          <a:blip r:embed="rId2"/>
          <a:srcRect l="18416" t="19703" r="24417" b="6815"/>
          <a:stretch/>
        </p:blipFill>
        <p:spPr>
          <a:xfrm>
            <a:off x="3159760" y="2222527"/>
            <a:ext cx="5974080" cy="4319451"/>
          </a:xfrm>
          <a:prstGeom prst="rect">
            <a:avLst/>
          </a:prstGeom>
        </p:spPr>
      </p:pic>
    </p:spTree>
    <p:extLst>
      <p:ext uri="{BB962C8B-B14F-4D97-AF65-F5344CB8AC3E}">
        <p14:creationId xmlns:p14="http://schemas.microsoft.com/office/powerpoint/2010/main" val="264965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D86D-2D93-6FC6-9854-2BAD9485E290}"/>
              </a:ext>
            </a:extLst>
          </p:cNvPr>
          <p:cNvSpPr>
            <a:spLocks noGrp="1"/>
          </p:cNvSpPr>
          <p:nvPr>
            <p:ph type="title"/>
          </p:nvPr>
        </p:nvSpPr>
        <p:spPr>
          <a:xfrm>
            <a:off x="1066800" y="642594"/>
            <a:ext cx="10058400" cy="698526"/>
          </a:xfrm>
        </p:spPr>
        <p:txBody>
          <a:bodyPr>
            <a:normAutofit/>
          </a:bodyPr>
          <a:lstStyle/>
          <a:p>
            <a:r>
              <a:rPr lang="en-IN" sz="3200" dirty="0"/>
              <a:t>3.Write to a File</a:t>
            </a:r>
          </a:p>
        </p:txBody>
      </p:sp>
      <p:sp>
        <p:nvSpPr>
          <p:cNvPr id="3" name="Content Placeholder 2">
            <a:extLst>
              <a:ext uri="{FF2B5EF4-FFF2-40B4-BE49-F238E27FC236}">
                <a16:creationId xmlns:a16="http://schemas.microsoft.com/office/drawing/2014/main" id="{746B943F-FF64-DD70-5212-33B3695F8CEC}"/>
              </a:ext>
            </a:extLst>
          </p:cNvPr>
          <p:cNvSpPr>
            <a:spLocks noGrp="1"/>
          </p:cNvSpPr>
          <p:nvPr>
            <p:ph idx="1"/>
          </p:nvPr>
        </p:nvSpPr>
        <p:spPr>
          <a:xfrm>
            <a:off x="1066800" y="1341120"/>
            <a:ext cx="10058400" cy="4693920"/>
          </a:xfrm>
        </p:spPr>
        <p:txBody>
          <a:bodyPr/>
          <a:lstStyle/>
          <a:p>
            <a:r>
              <a:rPr lang="en-US" b="0" i="0" dirty="0">
                <a:effectLst/>
                <a:latin typeface="Nunito" pitchFamily="2" charset="0"/>
              </a:rPr>
              <a:t>We use the FileWriter class along with its write() method in order to write some text to the file. Following is a demonstration of how to write text to a file in Java :</a:t>
            </a:r>
            <a:endParaRPr lang="en-IN" dirty="0"/>
          </a:p>
        </p:txBody>
      </p:sp>
      <p:pic>
        <p:nvPicPr>
          <p:cNvPr id="7" name="Picture 6">
            <a:extLst>
              <a:ext uri="{FF2B5EF4-FFF2-40B4-BE49-F238E27FC236}">
                <a16:creationId xmlns:a16="http://schemas.microsoft.com/office/drawing/2014/main" id="{14FCAB39-98AE-79CF-3627-C4E5DDC27565}"/>
              </a:ext>
            </a:extLst>
          </p:cNvPr>
          <p:cNvPicPr>
            <a:picLocks noChangeAspect="1"/>
          </p:cNvPicPr>
          <p:nvPr/>
        </p:nvPicPr>
        <p:blipFill>
          <a:blip r:embed="rId2"/>
          <a:srcRect l="18333" t="21927" r="24500" b="12000"/>
          <a:stretch/>
        </p:blipFill>
        <p:spPr>
          <a:xfrm>
            <a:off x="2490652" y="2039646"/>
            <a:ext cx="6653348" cy="4325646"/>
          </a:xfrm>
          <a:prstGeom prst="rect">
            <a:avLst/>
          </a:prstGeom>
        </p:spPr>
      </p:pic>
    </p:spTree>
    <p:extLst>
      <p:ext uri="{BB962C8B-B14F-4D97-AF65-F5344CB8AC3E}">
        <p14:creationId xmlns:p14="http://schemas.microsoft.com/office/powerpoint/2010/main" val="43033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D900-8FCA-7B7D-37C1-83CEA44CEB91}"/>
              </a:ext>
            </a:extLst>
          </p:cNvPr>
          <p:cNvSpPr>
            <a:spLocks noGrp="1"/>
          </p:cNvSpPr>
          <p:nvPr>
            <p:ph type="title"/>
          </p:nvPr>
        </p:nvSpPr>
        <p:spPr/>
        <p:txBody>
          <a:bodyPr>
            <a:normAutofit/>
          </a:bodyPr>
          <a:lstStyle/>
          <a:p>
            <a:r>
              <a:rPr lang="en-IN" sz="4000" dirty="0"/>
              <a:t>4.Delete a File</a:t>
            </a:r>
          </a:p>
        </p:txBody>
      </p:sp>
      <p:sp>
        <p:nvSpPr>
          <p:cNvPr id="3" name="Content Placeholder 2">
            <a:extLst>
              <a:ext uri="{FF2B5EF4-FFF2-40B4-BE49-F238E27FC236}">
                <a16:creationId xmlns:a16="http://schemas.microsoft.com/office/drawing/2014/main" id="{35CEB30F-0A31-750D-BBB0-7F38FCBFFDB2}"/>
              </a:ext>
            </a:extLst>
          </p:cNvPr>
          <p:cNvSpPr>
            <a:spLocks noGrp="1"/>
          </p:cNvSpPr>
          <p:nvPr>
            <p:ph idx="1"/>
          </p:nvPr>
        </p:nvSpPr>
        <p:spPr/>
        <p:txBody>
          <a:bodyPr/>
          <a:lstStyle/>
          <a:p>
            <a:r>
              <a:rPr lang="en-US" b="0" i="0" dirty="0">
                <a:effectLst/>
                <a:latin typeface="Nunito" pitchFamily="2" charset="0"/>
              </a:rPr>
              <a:t>We use the delete() method in order to delete a file. Following is a demonstration of how to delete a file in Java :</a:t>
            </a:r>
            <a:endParaRPr lang="en-IN" dirty="0"/>
          </a:p>
        </p:txBody>
      </p:sp>
      <p:pic>
        <p:nvPicPr>
          <p:cNvPr id="5" name="Picture 4">
            <a:extLst>
              <a:ext uri="{FF2B5EF4-FFF2-40B4-BE49-F238E27FC236}">
                <a16:creationId xmlns:a16="http://schemas.microsoft.com/office/drawing/2014/main" id="{DA79FD2B-7D84-8309-E852-9D65C70804AE}"/>
              </a:ext>
            </a:extLst>
          </p:cNvPr>
          <p:cNvPicPr>
            <a:picLocks noChangeAspect="1"/>
          </p:cNvPicPr>
          <p:nvPr/>
        </p:nvPicPr>
        <p:blipFill>
          <a:blip r:embed="rId2"/>
          <a:srcRect l="18332" t="24741" r="24417" b="22370"/>
          <a:stretch/>
        </p:blipFill>
        <p:spPr>
          <a:xfrm>
            <a:off x="2072640" y="2733040"/>
            <a:ext cx="6979920" cy="3627120"/>
          </a:xfrm>
          <a:prstGeom prst="rect">
            <a:avLst/>
          </a:prstGeom>
        </p:spPr>
      </p:pic>
    </p:spTree>
    <p:extLst>
      <p:ext uri="{BB962C8B-B14F-4D97-AF65-F5344CB8AC3E}">
        <p14:creationId xmlns:p14="http://schemas.microsoft.com/office/powerpoint/2010/main" val="285280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A5EF-4501-D935-3D02-10ABD0FBE7ED}"/>
              </a:ext>
            </a:extLst>
          </p:cNvPr>
          <p:cNvSpPr>
            <a:spLocks noGrp="1"/>
          </p:cNvSpPr>
          <p:nvPr>
            <p:ph type="title"/>
          </p:nvPr>
        </p:nvSpPr>
        <p:spPr/>
        <p:txBody>
          <a:bodyPr>
            <a:normAutofit/>
          </a:bodyPr>
          <a:lstStyle/>
          <a:p>
            <a:r>
              <a:rPr lang="en-US" dirty="0"/>
              <a:t>Contents</a:t>
            </a:r>
            <a:endParaRPr lang="en-IN" dirty="0"/>
          </a:p>
        </p:txBody>
      </p:sp>
      <p:sp>
        <p:nvSpPr>
          <p:cNvPr id="3" name="Content Placeholder 2">
            <a:extLst>
              <a:ext uri="{FF2B5EF4-FFF2-40B4-BE49-F238E27FC236}">
                <a16:creationId xmlns:a16="http://schemas.microsoft.com/office/drawing/2014/main" id="{F62D1E6D-4759-739A-C653-C47C2B8FC3E7}"/>
              </a:ext>
            </a:extLst>
          </p:cNvPr>
          <p:cNvSpPr>
            <a:spLocks noGrp="1"/>
          </p:cNvSpPr>
          <p:nvPr>
            <p:ph idx="1"/>
          </p:nvPr>
        </p:nvSpPr>
        <p:spPr/>
        <p:txBody>
          <a:bodyPr>
            <a:normAutofit/>
          </a:bodyPr>
          <a:lstStyle/>
          <a:p>
            <a:r>
              <a:rPr lang="en-US" sz="2400" dirty="0"/>
              <a:t>Definition</a:t>
            </a:r>
          </a:p>
          <a:p>
            <a:r>
              <a:rPr lang="en-US" sz="2400" dirty="0"/>
              <a:t>Purpose</a:t>
            </a:r>
          </a:p>
          <a:p>
            <a:r>
              <a:rPr lang="en-US" sz="2400" dirty="0"/>
              <a:t>Basic example</a:t>
            </a:r>
          </a:p>
          <a:p>
            <a:r>
              <a:rPr lang="en-US" sz="2400" dirty="0"/>
              <a:t>Streams </a:t>
            </a:r>
          </a:p>
          <a:p>
            <a:r>
              <a:rPr lang="en-US" sz="2400" dirty="0"/>
              <a:t>Java file class methods</a:t>
            </a:r>
          </a:p>
          <a:p>
            <a:r>
              <a:rPr lang="en-US" sz="2400" dirty="0"/>
              <a:t>File Operations in JAVA</a:t>
            </a:r>
            <a:endParaRPr lang="en-IN" sz="2400" dirty="0"/>
          </a:p>
          <a:p>
            <a:r>
              <a:rPr lang="en-IN" sz="2400" dirty="0"/>
              <a:t>Examples </a:t>
            </a:r>
            <a:endParaRPr lang="en-US" sz="2400" dirty="0"/>
          </a:p>
        </p:txBody>
      </p:sp>
    </p:spTree>
    <p:extLst>
      <p:ext uri="{BB962C8B-B14F-4D97-AF65-F5344CB8AC3E}">
        <p14:creationId xmlns:p14="http://schemas.microsoft.com/office/powerpoint/2010/main" val="4273595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BAC9-71C1-1ABF-167A-D3EE3C8560E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6A833E4A-3682-D3C4-1A2B-3056E0B67386}"/>
              </a:ext>
            </a:extLst>
          </p:cNvPr>
          <p:cNvSpPr>
            <a:spLocks noGrp="1"/>
          </p:cNvSpPr>
          <p:nvPr>
            <p:ph idx="1"/>
          </p:nvPr>
        </p:nvSpPr>
        <p:spPr/>
        <p:txBody>
          <a:bodyPr>
            <a:normAutofit/>
          </a:bodyPr>
          <a:lstStyle/>
          <a:p>
            <a:pPr algn="just"/>
            <a:r>
              <a:rPr lang="en-IN" sz="3600" b="0" i="0" dirty="0">
                <a:effectLst/>
                <a:latin typeface="Google Sans"/>
              </a:rPr>
              <a:t>file handling in Java is essential for managing file input/output operations, enabling reading, writing, and modifying data efficiently. With classes like File, FileReader, and FileWriter, Java simplifies handling files while ensuring data integrity and flexibility.</a:t>
            </a:r>
            <a:endParaRPr lang="en-IN" sz="3600" dirty="0"/>
          </a:p>
        </p:txBody>
      </p:sp>
    </p:spTree>
    <p:extLst>
      <p:ext uri="{BB962C8B-B14F-4D97-AF65-F5344CB8AC3E}">
        <p14:creationId xmlns:p14="http://schemas.microsoft.com/office/powerpoint/2010/main" val="230745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F178EE-B530-3EAD-7048-B37F7518C4BE}"/>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74636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1525-01A6-99EF-D566-6AB259ED64B4}"/>
              </a:ext>
            </a:extLst>
          </p:cNvPr>
          <p:cNvSpPr>
            <a:spLocks noGrp="1"/>
          </p:cNvSpPr>
          <p:nvPr>
            <p:ph type="title"/>
          </p:nvPr>
        </p:nvSpPr>
        <p:spPr/>
        <p:txBody>
          <a:bodyPr/>
          <a:lstStyle/>
          <a:p>
            <a:r>
              <a:rPr lang="en-US" dirty="0">
                <a:latin typeface="Bahnschrift Light Condensed" panose="020B0502040204020203" pitchFamily="34" charset="0"/>
              </a:rPr>
              <a:t>File handling in JAVA</a:t>
            </a:r>
            <a:endParaRPr lang="en-IN"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47DB4BA1-9045-1049-573F-950BFFAD5583}"/>
              </a:ext>
            </a:extLst>
          </p:cNvPr>
          <p:cNvSpPr>
            <a:spLocks noGrp="1"/>
          </p:cNvSpPr>
          <p:nvPr>
            <p:ph idx="1"/>
          </p:nvPr>
        </p:nvSpPr>
        <p:spPr/>
        <p:txBody>
          <a:bodyPr>
            <a:normAutofit/>
          </a:bodyPr>
          <a:lstStyle/>
          <a:p>
            <a:pPr algn="just"/>
            <a:r>
              <a:rPr lang="en-US" sz="3200" b="0" i="0" dirty="0">
                <a:effectLst/>
                <a:latin typeface="Consolas" panose="020B0609020204030204" pitchFamily="49" charset="0"/>
              </a:rPr>
              <a:t>In Java, with the help of File Class, we can work with files. This File Class is inside the java.io package. The File class can be used by creating an object of the class and then specifying the name of the file.</a:t>
            </a:r>
            <a:endParaRPr lang="en-IN" sz="3200" dirty="0">
              <a:latin typeface="Consolas" panose="020B0609020204030204" pitchFamily="49" charset="0"/>
            </a:endParaRPr>
          </a:p>
        </p:txBody>
      </p:sp>
    </p:spTree>
    <p:extLst>
      <p:ext uri="{BB962C8B-B14F-4D97-AF65-F5344CB8AC3E}">
        <p14:creationId xmlns:p14="http://schemas.microsoft.com/office/powerpoint/2010/main" val="366927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BDBE-FD17-7D81-7A3E-53BAE00DEBA0}"/>
              </a:ext>
            </a:extLst>
          </p:cNvPr>
          <p:cNvSpPr>
            <a:spLocks noGrp="1"/>
          </p:cNvSpPr>
          <p:nvPr>
            <p:ph type="title"/>
          </p:nvPr>
        </p:nvSpPr>
        <p:spPr/>
        <p:txBody>
          <a:bodyPr>
            <a:normAutofit/>
          </a:bodyPr>
          <a:lstStyle/>
          <a:p>
            <a:r>
              <a:rPr lang="en-US" sz="4000" dirty="0"/>
              <a:t>Why file handling is required ?</a:t>
            </a:r>
            <a:endParaRPr lang="en-IN" sz="4000" dirty="0"/>
          </a:p>
        </p:txBody>
      </p:sp>
      <p:sp>
        <p:nvSpPr>
          <p:cNvPr id="3" name="Content Placeholder 2">
            <a:extLst>
              <a:ext uri="{FF2B5EF4-FFF2-40B4-BE49-F238E27FC236}">
                <a16:creationId xmlns:a16="http://schemas.microsoft.com/office/drawing/2014/main" id="{D35122A7-6297-05E8-6FB6-06F73B74F0D6}"/>
              </a:ext>
            </a:extLst>
          </p:cNvPr>
          <p:cNvSpPr>
            <a:spLocks noGrp="1"/>
          </p:cNvSpPr>
          <p:nvPr>
            <p:ph idx="1"/>
          </p:nvPr>
        </p:nvSpPr>
        <p:spPr/>
        <p:txBody>
          <a:bodyPr>
            <a:normAutofit/>
          </a:bodyPr>
          <a:lstStyle/>
          <a:p>
            <a:pPr algn="just" fontAlgn="base">
              <a:spcAft>
                <a:spcPts val="1800"/>
              </a:spcAft>
              <a:buFont typeface="Arial" panose="020B0604020202020204" pitchFamily="34" charset="0"/>
              <a:buChar char="•"/>
            </a:pPr>
            <a:r>
              <a:rPr lang="en-US" sz="2800" b="0" i="0" dirty="0">
                <a:effectLst/>
                <a:latin typeface="Nunito" pitchFamily="2" charset="0"/>
              </a:rPr>
              <a:t>File Handling is an integral part of any programming language as file handling enables us to store the output of any particular program in a file and allows us to perform certain operations on it.</a:t>
            </a:r>
          </a:p>
          <a:p>
            <a:pPr algn="just" fontAlgn="base">
              <a:spcAft>
                <a:spcPts val="1800"/>
              </a:spcAft>
              <a:buFont typeface="Arial" panose="020B0604020202020204" pitchFamily="34" charset="0"/>
              <a:buChar char="•"/>
            </a:pPr>
            <a:r>
              <a:rPr lang="en-US" sz="2800" b="0" i="0" dirty="0">
                <a:effectLst/>
                <a:latin typeface="Nunito" pitchFamily="2" charset="0"/>
              </a:rPr>
              <a:t>In simple words, file handling means reading and writing data to a file.</a:t>
            </a:r>
          </a:p>
          <a:p>
            <a:pPr algn="just"/>
            <a:endParaRPr lang="en-IN" sz="2800" dirty="0"/>
          </a:p>
        </p:txBody>
      </p:sp>
    </p:spTree>
    <p:extLst>
      <p:ext uri="{BB962C8B-B14F-4D97-AF65-F5344CB8AC3E}">
        <p14:creationId xmlns:p14="http://schemas.microsoft.com/office/powerpoint/2010/main" val="8447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BE91-BAF6-4379-4D11-6C65A335710C}"/>
              </a:ext>
            </a:extLst>
          </p:cNvPr>
          <p:cNvSpPr>
            <a:spLocks noGrp="1"/>
          </p:cNvSpPr>
          <p:nvPr>
            <p:ph type="title"/>
          </p:nvPr>
        </p:nvSpPr>
        <p:spPr/>
        <p:txBody>
          <a:bodyPr>
            <a:normAutofit/>
          </a:bodyPr>
          <a:lstStyle/>
          <a:p>
            <a:r>
              <a:rPr lang="en-US" sz="4400" dirty="0"/>
              <a:t>Example </a:t>
            </a:r>
            <a:endParaRPr lang="en-IN" sz="4400" dirty="0"/>
          </a:p>
        </p:txBody>
      </p:sp>
      <p:sp>
        <p:nvSpPr>
          <p:cNvPr id="3" name="Content Placeholder 2">
            <a:extLst>
              <a:ext uri="{FF2B5EF4-FFF2-40B4-BE49-F238E27FC236}">
                <a16:creationId xmlns:a16="http://schemas.microsoft.com/office/drawing/2014/main" id="{DE8D9C7C-6226-6916-7013-6338F0F1592A}"/>
              </a:ext>
            </a:extLst>
          </p:cNvPr>
          <p:cNvSpPr>
            <a:spLocks noGrp="1"/>
          </p:cNvSpPr>
          <p:nvPr>
            <p:ph idx="1"/>
          </p:nvPr>
        </p:nvSpPr>
        <p:spPr/>
        <p:txBody>
          <a:bodyPr>
            <a:normAutofit fontScale="92500" lnSpcReduction="20000"/>
          </a:bodyPr>
          <a:lstStyle/>
          <a:p>
            <a:r>
              <a:rPr lang="en-IN" dirty="0"/>
              <a:t>// Importing File Class</a:t>
            </a:r>
          </a:p>
          <a:p>
            <a:r>
              <a:rPr lang="en-IN" dirty="0"/>
              <a:t>import java.io.File;</a:t>
            </a:r>
          </a:p>
          <a:p>
            <a:endParaRPr lang="en-IN" dirty="0"/>
          </a:p>
          <a:p>
            <a:r>
              <a:rPr lang="en-IN" dirty="0"/>
              <a:t>class GFG {</a:t>
            </a:r>
          </a:p>
          <a:p>
            <a:r>
              <a:rPr lang="en-IN" dirty="0"/>
              <a:t>	public static void main(String[] args)</a:t>
            </a:r>
          </a:p>
          <a:p>
            <a:r>
              <a:rPr lang="en-IN" dirty="0"/>
              <a:t>	{</a:t>
            </a:r>
          </a:p>
          <a:p>
            <a:endParaRPr lang="en-IN" dirty="0"/>
          </a:p>
          <a:p>
            <a:r>
              <a:rPr lang="en-IN" dirty="0"/>
              <a:t>		// File name specified</a:t>
            </a:r>
          </a:p>
          <a:p>
            <a:r>
              <a:rPr lang="en-IN" dirty="0"/>
              <a:t>		File </a:t>
            </a:r>
            <a:r>
              <a:rPr lang="en-IN" dirty="0" err="1"/>
              <a:t>obj</a:t>
            </a:r>
            <a:r>
              <a:rPr lang="en-IN" dirty="0"/>
              <a:t> = new File("myfile.txt");</a:t>
            </a:r>
          </a:p>
          <a:p>
            <a:r>
              <a:rPr lang="en-IN" dirty="0"/>
              <a:t>		System.out.println("File Created!");</a:t>
            </a:r>
          </a:p>
          <a:p>
            <a:r>
              <a:rPr lang="en-IN" dirty="0"/>
              <a:t>	}</a:t>
            </a:r>
          </a:p>
          <a:p>
            <a:r>
              <a:rPr lang="en-IN" dirty="0"/>
              <a:t>}</a:t>
            </a:r>
          </a:p>
          <a:p>
            <a:endParaRPr lang="en-IN" dirty="0"/>
          </a:p>
        </p:txBody>
      </p:sp>
    </p:spTree>
    <p:extLst>
      <p:ext uri="{BB962C8B-B14F-4D97-AF65-F5344CB8AC3E}">
        <p14:creationId xmlns:p14="http://schemas.microsoft.com/office/powerpoint/2010/main" val="252561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176F-8ED2-8ABB-75E8-56309C205C51}"/>
              </a:ext>
            </a:extLst>
          </p:cNvPr>
          <p:cNvSpPr>
            <a:spLocks noGrp="1"/>
          </p:cNvSpPr>
          <p:nvPr>
            <p:ph type="title"/>
          </p:nvPr>
        </p:nvSpPr>
        <p:spPr/>
        <p:txBody>
          <a:bodyPr/>
          <a:lstStyle/>
          <a:p>
            <a:r>
              <a:rPr lang="en-US" dirty="0"/>
              <a:t>Streams in JAVA</a:t>
            </a:r>
            <a:endParaRPr lang="en-IN" dirty="0"/>
          </a:p>
        </p:txBody>
      </p:sp>
      <p:sp>
        <p:nvSpPr>
          <p:cNvPr id="3" name="Content Placeholder 2">
            <a:extLst>
              <a:ext uri="{FF2B5EF4-FFF2-40B4-BE49-F238E27FC236}">
                <a16:creationId xmlns:a16="http://schemas.microsoft.com/office/drawing/2014/main" id="{D096B76A-9661-4A66-CCE1-5DB905550186}"/>
              </a:ext>
            </a:extLst>
          </p:cNvPr>
          <p:cNvSpPr>
            <a:spLocks noGrp="1"/>
          </p:cNvSpPr>
          <p:nvPr>
            <p:ph idx="1"/>
          </p:nvPr>
        </p:nvSpPr>
        <p:spPr/>
        <p:txBody>
          <a:bodyPr>
            <a:normAutofit/>
          </a:bodyPr>
          <a:lstStyle/>
          <a:p>
            <a:pPr algn="just" fontAlgn="base">
              <a:spcAft>
                <a:spcPts val="1800"/>
              </a:spcAft>
              <a:buFont typeface="Arial" panose="020B0604020202020204" pitchFamily="34" charset="0"/>
              <a:buChar char="•"/>
            </a:pPr>
            <a:r>
              <a:rPr lang="en-US" sz="2000" b="0" i="0" dirty="0">
                <a:effectLst/>
                <a:latin typeface="Nunito" pitchFamily="2" charset="0"/>
              </a:rPr>
              <a:t>In Java, a sequence of data is known as a stream.</a:t>
            </a:r>
          </a:p>
          <a:p>
            <a:pPr algn="just" fontAlgn="base">
              <a:spcAft>
                <a:spcPts val="1800"/>
              </a:spcAft>
              <a:buFont typeface="Arial" panose="020B0604020202020204" pitchFamily="34" charset="0"/>
              <a:buChar char="•"/>
            </a:pPr>
            <a:r>
              <a:rPr lang="en-US" sz="2000" b="0" i="0" dirty="0">
                <a:effectLst/>
                <a:latin typeface="Nunito" pitchFamily="2" charset="0"/>
              </a:rPr>
              <a:t>This concept is used to perform I/O operations on a file.</a:t>
            </a:r>
          </a:p>
          <a:p>
            <a:pPr algn="just" fontAlgn="base">
              <a:spcAft>
                <a:spcPts val="1800"/>
              </a:spcAft>
              <a:buFont typeface="Arial" panose="020B0604020202020204" pitchFamily="34" charset="0"/>
              <a:buChar char="•"/>
            </a:pPr>
            <a:r>
              <a:rPr lang="en-US" sz="2000" b="0" i="0" dirty="0">
                <a:effectLst/>
                <a:latin typeface="Nunito" pitchFamily="2" charset="0"/>
              </a:rPr>
              <a:t>There are two types of streams :</a:t>
            </a:r>
          </a:p>
          <a:p>
            <a:pPr algn="just" fontAlgn="base">
              <a:spcAft>
                <a:spcPts val="1800"/>
              </a:spcAft>
              <a:buFont typeface="Arial" panose="020B0604020202020204" pitchFamily="34" charset="0"/>
              <a:buChar char="•"/>
            </a:pPr>
            <a:r>
              <a:rPr lang="en-US" sz="2000" dirty="0">
                <a:latin typeface="Nunito" pitchFamily="2" charset="0"/>
              </a:rPr>
              <a:t>Input Stream and</a:t>
            </a:r>
          </a:p>
          <a:p>
            <a:pPr algn="just" fontAlgn="base">
              <a:spcAft>
                <a:spcPts val="1800"/>
              </a:spcAft>
              <a:buFont typeface="Arial" panose="020B0604020202020204" pitchFamily="34" charset="0"/>
              <a:buChar char="•"/>
            </a:pPr>
            <a:r>
              <a:rPr lang="en-US" sz="2000" b="0" i="0" dirty="0">
                <a:effectLst/>
                <a:latin typeface="Nunito" pitchFamily="2" charset="0"/>
              </a:rPr>
              <a:t>Output Stream</a:t>
            </a:r>
          </a:p>
          <a:p>
            <a:pPr algn="just"/>
            <a:endParaRPr lang="en-IN" sz="2000" dirty="0"/>
          </a:p>
        </p:txBody>
      </p:sp>
    </p:spTree>
    <p:extLst>
      <p:ext uri="{BB962C8B-B14F-4D97-AF65-F5344CB8AC3E}">
        <p14:creationId xmlns:p14="http://schemas.microsoft.com/office/powerpoint/2010/main" val="1673356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8438-B8D4-22EF-051C-C60371F138BE}"/>
              </a:ext>
            </a:extLst>
          </p:cNvPr>
          <p:cNvSpPr>
            <a:spLocks noGrp="1"/>
          </p:cNvSpPr>
          <p:nvPr>
            <p:ph type="title"/>
          </p:nvPr>
        </p:nvSpPr>
        <p:spPr/>
        <p:txBody>
          <a:bodyPr/>
          <a:lstStyle/>
          <a:p>
            <a:r>
              <a:rPr lang="en-US" dirty="0"/>
              <a:t>Input Stream in JAVA</a:t>
            </a:r>
            <a:endParaRPr lang="en-IN" dirty="0"/>
          </a:p>
        </p:txBody>
      </p:sp>
      <p:sp>
        <p:nvSpPr>
          <p:cNvPr id="3" name="Content Placeholder 2">
            <a:extLst>
              <a:ext uri="{FF2B5EF4-FFF2-40B4-BE49-F238E27FC236}">
                <a16:creationId xmlns:a16="http://schemas.microsoft.com/office/drawing/2014/main" id="{8C9D9CFC-FEAB-1B9F-BE97-B6216E103FF6}"/>
              </a:ext>
            </a:extLst>
          </p:cNvPr>
          <p:cNvSpPr>
            <a:spLocks noGrp="1"/>
          </p:cNvSpPr>
          <p:nvPr>
            <p:ph idx="1"/>
          </p:nvPr>
        </p:nvSpPr>
        <p:spPr/>
        <p:txBody>
          <a:bodyPr/>
          <a:lstStyle/>
          <a:p>
            <a:r>
              <a:rPr lang="en-US" b="0" i="0" dirty="0">
                <a:effectLst/>
                <a:latin typeface="Nunito" pitchFamily="2" charset="0"/>
              </a:rPr>
              <a:t>The Java InputStream class is the superclass of all input streams. The input stream is used to read data from numerous input devices like the keyboard, network, etc. InputStream is an abstract class, and because of this, it is not useful by itself. However, its subclasses are used to read data.</a:t>
            </a:r>
          </a:p>
          <a:p>
            <a:r>
              <a:rPr lang="en-US" dirty="0">
                <a:latin typeface="Nunito" pitchFamily="2" charset="0"/>
              </a:rPr>
              <a:t>There are several subclasses of the InputStream class, which as follows:</a:t>
            </a:r>
          </a:p>
          <a:p>
            <a:pPr marL="342900" indent="-342900">
              <a:buFont typeface="+mj-lt"/>
              <a:buAutoNum type="arabicPeriod"/>
            </a:pPr>
            <a:r>
              <a:rPr lang="en-US" dirty="0">
                <a:latin typeface="Nunito" pitchFamily="2" charset="0"/>
              </a:rPr>
              <a:t>AudioInputStream</a:t>
            </a:r>
          </a:p>
          <a:p>
            <a:pPr marL="342900" indent="-342900">
              <a:buFont typeface="+mj-lt"/>
              <a:buAutoNum type="arabicPeriod"/>
            </a:pPr>
            <a:r>
              <a:rPr lang="en-US" dirty="0">
                <a:latin typeface="Nunito" pitchFamily="2" charset="0"/>
              </a:rPr>
              <a:t>ByteArrayInputStream</a:t>
            </a:r>
          </a:p>
          <a:p>
            <a:pPr marL="342900" indent="-342900">
              <a:buFont typeface="+mj-lt"/>
              <a:buAutoNum type="arabicPeriod"/>
            </a:pPr>
            <a:r>
              <a:rPr lang="en-US" dirty="0">
                <a:latin typeface="Nunito" pitchFamily="2" charset="0"/>
              </a:rPr>
              <a:t>FileInputStream</a:t>
            </a:r>
          </a:p>
          <a:p>
            <a:pPr marL="342900" indent="-342900">
              <a:buFont typeface="+mj-lt"/>
              <a:buAutoNum type="arabicPeriod"/>
            </a:pPr>
            <a:r>
              <a:rPr lang="en-US" dirty="0">
                <a:latin typeface="Nunito" pitchFamily="2" charset="0"/>
              </a:rPr>
              <a:t>FilterInputStream</a:t>
            </a:r>
          </a:p>
          <a:p>
            <a:pPr marL="342900" indent="-342900">
              <a:buFont typeface="+mj-lt"/>
              <a:buAutoNum type="arabicPeriod"/>
            </a:pPr>
            <a:r>
              <a:rPr lang="en-US" dirty="0">
                <a:latin typeface="Nunito" pitchFamily="2" charset="0"/>
              </a:rPr>
              <a:t>StringBufferInputStream</a:t>
            </a:r>
          </a:p>
          <a:p>
            <a:pPr marL="342900" indent="-342900">
              <a:buFont typeface="+mj-lt"/>
              <a:buAutoNum type="arabicPeriod"/>
            </a:pPr>
            <a:r>
              <a:rPr lang="en-US" dirty="0">
                <a:latin typeface="Nunito" pitchFamily="2" charset="0"/>
              </a:rPr>
              <a:t>ObjectInputStream </a:t>
            </a:r>
          </a:p>
          <a:p>
            <a:pPr marL="342900" indent="-342900">
              <a:buFont typeface="+mj-lt"/>
              <a:buAutoNum type="arabicPeriod"/>
            </a:pPr>
            <a:endParaRPr lang="en-US" dirty="0">
              <a:latin typeface="Nunito" pitchFamily="2" charset="0"/>
            </a:endParaRPr>
          </a:p>
          <a:p>
            <a:pPr marL="342900" indent="-342900">
              <a:buFont typeface="+mj-lt"/>
              <a:buAutoNum type="arabicPeriod"/>
            </a:pPr>
            <a:endParaRPr lang="en-IN" dirty="0"/>
          </a:p>
        </p:txBody>
      </p:sp>
    </p:spTree>
    <p:extLst>
      <p:ext uri="{BB962C8B-B14F-4D97-AF65-F5344CB8AC3E}">
        <p14:creationId xmlns:p14="http://schemas.microsoft.com/office/powerpoint/2010/main" val="332780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73AF-1C44-74F7-A304-25FBE5769563}"/>
              </a:ext>
            </a:extLst>
          </p:cNvPr>
          <p:cNvSpPr>
            <a:spLocks noGrp="1"/>
          </p:cNvSpPr>
          <p:nvPr>
            <p:ph type="title"/>
          </p:nvPr>
        </p:nvSpPr>
        <p:spPr/>
        <p:txBody>
          <a:bodyPr/>
          <a:lstStyle/>
          <a:p>
            <a:r>
              <a:rPr lang="en-US" dirty="0"/>
              <a:t>Declaration </a:t>
            </a:r>
            <a:endParaRPr lang="en-IN" dirty="0"/>
          </a:p>
        </p:txBody>
      </p:sp>
      <p:sp>
        <p:nvSpPr>
          <p:cNvPr id="4" name="Rectangle 1">
            <a:extLst>
              <a:ext uri="{FF2B5EF4-FFF2-40B4-BE49-F238E27FC236}">
                <a16:creationId xmlns:a16="http://schemas.microsoft.com/office/drawing/2014/main" id="{B771E62D-DB22-A735-43C2-69ECDE65F760}"/>
              </a:ext>
            </a:extLst>
          </p:cNvPr>
          <p:cNvSpPr>
            <a:spLocks noGrp="1" noChangeArrowheads="1"/>
          </p:cNvSpPr>
          <p:nvPr>
            <p:ph idx="1"/>
          </p:nvPr>
        </p:nvSpPr>
        <p:spPr bwMode="auto">
          <a:xfrm>
            <a:off x="1066800" y="3057124"/>
            <a:ext cx="9494587" cy="37187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Creating an InputStream InputStream obj = new FileInputStream();</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94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5D7-1A92-707A-20CD-1DBAD0BC15CC}"/>
              </a:ext>
            </a:extLst>
          </p:cNvPr>
          <p:cNvSpPr>
            <a:spLocks noGrp="1"/>
          </p:cNvSpPr>
          <p:nvPr>
            <p:ph type="title"/>
          </p:nvPr>
        </p:nvSpPr>
        <p:spPr>
          <a:xfrm>
            <a:off x="1066800" y="642595"/>
            <a:ext cx="10058400" cy="655264"/>
          </a:xfrm>
        </p:spPr>
        <p:txBody>
          <a:bodyPr>
            <a:normAutofit/>
          </a:bodyPr>
          <a:lstStyle/>
          <a:p>
            <a:r>
              <a:rPr lang="en-US" sz="3600" dirty="0"/>
              <a:t>Methods of InputStream</a:t>
            </a:r>
            <a:endParaRPr lang="en-IN" sz="3600" dirty="0"/>
          </a:p>
        </p:txBody>
      </p:sp>
      <p:graphicFrame>
        <p:nvGraphicFramePr>
          <p:cNvPr id="4" name="Content Placeholder 3">
            <a:extLst>
              <a:ext uri="{FF2B5EF4-FFF2-40B4-BE49-F238E27FC236}">
                <a16:creationId xmlns:a16="http://schemas.microsoft.com/office/drawing/2014/main" id="{A16B8766-4E44-D229-B9FF-DDF732A4E4A5}"/>
              </a:ext>
            </a:extLst>
          </p:cNvPr>
          <p:cNvGraphicFramePr>
            <a:graphicFrameLocks noGrp="1"/>
          </p:cNvGraphicFramePr>
          <p:nvPr>
            <p:ph idx="1"/>
            <p:extLst>
              <p:ext uri="{D42A27DB-BD31-4B8C-83A1-F6EECF244321}">
                <p14:modId xmlns:p14="http://schemas.microsoft.com/office/powerpoint/2010/main" val="1468814008"/>
              </p:ext>
            </p:extLst>
          </p:nvPr>
        </p:nvGraphicFramePr>
        <p:xfrm>
          <a:off x="1066800" y="1297859"/>
          <a:ext cx="10058397" cy="5130477"/>
        </p:xfrm>
        <a:graphic>
          <a:graphicData uri="http://schemas.openxmlformats.org/drawingml/2006/table">
            <a:tbl>
              <a:tblPr firstRow="1" bandRow="1">
                <a:tableStyleId>{5C22544A-7EE6-4342-B048-85BDC9FD1C3A}</a:tableStyleId>
              </a:tblPr>
              <a:tblGrid>
                <a:gridCol w="712839">
                  <a:extLst>
                    <a:ext uri="{9D8B030D-6E8A-4147-A177-3AD203B41FA5}">
                      <a16:colId xmlns:a16="http://schemas.microsoft.com/office/drawing/2014/main" val="4222561796"/>
                    </a:ext>
                  </a:extLst>
                </a:gridCol>
                <a:gridCol w="2762864">
                  <a:extLst>
                    <a:ext uri="{9D8B030D-6E8A-4147-A177-3AD203B41FA5}">
                      <a16:colId xmlns:a16="http://schemas.microsoft.com/office/drawing/2014/main" val="3543754980"/>
                    </a:ext>
                  </a:extLst>
                </a:gridCol>
                <a:gridCol w="6582694">
                  <a:extLst>
                    <a:ext uri="{9D8B030D-6E8A-4147-A177-3AD203B41FA5}">
                      <a16:colId xmlns:a16="http://schemas.microsoft.com/office/drawing/2014/main" val="4237634000"/>
                    </a:ext>
                  </a:extLst>
                </a:gridCol>
              </a:tblGrid>
              <a:tr h="551919">
                <a:tc>
                  <a:txBody>
                    <a:bodyPr/>
                    <a:lstStyle/>
                    <a:p>
                      <a:r>
                        <a:rPr lang="en-US" sz="1400" dirty="0"/>
                        <a:t>S NO.</a:t>
                      </a:r>
                      <a:endParaRPr lang="en-IN" sz="1400" dirty="0"/>
                    </a:p>
                  </a:txBody>
                  <a:tcPr/>
                </a:tc>
                <a:tc>
                  <a:txBody>
                    <a:bodyPr/>
                    <a:lstStyle/>
                    <a:p>
                      <a:r>
                        <a:rPr lang="en-US" sz="1400" dirty="0"/>
                        <a:t>Method </a:t>
                      </a:r>
                      <a:endParaRPr lang="en-IN" sz="1400" dirty="0"/>
                    </a:p>
                  </a:txBody>
                  <a:tcPr/>
                </a:tc>
                <a:tc>
                  <a:txBody>
                    <a:bodyPr/>
                    <a:lstStyle/>
                    <a:p>
                      <a:r>
                        <a:rPr lang="en-US" sz="1400" dirty="0"/>
                        <a:t>Description </a:t>
                      </a:r>
                      <a:endParaRPr lang="en-IN" sz="1400" dirty="0"/>
                    </a:p>
                  </a:txBody>
                  <a:tcPr/>
                </a:tc>
                <a:extLst>
                  <a:ext uri="{0D108BD9-81ED-4DB2-BD59-A6C34878D82A}">
                    <a16:rowId xmlns:a16="http://schemas.microsoft.com/office/drawing/2014/main" val="223738013"/>
                  </a:ext>
                </a:extLst>
              </a:tr>
              <a:tr h="551919">
                <a:tc>
                  <a:txBody>
                    <a:bodyPr/>
                    <a:lstStyle/>
                    <a:p>
                      <a:r>
                        <a:rPr lang="en-US" sz="1400" dirty="0"/>
                        <a:t>1</a:t>
                      </a:r>
                      <a:endParaRPr lang="en-IN" sz="1400" dirty="0"/>
                    </a:p>
                  </a:txBody>
                  <a:tcPr/>
                </a:tc>
                <a:tc>
                  <a:txBody>
                    <a:bodyPr/>
                    <a:lstStyle/>
                    <a:p>
                      <a:r>
                        <a:rPr lang="en-US" sz="1400" dirty="0"/>
                        <a:t>read()</a:t>
                      </a:r>
                      <a:endParaRPr lang="en-IN" sz="1400" dirty="0"/>
                    </a:p>
                  </a:txBody>
                  <a:tcPr/>
                </a:tc>
                <a:tc>
                  <a:txBody>
                    <a:bodyPr/>
                    <a:lstStyle/>
                    <a:p>
                      <a:r>
                        <a:rPr lang="en-US" sz="1600" b="0" i="0" kern="1200" dirty="0">
                          <a:solidFill>
                            <a:schemeClr val="dk1"/>
                          </a:solidFill>
                          <a:effectLst/>
                          <a:latin typeface="+mn-lt"/>
                          <a:ea typeface="+mn-ea"/>
                          <a:cs typeface="+mn-cs"/>
                        </a:rPr>
                        <a:t>Reads one byte of data from the input stream.</a:t>
                      </a:r>
                      <a:endParaRPr lang="en-IN" sz="1400" dirty="0"/>
                    </a:p>
                  </a:txBody>
                  <a:tcPr/>
                </a:tc>
                <a:extLst>
                  <a:ext uri="{0D108BD9-81ED-4DB2-BD59-A6C34878D82A}">
                    <a16:rowId xmlns:a16="http://schemas.microsoft.com/office/drawing/2014/main" val="3011005571"/>
                  </a:ext>
                </a:extLst>
              </a:tr>
              <a:tr h="551919">
                <a:tc>
                  <a:txBody>
                    <a:bodyPr/>
                    <a:lstStyle/>
                    <a:p>
                      <a:r>
                        <a:rPr lang="en-US" sz="1400" dirty="0"/>
                        <a:t>2</a:t>
                      </a:r>
                      <a:endParaRPr lang="en-IN" sz="1400" dirty="0"/>
                    </a:p>
                  </a:txBody>
                  <a:tcPr/>
                </a:tc>
                <a:tc>
                  <a:txBody>
                    <a:bodyPr/>
                    <a:lstStyle/>
                    <a:p>
                      <a:r>
                        <a:rPr lang="en-US" sz="1400" dirty="0"/>
                        <a:t>read(byte[] array) ()</a:t>
                      </a:r>
                      <a:endParaRPr lang="en-IN" sz="1400" dirty="0"/>
                    </a:p>
                  </a:txBody>
                  <a:tcPr/>
                </a:tc>
                <a:tc>
                  <a:txBody>
                    <a:bodyPr/>
                    <a:lstStyle/>
                    <a:p>
                      <a:r>
                        <a:rPr lang="en-US" sz="1600" b="0" i="0" kern="1200" dirty="0">
                          <a:solidFill>
                            <a:schemeClr val="dk1"/>
                          </a:solidFill>
                          <a:effectLst/>
                          <a:latin typeface="+mn-lt"/>
                          <a:ea typeface="+mn-ea"/>
                          <a:cs typeface="+mn-cs"/>
                        </a:rPr>
                        <a:t>Reads byte from the stream and stores that byte in the specified array.</a:t>
                      </a:r>
                      <a:endParaRPr lang="en-IN" sz="1400" dirty="0"/>
                    </a:p>
                  </a:txBody>
                  <a:tcPr/>
                </a:tc>
                <a:extLst>
                  <a:ext uri="{0D108BD9-81ED-4DB2-BD59-A6C34878D82A}">
                    <a16:rowId xmlns:a16="http://schemas.microsoft.com/office/drawing/2014/main" val="3940015218"/>
                  </a:ext>
                </a:extLst>
              </a:tr>
              <a:tr h="551919">
                <a:tc>
                  <a:txBody>
                    <a:bodyPr/>
                    <a:lstStyle/>
                    <a:p>
                      <a:r>
                        <a:rPr lang="en-US" sz="1400" dirty="0"/>
                        <a:t>3</a:t>
                      </a:r>
                      <a:endParaRPr lang="en-IN" sz="1400" dirty="0"/>
                    </a:p>
                  </a:txBody>
                  <a:tcPr/>
                </a:tc>
                <a:tc>
                  <a:txBody>
                    <a:bodyPr/>
                    <a:lstStyle/>
                    <a:p>
                      <a:r>
                        <a:rPr lang="en-US" sz="1400" dirty="0"/>
                        <a:t>mark() </a:t>
                      </a:r>
                      <a:endParaRPr lang="en-IN" sz="1400" dirty="0"/>
                    </a:p>
                  </a:txBody>
                  <a:tcPr/>
                </a:tc>
                <a:tc>
                  <a:txBody>
                    <a:bodyPr/>
                    <a:lstStyle/>
                    <a:p>
                      <a:r>
                        <a:rPr lang="en-US" sz="1600" b="0" i="0" kern="1200" dirty="0">
                          <a:solidFill>
                            <a:schemeClr val="dk1"/>
                          </a:solidFill>
                          <a:effectLst/>
                          <a:latin typeface="+mn-lt"/>
                          <a:ea typeface="+mn-ea"/>
                          <a:cs typeface="+mn-cs"/>
                        </a:rPr>
                        <a:t>It marks the position in the input stream until the data has been read.</a:t>
                      </a:r>
                      <a:endParaRPr lang="en-IN" sz="1400" dirty="0"/>
                    </a:p>
                  </a:txBody>
                  <a:tcPr/>
                </a:tc>
                <a:extLst>
                  <a:ext uri="{0D108BD9-81ED-4DB2-BD59-A6C34878D82A}">
                    <a16:rowId xmlns:a16="http://schemas.microsoft.com/office/drawing/2014/main" val="2958743840"/>
                  </a:ext>
                </a:extLst>
              </a:tr>
              <a:tr h="551919">
                <a:tc>
                  <a:txBody>
                    <a:bodyPr/>
                    <a:lstStyle/>
                    <a:p>
                      <a:r>
                        <a:rPr lang="en-US" sz="1400" dirty="0"/>
                        <a:t>4</a:t>
                      </a:r>
                      <a:endParaRPr lang="en-IN" sz="1400" dirty="0"/>
                    </a:p>
                  </a:txBody>
                  <a:tcPr/>
                </a:tc>
                <a:tc>
                  <a:txBody>
                    <a:bodyPr/>
                    <a:lstStyle/>
                    <a:p>
                      <a:r>
                        <a:rPr lang="en-US" sz="1400" dirty="0"/>
                        <a:t>available()</a:t>
                      </a:r>
                      <a:endParaRPr lang="en-IN" sz="1400" dirty="0"/>
                    </a:p>
                  </a:txBody>
                  <a:tcPr/>
                </a:tc>
                <a:tc>
                  <a:txBody>
                    <a:bodyPr/>
                    <a:lstStyle/>
                    <a:p>
                      <a:r>
                        <a:rPr lang="en-US" sz="1600" b="0" i="0" kern="1200" dirty="0">
                          <a:solidFill>
                            <a:schemeClr val="dk1"/>
                          </a:solidFill>
                          <a:effectLst/>
                          <a:latin typeface="+mn-lt"/>
                          <a:ea typeface="+mn-ea"/>
                          <a:cs typeface="+mn-cs"/>
                        </a:rPr>
                        <a:t>Returns the number of bytes available in the input stream.</a:t>
                      </a:r>
                      <a:endParaRPr lang="en-IN" sz="1400" dirty="0"/>
                    </a:p>
                  </a:txBody>
                  <a:tcPr/>
                </a:tc>
                <a:extLst>
                  <a:ext uri="{0D108BD9-81ED-4DB2-BD59-A6C34878D82A}">
                    <a16:rowId xmlns:a16="http://schemas.microsoft.com/office/drawing/2014/main" val="1446326714"/>
                  </a:ext>
                </a:extLst>
              </a:tr>
              <a:tr h="551919">
                <a:tc>
                  <a:txBody>
                    <a:bodyPr/>
                    <a:lstStyle/>
                    <a:p>
                      <a:r>
                        <a:rPr lang="en-US" sz="1400" dirty="0"/>
                        <a:t>5</a:t>
                      </a:r>
                      <a:endParaRPr lang="en-IN" sz="1400" dirty="0"/>
                    </a:p>
                  </a:txBody>
                  <a:tcPr/>
                </a:tc>
                <a:tc>
                  <a:txBody>
                    <a:bodyPr/>
                    <a:lstStyle/>
                    <a:p>
                      <a:r>
                        <a:rPr lang="en-US" sz="1400" dirty="0"/>
                        <a:t>markSupported()</a:t>
                      </a:r>
                      <a:endParaRPr lang="en-IN" sz="1400" dirty="0"/>
                    </a:p>
                  </a:txBody>
                  <a:tcPr/>
                </a:tc>
                <a:tc>
                  <a:txBody>
                    <a:bodyPr/>
                    <a:lstStyle/>
                    <a:p>
                      <a:r>
                        <a:rPr lang="en-US" sz="1600" b="0" i="0" kern="1200" dirty="0">
                          <a:solidFill>
                            <a:schemeClr val="dk1"/>
                          </a:solidFill>
                          <a:effectLst/>
                          <a:latin typeface="+mn-lt"/>
                          <a:ea typeface="+mn-ea"/>
                          <a:cs typeface="+mn-cs"/>
                        </a:rPr>
                        <a:t>It checks if the mark() method and the reset() method is supported in the stream.</a:t>
                      </a:r>
                      <a:endParaRPr lang="en-IN" sz="1400" dirty="0"/>
                    </a:p>
                  </a:txBody>
                  <a:tcPr/>
                </a:tc>
                <a:extLst>
                  <a:ext uri="{0D108BD9-81ED-4DB2-BD59-A6C34878D82A}">
                    <a16:rowId xmlns:a16="http://schemas.microsoft.com/office/drawing/2014/main" val="3414705302"/>
                  </a:ext>
                </a:extLst>
              </a:tr>
              <a:tr h="551919">
                <a:tc>
                  <a:txBody>
                    <a:bodyPr/>
                    <a:lstStyle/>
                    <a:p>
                      <a:r>
                        <a:rPr lang="en-US" sz="1400" dirty="0"/>
                        <a:t>6</a:t>
                      </a:r>
                      <a:endParaRPr lang="en-IN" sz="1400" dirty="0"/>
                    </a:p>
                  </a:txBody>
                  <a:tcPr/>
                </a:tc>
                <a:tc>
                  <a:txBody>
                    <a:bodyPr/>
                    <a:lstStyle/>
                    <a:p>
                      <a:r>
                        <a:rPr lang="en-US" sz="1400" dirty="0"/>
                        <a:t>reset()</a:t>
                      </a:r>
                      <a:endParaRPr lang="en-IN" sz="1400" dirty="0"/>
                    </a:p>
                  </a:txBody>
                  <a:tcPr/>
                </a:tc>
                <a:tc>
                  <a:txBody>
                    <a:bodyPr/>
                    <a:lstStyle/>
                    <a:p>
                      <a:r>
                        <a:rPr lang="en-US" sz="1600" b="0" i="0" kern="1200" dirty="0">
                          <a:solidFill>
                            <a:schemeClr val="dk1"/>
                          </a:solidFill>
                          <a:effectLst/>
                          <a:latin typeface="+mn-lt"/>
                          <a:ea typeface="+mn-ea"/>
                          <a:cs typeface="+mn-cs"/>
                        </a:rPr>
                        <a:t>Returns the control to the point where the mark was set inside the stream.</a:t>
                      </a:r>
                      <a:endParaRPr lang="en-IN" sz="1400" dirty="0"/>
                    </a:p>
                  </a:txBody>
                  <a:tcPr/>
                </a:tc>
                <a:extLst>
                  <a:ext uri="{0D108BD9-81ED-4DB2-BD59-A6C34878D82A}">
                    <a16:rowId xmlns:a16="http://schemas.microsoft.com/office/drawing/2014/main" val="2327549402"/>
                  </a:ext>
                </a:extLst>
              </a:tr>
              <a:tr h="551919">
                <a:tc>
                  <a:txBody>
                    <a:bodyPr/>
                    <a:lstStyle/>
                    <a:p>
                      <a:r>
                        <a:rPr lang="en-US" sz="1400" dirty="0"/>
                        <a:t>7</a:t>
                      </a:r>
                      <a:endParaRPr lang="en-IN" sz="1400" dirty="0"/>
                    </a:p>
                  </a:txBody>
                  <a:tcPr/>
                </a:tc>
                <a:tc>
                  <a:txBody>
                    <a:bodyPr/>
                    <a:lstStyle/>
                    <a:p>
                      <a:r>
                        <a:rPr lang="en-US" sz="1400" dirty="0"/>
                        <a:t>skips()</a:t>
                      </a:r>
                      <a:endParaRPr lang="en-IN" sz="1400" dirty="0"/>
                    </a:p>
                  </a:txBody>
                  <a:tcPr/>
                </a:tc>
                <a:tc>
                  <a:txBody>
                    <a:bodyPr/>
                    <a:lstStyle/>
                    <a:p>
                      <a:r>
                        <a:rPr lang="en-US" sz="1600" b="0" i="0" kern="1200" dirty="0">
                          <a:solidFill>
                            <a:schemeClr val="dk1"/>
                          </a:solidFill>
                          <a:effectLst/>
                          <a:latin typeface="+mn-lt"/>
                          <a:ea typeface="+mn-ea"/>
                          <a:cs typeface="+mn-cs"/>
                        </a:rPr>
                        <a:t>Skips and removes a particular number of bytes from the input stream.</a:t>
                      </a:r>
                      <a:endParaRPr lang="en-IN" sz="1400" dirty="0"/>
                    </a:p>
                  </a:txBody>
                  <a:tcPr/>
                </a:tc>
                <a:extLst>
                  <a:ext uri="{0D108BD9-81ED-4DB2-BD59-A6C34878D82A}">
                    <a16:rowId xmlns:a16="http://schemas.microsoft.com/office/drawing/2014/main" val="3068640822"/>
                  </a:ext>
                </a:extLst>
              </a:tr>
              <a:tr h="551919">
                <a:tc>
                  <a:txBody>
                    <a:bodyPr/>
                    <a:lstStyle/>
                    <a:p>
                      <a:r>
                        <a:rPr lang="en-US" sz="1400" dirty="0"/>
                        <a:t>8</a:t>
                      </a:r>
                      <a:endParaRPr lang="en-IN" sz="1400" dirty="0"/>
                    </a:p>
                  </a:txBody>
                  <a:tcPr/>
                </a:tc>
                <a:tc>
                  <a:txBody>
                    <a:bodyPr/>
                    <a:lstStyle/>
                    <a:p>
                      <a:r>
                        <a:rPr lang="en-US" sz="1400" dirty="0"/>
                        <a:t>close()</a:t>
                      </a:r>
                      <a:endParaRPr lang="en-IN" sz="1400" dirty="0"/>
                    </a:p>
                  </a:txBody>
                  <a:tcPr>
                    <a:solidFill>
                      <a:schemeClr val="bg2"/>
                    </a:solidFill>
                  </a:tcPr>
                </a:tc>
                <a:tc>
                  <a:txBody>
                    <a:bodyPr/>
                    <a:lstStyle/>
                    <a:p>
                      <a:r>
                        <a:rPr lang="en-US" sz="1600" b="0" i="0" kern="1200" dirty="0">
                          <a:solidFill>
                            <a:schemeClr val="dk1"/>
                          </a:solidFill>
                          <a:effectLst/>
                          <a:latin typeface="+mn-lt"/>
                          <a:ea typeface="+mn-ea"/>
                          <a:cs typeface="+mn-cs"/>
                        </a:rPr>
                        <a:t>Skips and removes a particular number of bytes from the input stream.</a:t>
                      </a:r>
                      <a:endParaRPr lang="en-IN" sz="1400" dirty="0"/>
                    </a:p>
                  </a:txBody>
                  <a:tcPr/>
                </a:tc>
                <a:extLst>
                  <a:ext uri="{0D108BD9-81ED-4DB2-BD59-A6C34878D82A}">
                    <a16:rowId xmlns:a16="http://schemas.microsoft.com/office/drawing/2014/main" val="4141093537"/>
                  </a:ext>
                </a:extLst>
              </a:tr>
            </a:tbl>
          </a:graphicData>
        </a:graphic>
      </p:graphicFrame>
    </p:spTree>
    <p:extLst>
      <p:ext uri="{BB962C8B-B14F-4D97-AF65-F5344CB8AC3E}">
        <p14:creationId xmlns:p14="http://schemas.microsoft.com/office/powerpoint/2010/main" val="763950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B7A390C-C1D2-4EF3-AFCB-B140387CF90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260</TotalTime>
  <Words>1012</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Light Condensed</vt:lpstr>
      <vt:lpstr>Century Gothic</vt:lpstr>
      <vt:lpstr>Consolas</vt:lpstr>
      <vt:lpstr>Garamond</vt:lpstr>
      <vt:lpstr>Google Sans</vt:lpstr>
      <vt:lpstr>Nunito</vt:lpstr>
      <vt:lpstr>Savon</vt:lpstr>
      <vt:lpstr>File handling in java</vt:lpstr>
      <vt:lpstr>Contents</vt:lpstr>
      <vt:lpstr>File handling in JAVA</vt:lpstr>
      <vt:lpstr>Why file handling is required ?</vt:lpstr>
      <vt:lpstr>Example </vt:lpstr>
      <vt:lpstr>Streams in JAVA</vt:lpstr>
      <vt:lpstr>Input Stream in JAVA</vt:lpstr>
      <vt:lpstr>Declaration </vt:lpstr>
      <vt:lpstr>Methods of InputStream</vt:lpstr>
      <vt:lpstr>OutputStream in JAVA</vt:lpstr>
      <vt:lpstr>Declaration </vt:lpstr>
      <vt:lpstr>Methods of OutputStream</vt:lpstr>
      <vt:lpstr>Java File Class Methods</vt:lpstr>
      <vt:lpstr>File Operations in JAVA</vt:lpstr>
      <vt:lpstr>1.Create a File</vt:lpstr>
      <vt:lpstr>Program to demonstrate of how to create a file in JAVA:</vt:lpstr>
      <vt:lpstr>2.Read from a File</vt:lpstr>
      <vt:lpstr>3.Write to a File</vt:lpstr>
      <vt:lpstr>4.Delete a File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Dhananjaya Kumar B S</dc:creator>
  <cp:lastModifiedBy>Dhananjaya Kumar B S</cp:lastModifiedBy>
  <cp:revision>2</cp:revision>
  <dcterms:created xsi:type="dcterms:W3CDTF">2024-11-21T09:56:33Z</dcterms:created>
  <dcterms:modified xsi:type="dcterms:W3CDTF">2024-11-27T13:31:00Z</dcterms:modified>
</cp:coreProperties>
</file>