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662D7EA0-E755-4B89-AB2C-AE02664BAC2F}">
          <p14:sldIdLst/>
        </p14:section>
        <p14:section name="Untitled Section" id="{4FB52FB1-05D9-4E38-8E3B-9939313071FF}">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8600"/>
              <a:buNone/>
              <a:defRPr sz="8600">
                <a:solidFill>
                  <a:schemeClr val="dk2"/>
                </a:solidFill>
              </a:defRPr>
            </a:lvl1pPr>
            <a:lvl2pPr lvl="1" algn="ctr" rtl="0">
              <a:spcBef>
                <a:spcPts val="0"/>
              </a:spcBef>
              <a:spcAft>
                <a:spcPts val="0"/>
              </a:spcAft>
              <a:buClr>
                <a:schemeClr val="dk2"/>
              </a:buClr>
              <a:buSzPts val="8600"/>
              <a:buNone/>
              <a:defRPr sz="8600">
                <a:solidFill>
                  <a:schemeClr val="dk2"/>
                </a:solidFill>
              </a:defRPr>
            </a:lvl2pPr>
            <a:lvl3pPr lvl="2" algn="ctr" rtl="0">
              <a:spcBef>
                <a:spcPts val="0"/>
              </a:spcBef>
              <a:spcAft>
                <a:spcPts val="0"/>
              </a:spcAft>
              <a:buClr>
                <a:schemeClr val="dk2"/>
              </a:buClr>
              <a:buSzPts val="8600"/>
              <a:buNone/>
              <a:defRPr sz="8600">
                <a:solidFill>
                  <a:schemeClr val="dk2"/>
                </a:solidFill>
              </a:defRPr>
            </a:lvl3pPr>
            <a:lvl4pPr lvl="3" algn="ctr" rtl="0">
              <a:spcBef>
                <a:spcPts val="0"/>
              </a:spcBef>
              <a:spcAft>
                <a:spcPts val="0"/>
              </a:spcAft>
              <a:buClr>
                <a:schemeClr val="dk2"/>
              </a:buClr>
              <a:buSzPts val="8600"/>
              <a:buNone/>
              <a:defRPr sz="8600">
                <a:solidFill>
                  <a:schemeClr val="dk2"/>
                </a:solidFill>
              </a:defRPr>
            </a:lvl4pPr>
            <a:lvl5pPr lvl="4" algn="ctr" rtl="0">
              <a:spcBef>
                <a:spcPts val="0"/>
              </a:spcBef>
              <a:spcAft>
                <a:spcPts val="0"/>
              </a:spcAft>
              <a:buClr>
                <a:schemeClr val="dk2"/>
              </a:buClr>
              <a:buSzPts val="8600"/>
              <a:buNone/>
              <a:defRPr sz="8600">
                <a:solidFill>
                  <a:schemeClr val="dk2"/>
                </a:solidFill>
              </a:defRPr>
            </a:lvl5pPr>
            <a:lvl6pPr lvl="5" algn="ctr" rtl="0">
              <a:spcBef>
                <a:spcPts val="0"/>
              </a:spcBef>
              <a:spcAft>
                <a:spcPts val="0"/>
              </a:spcAft>
              <a:buClr>
                <a:schemeClr val="dk2"/>
              </a:buClr>
              <a:buSzPts val="8600"/>
              <a:buNone/>
              <a:defRPr sz="8600">
                <a:solidFill>
                  <a:schemeClr val="dk2"/>
                </a:solidFill>
              </a:defRPr>
            </a:lvl6pPr>
            <a:lvl7pPr lvl="6" algn="ctr" rtl="0">
              <a:spcBef>
                <a:spcPts val="0"/>
              </a:spcBef>
              <a:spcAft>
                <a:spcPts val="0"/>
              </a:spcAft>
              <a:buClr>
                <a:schemeClr val="dk2"/>
              </a:buClr>
              <a:buSzPts val="8600"/>
              <a:buNone/>
              <a:defRPr sz="8600">
                <a:solidFill>
                  <a:schemeClr val="dk2"/>
                </a:solidFill>
              </a:defRPr>
            </a:lvl7pPr>
            <a:lvl8pPr lvl="7" algn="ctr" rtl="0">
              <a:spcBef>
                <a:spcPts val="0"/>
              </a:spcBef>
              <a:spcAft>
                <a:spcPts val="0"/>
              </a:spcAft>
              <a:buClr>
                <a:schemeClr val="dk2"/>
              </a:buClr>
              <a:buSzPts val="8600"/>
              <a:buNone/>
              <a:defRPr sz="8600">
                <a:solidFill>
                  <a:schemeClr val="dk2"/>
                </a:solidFill>
              </a:defRPr>
            </a:lvl8pPr>
            <a:lvl9pPr lvl="8" algn="ctr" rtl="0">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rtl="0">
              <a:spcBef>
                <a:spcPts val="0"/>
              </a:spcBef>
              <a:spcAft>
                <a:spcPts val="0"/>
              </a:spcAft>
              <a:buSzPts val="1300"/>
              <a:buChar char="●"/>
              <a:defRPr/>
            </a:lvl1pPr>
            <a:lvl2pPr marL="914400" lvl="1" indent="-298450" algn="ctr" rtl="0">
              <a:spcBef>
                <a:spcPts val="0"/>
              </a:spcBef>
              <a:spcAft>
                <a:spcPts val="0"/>
              </a:spcAft>
              <a:buSzPts val="1100"/>
              <a:buChar char="○"/>
              <a:defRPr/>
            </a:lvl2pPr>
            <a:lvl3pPr marL="1371600" lvl="2" indent="-298450" algn="ctr" rtl="0">
              <a:spcBef>
                <a:spcPts val="0"/>
              </a:spcBef>
              <a:spcAft>
                <a:spcPts val="0"/>
              </a:spcAft>
              <a:buSzPts val="1100"/>
              <a:buChar char="■"/>
              <a:defRPr/>
            </a:lvl3pPr>
            <a:lvl4pPr marL="1828800" lvl="3" indent="-298450" algn="ctr" rtl="0">
              <a:spcBef>
                <a:spcPts val="0"/>
              </a:spcBef>
              <a:spcAft>
                <a:spcPts val="0"/>
              </a:spcAft>
              <a:buSzPts val="1100"/>
              <a:buChar char="●"/>
              <a:defRPr/>
            </a:lvl4pPr>
            <a:lvl5pPr marL="2286000" lvl="4" indent="-298450" algn="ctr" rtl="0">
              <a:spcBef>
                <a:spcPts val="0"/>
              </a:spcBef>
              <a:spcAft>
                <a:spcPts val="0"/>
              </a:spcAft>
              <a:buSzPts val="1100"/>
              <a:buChar char="○"/>
              <a:defRPr/>
            </a:lvl5pPr>
            <a:lvl6pPr marL="2743200" lvl="5" indent="-298450" algn="ctr" rtl="0">
              <a:spcBef>
                <a:spcPts val="0"/>
              </a:spcBef>
              <a:spcAft>
                <a:spcPts val="0"/>
              </a:spcAft>
              <a:buSzPts val="1100"/>
              <a:buChar char="■"/>
              <a:defRPr/>
            </a:lvl6pPr>
            <a:lvl7pPr marL="3200400" lvl="6" indent="-298450" algn="ctr" rtl="0">
              <a:spcBef>
                <a:spcPts val="0"/>
              </a:spcBef>
              <a:spcAft>
                <a:spcPts val="0"/>
              </a:spcAft>
              <a:buSzPts val="1100"/>
              <a:buChar char="●"/>
              <a:defRPr/>
            </a:lvl7pPr>
            <a:lvl8pPr marL="3657600" lvl="7" indent="-298450" algn="ctr" rtl="0">
              <a:spcBef>
                <a:spcPts val="0"/>
              </a:spcBef>
              <a:spcAft>
                <a:spcPts val="0"/>
              </a:spcAft>
              <a:buSzPts val="1100"/>
              <a:buChar char="○"/>
              <a:defRPr/>
            </a:lvl8pPr>
            <a:lvl9pPr marL="4114800" lvl="8" indent="-298450" algn="ctr" rtl="0">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Nunito"/>
                <a:ea typeface="Nunito"/>
                <a:cs typeface="Nunito"/>
                <a:sym typeface="Nunito"/>
              </a:defRPr>
            </a:lvl1pPr>
            <a:lvl2pPr lvl="1" algn="r" rtl="0">
              <a:buNone/>
              <a:defRPr sz="1000">
                <a:solidFill>
                  <a:schemeClr val="dk2"/>
                </a:solidFill>
                <a:latin typeface="Nunito"/>
                <a:ea typeface="Nunito"/>
                <a:cs typeface="Nunito"/>
                <a:sym typeface="Nunito"/>
              </a:defRPr>
            </a:lvl2pPr>
            <a:lvl3pPr lvl="2" algn="r" rtl="0">
              <a:buNone/>
              <a:defRPr sz="1000">
                <a:solidFill>
                  <a:schemeClr val="dk2"/>
                </a:solidFill>
                <a:latin typeface="Nunito"/>
                <a:ea typeface="Nunito"/>
                <a:cs typeface="Nunito"/>
                <a:sym typeface="Nunito"/>
              </a:defRPr>
            </a:lvl3pPr>
            <a:lvl4pPr lvl="3" algn="r" rtl="0">
              <a:buNone/>
              <a:defRPr sz="1000">
                <a:solidFill>
                  <a:schemeClr val="dk2"/>
                </a:solidFill>
                <a:latin typeface="Nunito"/>
                <a:ea typeface="Nunito"/>
                <a:cs typeface="Nunito"/>
                <a:sym typeface="Nunito"/>
              </a:defRPr>
            </a:lvl4pPr>
            <a:lvl5pPr lvl="4" algn="r" rtl="0">
              <a:buNone/>
              <a:defRPr sz="1000">
                <a:solidFill>
                  <a:schemeClr val="dk2"/>
                </a:solidFill>
                <a:latin typeface="Nunito"/>
                <a:ea typeface="Nunito"/>
                <a:cs typeface="Nunito"/>
                <a:sym typeface="Nunito"/>
              </a:defRPr>
            </a:lvl5pPr>
            <a:lvl6pPr lvl="5" algn="r" rtl="0">
              <a:buNone/>
              <a:defRPr sz="1000">
                <a:solidFill>
                  <a:schemeClr val="dk2"/>
                </a:solidFill>
                <a:latin typeface="Nunito"/>
                <a:ea typeface="Nunito"/>
                <a:cs typeface="Nunito"/>
                <a:sym typeface="Nunito"/>
              </a:defRPr>
            </a:lvl6pPr>
            <a:lvl7pPr lvl="6" algn="r" rtl="0">
              <a:buNone/>
              <a:defRPr sz="1000">
                <a:solidFill>
                  <a:schemeClr val="dk2"/>
                </a:solidFill>
                <a:latin typeface="Nunito"/>
                <a:ea typeface="Nunito"/>
                <a:cs typeface="Nunito"/>
                <a:sym typeface="Nunito"/>
              </a:defRPr>
            </a:lvl7pPr>
            <a:lvl8pPr lvl="7" algn="r" rtl="0">
              <a:buNone/>
              <a:defRPr sz="1000">
                <a:solidFill>
                  <a:schemeClr val="dk2"/>
                </a:solidFill>
                <a:latin typeface="Nunito"/>
                <a:ea typeface="Nunito"/>
                <a:cs typeface="Nunito"/>
                <a:sym typeface="Nunito"/>
              </a:defRPr>
            </a:lvl8pPr>
            <a:lvl9pPr lvl="8" algn="r" rtl="0">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100252" y="902942"/>
            <a:ext cx="7166517" cy="1594931"/>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sz="2400" b="1" dirty="0"/>
              <a:t>Welcome to the presentation on</a:t>
            </a:r>
            <a:br>
              <a:rPr lang="en-US" sz="2400" b="1" dirty="0"/>
            </a:br>
            <a:r>
              <a:rPr lang="en-US" sz="2400" b="1" dirty="0"/>
              <a:t>Java Architecture and OOP’s programming language concepts</a:t>
            </a:r>
            <a:endParaRPr sz="2400" b="1" dirty="0"/>
          </a:p>
        </p:txBody>
      </p:sp>
      <p:sp>
        <p:nvSpPr>
          <p:cNvPr id="129" name="Google Shape;129;p13"/>
          <p:cNvSpPr txBox="1">
            <a:spLocks noGrp="1"/>
          </p:cNvSpPr>
          <p:nvPr>
            <p:ph type="subTitle" idx="1"/>
          </p:nvPr>
        </p:nvSpPr>
        <p:spPr>
          <a:xfrm>
            <a:off x="3248722" y="2900202"/>
            <a:ext cx="4003927" cy="70536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US" sz="2400" i="1" dirty="0"/>
              <a:t>-By Dhananjay Kumar B S </a:t>
            </a:r>
            <a:endParaRPr sz="2400" i="1" dirty="0"/>
          </a:p>
        </p:txBody>
      </p:sp>
      <p:pic>
        <p:nvPicPr>
          <p:cNvPr id="3" name="Picture 2">
            <a:extLst>
              <a:ext uri="{FF2B5EF4-FFF2-40B4-BE49-F238E27FC236}">
                <a16:creationId xmlns:a16="http://schemas.microsoft.com/office/drawing/2014/main" id="{75B86584-B5F4-6C3D-BCD9-8387083077E5}"/>
              </a:ext>
            </a:extLst>
          </p:cNvPr>
          <p:cNvPicPr>
            <a:picLocks noChangeAspect="1"/>
          </p:cNvPicPr>
          <p:nvPr/>
        </p:nvPicPr>
        <p:blipFill>
          <a:blip r:embed="rId3"/>
          <a:stretch>
            <a:fillRect/>
          </a:stretch>
        </p:blipFill>
        <p:spPr>
          <a:xfrm>
            <a:off x="877231" y="2271598"/>
            <a:ext cx="2371492" cy="13339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0A88-45E2-4112-BB82-8C2E65F039CB}"/>
              </a:ext>
            </a:extLst>
          </p:cNvPr>
          <p:cNvSpPr>
            <a:spLocks noGrp="1"/>
          </p:cNvSpPr>
          <p:nvPr>
            <p:ph type="title"/>
          </p:nvPr>
        </p:nvSpPr>
        <p:spPr>
          <a:xfrm>
            <a:off x="819150" y="840059"/>
            <a:ext cx="7505700" cy="520391"/>
          </a:xfrm>
        </p:spPr>
        <p:txBody>
          <a:bodyPr>
            <a:normAutofit fontScale="90000"/>
          </a:bodyPr>
          <a:lstStyle/>
          <a:p>
            <a:r>
              <a:rPr lang="en-IN" dirty="0"/>
              <a:t>Continued……</a:t>
            </a:r>
          </a:p>
        </p:txBody>
      </p:sp>
      <p:sp>
        <p:nvSpPr>
          <p:cNvPr id="3" name="Text Placeholder 2">
            <a:extLst>
              <a:ext uri="{FF2B5EF4-FFF2-40B4-BE49-F238E27FC236}">
                <a16:creationId xmlns:a16="http://schemas.microsoft.com/office/drawing/2014/main" id="{F56FBF3D-04F6-91D7-23A7-6F2C08E3D5BA}"/>
              </a:ext>
            </a:extLst>
          </p:cNvPr>
          <p:cNvSpPr>
            <a:spLocks noGrp="1"/>
          </p:cNvSpPr>
          <p:nvPr>
            <p:ph type="body" idx="1"/>
          </p:nvPr>
        </p:nvSpPr>
        <p:spPr>
          <a:xfrm>
            <a:off x="819150" y="1360449"/>
            <a:ext cx="7505700" cy="3078276"/>
          </a:xfrm>
        </p:spPr>
        <p:txBody>
          <a:bodyPr>
            <a:normAutofit fontScale="92500" lnSpcReduction="20000"/>
          </a:bodyPr>
          <a:lstStyle/>
          <a:p>
            <a:pPr algn="just"/>
            <a:r>
              <a:rPr lang="en-IN" sz="1400" b="1" dirty="0"/>
              <a:t>Interpreter</a:t>
            </a:r>
            <a:r>
              <a:rPr lang="en-IN" sz="1400" dirty="0"/>
              <a:t>: It converts the byte code into native code and executes. It sequentially executes the code. The interpreter interprets continuously and even the same method multiple times. This reduces the performance of the system, and to solve this, the JIT compiler is introduced. </a:t>
            </a:r>
          </a:p>
          <a:p>
            <a:pPr marL="146050" indent="0" algn="just">
              <a:buNone/>
            </a:pPr>
            <a:endParaRPr lang="en-IN" sz="1400" dirty="0"/>
          </a:p>
          <a:p>
            <a:pPr algn="just"/>
            <a:r>
              <a:rPr lang="en-IN" sz="1400" b="1" dirty="0"/>
              <a:t>JIT compiler</a:t>
            </a:r>
            <a:r>
              <a:rPr lang="en-IN" sz="1400" dirty="0"/>
              <a:t>: JIT compiler is introduced to remove the drawback of the interpreter. It increases the speed of execution and improves performance.</a:t>
            </a:r>
          </a:p>
          <a:p>
            <a:pPr marL="146050" indent="0" algn="just">
              <a:buNone/>
            </a:pPr>
            <a:endParaRPr lang="en-IN" sz="1400" dirty="0"/>
          </a:p>
          <a:p>
            <a:pPr algn="just"/>
            <a:r>
              <a:rPr lang="en-IN" sz="1400" b="1" dirty="0"/>
              <a:t>Garbage Collector</a:t>
            </a:r>
            <a:r>
              <a:rPr lang="en-IN" sz="1400" dirty="0"/>
              <a:t>: The garbage collector is used to manage the memory, and it is a program written in Java. It works in two phases, i.e., </a:t>
            </a:r>
            <a:r>
              <a:rPr lang="en-IN" sz="1400" b="1" dirty="0"/>
              <a:t>Mark </a:t>
            </a:r>
            <a:r>
              <a:rPr lang="en-IN" sz="1400" dirty="0"/>
              <a:t>and </a:t>
            </a:r>
            <a:r>
              <a:rPr lang="en-IN" sz="1400" b="1" dirty="0"/>
              <a:t>Sweep</a:t>
            </a:r>
            <a:r>
              <a:rPr lang="en-IN" sz="1400" dirty="0"/>
              <a:t>. Mark is an area where the garbage collector identifies the used and unused chunks of memory. The Sweep removes the identified object from the </a:t>
            </a:r>
            <a:r>
              <a:rPr lang="en-IN" sz="1400" b="1" dirty="0"/>
              <a:t>Mark.</a:t>
            </a:r>
          </a:p>
          <a:p>
            <a:pPr marL="146050" indent="0" algn="just">
              <a:buNone/>
            </a:pPr>
            <a:endParaRPr lang="en-IN" sz="1400" dirty="0"/>
          </a:p>
          <a:p>
            <a:pPr algn="just"/>
            <a:r>
              <a:rPr lang="en-IN" sz="1400" b="1" dirty="0"/>
              <a:t>Java Native Interface </a:t>
            </a:r>
          </a:p>
          <a:p>
            <a:pPr marL="146050" indent="0" algn="just">
              <a:buNone/>
            </a:pPr>
            <a:r>
              <a:rPr lang="en-IN" sz="1400" b="1" dirty="0"/>
              <a:t>       </a:t>
            </a:r>
            <a:r>
              <a:rPr lang="en-IN" sz="1400" dirty="0"/>
              <a:t>Java Native Interface works as a mediator between Java method calls and native libraries.   </a:t>
            </a:r>
          </a:p>
        </p:txBody>
      </p:sp>
    </p:spTree>
    <p:extLst>
      <p:ext uri="{BB962C8B-B14F-4D97-AF65-F5344CB8AC3E}">
        <p14:creationId xmlns:p14="http://schemas.microsoft.com/office/powerpoint/2010/main" val="2236798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1705-9E71-B33F-A18C-177F09043545}"/>
              </a:ext>
            </a:extLst>
          </p:cNvPr>
          <p:cNvSpPr>
            <a:spLocks noGrp="1"/>
          </p:cNvSpPr>
          <p:nvPr>
            <p:ph type="title"/>
          </p:nvPr>
        </p:nvSpPr>
        <p:spPr>
          <a:xfrm>
            <a:off x="819150" y="542694"/>
            <a:ext cx="7505700" cy="602166"/>
          </a:xfrm>
        </p:spPr>
        <p:txBody>
          <a:bodyPr>
            <a:normAutofit fontScale="90000"/>
          </a:bodyPr>
          <a:lstStyle/>
          <a:p>
            <a:r>
              <a:rPr lang="en-US" dirty="0"/>
              <a:t>Java Runtime Environment (JRE)</a:t>
            </a:r>
            <a:endParaRPr lang="en-IN" dirty="0"/>
          </a:p>
        </p:txBody>
      </p:sp>
      <p:sp>
        <p:nvSpPr>
          <p:cNvPr id="3" name="Text Placeholder 2">
            <a:extLst>
              <a:ext uri="{FF2B5EF4-FFF2-40B4-BE49-F238E27FC236}">
                <a16:creationId xmlns:a16="http://schemas.microsoft.com/office/drawing/2014/main" id="{DE66E98E-8413-A849-BDF7-13A8E3D3A8F6}"/>
              </a:ext>
            </a:extLst>
          </p:cNvPr>
          <p:cNvSpPr>
            <a:spLocks noGrp="1"/>
          </p:cNvSpPr>
          <p:nvPr>
            <p:ph type="body" idx="1"/>
          </p:nvPr>
        </p:nvSpPr>
        <p:spPr>
          <a:xfrm>
            <a:off x="819150" y="1144860"/>
            <a:ext cx="7505700" cy="3293865"/>
          </a:xfrm>
        </p:spPr>
        <p:txBody>
          <a:bodyPr>
            <a:normAutofit/>
          </a:bodyPr>
          <a:lstStyle/>
          <a:p>
            <a:pPr algn="just"/>
            <a:r>
              <a:rPr lang="en-US" sz="2000" dirty="0"/>
              <a:t>The </a:t>
            </a:r>
            <a:r>
              <a:rPr lang="en-US" sz="2000" b="1" dirty="0"/>
              <a:t>Java Runtime Environment (JRE) </a:t>
            </a:r>
            <a:r>
              <a:rPr lang="en-US" sz="2000" dirty="0"/>
              <a:t>is software that Java programs require to run correctly. Java is a computer language that powers run current web and mobile applications. The </a:t>
            </a:r>
            <a:r>
              <a:rPr lang="en-US" sz="2000" b="1" dirty="0"/>
              <a:t>JRE</a:t>
            </a:r>
            <a:r>
              <a:rPr lang="en-US" sz="2000" dirty="0"/>
              <a:t> is the underlying technology that communicates between the Java program and the operating system.</a:t>
            </a:r>
          </a:p>
          <a:p>
            <a:pPr algn="just"/>
            <a:r>
              <a:rPr lang="en-US" sz="2000" dirty="0"/>
              <a:t>JRE is like a supporting actor that ensures Java applications have everything they need to perform their best.</a:t>
            </a:r>
            <a:endParaRPr lang="en-IN" sz="2000" dirty="0"/>
          </a:p>
        </p:txBody>
      </p:sp>
    </p:spTree>
    <p:extLst>
      <p:ext uri="{BB962C8B-B14F-4D97-AF65-F5344CB8AC3E}">
        <p14:creationId xmlns:p14="http://schemas.microsoft.com/office/powerpoint/2010/main" val="2515341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AB4C-ED55-F18B-E085-C4D6A9385FCB}"/>
              </a:ext>
            </a:extLst>
          </p:cNvPr>
          <p:cNvSpPr>
            <a:spLocks noGrp="1"/>
          </p:cNvSpPr>
          <p:nvPr>
            <p:ph type="title"/>
          </p:nvPr>
        </p:nvSpPr>
        <p:spPr>
          <a:xfrm>
            <a:off x="819150" y="845600"/>
            <a:ext cx="7505700" cy="594580"/>
          </a:xfrm>
        </p:spPr>
        <p:txBody>
          <a:bodyPr>
            <a:normAutofit fontScale="90000"/>
          </a:bodyPr>
          <a:lstStyle/>
          <a:p>
            <a:r>
              <a:rPr lang="en-US" dirty="0"/>
              <a:t>Components of JRE</a:t>
            </a:r>
            <a:endParaRPr lang="en-IN" dirty="0"/>
          </a:p>
        </p:txBody>
      </p:sp>
      <p:sp>
        <p:nvSpPr>
          <p:cNvPr id="3" name="Text Placeholder 2">
            <a:extLst>
              <a:ext uri="{FF2B5EF4-FFF2-40B4-BE49-F238E27FC236}">
                <a16:creationId xmlns:a16="http://schemas.microsoft.com/office/drawing/2014/main" id="{37E244AA-FA0C-67FB-5310-FDDE3E8E4EA4}"/>
              </a:ext>
            </a:extLst>
          </p:cNvPr>
          <p:cNvSpPr>
            <a:spLocks noGrp="1"/>
          </p:cNvSpPr>
          <p:nvPr>
            <p:ph type="body" idx="1"/>
          </p:nvPr>
        </p:nvSpPr>
        <p:spPr>
          <a:xfrm>
            <a:off x="819150" y="1440180"/>
            <a:ext cx="7505700" cy="2998545"/>
          </a:xfrm>
        </p:spPr>
        <p:txBody>
          <a:bodyPr>
            <a:normAutofit/>
          </a:bodyPr>
          <a:lstStyle/>
          <a:p>
            <a:pPr algn="just"/>
            <a:r>
              <a:rPr lang="en-US" sz="1400" b="1" dirty="0"/>
              <a:t>Java Virtual Machine (JVM)</a:t>
            </a:r>
            <a:r>
              <a:rPr lang="en-US" sz="1400" dirty="0"/>
              <a:t>: JVM acts as the director, translating Java code into a language that the computer understands. Imagine JVM as a translator at the United Nations. It listens to speeches in different languages and translate them for everyone to understand.</a:t>
            </a:r>
          </a:p>
          <a:p>
            <a:pPr algn="just"/>
            <a:r>
              <a:rPr lang="en-US" sz="1400" b="1" dirty="0"/>
              <a:t>Java Class Libraries</a:t>
            </a:r>
            <a:r>
              <a:rPr lang="en-US" sz="1400" dirty="0"/>
              <a:t>: JRE provides a library of ready-to-use code modules that simplify application development and solve common programming challenges. Java Class Libraries are like a toolbox filled with tools. Developers can borrow these tools instead of building everything from scratch, saving time and effort.</a:t>
            </a:r>
          </a:p>
          <a:p>
            <a:pPr algn="just"/>
            <a:r>
              <a:rPr lang="en-US" sz="1400" b="1" dirty="0"/>
              <a:t>Runtime Environment</a:t>
            </a:r>
            <a:r>
              <a:rPr lang="en-US" sz="1400" dirty="0"/>
              <a:t>: JRE creates a comfortable environment for Java applications to perform their best, taking care of memory management, garbage collection, and security. Think of the runtime environment as a well-equipped kitchen where chefs can focus on cooking delicious meals without worrying about ingredient availability or kitchen cleanliness. </a:t>
            </a:r>
            <a:endParaRPr lang="en-IN" sz="1400" dirty="0"/>
          </a:p>
        </p:txBody>
      </p:sp>
    </p:spTree>
    <p:extLst>
      <p:ext uri="{BB962C8B-B14F-4D97-AF65-F5344CB8AC3E}">
        <p14:creationId xmlns:p14="http://schemas.microsoft.com/office/powerpoint/2010/main" val="1727728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83063-214D-B432-B64B-5E78257F995E}"/>
              </a:ext>
            </a:extLst>
          </p:cNvPr>
          <p:cNvSpPr>
            <a:spLocks noGrp="1"/>
          </p:cNvSpPr>
          <p:nvPr>
            <p:ph type="title"/>
          </p:nvPr>
        </p:nvSpPr>
        <p:spPr>
          <a:xfrm>
            <a:off x="819150" y="609600"/>
            <a:ext cx="7505700" cy="579120"/>
          </a:xfrm>
        </p:spPr>
        <p:txBody>
          <a:bodyPr>
            <a:normAutofit fontScale="90000"/>
          </a:bodyPr>
          <a:lstStyle/>
          <a:p>
            <a:r>
              <a:rPr lang="en-US" dirty="0"/>
              <a:t>Java Development Kit (JDK)</a:t>
            </a:r>
            <a:endParaRPr lang="en-IN" dirty="0"/>
          </a:p>
        </p:txBody>
      </p:sp>
      <p:sp>
        <p:nvSpPr>
          <p:cNvPr id="3" name="Text Placeholder 2">
            <a:extLst>
              <a:ext uri="{FF2B5EF4-FFF2-40B4-BE49-F238E27FC236}">
                <a16:creationId xmlns:a16="http://schemas.microsoft.com/office/drawing/2014/main" id="{E8F93E92-AB1C-1623-5D4F-073EE235DC59}"/>
              </a:ext>
            </a:extLst>
          </p:cNvPr>
          <p:cNvSpPr>
            <a:spLocks noGrp="1"/>
          </p:cNvSpPr>
          <p:nvPr>
            <p:ph type="body" idx="1"/>
          </p:nvPr>
        </p:nvSpPr>
        <p:spPr>
          <a:xfrm>
            <a:off x="819150" y="1188720"/>
            <a:ext cx="7505700" cy="3250005"/>
          </a:xfrm>
        </p:spPr>
        <p:txBody>
          <a:bodyPr>
            <a:normAutofit/>
          </a:bodyPr>
          <a:lstStyle/>
          <a:p>
            <a:pPr algn="just"/>
            <a:r>
              <a:rPr lang="en-US" sz="1800" b="1" dirty="0"/>
              <a:t>JDK </a:t>
            </a:r>
            <a:r>
              <a:rPr lang="en-US" sz="1800" dirty="0"/>
              <a:t>is an acronym for </a:t>
            </a:r>
            <a:r>
              <a:rPr lang="en-US" sz="1800" b="1" dirty="0"/>
              <a:t>Java Development Kit</a:t>
            </a:r>
            <a:r>
              <a:rPr lang="en-US" sz="1800" dirty="0"/>
              <a:t>. The </a:t>
            </a:r>
            <a:r>
              <a:rPr lang="en-US" sz="1800" b="1" dirty="0"/>
              <a:t>Java Development Kit (JDK) </a:t>
            </a:r>
            <a:r>
              <a:rPr lang="en-US" sz="1800" dirty="0"/>
              <a:t>is a software development environment which is used to develop java applications and applets. It physically exists. It contains JRE + development tools.</a:t>
            </a:r>
          </a:p>
          <a:p>
            <a:pPr algn="just"/>
            <a:r>
              <a:rPr lang="en-US" sz="1800" dirty="0"/>
              <a:t>The JDK contains a private Java Virtual Machine (JVM) and a few other resources such as an interpreter/loader (Java), a compiler (javac), an archiver (jar), a documentation generator (Javadoc) etc. to complete the development of a Java Application.</a:t>
            </a:r>
            <a:endParaRPr lang="en-IN" sz="1800" dirty="0"/>
          </a:p>
        </p:txBody>
      </p:sp>
    </p:spTree>
    <p:extLst>
      <p:ext uri="{BB962C8B-B14F-4D97-AF65-F5344CB8AC3E}">
        <p14:creationId xmlns:p14="http://schemas.microsoft.com/office/powerpoint/2010/main" val="2425761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C65BA-4BDC-8D9A-9016-6561EE86DCBF}"/>
              </a:ext>
            </a:extLst>
          </p:cNvPr>
          <p:cNvSpPr>
            <a:spLocks noGrp="1"/>
          </p:cNvSpPr>
          <p:nvPr>
            <p:ph type="title"/>
          </p:nvPr>
        </p:nvSpPr>
        <p:spPr>
          <a:xfrm>
            <a:off x="819150" y="845600"/>
            <a:ext cx="7505700" cy="510760"/>
          </a:xfrm>
        </p:spPr>
        <p:txBody>
          <a:bodyPr>
            <a:normAutofit fontScale="90000"/>
          </a:bodyPr>
          <a:lstStyle/>
          <a:p>
            <a:r>
              <a:rPr lang="en-US" dirty="0"/>
              <a:t>Continued….</a:t>
            </a:r>
            <a:endParaRPr lang="en-IN" dirty="0"/>
          </a:p>
        </p:txBody>
      </p:sp>
      <p:sp>
        <p:nvSpPr>
          <p:cNvPr id="3" name="Text Placeholder 2">
            <a:extLst>
              <a:ext uri="{FF2B5EF4-FFF2-40B4-BE49-F238E27FC236}">
                <a16:creationId xmlns:a16="http://schemas.microsoft.com/office/drawing/2014/main" id="{4E2282C4-9139-312D-0592-E42A389B55BF}"/>
              </a:ext>
            </a:extLst>
          </p:cNvPr>
          <p:cNvSpPr>
            <a:spLocks noGrp="1"/>
          </p:cNvSpPr>
          <p:nvPr>
            <p:ph type="body" idx="1"/>
          </p:nvPr>
        </p:nvSpPr>
        <p:spPr>
          <a:xfrm>
            <a:off x="819150" y="1356360"/>
            <a:ext cx="7505700" cy="3082365"/>
          </a:xfrm>
        </p:spPr>
        <p:txBody>
          <a:bodyPr>
            <a:normAutofit/>
          </a:bodyPr>
          <a:lstStyle/>
          <a:p>
            <a:pPr algn="just"/>
            <a:r>
              <a:rPr lang="en-US" sz="2000" dirty="0"/>
              <a:t>The JDK includes various tools that help in the development process:</a:t>
            </a:r>
          </a:p>
          <a:p>
            <a:pPr marL="488950" indent="-342900" algn="just">
              <a:buFont typeface="+mj-lt"/>
              <a:buAutoNum type="alphaLcPeriod"/>
            </a:pPr>
            <a:r>
              <a:rPr lang="en-US" sz="2000" b="1" dirty="0"/>
              <a:t>Java Compiler</a:t>
            </a:r>
          </a:p>
          <a:p>
            <a:pPr marL="488950" indent="-342900" algn="just">
              <a:buFont typeface="+mj-lt"/>
              <a:buAutoNum type="alphaLcPeriod"/>
            </a:pPr>
            <a:r>
              <a:rPr lang="en-US" sz="2000" b="1" dirty="0"/>
              <a:t>Javadoc</a:t>
            </a:r>
          </a:p>
          <a:p>
            <a:pPr marL="488950" indent="-342900" algn="just">
              <a:buFont typeface="+mj-lt"/>
              <a:buAutoNum type="alphaLcPeriod"/>
            </a:pPr>
            <a:r>
              <a:rPr lang="en-US" sz="2000" b="1" dirty="0"/>
              <a:t>Jar(java Archive)</a:t>
            </a:r>
          </a:p>
          <a:p>
            <a:pPr marL="488950" indent="-342900" algn="just">
              <a:buFont typeface="+mj-lt"/>
              <a:buAutoNum type="alphaLcPeriod"/>
            </a:pPr>
            <a:r>
              <a:rPr lang="en-US" sz="2000" b="1" dirty="0"/>
              <a:t>JDB (Java Debugger)</a:t>
            </a:r>
          </a:p>
          <a:p>
            <a:pPr algn="just"/>
            <a:endParaRPr lang="en-IN" sz="2000" dirty="0"/>
          </a:p>
        </p:txBody>
      </p:sp>
    </p:spTree>
    <p:extLst>
      <p:ext uri="{BB962C8B-B14F-4D97-AF65-F5344CB8AC3E}">
        <p14:creationId xmlns:p14="http://schemas.microsoft.com/office/powerpoint/2010/main" val="1398721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CFED-BBA7-2A70-EE01-C10EA9137F95}"/>
              </a:ext>
            </a:extLst>
          </p:cNvPr>
          <p:cNvSpPr>
            <a:spLocks noGrp="1"/>
          </p:cNvSpPr>
          <p:nvPr>
            <p:ph type="title"/>
          </p:nvPr>
        </p:nvSpPr>
        <p:spPr>
          <a:xfrm>
            <a:off x="819150" y="704775"/>
            <a:ext cx="7505700" cy="575385"/>
          </a:xfrm>
        </p:spPr>
        <p:txBody>
          <a:bodyPr>
            <a:normAutofit fontScale="90000"/>
          </a:bodyPr>
          <a:lstStyle/>
          <a:p>
            <a:r>
              <a:rPr lang="en-US" dirty="0"/>
              <a:t>OOPs (Object-Oriented Programming)</a:t>
            </a:r>
            <a:endParaRPr lang="en-IN" dirty="0"/>
          </a:p>
        </p:txBody>
      </p:sp>
      <p:sp>
        <p:nvSpPr>
          <p:cNvPr id="3" name="Text Placeholder 2">
            <a:extLst>
              <a:ext uri="{FF2B5EF4-FFF2-40B4-BE49-F238E27FC236}">
                <a16:creationId xmlns:a16="http://schemas.microsoft.com/office/drawing/2014/main" id="{9421819F-C087-02A8-A5EF-23B5B25D4A13}"/>
              </a:ext>
            </a:extLst>
          </p:cNvPr>
          <p:cNvSpPr>
            <a:spLocks noGrp="1"/>
          </p:cNvSpPr>
          <p:nvPr>
            <p:ph type="body" idx="1"/>
          </p:nvPr>
        </p:nvSpPr>
        <p:spPr>
          <a:xfrm>
            <a:off x="819150" y="1280160"/>
            <a:ext cx="7505700" cy="3158565"/>
          </a:xfrm>
        </p:spPr>
        <p:txBody>
          <a:bodyPr>
            <a:normAutofit/>
          </a:bodyPr>
          <a:lstStyle/>
          <a:p>
            <a:pPr algn="just"/>
            <a:r>
              <a:rPr lang="en-US" sz="1800" b="1" dirty="0"/>
              <a:t>Object-Oriented Programming </a:t>
            </a:r>
            <a:r>
              <a:rPr lang="en-US" sz="1800" dirty="0"/>
              <a:t>or </a:t>
            </a:r>
            <a:r>
              <a:rPr lang="en-US" sz="1800" b="1" dirty="0"/>
              <a:t>Java OOPs </a:t>
            </a:r>
            <a:r>
              <a:rPr lang="en-US" sz="1800" dirty="0"/>
              <a:t>concept refers to languages that use objects in programming, they use objects as a primary source to implement what is to happen in the code. Objects ae seen by the viewer or user, performing tasks you assign.</a:t>
            </a:r>
          </a:p>
          <a:p>
            <a:pPr algn="just"/>
            <a:r>
              <a:rPr lang="en-US" sz="1800" b="1" dirty="0"/>
              <a:t>Object-oriented programming </a:t>
            </a:r>
            <a:r>
              <a:rPr lang="en-US" sz="1800" dirty="0"/>
              <a:t>aims to implement real-world entities like </a:t>
            </a:r>
            <a:r>
              <a:rPr lang="en-US" sz="1800" b="1" dirty="0"/>
              <a:t>inheritance, hiding, polymorphism, </a:t>
            </a:r>
            <a:r>
              <a:rPr lang="en-US" sz="1800" dirty="0"/>
              <a:t>etc. is to bind together the data the functions that operate on them so that no other part of the code can access this data except that function.</a:t>
            </a:r>
            <a:endParaRPr lang="en-IN" sz="1800" b="1" dirty="0"/>
          </a:p>
        </p:txBody>
      </p:sp>
    </p:spTree>
    <p:extLst>
      <p:ext uri="{BB962C8B-B14F-4D97-AF65-F5344CB8AC3E}">
        <p14:creationId xmlns:p14="http://schemas.microsoft.com/office/powerpoint/2010/main" val="3331374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84E3-1A80-2ED0-2EE5-76431B452B76}"/>
              </a:ext>
            </a:extLst>
          </p:cNvPr>
          <p:cNvSpPr>
            <a:spLocks noGrp="1"/>
          </p:cNvSpPr>
          <p:nvPr>
            <p:ph type="title"/>
          </p:nvPr>
        </p:nvSpPr>
        <p:spPr>
          <a:xfrm>
            <a:off x="819150" y="845600"/>
            <a:ext cx="7505700" cy="480280"/>
          </a:xfrm>
        </p:spPr>
        <p:txBody>
          <a:bodyPr>
            <a:normAutofit fontScale="90000"/>
          </a:bodyPr>
          <a:lstStyle/>
          <a:p>
            <a:r>
              <a:rPr lang="en-US" dirty="0"/>
              <a:t>Java OOPs</a:t>
            </a:r>
            <a:endParaRPr lang="en-IN" dirty="0"/>
          </a:p>
        </p:txBody>
      </p:sp>
      <p:sp>
        <p:nvSpPr>
          <p:cNvPr id="3" name="Text Placeholder 2">
            <a:extLst>
              <a:ext uri="{FF2B5EF4-FFF2-40B4-BE49-F238E27FC236}">
                <a16:creationId xmlns:a16="http://schemas.microsoft.com/office/drawing/2014/main" id="{C42A2CB6-A72C-9250-4AEB-991EB06A5373}"/>
              </a:ext>
            </a:extLst>
          </p:cNvPr>
          <p:cNvSpPr>
            <a:spLocks noGrp="1"/>
          </p:cNvSpPr>
          <p:nvPr>
            <p:ph type="body" idx="1"/>
          </p:nvPr>
        </p:nvSpPr>
        <p:spPr>
          <a:xfrm>
            <a:off x="819150" y="1325880"/>
            <a:ext cx="7505700" cy="3112845"/>
          </a:xfrm>
        </p:spPr>
        <p:txBody>
          <a:bodyPr>
            <a:normAutofit/>
          </a:bodyPr>
          <a:lstStyle/>
          <a:p>
            <a:pPr algn="just"/>
            <a:r>
              <a:rPr lang="en-US" sz="1800" dirty="0"/>
              <a:t>OOPs concepts are as follows:</a:t>
            </a:r>
          </a:p>
          <a:p>
            <a:pPr marL="488950" indent="-342900" algn="just">
              <a:buFont typeface="+mj-lt"/>
              <a:buAutoNum type="arabicPeriod"/>
            </a:pPr>
            <a:r>
              <a:rPr lang="en-US" sz="1800" dirty="0"/>
              <a:t>Object</a:t>
            </a:r>
          </a:p>
          <a:p>
            <a:pPr marL="488950" indent="-342900" algn="just">
              <a:buFont typeface="+mj-lt"/>
              <a:buAutoNum type="arabicPeriod"/>
            </a:pPr>
            <a:r>
              <a:rPr lang="en-US" sz="1800" dirty="0"/>
              <a:t>Class</a:t>
            </a:r>
          </a:p>
          <a:p>
            <a:pPr marL="488950" indent="-342900" algn="just">
              <a:buFont typeface="+mj-lt"/>
              <a:buAutoNum type="arabicPeriod"/>
            </a:pPr>
            <a:r>
              <a:rPr lang="en-US" sz="1800" dirty="0"/>
              <a:t>Inheritance</a:t>
            </a:r>
          </a:p>
          <a:p>
            <a:pPr marL="488950" indent="-342900" algn="just">
              <a:buFont typeface="+mj-lt"/>
              <a:buAutoNum type="arabicPeriod"/>
            </a:pPr>
            <a:r>
              <a:rPr lang="en-US" sz="1800" dirty="0"/>
              <a:t>Polymorphism</a:t>
            </a:r>
          </a:p>
          <a:p>
            <a:pPr marL="488950" indent="-342900" algn="just">
              <a:buFont typeface="+mj-lt"/>
              <a:buAutoNum type="arabicPeriod"/>
            </a:pPr>
            <a:r>
              <a:rPr lang="en-US" sz="1800" dirty="0"/>
              <a:t>Abstraction</a:t>
            </a:r>
          </a:p>
          <a:p>
            <a:pPr marL="488950" indent="-342900" algn="just">
              <a:buFont typeface="+mj-lt"/>
              <a:buAutoNum type="arabicPeriod"/>
            </a:pPr>
            <a:r>
              <a:rPr lang="en-US" sz="1800" dirty="0"/>
              <a:t>Encapsulation </a:t>
            </a:r>
          </a:p>
          <a:p>
            <a:pPr algn="just"/>
            <a:endParaRPr lang="en-US" sz="1800" dirty="0"/>
          </a:p>
        </p:txBody>
      </p:sp>
      <p:pic>
        <p:nvPicPr>
          <p:cNvPr id="5" name="Picture 4">
            <a:extLst>
              <a:ext uri="{FF2B5EF4-FFF2-40B4-BE49-F238E27FC236}">
                <a16:creationId xmlns:a16="http://schemas.microsoft.com/office/drawing/2014/main" id="{853A318A-527F-15BE-8B3A-F765CCEAC73C}"/>
              </a:ext>
            </a:extLst>
          </p:cNvPr>
          <p:cNvPicPr>
            <a:picLocks noChangeAspect="1"/>
          </p:cNvPicPr>
          <p:nvPr/>
        </p:nvPicPr>
        <p:blipFill>
          <a:blip r:embed="rId2"/>
          <a:stretch>
            <a:fillRect/>
          </a:stretch>
        </p:blipFill>
        <p:spPr>
          <a:xfrm>
            <a:off x="4572000" y="1325880"/>
            <a:ext cx="3698444" cy="2613567"/>
          </a:xfrm>
          <a:prstGeom prst="rect">
            <a:avLst/>
          </a:prstGeom>
          <a:ln>
            <a:solidFill>
              <a:schemeClr val="tx2">
                <a:lumMod val="10000"/>
              </a:schemeClr>
            </a:solidFill>
          </a:ln>
        </p:spPr>
      </p:pic>
    </p:spTree>
    <p:extLst>
      <p:ext uri="{BB962C8B-B14F-4D97-AF65-F5344CB8AC3E}">
        <p14:creationId xmlns:p14="http://schemas.microsoft.com/office/powerpoint/2010/main" val="3264800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F180-B35C-3A6D-7CB8-AFCD9785EB7D}"/>
              </a:ext>
            </a:extLst>
          </p:cNvPr>
          <p:cNvSpPr>
            <a:spLocks noGrp="1"/>
          </p:cNvSpPr>
          <p:nvPr>
            <p:ph type="title"/>
          </p:nvPr>
        </p:nvSpPr>
        <p:spPr>
          <a:xfrm>
            <a:off x="819150" y="845601"/>
            <a:ext cx="7505700" cy="485112"/>
          </a:xfrm>
        </p:spPr>
        <p:txBody>
          <a:bodyPr>
            <a:normAutofit fontScale="90000"/>
          </a:bodyPr>
          <a:lstStyle/>
          <a:p>
            <a:r>
              <a:rPr lang="en-US" dirty="0"/>
              <a:t>Object </a:t>
            </a:r>
            <a:endParaRPr lang="en-IN" dirty="0"/>
          </a:p>
        </p:txBody>
      </p:sp>
      <p:sp>
        <p:nvSpPr>
          <p:cNvPr id="3" name="Text Placeholder 2">
            <a:extLst>
              <a:ext uri="{FF2B5EF4-FFF2-40B4-BE49-F238E27FC236}">
                <a16:creationId xmlns:a16="http://schemas.microsoft.com/office/drawing/2014/main" id="{79531C48-33B5-3ACD-C08A-FA040333CB54}"/>
              </a:ext>
            </a:extLst>
          </p:cNvPr>
          <p:cNvSpPr>
            <a:spLocks noGrp="1"/>
          </p:cNvSpPr>
          <p:nvPr>
            <p:ph type="body" idx="1"/>
          </p:nvPr>
        </p:nvSpPr>
        <p:spPr>
          <a:xfrm>
            <a:off x="819150" y="1399309"/>
            <a:ext cx="7505700" cy="3039416"/>
          </a:xfrm>
        </p:spPr>
        <p:txBody>
          <a:bodyPr>
            <a:normAutofit fontScale="92500" lnSpcReduction="10000"/>
          </a:bodyPr>
          <a:lstStyle/>
          <a:p>
            <a:pPr algn="just"/>
            <a:r>
              <a:rPr lang="en-US" sz="2000" dirty="0"/>
              <a:t>An object is an entity that has two characteristics (states and behavior).</a:t>
            </a:r>
          </a:p>
          <a:p>
            <a:pPr algn="just"/>
            <a:r>
              <a:rPr lang="en-US" sz="2000" dirty="0"/>
              <a:t>Some of the real-world objects are book, mobile, table, computer, etc.</a:t>
            </a:r>
          </a:p>
          <a:p>
            <a:pPr algn="just"/>
            <a:r>
              <a:rPr lang="en-US" sz="2000" dirty="0"/>
              <a:t>An object a variable of the type class, it is a basic component of an object-oriented programming system.</a:t>
            </a:r>
          </a:p>
          <a:p>
            <a:pPr algn="just"/>
            <a:r>
              <a:rPr lang="en-US" sz="2000" dirty="0"/>
              <a:t>A class has the methods and data members (attributes), these methods and data members are accessed through an object. Thus, an object is an instance of a class.</a:t>
            </a:r>
            <a:endParaRPr lang="en-IN" sz="2000" dirty="0"/>
          </a:p>
        </p:txBody>
      </p:sp>
    </p:spTree>
    <p:extLst>
      <p:ext uri="{BB962C8B-B14F-4D97-AF65-F5344CB8AC3E}">
        <p14:creationId xmlns:p14="http://schemas.microsoft.com/office/powerpoint/2010/main" val="4221401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324E-BBBB-222D-5A5F-6D2488DF3E8D}"/>
              </a:ext>
            </a:extLst>
          </p:cNvPr>
          <p:cNvSpPr>
            <a:spLocks noGrp="1"/>
          </p:cNvSpPr>
          <p:nvPr>
            <p:ph type="title"/>
          </p:nvPr>
        </p:nvSpPr>
        <p:spPr>
          <a:xfrm>
            <a:off x="819150" y="845600"/>
            <a:ext cx="7505700" cy="552020"/>
          </a:xfrm>
        </p:spPr>
        <p:txBody>
          <a:bodyPr>
            <a:normAutofit fontScale="90000"/>
          </a:bodyPr>
          <a:lstStyle/>
          <a:p>
            <a:r>
              <a:rPr lang="en-US" dirty="0"/>
              <a:t>Class </a:t>
            </a:r>
            <a:endParaRPr lang="en-IN" dirty="0"/>
          </a:p>
        </p:txBody>
      </p:sp>
      <p:sp>
        <p:nvSpPr>
          <p:cNvPr id="3" name="Text Placeholder 2">
            <a:extLst>
              <a:ext uri="{FF2B5EF4-FFF2-40B4-BE49-F238E27FC236}">
                <a16:creationId xmlns:a16="http://schemas.microsoft.com/office/drawing/2014/main" id="{F321A64E-76C4-722D-DB63-F3D46D6810CF}"/>
              </a:ext>
            </a:extLst>
          </p:cNvPr>
          <p:cNvSpPr>
            <a:spLocks noGrp="1"/>
          </p:cNvSpPr>
          <p:nvPr>
            <p:ph type="body" idx="1"/>
          </p:nvPr>
        </p:nvSpPr>
        <p:spPr>
          <a:xfrm>
            <a:off x="819150" y="1397620"/>
            <a:ext cx="7505700" cy="3041105"/>
          </a:xfrm>
        </p:spPr>
        <p:txBody>
          <a:bodyPr>
            <a:normAutofit/>
          </a:bodyPr>
          <a:lstStyle/>
          <a:p>
            <a:pPr algn="just"/>
            <a:r>
              <a:rPr lang="en-US" sz="2000" dirty="0"/>
              <a:t>A class is a blueprint from which individual objects are created (or, we can say a class is a data type of an object type).</a:t>
            </a:r>
          </a:p>
          <a:p>
            <a:pPr algn="just"/>
            <a:r>
              <a:rPr lang="en-US" sz="2000" dirty="0"/>
              <a:t>In Java, everything is related to classes and objects.</a:t>
            </a:r>
          </a:p>
          <a:p>
            <a:pPr algn="just"/>
            <a:r>
              <a:rPr lang="en-US" sz="2000" dirty="0"/>
              <a:t>Each class has its methods and attributes that can be accessed and manipulated through the objects.</a:t>
            </a:r>
            <a:endParaRPr lang="en-IN" sz="2000" dirty="0"/>
          </a:p>
        </p:txBody>
      </p:sp>
    </p:spTree>
    <p:extLst>
      <p:ext uri="{BB962C8B-B14F-4D97-AF65-F5344CB8AC3E}">
        <p14:creationId xmlns:p14="http://schemas.microsoft.com/office/powerpoint/2010/main" val="2930194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8D53-4275-7207-DE1B-5DC42A14F875}"/>
              </a:ext>
            </a:extLst>
          </p:cNvPr>
          <p:cNvSpPr>
            <a:spLocks noGrp="1"/>
          </p:cNvSpPr>
          <p:nvPr>
            <p:ph type="title"/>
          </p:nvPr>
        </p:nvSpPr>
        <p:spPr>
          <a:xfrm>
            <a:off x="819150" y="845600"/>
            <a:ext cx="7505700" cy="552020"/>
          </a:xfrm>
        </p:spPr>
        <p:txBody>
          <a:bodyPr>
            <a:normAutofit fontScale="90000"/>
          </a:bodyPr>
          <a:lstStyle/>
          <a:p>
            <a:r>
              <a:rPr lang="en-US" dirty="0"/>
              <a:t>Inheritance </a:t>
            </a:r>
            <a:endParaRPr lang="en-IN" dirty="0"/>
          </a:p>
        </p:txBody>
      </p:sp>
      <p:sp>
        <p:nvSpPr>
          <p:cNvPr id="3" name="Text Placeholder 2">
            <a:extLst>
              <a:ext uri="{FF2B5EF4-FFF2-40B4-BE49-F238E27FC236}">
                <a16:creationId xmlns:a16="http://schemas.microsoft.com/office/drawing/2014/main" id="{3C1286BB-1B0F-A152-A382-39E444F90AD3}"/>
              </a:ext>
            </a:extLst>
          </p:cNvPr>
          <p:cNvSpPr>
            <a:spLocks noGrp="1"/>
          </p:cNvSpPr>
          <p:nvPr>
            <p:ph type="body" idx="1"/>
          </p:nvPr>
        </p:nvSpPr>
        <p:spPr>
          <a:xfrm>
            <a:off x="819150" y="1397620"/>
            <a:ext cx="7505700" cy="3041105"/>
          </a:xfrm>
        </p:spPr>
        <p:txBody>
          <a:bodyPr>
            <a:normAutofit fontScale="92500" lnSpcReduction="10000"/>
          </a:bodyPr>
          <a:lstStyle/>
          <a:p>
            <a:pPr algn="just"/>
            <a:r>
              <a:rPr lang="en-US" sz="1600" dirty="0"/>
              <a:t>Inheritance is a process by which we can reuse the functionalities of existing classes to new classes.</a:t>
            </a:r>
          </a:p>
          <a:p>
            <a:pPr algn="just"/>
            <a:r>
              <a:rPr lang="en-US" sz="1600" dirty="0"/>
              <a:t>In the concept of inheritance, there are two terms base (parent) class and derived class.</a:t>
            </a:r>
          </a:p>
          <a:p>
            <a:pPr algn="just"/>
            <a:r>
              <a:rPr lang="en-US" sz="1600" dirty="0"/>
              <a:t>When a class is inherited from another class (base class), it (derived class) obtains all the properties and behaviors of the base class.</a:t>
            </a:r>
          </a:p>
          <a:p>
            <a:pPr algn="just"/>
            <a:r>
              <a:rPr lang="en-US" sz="1600" dirty="0"/>
              <a:t>Types of Inheritance are </a:t>
            </a:r>
          </a:p>
          <a:p>
            <a:pPr marL="488950" indent="-342900" algn="just">
              <a:buFont typeface="+mj-lt"/>
              <a:buAutoNum type="alphaLcPeriod"/>
            </a:pPr>
            <a:r>
              <a:rPr lang="en-US" sz="1600" dirty="0"/>
              <a:t>Single-level Inheritance</a:t>
            </a:r>
          </a:p>
          <a:p>
            <a:pPr marL="488950" indent="-342900" algn="just">
              <a:buFont typeface="+mj-lt"/>
              <a:buAutoNum type="alphaLcPeriod"/>
            </a:pPr>
            <a:r>
              <a:rPr lang="en-US" sz="1600" dirty="0"/>
              <a:t>Multi-level Inheritance</a:t>
            </a:r>
          </a:p>
          <a:p>
            <a:pPr marL="488950" indent="-342900" algn="just">
              <a:buFont typeface="+mj-lt"/>
              <a:buAutoNum type="alphaLcPeriod"/>
            </a:pPr>
            <a:r>
              <a:rPr lang="en-US" sz="1600" dirty="0"/>
              <a:t>Hierarchical Inheritance</a:t>
            </a:r>
          </a:p>
          <a:p>
            <a:pPr marL="488950" indent="-342900" algn="just">
              <a:buFont typeface="+mj-lt"/>
              <a:buAutoNum type="alphaLcPeriod"/>
            </a:pPr>
            <a:r>
              <a:rPr lang="en-US" sz="1600" dirty="0"/>
              <a:t>Multiple Inheritance</a:t>
            </a:r>
          </a:p>
          <a:p>
            <a:pPr marL="488950" indent="-342900" algn="just">
              <a:buFont typeface="+mj-lt"/>
              <a:buAutoNum type="alphaLcPeriod"/>
            </a:pPr>
            <a:r>
              <a:rPr lang="en-US" sz="1600" dirty="0"/>
              <a:t>Hybrid Inheritance</a:t>
            </a:r>
            <a:endParaRPr lang="en-IN" sz="1600" dirty="0"/>
          </a:p>
        </p:txBody>
      </p:sp>
    </p:spTree>
    <p:extLst>
      <p:ext uri="{BB962C8B-B14F-4D97-AF65-F5344CB8AC3E}">
        <p14:creationId xmlns:p14="http://schemas.microsoft.com/office/powerpoint/2010/main" val="326488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F460-49D0-D038-7D28-EE60326309BB}"/>
              </a:ext>
            </a:extLst>
          </p:cNvPr>
          <p:cNvSpPr>
            <a:spLocks noGrp="1"/>
          </p:cNvSpPr>
          <p:nvPr>
            <p:ph type="title"/>
          </p:nvPr>
        </p:nvSpPr>
        <p:spPr>
          <a:xfrm>
            <a:off x="819150" y="845600"/>
            <a:ext cx="7505700" cy="656098"/>
          </a:xfrm>
        </p:spPr>
        <p:txBody>
          <a:bodyPr/>
          <a:lstStyle/>
          <a:p>
            <a:r>
              <a:rPr lang="en-US" dirty="0"/>
              <a:t>CONTENTS</a:t>
            </a:r>
            <a:endParaRPr lang="en-IN" dirty="0"/>
          </a:p>
        </p:txBody>
      </p:sp>
      <p:sp>
        <p:nvSpPr>
          <p:cNvPr id="3" name="Text Placeholder 2">
            <a:extLst>
              <a:ext uri="{FF2B5EF4-FFF2-40B4-BE49-F238E27FC236}">
                <a16:creationId xmlns:a16="http://schemas.microsoft.com/office/drawing/2014/main" id="{E8345D66-4196-1A8D-0647-96A8EE0797FD}"/>
              </a:ext>
            </a:extLst>
          </p:cNvPr>
          <p:cNvSpPr>
            <a:spLocks noGrp="1"/>
          </p:cNvSpPr>
          <p:nvPr>
            <p:ph type="body" idx="1"/>
          </p:nvPr>
        </p:nvSpPr>
        <p:spPr>
          <a:xfrm>
            <a:off x="819150" y="1501698"/>
            <a:ext cx="7505700" cy="2937027"/>
          </a:xfrm>
        </p:spPr>
        <p:txBody>
          <a:bodyPr>
            <a:normAutofit/>
          </a:bodyPr>
          <a:lstStyle/>
          <a:p>
            <a:pPr algn="just"/>
            <a:r>
              <a:rPr lang="en-US" sz="1800" dirty="0"/>
              <a:t>What is JAVA</a:t>
            </a:r>
          </a:p>
          <a:p>
            <a:pPr algn="just"/>
            <a:r>
              <a:rPr lang="en-US" sz="1800" dirty="0"/>
              <a:t>JAVA Architecture</a:t>
            </a:r>
          </a:p>
          <a:p>
            <a:pPr algn="just"/>
            <a:r>
              <a:rPr lang="en-US" sz="1800" dirty="0"/>
              <a:t>JVM Architecture</a:t>
            </a:r>
          </a:p>
          <a:p>
            <a:pPr algn="just"/>
            <a:r>
              <a:rPr lang="en-US" sz="1800" dirty="0"/>
              <a:t>JRE Architecture</a:t>
            </a:r>
          </a:p>
          <a:p>
            <a:pPr algn="just"/>
            <a:r>
              <a:rPr lang="en-US" sz="1800" dirty="0"/>
              <a:t>JDK Architecture</a:t>
            </a:r>
          </a:p>
          <a:p>
            <a:pPr algn="just"/>
            <a:r>
              <a:rPr lang="en-US" sz="1800" dirty="0"/>
              <a:t>OOPs</a:t>
            </a:r>
          </a:p>
          <a:p>
            <a:pPr algn="just"/>
            <a:r>
              <a:rPr lang="en-US" sz="1800" dirty="0"/>
              <a:t>Features of OOPs</a:t>
            </a:r>
          </a:p>
          <a:p>
            <a:pPr algn="just"/>
            <a:endParaRPr lang="en-IN" sz="1800" dirty="0"/>
          </a:p>
        </p:txBody>
      </p:sp>
    </p:spTree>
    <p:extLst>
      <p:ext uri="{BB962C8B-B14F-4D97-AF65-F5344CB8AC3E}">
        <p14:creationId xmlns:p14="http://schemas.microsoft.com/office/powerpoint/2010/main" val="344820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6253-7475-975C-4830-092BDF8B87B8}"/>
              </a:ext>
            </a:extLst>
          </p:cNvPr>
          <p:cNvSpPr>
            <a:spLocks noGrp="1"/>
          </p:cNvSpPr>
          <p:nvPr>
            <p:ph type="title"/>
          </p:nvPr>
        </p:nvSpPr>
        <p:spPr>
          <a:xfrm>
            <a:off x="819150" y="845600"/>
            <a:ext cx="7505700" cy="470244"/>
          </a:xfrm>
        </p:spPr>
        <p:txBody>
          <a:bodyPr>
            <a:normAutofit fontScale="90000"/>
          </a:bodyPr>
          <a:lstStyle/>
          <a:p>
            <a:r>
              <a:rPr lang="en-US" dirty="0"/>
              <a:t>Polymorphism </a:t>
            </a:r>
            <a:endParaRPr lang="en-IN" dirty="0"/>
          </a:p>
        </p:txBody>
      </p:sp>
      <p:sp>
        <p:nvSpPr>
          <p:cNvPr id="3" name="Text Placeholder 2">
            <a:extLst>
              <a:ext uri="{FF2B5EF4-FFF2-40B4-BE49-F238E27FC236}">
                <a16:creationId xmlns:a16="http://schemas.microsoft.com/office/drawing/2014/main" id="{FD358DCC-48D5-FC5B-D675-E83FA84EF568}"/>
              </a:ext>
            </a:extLst>
          </p:cNvPr>
          <p:cNvSpPr>
            <a:spLocks noGrp="1"/>
          </p:cNvSpPr>
          <p:nvPr>
            <p:ph type="body" idx="1"/>
          </p:nvPr>
        </p:nvSpPr>
        <p:spPr>
          <a:xfrm>
            <a:off x="819150" y="1382751"/>
            <a:ext cx="7505700" cy="3055974"/>
          </a:xfrm>
        </p:spPr>
        <p:txBody>
          <a:bodyPr>
            <a:normAutofit fontScale="92500"/>
          </a:bodyPr>
          <a:lstStyle/>
          <a:p>
            <a:pPr algn="just"/>
            <a:r>
              <a:rPr lang="en-US" sz="1800" dirty="0"/>
              <a:t>The term “polymorphism” means “many forms”. </a:t>
            </a:r>
          </a:p>
          <a:p>
            <a:pPr algn="just"/>
            <a:r>
              <a:rPr lang="en-US" sz="1800" dirty="0"/>
              <a:t>Polymorphism is useful when you want to create multiple forms with the same name of a single entity.</a:t>
            </a:r>
          </a:p>
          <a:p>
            <a:pPr algn="just"/>
            <a:r>
              <a:rPr lang="en-US" sz="1800" dirty="0"/>
              <a:t>To implement polymorphism in Java, we use two concepts method overloading and method overriding.</a:t>
            </a:r>
          </a:p>
          <a:p>
            <a:pPr algn="just"/>
            <a:r>
              <a:rPr lang="en-US" sz="1800" dirty="0"/>
              <a:t>The method overloading is performed in the same class where we have multiple methods with the same name but different parameters.</a:t>
            </a:r>
          </a:p>
          <a:p>
            <a:pPr algn="just"/>
            <a:r>
              <a:rPr lang="en-US" sz="1800" dirty="0"/>
              <a:t>The method overriding is performed by using the inheritance where we can have multiple methods with the same name in the parent and child classes.</a:t>
            </a:r>
            <a:endParaRPr lang="en-IN" sz="1800" dirty="0"/>
          </a:p>
        </p:txBody>
      </p:sp>
    </p:spTree>
    <p:extLst>
      <p:ext uri="{BB962C8B-B14F-4D97-AF65-F5344CB8AC3E}">
        <p14:creationId xmlns:p14="http://schemas.microsoft.com/office/powerpoint/2010/main" val="425127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5999-9BBB-94B0-9E5E-10CB07B16AC1}"/>
              </a:ext>
            </a:extLst>
          </p:cNvPr>
          <p:cNvSpPr>
            <a:spLocks noGrp="1"/>
          </p:cNvSpPr>
          <p:nvPr>
            <p:ph type="title"/>
          </p:nvPr>
        </p:nvSpPr>
        <p:spPr>
          <a:xfrm>
            <a:off x="819150" y="845600"/>
            <a:ext cx="7505700" cy="529717"/>
          </a:xfrm>
        </p:spPr>
        <p:txBody>
          <a:bodyPr>
            <a:normAutofit fontScale="90000"/>
          </a:bodyPr>
          <a:lstStyle/>
          <a:p>
            <a:r>
              <a:rPr lang="en-US" dirty="0"/>
              <a:t>Abstraction </a:t>
            </a:r>
            <a:endParaRPr lang="en-IN" dirty="0"/>
          </a:p>
        </p:txBody>
      </p:sp>
      <p:sp>
        <p:nvSpPr>
          <p:cNvPr id="3" name="Text Placeholder 2">
            <a:extLst>
              <a:ext uri="{FF2B5EF4-FFF2-40B4-BE49-F238E27FC236}">
                <a16:creationId xmlns:a16="http://schemas.microsoft.com/office/drawing/2014/main" id="{34D5B79D-1C30-B40C-306D-7F611C2EDD93}"/>
              </a:ext>
            </a:extLst>
          </p:cNvPr>
          <p:cNvSpPr>
            <a:spLocks noGrp="1"/>
          </p:cNvSpPr>
          <p:nvPr>
            <p:ph type="body" idx="1"/>
          </p:nvPr>
        </p:nvSpPr>
        <p:spPr>
          <a:xfrm>
            <a:off x="819150" y="1375317"/>
            <a:ext cx="7505700" cy="3063408"/>
          </a:xfrm>
        </p:spPr>
        <p:txBody>
          <a:bodyPr>
            <a:normAutofit lnSpcReduction="10000"/>
          </a:bodyPr>
          <a:lstStyle/>
          <a:p>
            <a:pPr algn="just"/>
            <a:r>
              <a:rPr lang="en-US" sz="1800" dirty="0"/>
              <a:t>An abstraction is a technique of hiding internal details and showing functionalities.</a:t>
            </a:r>
          </a:p>
          <a:p>
            <a:pPr algn="just"/>
            <a:r>
              <a:rPr lang="en-US" sz="1800" dirty="0"/>
              <a:t>The abstract classes and interfaces are used to achieve abstraction in Java.</a:t>
            </a:r>
          </a:p>
          <a:p>
            <a:pPr algn="just"/>
            <a:r>
              <a:rPr lang="en-US" sz="1800" dirty="0"/>
              <a:t>The real-world example of an abstraction is a Car, the internal details such as the engine, process of starting a car, process of shifting gears, etc. are hidden from the user, and features such as the start button, gears, display, break, etc are given to the user.</a:t>
            </a:r>
          </a:p>
          <a:p>
            <a:pPr algn="just"/>
            <a:r>
              <a:rPr lang="en-US" sz="1800" dirty="0"/>
              <a:t>When we perform any action on these features, the internal process works.</a:t>
            </a:r>
            <a:endParaRPr lang="en-IN" sz="1800" dirty="0"/>
          </a:p>
        </p:txBody>
      </p:sp>
    </p:spTree>
    <p:extLst>
      <p:ext uri="{BB962C8B-B14F-4D97-AF65-F5344CB8AC3E}">
        <p14:creationId xmlns:p14="http://schemas.microsoft.com/office/powerpoint/2010/main" val="4074191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0DEE-5F3F-95C3-8063-285233E897EC}"/>
              </a:ext>
            </a:extLst>
          </p:cNvPr>
          <p:cNvSpPr>
            <a:spLocks noGrp="1"/>
          </p:cNvSpPr>
          <p:nvPr>
            <p:ph type="title"/>
          </p:nvPr>
        </p:nvSpPr>
        <p:spPr>
          <a:xfrm>
            <a:off x="819150" y="845600"/>
            <a:ext cx="7505700" cy="507415"/>
          </a:xfrm>
        </p:spPr>
        <p:txBody>
          <a:bodyPr>
            <a:normAutofit fontScale="90000"/>
          </a:bodyPr>
          <a:lstStyle/>
          <a:p>
            <a:r>
              <a:rPr lang="en-US" dirty="0"/>
              <a:t>Encapsulation </a:t>
            </a:r>
            <a:endParaRPr lang="en-IN" dirty="0"/>
          </a:p>
        </p:txBody>
      </p:sp>
      <p:sp>
        <p:nvSpPr>
          <p:cNvPr id="3" name="Text Placeholder 2">
            <a:extLst>
              <a:ext uri="{FF2B5EF4-FFF2-40B4-BE49-F238E27FC236}">
                <a16:creationId xmlns:a16="http://schemas.microsoft.com/office/drawing/2014/main" id="{DB368D12-E99F-F74F-67EC-F621DC80946D}"/>
              </a:ext>
            </a:extLst>
          </p:cNvPr>
          <p:cNvSpPr>
            <a:spLocks noGrp="1"/>
          </p:cNvSpPr>
          <p:nvPr>
            <p:ph type="body" idx="1"/>
          </p:nvPr>
        </p:nvSpPr>
        <p:spPr>
          <a:xfrm>
            <a:off x="819150" y="1353015"/>
            <a:ext cx="7505700" cy="3085710"/>
          </a:xfrm>
        </p:spPr>
        <p:txBody>
          <a:bodyPr>
            <a:normAutofit/>
          </a:bodyPr>
          <a:lstStyle/>
          <a:p>
            <a:pPr algn="just"/>
            <a:r>
              <a:rPr lang="en-US" sz="1800" dirty="0"/>
              <a:t>Encapsulation is a process of binding the data members (attributes) and methods together.</a:t>
            </a:r>
          </a:p>
          <a:p>
            <a:pPr algn="just"/>
            <a:r>
              <a:rPr lang="en-US" sz="1800" dirty="0"/>
              <a:t>The encapsulation restricts direct access to important data. </a:t>
            </a:r>
          </a:p>
          <a:p>
            <a:pPr algn="just"/>
            <a:r>
              <a:rPr lang="en-US" sz="1800" dirty="0"/>
              <a:t>The best example of the encapsulation concept is making a class where the data members are private and methods are public to access through an object.</a:t>
            </a:r>
          </a:p>
          <a:p>
            <a:pPr algn="just"/>
            <a:r>
              <a:rPr lang="en-US" sz="1800" dirty="0"/>
              <a:t>In this case, only methods can access those private data.</a:t>
            </a:r>
          </a:p>
        </p:txBody>
      </p:sp>
    </p:spTree>
    <p:extLst>
      <p:ext uri="{BB962C8B-B14F-4D97-AF65-F5344CB8AC3E}">
        <p14:creationId xmlns:p14="http://schemas.microsoft.com/office/powerpoint/2010/main" val="4127117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7C86-B227-7A55-41E2-D2E2B47E37B7}"/>
              </a:ext>
            </a:extLst>
          </p:cNvPr>
          <p:cNvSpPr>
            <a:spLocks noGrp="1"/>
          </p:cNvSpPr>
          <p:nvPr>
            <p:ph type="title"/>
          </p:nvPr>
        </p:nvSpPr>
        <p:spPr>
          <a:xfrm>
            <a:off x="819150" y="541225"/>
            <a:ext cx="7505700" cy="447518"/>
          </a:xfrm>
        </p:spPr>
        <p:txBody>
          <a:bodyPr>
            <a:normAutofit fontScale="90000"/>
          </a:bodyPr>
          <a:lstStyle/>
          <a:p>
            <a:r>
              <a:rPr lang="en-US" dirty="0"/>
              <a:t>Advantages of OOPs Concept</a:t>
            </a:r>
            <a:endParaRPr lang="en-IN" dirty="0"/>
          </a:p>
        </p:txBody>
      </p:sp>
      <p:sp>
        <p:nvSpPr>
          <p:cNvPr id="3" name="Text Placeholder 2">
            <a:extLst>
              <a:ext uri="{FF2B5EF4-FFF2-40B4-BE49-F238E27FC236}">
                <a16:creationId xmlns:a16="http://schemas.microsoft.com/office/drawing/2014/main" id="{B3539BA4-BEE0-0A66-2DD7-52F953383595}"/>
              </a:ext>
            </a:extLst>
          </p:cNvPr>
          <p:cNvSpPr>
            <a:spLocks noGrp="1"/>
          </p:cNvSpPr>
          <p:nvPr>
            <p:ph type="body" idx="1"/>
          </p:nvPr>
        </p:nvSpPr>
        <p:spPr>
          <a:xfrm>
            <a:off x="819150" y="1152294"/>
            <a:ext cx="7505700" cy="3286431"/>
          </a:xfrm>
        </p:spPr>
        <p:txBody>
          <a:bodyPr>
            <a:normAutofit/>
          </a:bodyPr>
          <a:lstStyle/>
          <a:p>
            <a:pPr algn="just"/>
            <a:r>
              <a:rPr lang="en-US" sz="2000" dirty="0"/>
              <a:t>The implementation of OOPs concepts are easier.</a:t>
            </a:r>
          </a:p>
          <a:p>
            <a:pPr algn="just"/>
            <a:r>
              <a:rPr lang="en-US" sz="2000" dirty="0"/>
              <a:t>The execution of the OOPs is faster than procedural-oriented programming.</a:t>
            </a:r>
          </a:p>
          <a:p>
            <a:pPr algn="just"/>
            <a:r>
              <a:rPr lang="en-US" sz="2000" dirty="0"/>
              <a:t>OOPs provide code reusability so that a programmer can reuse an existing code.</a:t>
            </a:r>
          </a:p>
          <a:p>
            <a:pPr algn="just"/>
            <a:r>
              <a:rPr lang="en-US" sz="2000" dirty="0"/>
              <a:t>OOPs help us to keep the important data hidden.</a:t>
            </a:r>
            <a:endParaRPr lang="en-IN" sz="2000" dirty="0"/>
          </a:p>
        </p:txBody>
      </p:sp>
    </p:spTree>
    <p:extLst>
      <p:ext uri="{BB962C8B-B14F-4D97-AF65-F5344CB8AC3E}">
        <p14:creationId xmlns:p14="http://schemas.microsoft.com/office/powerpoint/2010/main" val="1998264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7948-974C-32DD-6D52-538A66C6A2FA}"/>
              </a:ext>
            </a:extLst>
          </p:cNvPr>
          <p:cNvSpPr>
            <a:spLocks noGrp="1"/>
          </p:cNvSpPr>
          <p:nvPr>
            <p:ph type="title"/>
          </p:nvPr>
        </p:nvSpPr>
        <p:spPr>
          <a:xfrm>
            <a:off x="819150" y="845600"/>
            <a:ext cx="7505700" cy="596624"/>
          </a:xfrm>
        </p:spPr>
        <p:txBody>
          <a:bodyPr>
            <a:normAutofit fontScale="90000"/>
          </a:bodyPr>
          <a:lstStyle/>
          <a:p>
            <a:r>
              <a:rPr lang="en-IN" dirty="0"/>
              <a:t>What is JAVA</a:t>
            </a:r>
          </a:p>
        </p:txBody>
      </p:sp>
      <p:sp>
        <p:nvSpPr>
          <p:cNvPr id="3" name="Text Placeholder 2">
            <a:extLst>
              <a:ext uri="{FF2B5EF4-FFF2-40B4-BE49-F238E27FC236}">
                <a16:creationId xmlns:a16="http://schemas.microsoft.com/office/drawing/2014/main" id="{024FD9B2-4589-7E6F-955F-52B5E4F3A469}"/>
              </a:ext>
            </a:extLst>
          </p:cNvPr>
          <p:cNvSpPr>
            <a:spLocks noGrp="1"/>
          </p:cNvSpPr>
          <p:nvPr>
            <p:ph type="body" idx="1"/>
          </p:nvPr>
        </p:nvSpPr>
        <p:spPr>
          <a:xfrm>
            <a:off x="819150" y="1442224"/>
            <a:ext cx="7505700" cy="2996501"/>
          </a:xfrm>
        </p:spPr>
        <p:txBody>
          <a:bodyPr>
            <a:normAutofit fontScale="92500" lnSpcReduction="10000"/>
          </a:bodyPr>
          <a:lstStyle/>
          <a:p>
            <a:pPr algn="just"/>
            <a:r>
              <a:rPr lang="en-IN" sz="1600" b="1" dirty="0"/>
              <a:t>Java</a:t>
            </a:r>
            <a:r>
              <a:rPr lang="en-IN" sz="1600" dirty="0"/>
              <a:t> is a </a:t>
            </a:r>
            <a:r>
              <a:rPr lang="en-IN" sz="1600" b="1" dirty="0"/>
              <a:t>programming language </a:t>
            </a:r>
            <a:r>
              <a:rPr lang="en-IN" sz="1600" dirty="0"/>
              <a:t>and a </a:t>
            </a:r>
            <a:r>
              <a:rPr lang="en-IN" sz="1600" b="1" dirty="0"/>
              <a:t>platform.</a:t>
            </a:r>
            <a:r>
              <a:rPr lang="en-IN" sz="1600" dirty="0"/>
              <a:t> Java is a high-level, robust, object-oriented and secure programming language.</a:t>
            </a:r>
          </a:p>
          <a:p>
            <a:pPr algn="just"/>
            <a:endParaRPr lang="en-IN" sz="1600" dirty="0"/>
          </a:p>
          <a:p>
            <a:pPr marL="146050" indent="0" algn="just">
              <a:buNone/>
            </a:pPr>
            <a:endParaRPr lang="en-IN" sz="1600" dirty="0"/>
          </a:p>
          <a:p>
            <a:pPr algn="just"/>
            <a:r>
              <a:rPr lang="en-IN" sz="1600" b="1" dirty="0"/>
              <a:t>Java </a:t>
            </a:r>
            <a:r>
              <a:rPr lang="en-IN" sz="1600" dirty="0"/>
              <a:t>was developed by </a:t>
            </a:r>
            <a:r>
              <a:rPr lang="en-IN" sz="1600" b="1" i="1" dirty="0"/>
              <a:t>Sun Microsystems </a:t>
            </a:r>
            <a:r>
              <a:rPr lang="en-IN" sz="1600" dirty="0"/>
              <a:t>(which is now the subsidiary of Oracle) in the year </a:t>
            </a:r>
            <a:r>
              <a:rPr lang="en-IN" sz="1600" b="1" dirty="0"/>
              <a:t>1995</a:t>
            </a:r>
            <a:r>
              <a:rPr lang="en-IN" sz="1600" dirty="0"/>
              <a:t>. </a:t>
            </a:r>
            <a:r>
              <a:rPr lang="en-IN" sz="1600" b="1" i="1" dirty="0"/>
              <a:t>James Gosling </a:t>
            </a:r>
            <a:r>
              <a:rPr lang="en-IN" sz="1600" dirty="0"/>
              <a:t>is known as the </a:t>
            </a:r>
            <a:r>
              <a:rPr lang="en-IN" sz="1600" b="1" dirty="0"/>
              <a:t>father of Java</a:t>
            </a:r>
            <a:r>
              <a:rPr lang="en-IN" sz="1600" dirty="0"/>
              <a:t>. Before Java, its name was </a:t>
            </a:r>
            <a:r>
              <a:rPr lang="en-IN" sz="1600" b="1" i="1" dirty="0"/>
              <a:t>Oak</a:t>
            </a:r>
            <a:r>
              <a:rPr lang="en-IN" sz="1600" i="1" dirty="0"/>
              <a:t>. </a:t>
            </a:r>
            <a:r>
              <a:rPr lang="en-IN" sz="1600" dirty="0"/>
              <a:t>Since Oak was already a registered company, so James Gosling and his team changed the name from Oak to Java.</a:t>
            </a:r>
          </a:p>
          <a:p>
            <a:pPr algn="just"/>
            <a:endParaRPr lang="en-IN" sz="1600" dirty="0"/>
          </a:p>
          <a:p>
            <a:pPr marL="146050" indent="0" algn="just">
              <a:buNone/>
            </a:pPr>
            <a:endParaRPr lang="en-IN" sz="1600" dirty="0"/>
          </a:p>
          <a:p>
            <a:pPr algn="just"/>
            <a:r>
              <a:rPr lang="en-IN" sz="1600" b="1" i="1" dirty="0"/>
              <a:t>JAVA-</a:t>
            </a:r>
            <a:r>
              <a:rPr lang="en-IN" sz="1600" b="1" dirty="0"/>
              <a:t>Just Another Virtual Accelerator </a:t>
            </a:r>
            <a:r>
              <a:rPr lang="en-IN" sz="1600" dirty="0"/>
              <a:t>is the full form of </a:t>
            </a:r>
            <a:r>
              <a:rPr lang="en-IN" sz="1600" b="1" i="1" dirty="0"/>
              <a:t>JAVA</a:t>
            </a:r>
            <a:r>
              <a:rPr lang="en-IN" sz="1600" i="1" dirty="0"/>
              <a:t>.</a:t>
            </a:r>
          </a:p>
          <a:p>
            <a:pPr algn="just"/>
            <a:endParaRPr lang="en-IN" sz="1600" dirty="0"/>
          </a:p>
        </p:txBody>
      </p:sp>
    </p:spTree>
    <p:extLst>
      <p:ext uri="{BB962C8B-B14F-4D97-AF65-F5344CB8AC3E}">
        <p14:creationId xmlns:p14="http://schemas.microsoft.com/office/powerpoint/2010/main" val="3449543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21CE-32AE-FE47-343C-4C11D435EF58}"/>
              </a:ext>
            </a:extLst>
          </p:cNvPr>
          <p:cNvSpPr>
            <a:spLocks noGrp="1"/>
          </p:cNvSpPr>
          <p:nvPr>
            <p:ph type="title"/>
          </p:nvPr>
        </p:nvSpPr>
        <p:spPr/>
        <p:txBody>
          <a:bodyPr/>
          <a:lstStyle/>
          <a:p>
            <a:r>
              <a:rPr lang="en-IN" dirty="0"/>
              <a:t>Java Architecture</a:t>
            </a:r>
          </a:p>
        </p:txBody>
      </p:sp>
      <p:sp>
        <p:nvSpPr>
          <p:cNvPr id="3" name="Text Placeholder 2">
            <a:extLst>
              <a:ext uri="{FF2B5EF4-FFF2-40B4-BE49-F238E27FC236}">
                <a16:creationId xmlns:a16="http://schemas.microsoft.com/office/drawing/2014/main" id="{538EA729-D502-2E01-F245-8657F8105ED9}"/>
              </a:ext>
            </a:extLst>
          </p:cNvPr>
          <p:cNvSpPr>
            <a:spLocks noGrp="1"/>
          </p:cNvSpPr>
          <p:nvPr>
            <p:ph type="body" idx="1"/>
          </p:nvPr>
        </p:nvSpPr>
        <p:spPr>
          <a:xfrm>
            <a:off x="624568" y="1800200"/>
            <a:ext cx="3686100" cy="2638525"/>
          </a:xfrm>
        </p:spPr>
        <p:txBody>
          <a:bodyPr>
            <a:normAutofit fontScale="62500" lnSpcReduction="20000"/>
          </a:bodyPr>
          <a:lstStyle/>
          <a:p>
            <a:pPr algn="just"/>
            <a:r>
              <a:rPr lang="en-IN" sz="1800" b="1" dirty="0"/>
              <a:t>Java Architecture</a:t>
            </a:r>
            <a:r>
              <a:rPr lang="en-IN" sz="1800" dirty="0"/>
              <a:t> is a collection of components, i.e., </a:t>
            </a:r>
            <a:r>
              <a:rPr lang="en-IN" sz="1800" b="1" dirty="0"/>
              <a:t>JVM</a:t>
            </a:r>
            <a:r>
              <a:rPr lang="en-IN" sz="1800" dirty="0"/>
              <a:t>, </a:t>
            </a:r>
            <a:r>
              <a:rPr lang="en-IN" sz="1800" b="1" dirty="0"/>
              <a:t>JRE</a:t>
            </a:r>
            <a:r>
              <a:rPr lang="en-IN" sz="1800" dirty="0"/>
              <a:t> and </a:t>
            </a:r>
            <a:r>
              <a:rPr lang="en-IN" sz="1800" b="1" dirty="0"/>
              <a:t>JDK</a:t>
            </a:r>
            <a:r>
              <a:rPr lang="en-IN" sz="1800" dirty="0"/>
              <a:t>. </a:t>
            </a:r>
            <a:r>
              <a:rPr lang="en-IN" sz="1800" b="1" dirty="0"/>
              <a:t>It </a:t>
            </a:r>
            <a:r>
              <a:rPr lang="en-IN" sz="1800" dirty="0"/>
              <a:t>integrates the process of interpretation and compilation. It defines all the processes involved in creating a Java program. </a:t>
            </a:r>
          </a:p>
          <a:p>
            <a:pPr algn="just"/>
            <a:r>
              <a:rPr lang="en-IN" sz="1800" b="1" dirty="0"/>
              <a:t>Java Architecture</a:t>
            </a:r>
            <a:r>
              <a:rPr lang="en-IN" sz="1800" dirty="0"/>
              <a:t> explains each and every step of how a program is compiled and executed. </a:t>
            </a:r>
          </a:p>
          <a:p>
            <a:pPr algn="just"/>
            <a:r>
              <a:rPr lang="en-IN" sz="1800" dirty="0"/>
              <a:t>Java Architecture can be explained by using the following steps:</a:t>
            </a:r>
          </a:p>
          <a:p>
            <a:pPr marL="488950" indent="-342900" algn="just">
              <a:buFont typeface="+mj-lt"/>
              <a:buAutoNum type="arabicPeriod"/>
            </a:pPr>
            <a:r>
              <a:rPr lang="en-IN" sz="1800" dirty="0"/>
              <a:t>There is a process of compilation and interpretation in Java. </a:t>
            </a:r>
          </a:p>
          <a:p>
            <a:pPr marL="488950" indent="-342900" algn="just">
              <a:buFont typeface="+mj-lt"/>
              <a:buAutoNum type="arabicPeriod"/>
            </a:pPr>
            <a:r>
              <a:rPr lang="en-IN" sz="1800" dirty="0"/>
              <a:t>Java compiler converts the Java code into byte code.</a:t>
            </a:r>
          </a:p>
          <a:p>
            <a:pPr marL="488950" indent="-342900" algn="just">
              <a:buFont typeface="+mj-lt"/>
              <a:buAutoNum type="arabicPeriod"/>
            </a:pPr>
            <a:r>
              <a:rPr lang="en-IN" sz="1800" dirty="0"/>
              <a:t>After that, the JVM converts the byte code into machine code.</a:t>
            </a:r>
          </a:p>
          <a:p>
            <a:pPr marL="488950" indent="-342900" algn="just">
              <a:buFont typeface="+mj-lt"/>
              <a:buAutoNum type="arabicPeriod"/>
            </a:pPr>
            <a:r>
              <a:rPr lang="en-IN" sz="1800" dirty="0"/>
              <a:t>The machine code is then executed by the machine. </a:t>
            </a:r>
          </a:p>
        </p:txBody>
      </p:sp>
      <p:pic>
        <p:nvPicPr>
          <p:cNvPr id="6" name="Picture 5">
            <a:extLst>
              <a:ext uri="{FF2B5EF4-FFF2-40B4-BE49-F238E27FC236}">
                <a16:creationId xmlns:a16="http://schemas.microsoft.com/office/drawing/2014/main" id="{DF2AC1BD-435C-66CB-FA26-1EA119BB5C5B}"/>
              </a:ext>
            </a:extLst>
          </p:cNvPr>
          <p:cNvPicPr>
            <a:picLocks noChangeAspect="1"/>
          </p:cNvPicPr>
          <p:nvPr/>
        </p:nvPicPr>
        <p:blipFill>
          <a:blip r:embed="rId2"/>
          <a:stretch>
            <a:fillRect/>
          </a:stretch>
        </p:blipFill>
        <p:spPr>
          <a:xfrm>
            <a:off x="4505250" y="1621780"/>
            <a:ext cx="4009004" cy="2291868"/>
          </a:xfrm>
          <a:prstGeom prst="rect">
            <a:avLst/>
          </a:prstGeom>
        </p:spPr>
      </p:pic>
    </p:spTree>
    <p:extLst>
      <p:ext uri="{BB962C8B-B14F-4D97-AF65-F5344CB8AC3E}">
        <p14:creationId xmlns:p14="http://schemas.microsoft.com/office/powerpoint/2010/main" val="2827903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1D81-6C1A-A56C-846B-3911F4AE6A18}"/>
              </a:ext>
            </a:extLst>
          </p:cNvPr>
          <p:cNvSpPr>
            <a:spLocks noGrp="1"/>
          </p:cNvSpPr>
          <p:nvPr>
            <p:ph type="title"/>
          </p:nvPr>
        </p:nvSpPr>
        <p:spPr/>
        <p:txBody>
          <a:bodyPr>
            <a:noAutofit/>
          </a:bodyPr>
          <a:lstStyle/>
          <a:p>
            <a:r>
              <a:rPr lang="en-IN" sz="2400" dirty="0"/>
              <a:t>Diagram represents the Java Architecture in which each step is elaborate graphically.</a:t>
            </a:r>
          </a:p>
        </p:txBody>
      </p:sp>
      <p:pic>
        <p:nvPicPr>
          <p:cNvPr id="5" name="Picture 4">
            <a:extLst>
              <a:ext uri="{FF2B5EF4-FFF2-40B4-BE49-F238E27FC236}">
                <a16:creationId xmlns:a16="http://schemas.microsoft.com/office/drawing/2014/main" id="{DC3EA856-C0DE-3F00-B546-82E1387A5D9C}"/>
              </a:ext>
            </a:extLst>
          </p:cNvPr>
          <p:cNvPicPr>
            <a:picLocks noChangeAspect="1"/>
          </p:cNvPicPr>
          <p:nvPr/>
        </p:nvPicPr>
        <p:blipFill>
          <a:blip r:embed="rId2"/>
          <a:stretch>
            <a:fillRect/>
          </a:stretch>
        </p:blipFill>
        <p:spPr>
          <a:xfrm>
            <a:off x="2364059" y="1800200"/>
            <a:ext cx="3850887" cy="2755680"/>
          </a:xfrm>
          <a:prstGeom prst="rect">
            <a:avLst/>
          </a:prstGeom>
        </p:spPr>
      </p:pic>
    </p:spTree>
    <p:extLst>
      <p:ext uri="{BB962C8B-B14F-4D97-AF65-F5344CB8AC3E}">
        <p14:creationId xmlns:p14="http://schemas.microsoft.com/office/powerpoint/2010/main" val="3049958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8F1E5-B922-D2BB-E979-487DF6F9EF62}"/>
              </a:ext>
            </a:extLst>
          </p:cNvPr>
          <p:cNvSpPr>
            <a:spLocks noGrp="1"/>
          </p:cNvSpPr>
          <p:nvPr>
            <p:ph type="title"/>
          </p:nvPr>
        </p:nvSpPr>
        <p:spPr>
          <a:xfrm>
            <a:off x="819150" y="535259"/>
            <a:ext cx="7505700" cy="683941"/>
          </a:xfrm>
        </p:spPr>
        <p:txBody>
          <a:bodyPr/>
          <a:lstStyle/>
          <a:p>
            <a:r>
              <a:rPr lang="en-IN" i="1" dirty="0">
                <a:solidFill>
                  <a:schemeClr val="accent2"/>
                </a:solidFill>
              </a:rPr>
              <a:t>Components of Java Architecture</a:t>
            </a:r>
          </a:p>
        </p:txBody>
      </p:sp>
      <p:sp>
        <p:nvSpPr>
          <p:cNvPr id="3" name="Text Placeholder 2">
            <a:extLst>
              <a:ext uri="{FF2B5EF4-FFF2-40B4-BE49-F238E27FC236}">
                <a16:creationId xmlns:a16="http://schemas.microsoft.com/office/drawing/2014/main" id="{60564F24-470C-086D-6337-BD396E243769}"/>
              </a:ext>
            </a:extLst>
          </p:cNvPr>
          <p:cNvSpPr>
            <a:spLocks noGrp="1"/>
          </p:cNvSpPr>
          <p:nvPr>
            <p:ph type="body" idx="1"/>
          </p:nvPr>
        </p:nvSpPr>
        <p:spPr>
          <a:xfrm>
            <a:off x="819150" y="1464527"/>
            <a:ext cx="7505700" cy="2974198"/>
          </a:xfrm>
        </p:spPr>
        <p:txBody>
          <a:bodyPr>
            <a:normAutofit/>
          </a:bodyPr>
          <a:lstStyle/>
          <a:p>
            <a:pPr algn="just"/>
            <a:r>
              <a:rPr lang="en-IN" sz="2000" dirty="0"/>
              <a:t>The Java Architecture includes the three main components:</a:t>
            </a:r>
          </a:p>
          <a:p>
            <a:pPr marL="488950" indent="-342900" algn="just">
              <a:buFont typeface="+mj-lt"/>
              <a:buAutoNum type="arabicParenR"/>
            </a:pPr>
            <a:r>
              <a:rPr lang="en-IN" sz="2000" b="1" dirty="0"/>
              <a:t>Java Virtual Machine (JVM)</a:t>
            </a:r>
          </a:p>
          <a:p>
            <a:pPr marL="488950" indent="-342900" algn="just">
              <a:buFont typeface="+mj-lt"/>
              <a:buAutoNum type="arabicParenR"/>
            </a:pPr>
            <a:r>
              <a:rPr lang="en-IN" sz="2000" b="1" dirty="0"/>
              <a:t>Java Runtime Environment (JRE)</a:t>
            </a:r>
          </a:p>
          <a:p>
            <a:pPr marL="488950" indent="-342900" algn="just">
              <a:buFont typeface="+mj-lt"/>
              <a:buAutoNum type="arabicParenR"/>
            </a:pPr>
            <a:r>
              <a:rPr lang="en-IN" sz="2000" b="1" dirty="0"/>
              <a:t>Java Development Kit (JDK)</a:t>
            </a:r>
          </a:p>
        </p:txBody>
      </p:sp>
    </p:spTree>
    <p:extLst>
      <p:ext uri="{BB962C8B-B14F-4D97-AF65-F5344CB8AC3E}">
        <p14:creationId xmlns:p14="http://schemas.microsoft.com/office/powerpoint/2010/main" val="242264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8545-DF5A-BB85-2BE8-6C793C66906E}"/>
              </a:ext>
            </a:extLst>
          </p:cNvPr>
          <p:cNvSpPr>
            <a:spLocks noGrp="1"/>
          </p:cNvSpPr>
          <p:nvPr>
            <p:ph type="title"/>
          </p:nvPr>
        </p:nvSpPr>
        <p:spPr>
          <a:xfrm>
            <a:off x="819150" y="845600"/>
            <a:ext cx="7505700" cy="618927"/>
          </a:xfrm>
        </p:spPr>
        <p:txBody>
          <a:bodyPr>
            <a:normAutofit fontScale="90000"/>
          </a:bodyPr>
          <a:lstStyle/>
          <a:p>
            <a:r>
              <a:rPr lang="en-IN" dirty="0"/>
              <a:t>Java Virtual Machine (JVM)</a:t>
            </a:r>
          </a:p>
        </p:txBody>
      </p:sp>
      <p:sp>
        <p:nvSpPr>
          <p:cNvPr id="3" name="Text Placeholder 2">
            <a:extLst>
              <a:ext uri="{FF2B5EF4-FFF2-40B4-BE49-F238E27FC236}">
                <a16:creationId xmlns:a16="http://schemas.microsoft.com/office/drawing/2014/main" id="{5CFDEF59-3739-DD53-F965-57B00E180AA4}"/>
              </a:ext>
            </a:extLst>
          </p:cNvPr>
          <p:cNvSpPr>
            <a:spLocks noGrp="1"/>
          </p:cNvSpPr>
          <p:nvPr>
            <p:ph type="body" idx="1"/>
          </p:nvPr>
        </p:nvSpPr>
        <p:spPr>
          <a:xfrm>
            <a:off x="819150" y="1464527"/>
            <a:ext cx="7505700" cy="2974198"/>
          </a:xfrm>
        </p:spPr>
        <p:txBody>
          <a:bodyPr>
            <a:normAutofit/>
          </a:bodyPr>
          <a:lstStyle/>
          <a:p>
            <a:pPr algn="just"/>
            <a:r>
              <a:rPr lang="en-IN" sz="1800" dirty="0"/>
              <a:t>The main feature of Java is </a:t>
            </a:r>
            <a:r>
              <a:rPr lang="en-IN" sz="1800" b="1" dirty="0"/>
              <a:t>WORA</a:t>
            </a:r>
            <a:r>
              <a:rPr lang="en-IN" sz="1800" dirty="0"/>
              <a:t>. </a:t>
            </a:r>
            <a:r>
              <a:rPr lang="en-IN" sz="1800" b="1" dirty="0"/>
              <a:t>WORA</a:t>
            </a:r>
            <a:r>
              <a:rPr lang="en-IN" sz="1800" dirty="0"/>
              <a:t> stands for </a:t>
            </a:r>
            <a:r>
              <a:rPr lang="en-IN" sz="1800" b="1" dirty="0"/>
              <a:t>Write Once Run Anywhere</a:t>
            </a:r>
            <a:r>
              <a:rPr lang="en-IN" sz="1800" dirty="0"/>
              <a:t>. </a:t>
            </a:r>
          </a:p>
          <a:p>
            <a:pPr algn="just"/>
            <a:r>
              <a:rPr lang="en-IN" sz="1800" dirty="0"/>
              <a:t>The feature states that we can write our code once and use it anywhere or on any operating system. Our Java program can run any of the platforms only because of the Java Virtual Machine.</a:t>
            </a:r>
          </a:p>
          <a:p>
            <a:pPr algn="just"/>
            <a:r>
              <a:rPr lang="en-IN" sz="1800" dirty="0"/>
              <a:t>It is a Java platform component that gives us an environment to execute java programs.</a:t>
            </a:r>
          </a:p>
          <a:p>
            <a:pPr algn="just"/>
            <a:r>
              <a:rPr lang="en-IN" sz="1800" dirty="0"/>
              <a:t>Its main task is to convert byte code into machine code.</a:t>
            </a:r>
          </a:p>
        </p:txBody>
      </p:sp>
    </p:spTree>
    <p:extLst>
      <p:ext uri="{BB962C8B-B14F-4D97-AF65-F5344CB8AC3E}">
        <p14:creationId xmlns:p14="http://schemas.microsoft.com/office/powerpoint/2010/main" val="766373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FBDA5-4239-4608-61D1-9CB1D088249F}"/>
              </a:ext>
            </a:extLst>
          </p:cNvPr>
          <p:cNvSpPr>
            <a:spLocks noGrp="1"/>
          </p:cNvSpPr>
          <p:nvPr>
            <p:ph type="title"/>
          </p:nvPr>
        </p:nvSpPr>
        <p:spPr>
          <a:xfrm>
            <a:off x="819150" y="845600"/>
            <a:ext cx="7505700" cy="552020"/>
          </a:xfrm>
        </p:spPr>
        <p:txBody>
          <a:bodyPr>
            <a:normAutofit fontScale="90000"/>
          </a:bodyPr>
          <a:lstStyle/>
          <a:p>
            <a:r>
              <a:rPr lang="en-IN" dirty="0"/>
              <a:t>JVM Architecture</a:t>
            </a:r>
          </a:p>
        </p:txBody>
      </p:sp>
      <p:sp>
        <p:nvSpPr>
          <p:cNvPr id="3" name="Text Placeholder 2">
            <a:extLst>
              <a:ext uri="{FF2B5EF4-FFF2-40B4-BE49-F238E27FC236}">
                <a16:creationId xmlns:a16="http://schemas.microsoft.com/office/drawing/2014/main" id="{93C48441-BF9D-1531-EE89-14C16F41E0FF}"/>
              </a:ext>
            </a:extLst>
          </p:cNvPr>
          <p:cNvSpPr>
            <a:spLocks noGrp="1"/>
          </p:cNvSpPr>
          <p:nvPr>
            <p:ph type="body" idx="1"/>
          </p:nvPr>
        </p:nvSpPr>
        <p:spPr>
          <a:xfrm>
            <a:off x="819150" y="1397620"/>
            <a:ext cx="7505700" cy="3218985"/>
          </a:xfrm>
        </p:spPr>
        <p:txBody>
          <a:bodyPr/>
          <a:lstStyle/>
          <a:p>
            <a:pPr algn="just"/>
            <a:r>
              <a:rPr lang="en-IN" dirty="0"/>
              <a:t>JVM is an abstract machine that provides the environment in which Java bytecode is executed. The figure represents the architecture of the JVM. </a:t>
            </a:r>
          </a:p>
        </p:txBody>
      </p:sp>
      <p:pic>
        <p:nvPicPr>
          <p:cNvPr id="5" name="Picture 4">
            <a:extLst>
              <a:ext uri="{FF2B5EF4-FFF2-40B4-BE49-F238E27FC236}">
                <a16:creationId xmlns:a16="http://schemas.microsoft.com/office/drawing/2014/main" id="{B51CF025-F830-14F8-64DF-8777CD374C8A}"/>
              </a:ext>
            </a:extLst>
          </p:cNvPr>
          <p:cNvPicPr>
            <a:picLocks noChangeAspect="1"/>
          </p:cNvPicPr>
          <p:nvPr/>
        </p:nvPicPr>
        <p:blipFill>
          <a:blip r:embed="rId2"/>
          <a:stretch>
            <a:fillRect/>
          </a:stretch>
        </p:blipFill>
        <p:spPr>
          <a:xfrm>
            <a:off x="2496247" y="2014614"/>
            <a:ext cx="4151506" cy="2526488"/>
          </a:xfrm>
          <a:prstGeom prst="rect">
            <a:avLst/>
          </a:prstGeom>
        </p:spPr>
      </p:pic>
    </p:spTree>
    <p:extLst>
      <p:ext uri="{BB962C8B-B14F-4D97-AF65-F5344CB8AC3E}">
        <p14:creationId xmlns:p14="http://schemas.microsoft.com/office/powerpoint/2010/main" val="2600350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B687B-70E4-A6B4-DB56-6B3B2BEA89C3}"/>
              </a:ext>
            </a:extLst>
          </p:cNvPr>
          <p:cNvSpPr>
            <a:spLocks noGrp="1"/>
          </p:cNvSpPr>
          <p:nvPr>
            <p:ph type="title"/>
          </p:nvPr>
        </p:nvSpPr>
        <p:spPr>
          <a:xfrm>
            <a:off x="819150" y="845600"/>
            <a:ext cx="7505700" cy="522283"/>
          </a:xfrm>
        </p:spPr>
        <p:txBody>
          <a:bodyPr>
            <a:normAutofit fontScale="90000"/>
          </a:bodyPr>
          <a:lstStyle/>
          <a:p>
            <a:r>
              <a:rPr lang="en-IN" dirty="0"/>
              <a:t>Continued….</a:t>
            </a:r>
          </a:p>
        </p:txBody>
      </p:sp>
      <p:sp>
        <p:nvSpPr>
          <p:cNvPr id="3" name="Text Placeholder 2">
            <a:extLst>
              <a:ext uri="{FF2B5EF4-FFF2-40B4-BE49-F238E27FC236}">
                <a16:creationId xmlns:a16="http://schemas.microsoft.com/office/drawing/2014/main" id="{EF7BEF64-2CCE-EF16-082F-1E0DD029FF55}"/>
              </a:ext>
            </a:extLst>
          </p:cNvPr>
          <p:cNvSpPr>
            <a:spLocks noGrp="1"/>
          </p:cNvSpPr>
          <p:nvPr>
            <p:ph type="body" idx="1"/>
          </p:nvPr>
        </p:nvSpPr>
        <p:spPr>
          <a:xfrm>
            <a:off x="819150" y="1367883"/>
            <a:ext cx="7505700" cy="3070842"/>
          </a:xfrm>
        </p:spPr>
        <p:txBody>
          <a:bodyPr>
            <a:normAutofit lnSpcReduction="10000"/>
          </a:bodyPr>
          <a:lstStyle/>
          <a:p>
            <a:pPr algn="just"/>
            <a:r>
              <a:rPr lang="en-IN" b="1" dirty="0"/>
              <a:t>ClassLoader</a:t>
            </a:r>
            <a:r>
              <a:rPr lang="en-IN" dirty="0"/>
              <a:t>: ClassLoader is a subsystem used to load class files. ClassLoader first loads the Java code whenever we run it. </a:t>
            </a:r>
          </a:p>
          <a:p>
            <a:pPr algn="just"/>
            <a:r>
              <a:rPr lang="en-IN" b="1" dirty="0"/>
              <a:t>Class Method Area</a:t>
            </a:r>
            <a:r>
              <a:rPr lang="en-IN" dirty="0"/>
              <a:t>: Class Method area holds the information of static methods, static blocks, and instance methods.</a:t>
            </a:r>
          </a:p>
          <a:p>
            <a:pPr algn="just"/>
            <a:r>
              <a:rPr lang="en-IN" b="1" dirty="0"/>
              <a:t>Heap</a:t>
            </a:r>
            <a:r>
              <a:rPr lang="en-IN" dirty="0"/>
              <a:t>: The heap area is a part of JVM memory and is created when the JVM starts up. Its size cannot be static because it increase or decrease during the application runs.</a:t>
            </a:r>
          </a:p>
          <a:p>
            <a:pPr algn="just"/>
            <a:r>
              <a:rPr lang="en-IN" b="1" dirty="0"/>
              <a:t>Stack</a:t>
            </a:r>
            <a:r>
              <a:rPr lang="en-IN" dirty="0"/>
              <a:t>: It is also referred to as thread stack. It is created for a single execution thread. The thread uses this area to store the elements like the partial result, local variable, data used for calling method and returns etc.</a:t>
            </a:r>
          </a:p>
          <a:p>
            <a:pPr algn="just"/>
            <a:r>
              <a:rPr lang="en-IN" b="1" dirty="0"/>
              <a:t>Native Stack</a:t>
            </a:r>
            <a:r>
              <a:rPr lang="en-IN" dirty="0"/>
              <a:t>: It contains the information of all the native methods used in our application.</a:t>
            </a:r>
          </a:p>
          <a:p>
            <a:pPr algn="just"/>
            <a:r>
              <a:rPr lang="en-IN" b="1" dirty="0"/>
              <a:t>Execution Engine</a:t>
            </a:r>
            <a:r>
              <a:rPr lang="en-IN" dirty="0"/>
              <a:t>: It is the central part of the JVM. Its main task is to execute the byte code and execute the Java classes. The execution engine has three main components used for executing Java classes.</a:t>
            </a:r>
          </a:p>
        </p:txBody>
      </p:sp>
    </p:spTree>
    <p:extLst>
      <p:ext uri="{BB962C8B-B14F-4D97-AF65-F5344CB8AC3E}">
        <p14:creationId xmlns:p14="http://schemas.microsoft.com/office/powerpoint/2010/main" val="1230413242"/>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998</TotalTime>
  <Words>1734</Words>
  <Application>Microsoft Office PowerPoint</Application>
  <PresentationFormat>On-screen Show (16:9)</PresentationFormat>
  <Paragraphs>122</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Nunito</vt:lpstr>
      <vt:lpstr>shift</vt:lpstr>
      <vt:lpstr>Welcome to the presentation on Java Architecture and OOP’s programming language concepts</vt:lpstr>
      <vt:lpstr>CONTENTS</vt:lpstr>
      <vt:lpstr>What is JAVA</vt:lpstr>
      <vt:lpstr>Java Architecture</vt:lpstr>
      <vt:lpstr>Diagram represents the Java Architecture in which each step is elaborate graphically.</vt:lpstr>
      <vt:lpstr>Components of Java Architecture</vt:lpstr>
      <vt:lpstr>Java Virtual Machine (JVM)</vt:lpstr>
      <vt:lpstr>JVM Architecture</vt:lpstr>
      <vt:lpstr>Continued….</vt:lpstr>
      <vt:lpstr>Continued……</vt:lpstr>
      <vt:lpstr>Java Runtime Environment (JRE)</vt:lpstr>
      <vt:lpstr>Components of JRE</vt:lpstr>
      <vt:lpstr>Java Development Kit (JDK)</vt:lpstr>
      <vt:lpstr>Continued….</vt:lpstr>
      <vt:lpstr>OOPs (Object-Oriented Programming)</vt:lpstr>
      <vt:lpstr>Java OOPs</vt:lpstr>
      <vt:lpstr>Object </vt:lpstr>
      <vt:lpstr>Class </vt:lpstr>
      <vt:lpstr>Inheritance </vt:lpstr>
      <vt:lpstr>Polymorphism </vt:lpstr>
      <vt:lpstr>Abstraction </vt:lpstr>
      <vt:lpstr>Encapsulation </vt:lpstr>
      <vt:lpstr>Advantages of OOPs Concept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Dhananjaya Kumar B S</dc:creator>
  <cp:lastModifiedBy>Dhananjaya Kumar B S</cp:lastModifiedBy>
  <cp:revision>7</cp:revision>
  <dcterms:modified xsi:type="dcterms:W3CDTF">2024-11-06T10:33:33Z</dcterms:modified>
</cp:coreProperties>
</file>