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7" r:id="rId3"/>
    <p:sldId id="328" r:id="rId4"/>
    <p:sldId id="329" r:id="rId5"/>
    <p:sldId id="330" r:id="rId6"/>
    <p:sldId id="334" r:id="rId7"/>
    <p:sldId id="331" r:id="rId8"/>
    <p:sldId id="332" r:id="rId9"/>
    <p:sldId id="333" r:id="rId10"/>
    <p:sldId id="335" r:id="rId11"/>
    <p:sldId id="336" r:id="rId12"/>
    <p:sldId id="338" r:id="rId13"/>
    <p:sldId id="33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8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920"/>
            <a:ext cx="10515600" cy="491204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7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2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5181600" cy="49577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9200"/>
            <a:ext cx="5181600" cy="49577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7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2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5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2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4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7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86BFB-14E0-416A-A3F7-2406F596F60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2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 200</a:t>
            </a:r>
            <a:br>
              <a:rPr lang="en-US" dirty="0" smtClean="0"/>
            </a:b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 to Prototypes in JavaScript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4223" y="1233928"/>
            <a:ext cx="4431741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function Student(name, id)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this.name = name;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this.id = id;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/>
          </a:p>
          <a:p>
            <a:r>
              <a:rPr lang="en-US" sz="1600" dirty="0" err="1" smtClean="0"/>
              <a:t>Student.prototype.email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 err="1" smtClean="0"/>
              <a:t>Student.prototype.phone</a:t>
            </a:r>
            <a:r>
              <a:rPr lang="en-US" sz="1600" dirty="0" smtClean="0"/>
              <a:t>;</a:t>
            </a:r>
          </a:p>
          <a:p>
            <a:r>
              <a:rPr lang="en-US" sz="1600" dirty="0" err="1" smtClean="0"/>
              <a:t>Student.prototype.githubURL</a:t>
            </a:r>
            <a:r>
              <a:rPr lang="en-US" sz="1600" dirty="0" smtClean="0"/>
              <a:t>;</a:t>
            </a:r>
          </a:p>
          <a:p>
            <a:r>
              <a:rPr lang="en-US" sz="1600" dirty="0" err="1" smtClean="0"/>
              <a:t>Student.prototype.grades</a:t>
            </a:r>
            <a:r>
              <a:rPr lang="en-US" sz="1600" dirty="0" smtClean="0"/>
              <a:t> = [ ];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err="1" smtClean="0"/>
              <a:t>Student.prototype.AddGrade</a:t>
            </a:r>
            <a:r>
              <a:rPr lang="en-US" sz="1600" dirty="0" smtClean="0"/>
              <a:t> = function(percent) {</a:t>
            </a:r>
            <a:endParaRPr lang="en-US" sz="1600" dirty="0"/>
          </a:p>
          <a:p>
            <a:r>
              <a:rPr lang="en-US" sz="1600" dirty="0"/>
              <a:t>   </a:t>
            </a:r>
            <a:r>
              <a:rPr lang="en-US" sz="1600" dirty="0" err="1" smtClean="0"/>
              <a:t>this.grades</a:t>
            </a:r>
            <a:r>
              <a:rPr lang="en-US" sz="1600" dirty="0" smtClean="0"/>
              <a:t>[</a:t>
            </a:r>
            <a:r>
              <a:rPr lang="en-US" sz="1600" dirty="0" err="1" smtClean="0"/>
              <a:t>this.grades.length</a:t>
            </a:r>
            <a:r>
              <a:rPr lang="en-US" sz="1600" dirty="0" smtClean="0"/>
              <a:t>]=percent;</a:t>
            </a:r>
            <a:endParaRPr lang="en-US" sz="1600" dirty="0"/>
          </a:p>
          <a:p>
            <a:r>
              <a:rPr lang="en-US" sz="1600" dirty="0"/>
              <a:t>}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Student.prototype.GetGPA</a:t>
            </a:r>
            <a:r>
              <a:rPr lang="en-US" sz="1600" dirty="0" smtClean="0"/>
              <a:t> = function()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let </a:t>
            </a:r>
            <a:r>
              <a:rPr lang="en-US" sz="1600" dirty="0" err="1" smtClean="0"/>
              <a:t>gpa</a:t>
            </a:r>
            <a:r>
              <a:rPr lang="en-US" sz="1600" dirty="0" smtClean="0"/>
              <a:t> = 0.0;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for(let i=0;i&lt;</a:t>
            </a:r>
            <a:r>
              <a:rPr lang="en-US" sz="1600" dirty="0" err="1" smtClean="0"/>
              <a:t>this.grades.length;i</a:t>
            </a:r>
            <a:r>
              <a:rPr lang="en-US" sz="1600" dirty="0" smtClean="0"/>
              <a:t>++)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err="1" smtClean="0"/>
              <a:t>gpa</a:t>
            </a:r>
            <a:r>
              <a:rPr lang="en-US" sz="1600" dirty="0" smtClean="0"/>
              <a:t> += </a:t>
            </a:r>
            <a:r>
              <a:rPr lang="en-US" sz="1600" dirty="0" err="1" smtClean="0"/>
              <a:t>this.grades</a:t>
            </a:r>
            <a:r>
              <a:rPr lang="en-US" sz="1600" dirty="0" smtClean="0"/>
              <a:t>[i];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}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return </a:t>
            </a:r>
            <a:r>
              <a:rPr lang="en-US" sz="1600" dirty="0" err="1" smtClean="0"/>
              <a:t>gpa</a:t>
            </a:r>
            <a:r>
              <a:rPr lang="en-US" sz="1600" dirty="0" smtClean="0"/>
              <a:t>/</a:t>
            </a:r>
            <a:r>
              <a:rPr lang="en-US" sz="1600" dirty="0" err="1" smtClean="0"/>
              <a:t>this.grades.length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8806" y="1233928"/>
            <a:ext cx="3890077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scott</a:t>
            </a:r>
            <a:r>
              <a:rPr lang="en-US" dirty="0" smtClean="0"/>
              <a:t> = new Student(“Scott”, 0);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jenn</a:t>
            </a:r>
            <a:r>
              <a:rPr lang="en-US" dirty="0" smtClean="0"/>
              <a:t> = new Student(“Jennifer”, 1);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ben = new Student(“Benjamin”, 2);</a:t>
            </a:r>
          </a:p>
          <a:p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gpas</a:t>
            </a:r>
            <a:r>
              <a:rPr lang="en-US" dirty="0" smtClean="0"/>
              <a:t> = [ ];</a:t>
            </a:r>
          </a:p>
          <a:p>
            <a:r>
              <a:rPr lang="en-US" dirty="0" err="1" smtClean="0"/>
              <a:t>gpsa</a:t>
            </a:r>
            <a:r>
              <a:rPr lang="en-US" dirty="0" smtClean="0"/>
              <a:t>[scott.id]=</a:t>
            </a:r>
            <a:r>
              <a:rPr lang="en-US" dirty="0" err="1" smtClean="0"/>
              <a:t>scott.GetGPA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gpsa</a:t>
            </a:r>
            <a:r>
              <a:rPr lang="en-US" dirty="0" smtClean="0"/>
              <a:t>[jenn.id]=</a:t>
            </a:r>
            <a:r>
              <a:rPr lang="en-US" dirty="0" err="1" smtClean="0"/>
              <a:t>jenn.GetGPA</a:t>
            </a:r>
            <a:r>
              <a:rPr lang="en-US" dirty="0"/>
              <a:t>();</a:t>
            </a:r>
          </a:p>
          <a:p>
            <a:r>
              <a:rPr lang="en-US" dirty="0" err="1" smtClean="0"/>
              <a:t>gpsa</a:t>
            </a:r>
            <a:r>
              <a:rPr lang="en-US" dirty="0" smtClean="0"/>
              <a:t>[ben.id]=</a:t>
            </a:r>
            <a:r>
              <a:rPr lang="en-US" dirty="0" err="1" smtClean="0"/>
              <a:t>ben.GetGPA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1518836" y="1233928"/>
            <a:ext cx="123987" cy="9823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9928" y="1518832"/>
            <a:ext cx="139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>
            <a:off x="1516252" y="2491488"/>
            <a:ext cx="123987" cy="41034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2842" y="4181962"/>
            <a:ext cx="1397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Prototype Members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 flipH="1">
            <a:off x="10352867" y="1233928"/>
            <a:ext cx="154984" cy="9823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616339" y="1518832"/>
            <a:ext cx="139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Instantiation</a:t>
            </a:r>
            <a:endParaRPr lang="en-US" dirty="0"/>
          </a:p>
        </p:txBody>
      </p:sp>
      <p:sp>
        <p:nvSpPr>
          <p:cNvPr id="15" name="Left Brace 14"/>
          <p:cNvSpPr/>
          <p:nvPr/>
        </p:nvSpPr>
        <p:spPr>
          <a:xfrm flipH="1">
            <a:off x="10338919" y="2383552"/>
            <a:ext cx="154984" cy="10805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616339" y="2624586"/>
            <a:ext cx="1397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Member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3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920"/>
            <a:ext cx="5423115" cy="491204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Closures are a JavaScript construct that gets around scope restrictions.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They are especially handy for objects and timeouts.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do you think this code will do?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Why didn’t it work?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31796" y="1264920"/>
            <a:ext cx="50989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Dog(name)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this.petName</a:t>
            </a:r>
            <a:r>
              <a:rPr lang="en-US" dirty="0" smtClean="0"/>
              <a:t> = name;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Dog.prototype.StartBark</a:t>
            </a:r>
            <a:r>
              <a:rPr lang="en-US" dirty="0" smtClean="0"/>
              <a:t> = function() 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this.barker</a:t>
            </a:r>
            <a:r>
              <a:rPr lang="en-US" dirty="0" smtClean="0"/>
              <a:t> = </a:t>
            </a:r>
            <a:r>
              <a:rPr lang="en-US" dirty="0" err="1" smtClean="0"/>
              <a:t>setInterval</a:t>
            </a:r>
            <a:r>
              <a:rPr lang="en-US" dirty="0" smtClean="0"/>
              <a:t>(</a:t>
            </a:r>
            <a:r>
              <a:rPr lang="en-US" dirty="0" err="1" smtClean="0"/>
              <a:t>this.bark</a:t>
            </a:r>
            <a:r>
              <a:rPr lang="en-US" dirty="0" smtClean="0"/>
              <a:t>, 1000);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Dog.prototype.bark</a:t>
            </a:r>
            <a:r>
              <a:rPr lang="en-US" dirty="0" smtClean="0"/>
              <a:t> = function () {</a:t>
            </a:r>
          </a:p>
          <a:p>
            <a:r>
              <a:rPr lang="en-US" dirty="0"/>
              <a:t> </a:t>
            </a:r>
            <a:r>
              <a:rPr lang="en-US" dirty="0" smtClean="0"/>
              <a:t> alert(</a:t>
            </a:r>
            <a:r>
              <a:rPr lang="en-US" dirty="0" err="1" smtClean="0"/>
              <a:t>this.petName</a:t>
            </a:r>
            <a:r>
              <a:rPr lang="en-US" dirty="0" smtClean="0"/>
              <a:t>+“ says bark!”);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Dog.prototype.StopBark</a:t>
            </a:r>
            <a:r>
              <a:rPr lang="en-US" dirty="0" smtClean="0"/>
              <a:t> = function() 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clearInterval</a:t>
            </a:r>
            <a:r>
              <a:rPr lang="en-US" dirty="0" smtClean="0"/>
              <a:t>(</a:t>
            </a:r>
            <a:r>
              <a:rPr lang="en-US" dirty="0" err="1" smtClean="0"/>
              <a:t>this.barker</a:t>
            </a:r>
            <a:r>
              <a:rPr lang="en-US" dirty="0" smtClean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ight Arrow 4"/>
          <p:cNvSpPr/>
          <p:nvPr/>
        </p:nvSpPr>
        <p:spPr>
          <a:xfrm rot="14004190">
            <a:off x="9503820" y="3270102"/>
            <a:ext cx="463416" cy="46494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4004190">
            <a:off x="8093159" y="4387450"/>
            <a:ext cx="516950" cy="34932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661" y="995444"/>
            <a:ext cx="2379252" cy="10124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59687" y="3280081"/>
            <a:ext cx="220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‘this’ is the bark function in this scope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70053" y="4496168"/>
            <a:ext cx="34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‘this’ is the window in this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6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Closures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920"/>
            <a:ext cx="5423115" cy="491204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 fix this by creating a closure.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function is local and it can do anything, including call the bark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will this do?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Why didn’t it work?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31796" y="1264920"/>
            <a:ext cx="50989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Dog(name)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this.petName</a:t>
            </a:r>
            <a:r>
              <a:rPr lang="en-US" dirty="0" smtClean="0"/>
              <a:t> = name;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Dog.prototype.StartBark</a:t>
            </a:r>
            <a:r>
              <a:rPr lang="en-US" dirty="0" smtClean="0"/>
              <a:t> = function() 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call = function() {</a:t>
            </a:r>
            <a:r>
              <a:rPr lang="en-US" dirty="0" err="1" smtClean="0"/>
              <a:t>this.bark</a:t>
            </a:r>
            <a:r>
              <a:rPr lang="en-US" dirty="0" smtClean="0"/>
              <a:t>();};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this.barker</a:t>
            </a:r>
            <a:r>
              <a:rPr lang="en-US" dirty="0" smtClean="0"/>
              <a:t> = </a:t>
            </a:r>
            <a:r>
              <a:rPr lang="en-US" dirty="0" err="1" smtClean="0"/>
              <a:t>setInterval</a:t>
            </a:r>
            <a:r>
              <a:rPr lang="en-US" dirty="0" smtClean="0"/>
              <a:t>(call, 1000);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Dog.prototype.bark</a:t>
            </a:r>
            <a:r>
              <a:rPr lang="en-US" dirty="0" smtClean="0"/>
              <a:t> = function () {</a:t>
            </a:r>
          </a:p>
          <a:p>
            <a:r>
              <a:rPr lang="en-US" dirty="0"/>
              <a:t> </a:t>
            </a:r>
            <a:r>
              <a:rPr lang="en-US" dirty="0" smtClean="0"/>
              <a:t> alert(</a:t>
            </a:r>
            <a:r>
              <a:rPr lang="en-US" dirty="0" err="1" smtClean="0"/>
              <a:t>this.petName</a:t>
            </a:r>
            <a:r>
              <a:rPr lang="en-US" dirty="0" smtClean="0"/>
              <a:t>+“ says bark!”);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Dog.prototype.StopBark</a:t>
            </a:r>
            <a:r>
              <a:rPr lang="en-US" dirty="0" smtClean="0"/>
              <a:t> = function() 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clearInterval</a:t>
            </a:r>
            <a:r>
              <a:rPr lang="en-US" dirty="0" smtClean="0"/>
              <a:t>(</a:t>
            </a:r>
            <a:r>
              <a:rPr lang="en-US" dirty="0" err="1" smtClean="0"/>
              <a:t>this.barker</a:t>
            </a:r>
            <a:r>
              <a:rPr lang="en-US" dirty="0" smtClean="0"/>
              <a:t>);</a:t>
            </a:r>
          </a:p>
          <a:p>
            <a:r>
              <a:rPr lang="en-US"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874" y="381775"/>
            <a:ext cx="4457700" cy="81915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0800000">
            <a:off x="9933029" y="2947681"/>
            <a:ext cx="463416" cy="28869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4004190">
            <a:off x="8875874" y="3196826"/>
            <a:ext cx="463416" cy="46494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394913" y="3429300"/>
            <a:ext cx="200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‘this’ is the window in this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0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Closures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920"/>
            <a:ext cx="5423115" cy="491204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 complete the closure by creating a local variable.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disappears at the end of </a:t>
            </a:r>
            <a:r>
              <a:rPr lang="en-US" dirty="0" err="1" smtClean="0"/>
              <a:t>StartBark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 does not.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 can be the same as this.</a:t>
            </a:r>
          </a:p>
          <a:p>
            <a:r>
              <a:rPr lang="en-US" dirty="0" smtClean="0"/>
              <a:t>No law against 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31796" y="1264920"/>
            <a:ext cx="50989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Dog(name)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this.petName</a:t>
            </a:r>
            <a:r>
              <a:rPr lang="en-US" dirty="0" smtClean="0"/>
              <a:t> = name;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Dog.prototype.StartBark</a:t>
            </a:r>
            <a:r>
              <a:rPr lang="en-US" dirty="0" smtClean="0"/>
              <a:t> = function() 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me = this;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call = function() {</a:t>
            </a:r>
            <a:r>
              <a:rPr lang="en-US" dirty="0" err="1" smtClean="0"/>
              <a:t>me.bark</a:t>
            </a:r>
            <a:r>
              <a:rPr lang="en-US" dirty="0" smtClean="0"/>
              <a:t>();};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this.barker</a:t>
            </a:r>
            <a:r>
              <a:rPr lang="en-US" dirty="0" smtClean="0"/>
              <a:t> = </a:t>
            </a:r>
            <a:r>
              <a:rPr lang="en-US" dirty="0" err="1" smtClean="0"/>
              <a:t>setInterval</a:t>
            </a:r>
            <a:r>
              <a:rPr lang="en-US" dirty="0" smtClean="0"/>
              <a:t>(call, 1000);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Dog.prototype.bark</a:t>
            </a:r>
            <a:r>
              <a:rPr lang="en-US" dirty="0" smtClean="0"/>
              <a:t> = function () {</a:t>
            </a:r>
          </a:p>
          <a:p>
            <a:r>
              <a:rPr lang="en-US" dirty="0"/>
              <a:t> </a:t>
            </a:r>
            <a:r>
              <a:rPr lang="en-US" dirty="0" smtClean="0"/>
              <a:t> alert(</a:t>
            </a:r>
            <a:r>
              <a:rPr lang="en-US" dirty="0" err="1" smtClean="0"/>
              <a:t>this.petName</a:t>
            </a:r>
            <a:r>
              <a:rPr lang="en-US" dirty="0" smtClean="0"/>
              <a:t>+“ says bark!”);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Dog.prototype.StopBark</a:t>
            </a:r>
            <a:r>
              <a:rPr lang="en-US" dirty="0" smtClean="0"/>
              <a:t> = function() 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clearInterval</a:t>
            </a:r>
            <a:r>
              <a:rPr lang="en-US" dirty="0" smtClean="0"/>
              <a:t>(</a:t>
            </a:r>
            <a:r>
              <a:rPr lang="en-US" dirty="0" err="1" smtClean="0"/>
              <a:t>this.barker</a:t>
            </a:r>
            <a:r>
              <a:rPr lang="en-US" dirty="0" smtClean="0"/>
              <a:t>);</a:t>
            </a:r>
          </a:p>
          <a:p>
            <a:r>
              <a:rPr lang="en-US" dirty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475" y="905469"/>
            <a:ext cx="1805530" cy="92807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800000">
            <a:off x="9895824" y="3002467"/>
            <a:ext cx="463416" cy="28869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5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Fields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920"/>
            <a:ext cx="5237136" cy="491204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Remember that programming is about fields and functions:</a:t>
            </a:r>
          </a:p>
          <a:p>
            <a:r>
              <a:rPr lang="en-US" dirty="0" smtClean="0"/>
              <a:t>What is the data?</a:t>
            </a:r>
          </a:p>
          <a:p>
            <a:r>
              <a:rPr lang="en-US" dirty="0" smtClean="0"/>
              <a:t>What can change?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Another important question might be, how are fields and functions related?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12244" y="1512893"/>
            <a:ext cx="3177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TIME</a:t>
            </a:r>
            <a:r>
              <a:rPr lang="en-US" sz="2400" dirty="0" smtClean="0"/>
              <a:t>: 1:23:45 pm</a:t>
            </a:r>
            <a:endParaRPr lang="en-US" sz="2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550" y="2235917"/>
            <a:ext cx="5248275" cy="2419350"/>
          </a:xfrm>
          <a:prstGeom prst="rect">
            <a:avLst/>
          </a:prstGeom>
        </p:spPr>
      </p:pic>
      <p:sp>
        <p:nvSpPr>
          <p:cNvPr id="17" name="Cube 16"/>
          <p:cNvSpPr/>
          <p:nvPr/>
        </p:nvSpPr>
        <p:spPr>
          <a:xfrm>
            <a:off x="9666922" y="2022897"/>
            <a:ext cx="844948" cy="85646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053689" y="2048554"/>
            <a:ext cx="589926" cy="582459"/>
            <a:chOff x="8786191" y="2325757"/>
            <a:chExt cx="785192" cy="775252"/>
          </a:xfrm>
        </p:grpSpPr>
        <p:sp>
          <p:nvSpPr>
            <p:cNvPr id="19" name="Oval 18"/>
            <p:cNvSpPr/>
            <p:nvPr/>
          </p:nvSpPr>
          <p:spPr>
            <a:xfrm>
              <a:off x="8786191" y="2325757"/>
              <a:ext cx="785192" cy="7752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endCxn id="19" idx="7"/>
            </p:cNvCxnSpPr>
            <p:nvPr/>
          </p:nvCxnSpPr>
          <p:spPr>
            <a:xfrm flipV="1">
              <a:off x="9163878" y="2439290"/>
              <a:ext cx="292516" cy="313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183756" y="2753139"/>
              <a:ext cx="2350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10830772" y="2631013"/>
            <a:ext cx="103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0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920"/>
            <a:ext cx="5237136" cy="49120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At one point programmers began to realize that groups of fields sometimes belong together.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These natural groups had to be maintained even in arrays.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Handling them individually was just too awkward.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err="1" smtClean="0"/>
              <a:t>Structs</a:t>
            </a:r>
            <a:r>
              <a:rPr lang="en-US" dirty="0" smtClean="0"/>
              <a:t> were developed to make a single unit of these groups.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80149" y="1264920"/>
            <a:ext cx="3130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//drawing point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x;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y;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80149" y="2487037"/>
            <a:ext cx="3130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//all drawing </a:t>
            </a:r>
            <a:r>
              <a:rPr lang="en-US" dirty="0"/>
              <a:t>point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arr_x</a:t>
            </a:r>
            <a:r>
              <a:rPr lang="en-US" dirty="0" smtClean="0"/>
              <a:t> = [1, 2, 3, 4];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arr_y</a:t>
            </a:r>
            <a:r>
              <a:rPr lang="en-US" dirty="0" smtClean="0"/>
              <a:t> = [1, 2, 3, 4];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80149" y="3720941"/>
            <a:ext cx="3130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Point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x;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y;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80149" y="5508843"/>
            <a:ext cx="3443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//all drawing </a:t>
            </a:r>
            <a:r>
              <a:rPr lang="en-US" dirty="0"/>
              <a:t>point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points = [Point(1,1), Point(2,2),</a:t>
            </a:r>
          </a:p>
          <a:p>
            <a:r>
              <a:rPr lang="en-US" dirty="0"/>
              <a:t> </a:t>
            </a:r>
            <a:r>
              <a:rPr lang="en-US" dirty="0" smtClean="0"/>
              <a:t>          Point(3,3}, Point(4,4)];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5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920"/>
            <a:ext cx="5283631" cy="49120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Once a group of fields are bound together, it is natural to want functions to work on them.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 is natural to want to group these functions together with the fields they affect.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Fields and functions were grouped together in </a:t>
            </a:r>
            <a:r>
              <a:rPr lang="en-US" b="1" i="1" dirty="0" smtClean="0"/>
              <a:t>objects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b="1" i="1" dirty="0" smtClean="0"/>
              <a:t>dot operator</a:t>
            </a:r>
            <a:r>
              <a:rPr lang="en-US" dirty="0" smtClean="0"/>
              <a:t> ‘.’ is used to access fields and functions of an object.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89735" y="1264920"/>
            <a:ext cx="31306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Point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x;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y;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function </a:t>
            </a:r>
            <a:r>
              <a:rPr lang="en-US" dirty="0" err="1" smtClean="0"/>
              <a:t>WritePoint</a:t>
            </a:r>
            <a:r>
              <a:rPr lang="en-US" dirty="0" smtClean="0"/>
              <a:t>(p)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alert(“Point: “+</a:t>
            </a:r>
            <a:r>
              <a:rPr lang="en-US" dirty="0" err="1" smtClean="0"/>
              <a:t>p.x</a:t>
            </a:r>
            <a:r>
              <a:rPr lang="en-US" dirty="0" smtClean="0"/>
              <a:t>+”, “+</a:t>
            </a:r>
            <a:r>
              <a:rPr lang="en-US" dirty="0" err="1" smtClean="0"/>
              <a:t>p.y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function </a:t>
            </a:r>
            <a:r>
              <a:rPr lang="en-US" dirty="0" err="1" smtClean="0"/>
              <a:t>addPoint</a:t>
            </a:r>
            <a:r>
              <a:rPr lang="en-US" dirty="0" smtClean="0"/>
              <a:t>(p, dx, </a:t>
            </a:r>
            <a:r>
              <a:rPr lang="en-US" dirty="0" err="1" smtClean="0"/>
              <a:t>dy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p.x</a:t>
            </a:r>
            <a:r>
              <a:rPr lang="en-US" dirty="0" smtClean="0"/>
              <a:t>+=dx;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p.y</a:t>
            </a:r>
            <a:r>
              <a:rPr lang="en-US" dirty="0" smtClean="0"/>
              <a:t>+=</a:t>
            </a:r>
            <a:r>
              <a:rPr lang="en-US" dirty="0" err="1" smtClean="0"/>
              <a:t>dy</a:t>
            </a:r>
            <a:r>
              <a:rPr lang="en-US" dirty="0" smtClean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05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920"/>
            <a:ext cx="5237136" cy="49120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fields and functions in an object are its </a:t>
            </a:r>
            <a:r>
              <a:rPr lang="en-US" b="1" i="1" dirty="0" smtClean="0"/>
              <a:t>members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All members of a function should be closely related to each other. This is called </a:t>
            </a:r>
            <a:r>
              <a:rPr lang="en-US" b="1" i="1" dirty="0" smtClean="0"/>
              <a:t>cohesion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Each object should be responsible for only </a:t>
            </a:r>
            <a:r>
              <a:rPr lang="en-US" b="1" u="sng" dirty="0" smtClean="0"/>
              <a:t>ONE</a:t>
            </a:r>
            <a:r>
              <a:rPr lang="en-US" dirty="0" smtClean="0"/>
              <a:t> job.</a:t>
            </a:r>
          </a:p>
          <a:p>
            <a:r>
              <a:rPr lang="en-US" dirty="0" smtClean="0"/>
              <a:t>Additional jobs only complicate the code.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12244" y="1512893"/>
            <a:ext cx="3177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TIME</a:t>
            </a:r>
            <a:r>
              <a:rPr lang="en-US" sz="2400" dirty="0" smtClean="0"/>
              <a:t>: 1:23:45 pm</a:t>
            </a:r>
            <a:endParaRPr lang="en-US" sz="2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550" y="2235917"/>
            <a:ext cx="5248275" cy="2419350"/>
          </a:xfrm>
          <a:prstGeom prst="rect">
            <a:avLst/>
          </a:prstGeom>
        </p:spPr>
      </p:pic>
      <p:sp>
        <p:nvSpPr>
          <p:cNvPr id="17" name="Cube 16"/>
          <p:cNvSpPr/>
          <p:nvPr/>
        </p:nvSpPr>
        <p:spPr>
          <a:xfrm>
            <a:off x="9666922" y="2022897"/>
            <a:ext cx="844948" cy="85646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053689" y="2048554"/>
            <a:ext cx="589926" cy="582459"/>
            <a:chOff x="8786191" y="2325757"/>
            <a:chExt cx="785192" cy="775252"/>
          </a:xfrm>
        </p:grpSpPr>
        <p:sp>
          <p:nvSpPr>
            <p:cNvPr id="19" name="Oval 18"/>
            <p:cNvSpPr/>
            <p:nvPr/>
          </p:nvSpPr>
          <p:spPr>
            <a:xfrm>
              <a:off x="8786191" y="2325757"/>
              <a:ext cx="785192" cy="7752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endCxn id="19" idx="7"/>
            </p:cNvCxnSpPr>
            <p:nvPr/>
          </p:nvCxnSpPr>
          <p:spPr>
            <a:xfrm flipV="1">
              <a:off x="9163878" y="2439290"/>
              <a:ext cx="292516" cy="313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183756" y="2753139"/>
              <a:ext cx="2350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10830772" y="2631013"/>
            <a:ext cx="103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0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920"/>
            <a:ext cx="5221637" cy="49120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Just as functions should be independent of other code, objects should be independent of each other.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degree to which two objects touch each other is </a:t>
            </a:r>
            <a:r>
              <a:rPr lang="en-US" b="1" i="1" dirty="0" smtClean="0"/>
              <a:t>coupling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and knowing about another object is sometimes necessary.</a:t>
            </a:r>
          </a:p>
          <a:p>
            <a:r>
              <a:rPr lang="en-US" dirty="0" smtClean="0"/>
              <a:t>Try to allow all knowledge to be one directional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12244" y="1512893"/>
            <a:ext cx="3177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TIME</a:t>
            </a:r>
            <a:r>
              <a:rPr lang="en-US" sz="2400" dirty="0" smtClean="0"/>
              <a:t>: 1:23:45 pm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550" y="2235917"/>
            <a:ext cx="5248275" cy="2419350"/>
          </a:xfrm>
          <a:prstGeom prst="rect">
            <a:avLst/>
          </a:prstGeom>
        </p:spPr>
      </p:pic>
      <p:sp>
        <p:nvSpPr>
          <p:cNvPr id="6" name="Cube 5"/>
          <p:cNvSpPr/>
          <p:nvPr/>
        </p:nvSpPr>
        <p:spPr>
          <a:xfrm>
            <a:off x="9666922" y="2022897"/>
            <a:ext cx="844948" cy="85646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053689" y="2048554"/>
            <a:ext cx="589926" cy="582459"/>
            <a:chOff x="8786191" y="2325757"/>
            <a:chExt cx="785192" cy="775252"/>
          </a:xfrm>
        </p:grpSpPr>
        <p:sp>
          <p:nvSpPr>
            <p:cNvPr id="8" name="Oval 7"/>
            <p:cNvSpPr/>
            <p:nvPr/>
          </p:nvSpPr>
          <p:spPr>
            <a:xfrm>
              <a:off x="8786191" y="2325757"/>
              <a:ext cx="785192" cy="7752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endCxn id="8" idx="7"/>
            </p:cNvCxnSpPr>
            <p:nvPr/>
          </p:nvCxnSpPr>
          <p:spPr>
            <a:xfrm flipV="1">
              <a:off x="9163878" y="2439290"/>
              <a:ext cx="292516" cy="313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183756" y="2753139"/>
              <a:ext cx="2350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830772" y="2631013"/>
            <a:ext cx="103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Interval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rot="16200000" flipV="1">
            <a:off x="7372094" y="2722598"/>
            <a:ext cx="3249351" cy="32081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450315" y="5951350"/>
            <a:ext cx="2326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Some other object wants the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2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9694191" y="3917608"/>
            <a:ext cx="1720312" cy="13193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694191" y="5344899"/>
            <a:ext cx="1720312" cy="13193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Definition vs Instantiation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920"/>
            <a:ext cx="5299129" cy="491204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When an object is defined all its members are laid out.</a:t>
            </a:r>
          </a:p>
          <a:p>
            <a:r>
              <a:rPr lang="en-US" dirty="0" smtClean="0"/>
              <a:t>All fields</a:t>
            </a:r>
          </a:p>
          <a:p>
            <a:r>
              <a:rPr lang="en-US" dirty="0" smtClean="0"/>
              <a:t>All functions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an </a:t>
            </a:r>
            <a:r>
              <a:rPr lang="en-US" b="1" i="1" dirty="0" smtClean="0"/>
              <a:t>instance </a:t>
            </a:r>
            <a:r>
              <a:rPr lang="en-US" dirty="0" smtClean="0"/>
              <a:t>of the object is created, it has its own copies of those fields.</a:t>
            </a:r>
          </a:p>
          <a:p>
            <a:r>
              <a:rPr lang="en-US" dirty="0" smtClean="0"/>
              <a:t>All functions are in common.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4753" y="1224366"/>
            <a:ext cx="47889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Point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x;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y;</a:t>
            </a:r>
          </a:p>
          <a:p>
            <a:endParaRPr lang="en-US" dirty="0"/>
          </a:p>
          <a:p>
            <a:r>
              <a:rPr lang="en-US" dirty="0" smtClean="0"/>
              <a:t>   function add(dx, </a:t>
            </a:r>
            <a:r>
              <a:rPr lang="en-US" dirty="0" err="1" smtClean="0"/>
              <a:t>dy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{</a:t>
            </a:r>
          </a:p>
          <a:p>
            <a:r>
              <a:rPr lang="en-US" dirty="0"/>
              <a:t> </a:t>
            </a:r>
            <a:r>
              <a:rPr lang="en-US" dirty="0" smtClean="0"/>
              <a:t>     x+=dx;</a:t>
            </a:r>
          </a:p>
          <a:p>
            <a:r>
              <a:rPr lang="en-US" dirty="0"/>
              <a:t> </a:t>
            </a:r>
            <a:r>
              <a:rPr lang="en-US" dirty="0" smtClean="0"/>
              <a:t>     y+=</a:t>
            </a:r>
            <a:r>
              <a:rPr lang="en-US" dirty="0" err="1" smtClean="0"/>
              <a:t>dy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2170" y="4894881"/>
            <a:ext cx="308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p1 = Point();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p2 </a:t>
            </a:r>
            <a:r>
              <a:rPr lang="en-US" dirty="0"/>
              <a:t>= Point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6" name="Cube 5"/>
          <p:cNvSpPr/>
          <p:nvPr/>
        </p:nvSpPr>
        <p:spPr>
          <a:xfrm>
            <a:off x="9887920" y="4365755"/>
            <a:ext cx="666427" cy="72842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10554347" y="4365755"/>
            <a:ext cx="666427" cy="72842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9887920" y="5827930"/>
            <a:ext cx="666427" cy="728420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" name="Cube 8"/>
          <p:cNvSpPr/>
          <p:nvPr/>
        </p:nvSpPr>
        <p:spPr>
          <a:xfrm>
            <a:off x="10554347" y="5827930"/>
            <a:ext cx="666427" cy="728420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3" name="Straight Arrow Connector 12"/>
          <p:cNvCxnSpPr>
            <a:endCxn id="11" idx="1"/>
          </p:cNvCxnSpPr>
          <p:nvPr/>
        </p:nvCxnSpPr>
        <p:spPr>
          <a:xfrm flipV="1">
            <a:off x="8539566" y="4577294"/>
            <a:ext cx="1154625" cy="51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8539565" y="5352616"/>
            <a:ext cx="1154626" cy="65196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23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Objects Work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920"/>
            <a:ext cx="5299129" cy="49120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JavaScript doesn’t really use Objects as such.</a:t>
            </a:r>
          </a:p>
          <a:p>
            <a:r>
              <a:rPr lang="en-US" dirty="0" smtClean="0"/>
              <a:t>C/C++, C#, Java, etc. all have variations on Objects.</a:t>
            </a:r>
          </a:p>
          <a:p>
            <a:r>
              <a:rPr lang="en-US" dirty="0" smtClean="0"/>
              <a:t>90% is the same.</a:t>
            </a:r>
          </a:p>
          <a:p>
            <a:r>
              <a:rPr lang="en-US" dirty="0" smtClean="0"/>
              <a:t>Learn one and the slight differences are easy to manage.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JavaScript defines a </a:t>
            </a:r>
            <a:r>
              <a:rPr lang="en-US" b="1" i="1" dirty="0" smtClean="0"/>
              <a:t>prototype</a:t>
            </a:r>
            <a:r>
              <a:rPr lang="en-US" dirty="0" smtClean="0"/>
              <a:t> with a single </a:t>
            </a:r>
            <a:r>
              <a:rPr lang="en-US" b="1" i="1" dirty="0" smtClean="0"/>
              <a:t>constructor</a:t>
            </a:r>
            <a:r>
              <a:rPr lang="en-US" dirty="0" smtClean="0"/>
              <a:t> function.</a:t>
            </a:r>
          </a:p>
          <a:p>
            <a:r>
              <a:rPr lang="en-US" dirty="0" smtClean="0"/>
              <a:t>Parameters can make each instance unique.</a:t>
            </a:r>
          </a:p>
          <a:p>
            <a:r>
              <a:rPr lang="en-US" dirty="0" smtClean="0"/>
              <a:t>Fields of the prototype are referenced with </a:t>
            </a:r>
            <a:r>
              <a:rPr lang="en-US" b="1" i="1" dirty="0" smtClean="0"/>
              <a:t>this</a:t>
            </a:r>
            <a:r>
              <a:rPr lang="en-US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72759" y="1264920"/>
            <a:ext cx="3394129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function Person(name)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this.name = name;</a:t>
            </a:r>
          </a:p>
          <a:p>
            <a:r>
              <a:rPr lang="en-US" dirty="0"/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2759" y="4176413"/>
            <a:ext cx="339412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man = new Person(“Bob”);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woman = new Person(“Sally”);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12611" y="2874555"/>
            <a:ext cx="524359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Instances are generated with the </a:t>
            </a:r>
            <a:r>
              <a:rPr lang="en-US" sz="2600" b="1" i="1" dirty="0" smtClean="0"/>
              <a:t>new</a:t>
            </a:r>
            <a:r>
              <a:rPr lang="en-US" sz="2600" dirty="0" smtClean="0"/>
              <a:t> keyword and the constructor call.</a:t>
            </a:r>
            <a:endParaRPr lang="en-US" sz="2600" dirty="0"/>
          </a:p>
        </p:txBody>
      </p:sp>
      <p:sp>
        <p:nvSpPr>
          <p:cNvPr id="17" name="Rectangle 16"/>
          <p:cNvSpPr/>
          <p:nvPr/>
        </p:nvSpPr>
        <p:spPr>
          <a:xfrm>
            <a:off x="6612611" y="5159066"/>
            <a:ext cx="524359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Each </a:t>
            </a:r>
            <a:r>
              <a:rPr lang="en-US" sz="2600" b="1" i="1" dirty="0" smtClean="0"/>
              <a:t>instantiation</a:t>
            </a:r>
            <a:r>
              <a:rPr lang="en-US" sz="2600" dirty="0" smtClean="0"/>
              <a:t> reserves a bit of memory for the life of that instance.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8507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Prototype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920"/>
            <a:ext cx="5361122" cy="49120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Once the prototype has been defined, fields and functions can be added.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Unlike other languages, JavaScript prototypes are never closed.</a:t>
            </a:r>
          </a:p>
          <a:p>
            <a:r>
              <a:rPr lang="en-US" dirty="0" smtClean="0"/>
              <a:t>New members can always be added.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is sometimes a problem and sometimes a blessing.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2759" y="1264920"/>
            <a:ext cx="3394129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Person.prototype.Call</a:t>
            </a:r>
            <a:r>
              <a:rPr lang="en-US" dirty="0" smtClean="0"/>
              <a:t> = 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alert(“This is ”+this.name);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Person.prototype.ID;//field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2758" y="3946127"/>
            <a:ext cx="382808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child = new Person(“Little Billy”);</a:t>
            </a:r>
          </a:p>
          <a:p>
            <a:r>
              <a:rPr lang="en-US" dirty="0" err="1" smtClean="0"/>
              <a:t>child.Id</a:t>
            </a:r>
            <a:r>
              <a:rPr lang="en-US" dirty="0" smtClean="0"/>
              <a:t> = 7;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4812976">
            <a:off x="7315200" y="4664990"/>
            <a:ext cx="805912" cy="52694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1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5272</TotalTime>
  <Words>1088</Words>
  <Application>Microsoft Office PowerPoint</Application>
  <PresentationFormat>Widescreen</PresentationFormat>
  <Paragraphs>247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CSC 200 Lecture 4</vt:lpstr>
      <vt:lpstr>Fields and Functions</vt:lpstr>
      <vt:lpstr>Structs</vt:lpstr>
      <vt:lpstr>Objects</vt:lpstr>
      <vt:lpstr>Cohesion</vt:lpstr>
      <vt:lpstr>Coupling</vt:lpstr>
      <vt:lpstr>Object Definition vs Instantiation</vt:lpstr>
      <vt:lpstr>How Objects Work in JavaScript</vt:lpstr>
      <vt:lpstr>Other Prototype Members</vt:lpstr>
      <vt:lpstr>Reference to Prototypes in JavaScript</vt:lpstr>
      <vt:lpstr>Closures</vt:lpstr>
      <vt:lpstr>Closures (2)</vt:lpstr>
      <vt:lpstr>Closures (3)</vt:lpstr>
    </vt:vector>
  </TitlesOfParts>
  <Company>HPES NMCI 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200 Class 1</dc:title>
  <dc:creator>Dillon, Brian S CIV NSWCDD, V53</dc:creator>
  <cp:lastModifiedBy>Dillon, Brian  (V52) CIV USN NAVSURFWARCEN DAH VA (USA)</cp:lastModifiedBy>
  <cp:revision>96</cp:revision>
  <dcterms:created xsi:type="dcterms:W3CDTF">2019-03-29T22:39:59Z</dcterms:created>
  <dcterms:modified xsi:type="dcterms:W3CDTF">2020-02-13T20:48:10Z</dcterms:modified>
</cp:coreProperties>
</file>