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13"/>
  </p:notesMasterIdLst>
  <p:sldIdLst>
    <p:sldId id="265" r:id="rId6"/>
    <p:sldId id="287" r:id="rId7"/>
    <p:sldId id="286" r:id="rId8"/>
    <p:sldId id="277" r:id="rId9"/>
    <p:sldId id="281" r:id="rId10"/>
    <p:sldId id="274"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B5E2"/>
    <a:srgbClr val="142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94660"/>
  </p:normalViewPr>
  <p:slideViewPr>
    <p:cSldViewPr>
      <p:cViewPr varScale="1">
        <p:scale>
          <a:sx n="61" d="100"/>
          <a:sy n="61" d="100"/>
        </p:scale>
        <p:origin x="-972"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8B98-9D9D-4F1C-B738-BD15B5046956}" type="datetimeFigureOut">
              <a:rPr lang="en-US" smtClean="0"/>
              <a:pPr/>
              <a:t>1/31/2018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77D87-8C70-4606-BF35-1E3DB0F37A05}" type="slidenum">
              <a:rPr lang="en-US" smtClean="0"/>
              <a:pPr/>
              <a:t>‹#›</a:t>
            </a:fld>
            <a:endParaRPr lang="en-US" dirty="0"/>
          </a:p>
        </p:txBody>
      </p:sp>
    </p:spTree>
    <p:extLst>
      <p:ext uri="{BB962C8B-B14F-4D97-AF65-F5344CB8AC3E}">
        <p14:creationId xmlns:p14="http://schemas.microsoft.com/office/powerpoint/2010/main" val="186352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77D87-8C70-4606-BF35-1E3DB0F37A05}" type="slidenum">
              <a:rPr lang="en-US" smtClean="0"/>
              <a:pPr/>
              <a:t>4</a:t>
            </a:fld>
            <a:endParaRPr lang="en-US" dirty="0"/>
          </a:p>
        </p:txBody>
      </p:sp>
    </p:spTree>
    <p:extLst>
      <p:ext uri="{BB962C8B-B14F-4D97-AF65-F5344CB8AC3E}">
        <p14:creationId xmlns:p14="http://schemas.microsoft.com/office/powerpoint/2010/main" val="2738422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sz="4800" baseline="0">
                <a:latin typeface="Arial" pitchFamily="34" charset="0"/>
                <a:cs typeface="Arial" pitchFamily="34" charset="0"/>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1371600" y="3886200"/>
            <a:ext cx="6400800" cy="914400"/>
          </a:xfrm>
        </p:spPr>
        <p:txBody>
          <a:bodyPr>
            <a:normAutofit/>
          </a:bodyPr>
          <a:lstStyle>
            <a:lvl1pPr marL="0" indent="0" algn="ctr">
              <a:buNone/>
              <a:defRPr sz="22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Code</a:t>
            </a:r>
            <a:endParaRPr lang="en-US" dirty="0"/>
          </a:p>
        </p:txBody>
      </p:sp>
      <p:sp>
        <p:nvSpPr>
          <p:cNvPr id="4" name="Date Placeholder 3"/>
          <p:cNvSpPr>
            <a:spLocks noGrp="1"/>
          </p:cNvSpPr>
          <p:nvPr>
            <p:ph type="dt" sz="half" idx="10"/>
          </p:nvPr>
        </p:nvSpPr>
        <p:spPr>
          <a:xfrm>
            <a:off x="3429000" y="4343400"/>
            <a:ext cx="2133600" cy="365125"/>
          </a:xfrm>
        </p:spPr>
        <p:txBody>
          <a:bodyPr/>
          <a:lstStyle>
            <a:lvl1pPr>
              <a:defRPr sz="1200">
                <a:solidFill>
                  <a:schemeClr val="tx1"/>
                </a:solidFill>
                <a:latin typeface="Arial" pitchFamily="34" charset="0"/>
                <a:cs typeface="Arial" pitchFamily="34" charset="0"/>
              </a:defRPr>
            </a:lvl1pPr>
          </a:lstStyle>
          <a:p>
            <a:pPr algn="ctr"/>
            <a:fld id="{54241256-1A5C-4F04-83C8-42E0BD0D4EF4}" type="datetime1">
              <a:rPr lang="en-US" smtClean="0"/>
              <a:pPr algn="ctr"/>
              <a:t>1/31/2018</a:t>
            </a:fld>
            <a:endParaRPr lang="en-US" dirty="0"/>
          </a:p>
        </p:txBody>
      </p:sp>
      <p:sp>
        <p:nvSpPr>
          <p:cNvPr id="8" name="Rectangle 2"/>
          <p:cNvSpPr>
            <a:spLocks noChangeArrowheads="1"/>
          </p:cNvSpPr>
          <p:nvPr/>
        </p:nvSpPr>
        <p:spPr bwMode="auto">
          <a:xfrm>
            <a:off x="127000" y="149225"/>
            <a:ext cx="8864600" cy="1222375"/>
          </a:xfrm>
          <a:prstGeom prst="rect">
            <a:avLst/>
          </a:prstGeom>
          <a:solidFill>
            <a:srgbClr val="14284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 Box 3"/>
          <p:cNvSpPr txBox="1">
            <a:spLocks noChangeArrowheads="1"/>
          </p:cNvSpPr>
          <p:nvPr/>
        </p:nvSpPr>
        <p:spPr bwMode="auto">
          <a:xfrm>
            <a:off x="304800" y="304800"/>
            <a:ext cx="8610600" cy="10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2400" dirty="0" smtClean="0">
                <a:solidFill>
                  <a:srgbClr val="DBE5F1"/>
                </a:solidFill>
                <a:latin typeface="Times New Roman" pitchFamily="18" charset="0"/>
              </a:rPr>
              <a:t>HUMAN RESOURCES DIVISION</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strike="noStrike" cap="none" normalizeH="0" baseline="0" dirty="0" smtClean="0">
              <a:ln>
                <a:noFill/>
              </a:ln>
              <a:solidFill>
                <a:srgbClr val="DBE5F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TextBox 9"/>
          <p:cNvSpPr txBox="1"/>
          <p:nvPr/>
        </p:nvSpPr>
        <p:spPr>
          <a:xfrm>
            <a:off x="1981200" y="762000"/>
            <a:ext cx="5105400" cy="830997"/>
          </a:xfrm>
          <a:prstGeom prst="rect">
            <a:avLst/>
          </a:prstGeom>
          <a:noFill/>
        </p:spPr>
        <p:txBody>
          <a:bodyPr wrap="square" rtlCol="0">
            <a:spAutoFit/>
          </a:bodyPr>
          <a:lstStyle/>
          <a:p>
            <a:pPr lvl="0" algn="ctr"/>
            <a:r>
              <a:rPr lang="en-US" sz="3000" dirty="0" smtClean="0">
                <a:solidFill>
                  <a:srgbClr val="DBE5F1"/>
                </a:solidFill>
                <a:latin typeface="Times New Roman" pitchFamily="18" charset="0"/>
              </a:rPr>
              <a:t>NSWCDD</a:t>
            </a:r>
          </a:p>
          <a:p>
            <a:pPr algn="ctr"/>
            <a:endParaRPr lang="en-US" dirty="0"/>
          </a:p>
        </p:txBody>
      </p:sp>
      <p:cxnSp>
        <p:nvCxnSpPr>
          <p:cNvPr id="11" name="AutoShape 4"/>
          <p:cNvCxnSpPr>
            <a:cxnSpLocks noChangeShapeType="1"/>
          </p:cNvCxnSpPr>
          <p:nvPr/>
        </p:nvCxnSpPr>
        <p:spPr bwMode="auto">
          <a:xfrm>
            <a:off x="5562600" y="990600"/>
            <a:ext cx="3200400" cy="0"/>
          </a:xfrm>
          <a:prstGeom prst="straightConnector1">
            <a:avLst/>
          </a:prstGeom>
          <a:noFill/>
          <a:ln w="9525">
            <a:solidFill>
              <a:srgbClr val="FFD757"/>
            </a:solidFill>
            <a:round/>
            <a:headEnd/>
            <a:tailEnd/>
          </a:ln>
        </p:spPr>
      </p:cxnSp>
      <p:cxnSp>
        <p:nvCxnSpPr>
          <p:cNvPr id="12" name="AutoShape 4"/>
          <p:cNvCxnSpPr>
            <a:cxnSpLocks noChangeShapeType="1"/>
          </p:cNvCxnSpPr>
          <p:nvPr/>
        </p:nvCxnSpPr>
        <p:spPr bwMode="auto">
          <a:xfrm>
            <a:off x="304800" y="990600"/>
            <a:ext cx="3200400" cy="0"/>
          </a:xfrm>
          <a:prstGeom prst="straightConnector1">
            <a:avLst/>
          </a:prstGeom>
          <a:noFill/>
          <a:ln w="9525">
            <a:solidFill>
              <a:srgbClr val="FFD757"/>
            </a:solidFill>
            <a:round/>
            <a:headEnd/>
            <a:tailEnd/>
          </a:ln>
        </p:spPr>
      </p:cxnSp>
      <p:cxnSp>
        <p:nvCxnSpPr>
          <p:cNvPr id="13" name="AutoShape 4"/>
          <p:cNvCxnSpPr>
            <a:cxnSpLocks noChangeShapeType="1"/>
          </p:cNvCxnSpPr>
          <p:nvPr/>
        </p:nvCxnSpPr>
        <p:spPr bwMode="auto">
          <a:xfrm>
            <a:off x="304800" y="1066800"/>
            <a:ext cx="3200400" cy="0"/>
          </a:xfrm>
          <a:prstGeom prst="straightConnector1">
            <a:avLst/>
          </a:prstGeom>
          <a:noFill/>
          <a:ln w="9525">
            <a:solidFill>
              <a:srgbClr val="FFD757"/>
            </a:solidFill>
            <a:round/>
            <a:headEnd/>
            <a:tailEnd/>
          </a:ln>
        </p:spPr>
      </p:cxnSp>
      <p:pic>
        <p:nvPicPr>
          <p:cNvPr id="14" name="Picture 13" descr="logo.png"/>
          <p:cNvPicPr>
            <a:picLocks noChangeAspect="1"/>
          </p:cNvPicPr>
          <p:nvPr userDrawn="1"/>
        </p:nvPicPr>
        <p:blipFill>
          <a:blip r:embed="rId2" cstate="print"/>
          <a:stretch>
            <a:fillRect/>
          </a:stretch>
        </p:blipFill>
        <p:spPr>
          <a:xfrm>
            <a:off x="2846832" y="5181600"/>
            <a:ext cx="6334125" cy="1524000"/>
          </a:xfrm>
          <a:prstGeom prst="rect">
            <a:avLst/>
          </a:prstGeom>
        </p:spPr>
      </p:pic>
      <p:grpSp>
        <p:nvGrpSpPr>
          <p:cNvPr id="15" name="Group 14"/>
          <p:cNvGrpSpPr/>
          <p:nvPr userDrawn="1"/>
        </p:nvGrpSpPr>
        <p:grpSpPr>
          <a:xfrm>
            <a:off x="304800" y="5638800"/>
            <a:ext cx="1676400" cy="768350"/>
            <a:chOff x="152400" y="5813425"/>
            <a:chExt cx="1676400" cy="768350"/>
          </a:xfrm>
        </p:grpSpPr>
        <p:pic>
          <p:nvPicPr>
            <p:cNvPr id="16" name="Picture 26"/>
            <p:cNvPicPr>
              <a:picLocks noChangeAspect="1" noChangeArrowheads="1"/>
            </p:cNvPicPr>
            <p:nvPr/>
          </p:nvPicPr>
          <p:blipFill>
            <a:blip r:embed="rId3" cstate="print"/>
            <a:srcRect/>
            <a:stretch>
              <a:fillRect/>
            </a:stretch>
          </p:blipFill>
          <p:spPr bwMode="auto">
            <a:xfrm>
              <a:off x="152400" y="5813425"/>
              <a:ext cx="1660525" cy="511175"/>
            </a:xfrm>
            <a:prstGeom prst="rect">
              <a:avLst/>
            </a:prstGeom>
            <a:noFill/>
            <a:ln w="9525">
              <a:noFill/>
              <a:miter lim="800000"/>
              <a:headEnd/>
              <a:tailEnd/>
            </a:ln>
          </p:spPr>
        </p:pic>
        <p:sp>
          <p:nvSpPr>
            <p:cNvPr id="17" name="TextBox 16"/>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4" name="AutoShape 4"/>
          <p:cNvCxnSpPr>
            <a:cxnSpLocks noChangeShapeType="1"/>
          </p:cNvCxnSpPr>
          <p:nvPr userDrawn="1"/>
        </p:nvCxnSpPr>
        <p:spPr bwMode="auto">
          <a:xfrm>
            <a:off x="5562600" y="1066800"/>
            <a:ext cx="3200400" cy="0"/>
          </a:xfrm>
          <a:prstGeom prst="straightConnector1">
            <a:avLst/>
          </a:prstGeom>
          <a:noFill/>
          <a:ln w="9525">
            <a:solidFill>
              <a:srgbClr val="FFD757"/>
            </a:solidFill>
            <a:round/>
            <a:headEnd/>
            <a:tailEnd/>
          </a:ln>
        </p:spPr>
      </p:cxnSp>
    </p:spTree>
    <p:extLst>
      <p:ext uri="{BB962C8B-B14F-4D97-AF65-F5344CB8AC3E}">
        <p14:creationId xmlns:p14="http://schemas.microsoft.com/office/powerpoint/2010/main" val="2110421013"/>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480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8229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pic>
        <p:nvPicPr>
          <p:cNvPr id="8" name="Picture 7" descr="logo.png"/>
          <p:cNvPicPr>
            <a:picLocks noChangeAspect="1"/>
          </p:cNvPicPr>
          <p:nvPr userDrawn="1"/>
        </p:nvPicPr>
        <p:blipFill>
          <a:blip r:embed="rId2" cstate="print"/>
          <a:stretch>
            <a:fillRect/>
          </a:stretch>
        </p:blipFill>
        <p:spPr>
          <a:xfrm>
            <a:off x="3126582" y="5257800"/>
            <a:ext cx="6017418" cy="1447800"/>
          </a:xfrm>
          <a:prstGeom prst="rect">
            <a:avLst/>
          </a:prstGeom>
        </p:spPr>
      </p:pic>
      <p:grpSp>
        <p:nvGrpSpPr>
          <p:cNvPr id="9" name="Group 8"/>
          <p:cNvGrpSpPr/>
          <p:nvPr userDrawn="1"/>
        </p:nvGrpSpPr>
        <p:grpSpPr>
          <a:xfrm>
            <a:off x="304800" y="5791200"/>
            <a:ext cx="1524000" cy="685800"/>
            <a:chOff x="152400" y="5813425"/>
            <a:chExt cx="1676400" cy="768350"/>
          </a:xfrm>
        </p:grpSpPr>
        <p:pic>
          <p:nvPicPr>
            <p:cNvPr id="10" name="Picture 26"/>
            <p:cNvPicPr>
              <a:picLocks noChangeAspect="1" noChangeArrowheads="1"/>
            </p:cNvPicPr>
            <p:nvPr/>
          </p:nvPicPr>
          <p:blipFill>
            <a:blip r:embed="rId3" cstate="print"/>
            <a:srcRect/>
            <a:stretch>
              <a:fillRect/>
            </a:stretch>
          </p:blipFill>
          <p:spPr bwMode="auto">
            <a:xfrm>
              <a:off x="152400" y="5813425"/>
              <a:ext cx="1660525" cy="511175"/>
            </a:xfrm>
            <a:prstGeom prst="rect">
              <a:avLst/>
            </a:prstGeom>
            <a:noFill/>
            <a:ln w="9525">
              <a:noFill/>
              <a:miter lim="800000"/>
              <a:headEnd/>
              <a:tailEnd/>
            </a:ln>
          </p:spPr>
        </p:pic>
        <p:sp>
          <p:nvSpPr>
            <p:cNvPr id="11" name="TextBox 10"/>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12" name="Slide Number Placeholder 5"/>
          <p:cNvSpPr>
            <a:spLocks noGrp="1"/>
          </p:cNvSpPr>
          <p:nvPr>
            <p:ph type="sldNum" sz="quarter" idx="12"/>
          </p:nvPr>
        </p:nvSpPr>
        <p:spPr>
          <a:xfrm>
            <a:off x="6781800" y="5867400"/>
            <a:ext cx="2133600" cy="365125"/>
          </a:xfrm>
        </p:spPr>
        <p:txBody>
          <a:bodyPr/>
          <a:lstStyle>
            <a:lvl1pPr>
              <a:defRPr>
                <a:solidFill>
                  <a:schemeClr val="accent1">
                    <a:lumMod val="20000"/>
                    <a:lumOff val="80000"/>
                  </a:schemeClr>
                </a:solidFill>
                <a:latin typeface="Arial" pitchFamily="34" charset="0"/>
                <a:cs typeface="Arial" pitchFamily="34" charset="0"/>
              </a:defRPr>
            </a:lvl1pPr>
          </a:lstStyle>
          <a:p>
            <a:fld id="{7C90B444-0406-4F7B-837D-25437BD092AD}" type="slidenum">
              <a:rPr lang="en-US" smtClean="0"/>
              <a:pPr/>
              <a:t>‹#›</a:t>
            </a:fld>
            <a:endParaRPr lang="en-US" dirty="0"/>
          </a:p>
        </p:txBody>
      </p:sp>
    </p:spTree>
    <p:extLst>
      <p:ext uri="{BB962C8B-B14F-4D97-AF65-F5344CB8AC3E}">
        <p14:creationId xmlns:p14="http://schemas.microsoft.com/office/powerpoint/2010/main" val="2974150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480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4038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pic>
        <p:nvPicPr>
          <p:cNvPr id="8" name="Picture 7" descr="logo.png"/>
          <p:cNvPicPr>
            <a:picLocks noChangeAspect="1"/>
          </p:cNvPicPr>
          <p:nvPr userDrawn="1"/>
        </p:nvPicPr>
        <p:blipFill>
          <a:blip r:embed="rId2" cstate="print"/>
          <a:stretch>
            <a:fillRect/>
          </a:stretch>
        </p:blipFill>
        <p:spPr>
          <a:xfrm>
            <a:off x="3126582" y="5257800"/>
            <a:ext cx="6017418" cy="1447800"/>
          </a:xfrm>
          <a:prstGeom prst="rect">
            <a:avLst/>
          </a:prstGeom>
        </p:spPr>
      </p:pic>
      <p:grpSp>
        <p:nvGrpSpPr>
          <p:cNvPr id="4" name="Group 8"/>
          <p:cNvGrpSpPr/>
          <p:nvPr userDrawn="1"/>
        </p:nvGrpSpPr>
        <p:grpSpPr>
          <a:xfrm>
            <a:off x="304800" y="5791200"/>
            <a:ext cx="1524000" cy="685800"/>
            <a:chOff x="152400" y="5813425"/>
            <a:chExt cx="1676400" cy="768350"/>
          </a:xfrm>
        </p:grpSpPr>
        <p:pic>
          <p:nvPicPr>
            <p:cNvPr id="10" name="Picture 26"/>
            <p:cNvPicPr>
              <a:picLocks noChangeAspect="1" noChangeArrowheads="1"/>
            </p:cNvPicPr>
            <p:nvPr/>
          </p:nvPicPr>
          <p:blipFill>
            <a:blip r:embed="rId3" cstate="print"/>
            <a:srcRect/>
            <a:stretch>
              <a:fillRect/>
            </a:stretch>
          </p:blipFill>
          <p:spPr bwMode="auto">
            <a:xfrm>
              <a:off x="152400" y="5813425"/>
              <a:ext cx="1660525" cy="511175"/>
            </a:xfrm>
            <a:prstGeom prst="rect">
              <a:avLst/>
            </a:prstGeom>
            <a:noFill/>
            <a:ln w="9525">
              <a:noFill/>
              <a:miter lim="800000"/>
              <a:headEnd/>
              <a:tailEnd/>
            </a:ln>
          </p:spPr>
        </p:pic>
        <p:sp>
          <p:nvSpPr>
            <p:cNvPr id="11" name="TextBox 10"/>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9" name="Slide Number Placeholder 5"/>
          <p:cNvSpPr>
            <a:spLocks noGrp="1"/>
          </p:cNvSpPr>
          <p:nvPr>
            <p:ph type="sldNum" sz="quarter" idx="12"/>
          </p:nvPr>
        </p:nvSpPr>
        <p:spPr>
          <a:xfrm>
            <a:off x="6781800" y="5867400"/>
            <a:ext cx="2133600" cy="365125"/>
          </a:xfrm>
        </p:spPr>
        <p:txBody>
          <a:bodyPr/>
          <a:lstStyle>
            <a:lvl1pPr>
              <a:defRPr>
                <a:solidFill>
                  <a:schemeClr val="accent1">
                    <a:lumMod val="20000"/>
                    <a:lumOff val="80000"/>
                  </a:schemeClr>
                </a:solidFill>
                <a:latin typeface="Arial" pitchFamily="34" charset="0"/>
                <a:cs typeface="Arial" pitchFamily="34" charset="0"/>
              </a:defRPr>
            </a:lvl1pPr>
          </a:lstStyle>
          <a:p>
            <a:fld id="{7C90B444-0406-4F7B-837D-25437BD092AD}" type="slidenum">
              <a:rPr lang="en-US" smtClean="0"/>
              <a:pPr/>
              <a:t>‹#›</a:t>
            </a:fld>
            <a:endParaRPr lang="en-US" dirty="0"/>
          </a:p>
        </p:txBody>
      </p:sp>
      <p:sp>
        <p:nvSpPr>
          <p:cNvPr id="12" name="Content Placeholder 3"/>
          <p:cNvSpPr>
            <a:spLocks noGrp="1"/>
          </p:cNvSpPr>
          <p:nvPr>
            <p:ph sz="half" idx="2" hasCustomPrompt="1"/>
          </p:nvPr>
        </p:nvSpPr>
        <p:spPr>
          <a:xfrm>
            <a:off x="4648200" y="1447801"/>
            <a:ext cx="4038600" cy="4190999"/>
          </a:xfrm>
        </p:spPr>
        <p:txBody>
          <a:bodyPr/>
          <a:lstStyle>
            <a:lvl1pPr>
              <a:defRPr sz="280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Enter Text or Graphics Here…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Wav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105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8229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12" name="Slide Number Placeholder 5"/>
          <p:cNvSpPr>
            <a:spLocks noGrp="1"/>
          </p:cNvSpPr>
          <p:nvPr>
            <p:ph type="sldNum" sz="quarter" idx="12"/>
          </p:nvPr>
        </p:nvSpPr>
        <p:spPr>
          <a:xfrm>
            <a:off x="7010400" y="6492875"/>
            <a:ext cx="2133600" cy="365125"/>
          </a:xfrm>
        </p:spPr>
        <p:txBody>
          <a:bodyPr/>
          <a:lstStyle>
            <a:lvl1pPr>
              <a:defRPr sz="1000">
                <a:solidFill>
                  <a:schemeClr val="tx1"/>
                </a:solidFill>
                <a:latin typeface="Arial" pitchFamily="34" charset="0"/>
                <a:cs typeface="Arial" pitchFamily="34" charset="0"/>
              </a:defRPr>
            </a:lvl1pPr>
          </a:lstStyle>
          <a:p>
            <a:fld id="{7C90B444-0406-4F7B-837D-25437BD092AD}" type="slidenum">
              <a:rPr lang="en-US" smtClean="0"/>
              <a:pPr/>
              <a:t>‹#›</a:t>
            </a:fld>
            <a:endParaRPr lang="en-US" dirty="0"/>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15000" b="5000"/>
          <a:stretch/>
        </p:blipFill>
        <p:spPr>
          <a:xfrm>
            <a:off x="76200" y="182880"/>
            <a:ext cx="1799033" cy="731520"/>
          </a:xfrm>
          <a:prstGeom prst="rect">
            <a:avLst/>
          </a:prstGeom>
        </p:spPr>
      </p:pic>
      <p:pic>
        <p:nvPicPr>
          <p:cNvPr id="14" name="Picture 13" descr="Warfare Logo"/>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96200" y="123173"/>
            <a:ext cx="1424208" cy="791227"/>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782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 Distro Stat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normAutofit/>
          </a:bodyPr>
          <a:lstStyle>
            <a:lvl1pPr>
              <a:defRPr sz="4800" baseline="0">
                <a:latin typeface="Arial" pitchFamily="34" charset="0"/>
                <a:cs typeface="Arial" pitchFamily="34" charset="0"/>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1371600" y="3886200"/>
            <a:ext cx="6400800" cy="914400"/>
          </a:xfrm>
        </p:spPr>
        <p:txBody>
          <a:bodyPr>
            <a:normAutofit/>
          </a:bodyPr>
          <a:lstStyle>
            <a:lvl1pPr marL="0" indent="0" algn="ctr">
              <a:buNone/>
              <a:defRPr sz="22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Code</a:t>
            </a:r>
            <a:endParaRPr lang="en-US" dirty="0"/>
          </a:p>
        </p:txBody>
      </p:sp>
      <p:sp>
        <p:nvSpPr>
          <p:cNvPr id="4" name="Date Placeholder 3"/>
          <p:cNvSpPr>
            <a:spLocks noGrp="1"/>
          </p:cNvSpPr>
          <p:nvPr>
            <p:ph type="dt" sz="half" idx="10"/>
          </p:nvPr>
        </p:nvSpPr>
        <p:spPr>
          <a:xfrm>
            <a:off x="3429000" y="4343400"/>
            <a:ext cx="2133600" cy="365125"/>
          </a:xfrm>
        </p:spPr>
        <p:txBody>
          <a:bodyPr/>
          <a:lstStyle>
            <a:lvl1pPr>
              <a:defRPr sz="1200">
                <a:solidFill>
                  <a:schemeClr val="tx1"/>
                </a:solidFill>
                <a:latin typeface="Arial" pitchFamily="34" charset="0"/>
                <a:cs typeface="Arial" pitchFamily="34" charset="0"/>
              </a:defRPr>
            </a:lvl1pPr>
          </a:lstStyle>
          <a:p>
            <a:pPr algn="ctr"/>
            <a:fld id="{54241256-1A5C-4F04-83C8-42E0BD0D4EF4}" type="datetime1">
              <a:rPr lang="en-US" smtClean="0"/>
              <a:pPr algn="ctr"/>
              <a:t>1/31/2018</a:t>
            </a:fld>
            <a:endParaRPr lang="en-US" dirty="0"/>
          </a:p>
        </p:txBody>
      </p:sp>
      <p:sp>
        <p:nvSpPr>
          <p:cNvPr id="8" name="Rectangle 2"/>
          <p:cNvSpPr>
            <a:spLocks noChangeArrowheads="1"/>
          </p:cNvSpPr>
          <p:nvPr/>
        </p:nvSpPr>
        <p:spPr bwMode="auto">
          <a:xfrm>
            <a:off x="127000" y="149225"/>
            <a:ext cx="8864600" cy="1222375"/>
          </a:xfrm>
          <a:prstGeom prst="rect">
            <a:avLst/>
          </a:prstGeom>
          <a:solidFill>
            <a:srgbClr val="14284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 Box 3"/>
          <p:cNvSpPr txBox="1">
            <a:spLocks noChangeArrowheads="1"/>
          </p:cNvSpPr>
          <p:nvPr/>
        </p:nvSpPr>
        <p:spPr bwMode="auto">
          <a:xfrm>
            <a:off x="304800" y="304800"/>
            <a:ext cx="8610600" cy="103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2400" dirty="0" smtClean="0">
                <a:solidFill>
                  <a:srgbClr val="DBE5F1"/>
                </a:solidFill>
                <a:latin typeface="Times New Roman" pitchFamily="18" charset="0"/>
              </a:rPr>
              <a:t>HUMAN RESOURCES DIVISION</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strike="noStrike" cap="none" normalizeH="0" baseline="0" dirty="0" smtClean="0">
              <a:ln>
                <a:noFill/>
              </a:ln>
              <a:solidFill>
                <a:srgbClr val="DBE5F1"/>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TextBox 9"/>
          <p:cNvSpPr txBox="1"/>
          <p:nvPr/>
        </p:nvSpPr>
        <p:spPr>
          <a:xfrm>
            <a:off x="1981200" y="762000"/>
            <a:ext cx="5105400" cy="830997"/>
          </a:xfrm>
          <a:prstGeom prst="rect">
            <a:avLst/>
          </a:prstGeom>
          <a:noFill/>
        </p:spPr>
        <p:txBody>
          <a:bodyPr wrap="square" rtlCol="0">
            <a:spAutoFit/>
          </a:bodyPr>
          <a:lstStyle/>
          <a:p>
            <a:pPr lvl="0" algn="ctr"/>
            <a:r>
              <a:rPr lang="en-US" sz="3000" dirty="0" smtClean="0">
                <a:solidFill>
                  <a:srgbClr val="DBE5F1"/>
                </a:solidFill>
                <a:latin typeface="Times New Roman" pitchFamily="18" charset="0"/>
              </a:rPr>
              <a:t>NSWCDD</a:t>
            </a:r>
          </a:p>
          <a:p>
            <a:pPr algn="ctr"/>
            <a:endParaRPr lang="en-US" dirty="0"/>
          </a:p>
        </p:txBody>
      </p:sp>
      <p:cxnSp>
        <p:nvCxnSpPr>
          <p:cNvPr id="11" name="AutoShape 4"/>
          <p:cNvCxnSpPr>
            <a:cxnSpLocks noChangeShapeType="1"/>
          </p:cNvCxnSpPr>
          <p:nvPr/>
        </p:nvCxnSpPr>
        <p:spPr bwMode="auto">
          <a:xfrm>
            <a:off x="5562600" y="990600"/>
            <a:ext cx="3200400" cy="0"/>
          </a:xfrm>
          <a:prstGeom prst="straightConnector1">
            <a:avLst/>
          </a:prstGeom>
          <a:noFill/>
          <a:ln w="9525">
            <a:solidFill>
              <a:srgbClr val="FFD757"/>
            </a:solidFill>
            <a:round/>
            <a:headEnd/>
            <a:tailEnd/>
          </a:ln>
        </p:spPr>
      </p:cxnSp>
      <p:cxnSp>
        <p:nvCxnSpPr>
          <p:cNvPr id="12" name="AutoShape 4"/>
          <p:cNvCxnSpPr>
            <a:cxnSpLocks noChangeShapeType="1"/>
          </p:cNvCxnSpPr>
          <p:nvPr/>
        </p:nvCxnSpPr>
        <p:spPr bwMode="auto">
          <a:xfrm>
            <a:off x="304800" y="990600"/>
            <a:ext cx="3200400" cy="0"/>
          </a:xfrm>
          <a:prstGeom prst="straightConnector1">
            <a:avLst/>
          </a:prstGeom>
          <a:noFill/>
          <a:ln w="9525">
            <a:solidFill>
              <a:srgbClr val="FFD757"/>
            </a:solidFill>
            <a:round/>
            <a:headEnd/>
            <a:tailEnd/>
          </a:ln>
        </p:spPr>
      </p:cxnSp>
      <p:cxnSp>
        <p:nvCxnSpPr>
          <p:cNvPr id="13" name="AutoShape 4"/>
          <p:cNvCxnSpPr>
            <a:cxnSpLocks noChangeShapeType="1"/>
          </p:cNvCxnSpPr>
          <p:nvPr/>
        </p:nvCxnSpPr>
        <p:spPr bwMode="auto">
          <a:xfrm>
            <a:off x="304800" y="1066800"/>
            <a:ext cx="3200400" cy="0"/>
          </a:xfrm>
          <a:prstGeom prst="straightConnector1">
            <a:avLst/>
          </a:prstGeom>
          <a:noFill/>
          <a:ln w="9525">
            <a:solidFill>
              <a:srgbClr val="FFD757"/>
            </a:solidFill>
            <a:round/>
            <a:headEnd/>
            <a:tailEnd/>
          </a:ln>
        </p:spPr>
      </p:cxnSp>
      <p:pic>
        <p:nvPicPr>
          <p:cNvPr id="14" name="Picture 13" descr="logo.png"/>
          <p:cNvPicPr>
            <a:picLocks noChangeAspect="1"/>
          </p:cNvPicPr>
          <p:nvPr userDrawn="1"/>
        </p:nvPicPr>
        <p:blipFill>
          <a:blip r:embed="rId2" cstate="print"/>
          <a:stretch>
            <a:fillRect/>
          </a:stretch>
        </p:blipFill>
        <p:spPr>
          <a:xfrm>
            <a:off x="2846832" y="5181600"/>
            <a:ext cx="6334125" cy="1524000"/>
          </a:xfrm>
          <a:prstGeom prst="rect">
            <a:avLst/>
          </a:prstGeom>
        </p:spPr>
      </p:pic>
      <p:cxnSp>
        <p:nvCxnSpPr>
          <p:cNvPr id="24" name="AutoShape 4"/>
          <p:cNvCxnSpPr>
            <a:cxnSpLocks noChangeShapeType="1"/>
          </p:cNvCxnSpPr>
          <p:nvPr userDrawn="1"/>
        </p:nvCxnSpPr>
        <p:spPr bwMode="auto">
          <a:xfrm>
            <a:off x="5562600" y="1066800"/>
            <a:ext cx="3200400" cy="0"/>
          </a:xfrm>
          <a:prstGeom prst="straightConnector1">
            <a:avLst/>
          </a:prstGeom>
          <a:noFill/>
          <a:ln w="9525">
            <a:solidFill>
              <a:srgbClr val="FFD757"/>
            </a:solidFill>
            <a:round/>
            <a:headEnd/>
            <a:tailEnd/>
          </a:ln>
        </p:spPr>
      </p:cxnSp>
      <p:sp>
        <p:nvSpPr>
          <p:cNvPr id="21" name="Text Placeholder 20"/>
          <p:cNvSpPr>
            <a:spLocks noGrp="1"/>
          </p:cNvSpPr>
          <p:nvPr>
            <p:ph type="body" sz="quarter" idx="11" hasCustomPrompt="1"/>
          </p:nvPr>
        </p:nvSpPr>
        <p:spPr>
          <a:xfrm>
            <a:off x="533400" y="6553200"/>
            <a:ext cx="8001000" cy="342900"/>
          </a:xfrm>
        </p:spPr>
        <p:txBody>
          <a:bodyPr>
            <a:normAutofit/>
          </a:bodyPr>
          <a:lstStyle>
            <a:lvl1pPr marL="0" indent="0" algn="ctr">
              <a:buFontTx/>
              <a:buNone/>
              <a:defRPr sz="1400" baseline="0">
                <a:solidFill>
                  <a:schemeClr val="accent2"/>
                </a:solidFill>
                <a:latin typeface="Arial" pitchFamily="34" charset="0"/>
                <a:cs typeface="Arial" pitchFamily="34" charset="0"/>
              </a:defRPr>
            </a:lvl1pPr>
          </a:lstStyle>
          <a:p>
            <a:pPr lvl="0"/>
            <a:r>
              <a:rPr lang="en-US" dirty="0" smtClean="0"/>
              <a:t>Insert Distribution Statement Here</a:t>
            </a:r>
            <a:endParaRPr lang="en-US" dirty="0"/>
          </a:p>
        </p:txBody>
      </p:sp>
      <p:sp>
        <p:nvSpPr>
          <p:cNvPr id="18" name="Slide Number Placeholder 5"/>
          <p:cNvSpPr>
            <a:spLocks noGrp="1"/>
          </p:cNvSpPr>
          <p:nvPr>
            <p:ph type="sldNum" sz="quarter" idx="12"/>
          </p:nvPr>
        </p:nvSpPr>
        <p:spPr>
          <a:xfrm>
            <a:off x="7010400" y="6492875"/>
            <a:ext cx="2133600" cy="365125"/>
          </a:xfrm>
        </p:spPr>
        <p:txBody>
          <a:bodyPr/>
          <a:lstStyle>
            <a:lvl1pPr>
              <a:defRPr sz="1000">
                <a:solidFill>
                  <a:schemeClr val="tx1"/>
                </a:solidFill>
                <a:latin typeface="Arial" pitchFamily="34" charset="0"/>
                <a:cs typeface="Arial" pitchFamily="34" charset="0"/>
              </a:defRPr>
            </a:lvl1pPr>
          </a:lstStyle>
          <a:p>
            <a:fld id="{7C90B444-0406-4F7B-837D-25437BD092AD}" type="slidenum">
              <a:rPr lang="en-US" smtClean="0"/>
              <a:pPr/>
              <a:t>‹#›</a:t>
            </a:fld>
            <a:endParaRPr lang="en-US" dirty="0"/>
          </a:p>
        </p:txBody>
      </p:sp>
    </p:spTree>
  </p:cSld>
  <p:clrMapOvr>
    <a:masterClrMapping/>
  </p:clrMapOvr>
  <p:timing>
    <p:tnLst>
      <p:par>
        <p:cTn id="1" dur="indefinite" restart="never" nodeType="tmRoot"/>
      </p:par>
    </p:tnLst>
  </p:timing>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 Distro Statem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105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8229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pic>
        <p:nvPicPr>
          <p:cNvPr id="8" name="Picture 7" descr="logo.png"/>
          <p:cNvPicPr>
            <a:picLocks noChangeAspect="1"/>
          </p:cNvPicPr>
          <p:nvPr userDrawn="1"/>
        </p:nvPicPr>
        <p:blipFill>
          <a:blip r:embed="rId2" cstate="print"/>
          <a:stretch>
            <a:fillRect/>
          </a:stretch>
        </p:blipFill>
        <p:spPr>
          <a:xfrm>
            <a:off x="3126582" y="5257800"/>
            <a:ext cx="6017418" cy="1447800"/>
          </a:xfrm>
          <a:prstGeom prst="rect">
            <a:avLst/>
          </a:prstGeom>
        </p:spPr>
      </p:pic>
      <p:grpSp>
        <p:nvGrpSpPr>
          <p:cNvPr id="9" name="Group 8"/>
          <p:cNvGrpSpPr/>
          <p:nvPr userDrawn="1"/>
        </p:nvGrpSpPr>
        <p:grpSpPr>
          <a:xfrm>
            <a:off x="304800" y="5791200"/>
            <a:ext cx="1524000" cy="685800"/>
            <a:chOff x="152400" y="5813425"/>
            <a:chExt cx="1676400" cy="768350"/>
          </a:xfrm>
        </p:grpSpPr>
        <p:pic>
          <p:nvPicPr>
            <p:cNvPr id="10" name="Picture 26"/>
            <p:cNvPicPr>
              <a:picLocks noChangeAspect="1" noChangeArrowheads="1"/>
            </p:cNvPicPr>
            <p:nvPr/>
          </p:nvPicPr>
          <p:blipFill>
            <a:blip r:embed="rId3" cstate="print"/>
            <a:srcRect/>
            <a:stretch>
              <a:fillRect/>
            </a:stretch>
          </p:blipFill>
          <p:spPr bwMode="auto">
            <a:xfrm>
              <a:off x="152400" y="5813425"/>
              <a:ext cx="1660525" cy="511175"/>
            </a:xfrm>
            <a:prstGeom prst="rect">
              <a:avLst/>
            </a:prstGeom>
            <a:noFill/>
            <a:ln w="9525">
              <a:noFill/>
              <a:miter lim="800000"/>
              <a:headEnd/>
              <a:tailEnd/>
            </a:ln>
          </p:spPr>
        </p:pic>
        <p:sp>
          <p:nvSpPr>
            <p:cNvPr id="11" name="TextBox 10"/>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12" name="Slide Number Placeholder 5"/>
          <p:cNvSpPr>
            <a:spLocks noGrp="1"/>
          </p:cNvSpPr>
          <p:nvPr>
            <p:ph type="sldNum" sz="quarter" idx="12"/>
          </p:nvPr>
        </p:nvSpPr>
        <p:spPr>
          <a:xfrm>
            <a:off x="6781800" y="5867400"/>
            <a:ext cx="2133600" cy="365125"/>
          </a:xfrm>
        </p:spPr>
        <p:txBody>
          <a:bodyPr/>
          <a:lstStyle>
            <a:lvl1pPr>
              <a:defRPr>
                <a:solidFill>
                  <a:schemeClr val="accent1">
                    <a:lumMod val="20000"/>
                    <a:lumOff val="80000"/>
                  </a:schemeClr>
                </a:solidFill>
                <a:latin typeface="Arial" pitchFamily="34" charset="0"/>
                <a:cs typeface="Arial" pitchFamily="34" charset="0"/>
              </a:defRPr>
            </a:lvl1pPr>
          </a:lstStyle>
          <a:p>
            <a:fld id="{7C90B444-0406-4F7B-837D-25437BD092AD}" type="slidenum">
              <a:rPr lang="en-US" smtClean="0"/>
              <a:pPr/>
              <a:t>‹#›</a:t>
            </a:fld>
            <a:endParaRPr lang="en-US" dirty="0"/>
          </a:p>
        </p:txBody>
      </p:sp>
      <p:sp>
        <p:nvSpPr>
          <p:cNvPr id="13" name="Text Placeholder 20"/>
          <p:cNvSpPr>
            <a:spLocks noGrp="1"/>
          </p:cNvSpPr>
          <p:nvPr>
            <p:ph type="body" sz="quarter" idx="11" hasCustomPrompt="1"/>
          </p:nvPr>
        </p:nvSpPr>
        <p:spPr>
          <a:xfrm>
            <a:off x="533400" y="6553200"/>
            <a:ext cx="8001000" cy="342900"/>
          </a:xfrm>
        </p:spPr>
        <p:txBody>
          <a:bodyPr>
            <a:normAutofit/>
          </a:bodyPr>
          <a:lstStyle>
            <a:lvl1pPr marL="0" indent="0" algn="ctr">
              <a:buFontTx/>
              <a:buNone/>
              <a:defRPr sz="1400" baseline="0">
                <a:solidFill>
                  <a:schemeClr val="accent2"/>
                </a:solidFill>
                <a:latin typeface="Arial" pitchFamily="34" charset="0"/>
                <a:cs typeface="Arial" pitchFamily="34" charset="0"/>
              </a:defRPr>
            </a:lvl1pPr>
          </a:lstStyle>
          <a:p>
            <a:pPr lvl="0"/>
            <a:r>
              <a:rPr lang="en-US" dirty="0" smtClean="0"/>
              <a:t>Insert Distribution Statement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w/ Distro Statem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480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4038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pic>
        <p:nvPicPr>
          <p:cNvPr id="8" name="Picture 7" descr="logo.png"/>
          <p:cNvPicPr>
            <a:picLocks noChangeAspect="1"/>
          </p:cNvPicPr>
          <p:nvPr userDrawn="1"/>
        </p:nvPicPr>
        <p:blipFill>
          <a:blip r:embed="rId2" cstate="print"/>
          <a:stretch>
            <a:fillRect/>
          </a:stretch>
        </p:blipFill>
        <p:spPr>
          <a:xfrm>
            <a:off x="3126582" y="5257800"/>
            <a:ext cx="6017418" cy="1447800"/>
          </a:xfrm>
          <a:prstGeom prst="rect">
            <a:avLst/>
          </a:prstGeom>
        </p:spPr>
      </p:pic>
      <p:grpSp>
        <p:nvGrpSpPr>
          <p:cNvPr id="4" name="Group 8"/>
          <p:cNvGrpSpPr/>
          <p:nvPr userDrawn="1"/>
        </p:nvGrpSpPr>
        <p:grpSpPr>
          <a:xfrm>
            <a:off x="304800" y="5791200"/>
            <a:ext cx="1524000" cy="685800"/>
            <a:chOff x="152400" y="5813425"/>
            <a:chExt cx="1676400" cy="768350"/>
          </a:xfrm>
        </p:grpSpPr>
        <p:pic>
          <p:nvPicPr>
            <p:cNvPr id="10" name="Picture 26"/>
            <p:cNvPicPr>
              <a:picLocks noChangeAspect="1" noChangeArrowheads="1"/>
            </p:cNvPicPr>
            <p:nvPr/>
          </p:nvPicPr>
          <p:blipFill>
            <a:blip r:embed="rId3" cstate="print"/>
            <a:srcRect/>
            <a:stretch>
              <a:fillRect/>
            </a:stretch>
          </p:blipFill>
          <p:spPr bwMode="auto">
            <a:xfrm>
              <a:off x="152400" y="5813425"/>
              <a:ext cx="1660525" cy="511175"/>
            </a:xfrm>
            <a:prstGeom prst="rect">
              <a:avLst/>
            </a:prstGeom>
            <a:noFill/>
            <a:ln w="9525">
              <a:noFill/>
              <a:miter lim="800000"/>
              <a:headEnd/>
              <a:tailEnd/>
            </a:ln>
          </p:spPr>
        </p:pic>
        <p:sp>
          <p:nvSpPr>
            <p:cNvPr id="11" name="TextBox 10"/>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9" name="Slide Number Placeholder 5"/>
          <p:cNvSpPr>
            <a:spLocks noGrp="1"/>
          </p:cNvSpPr>
          <p:nvPr>
            <p:ph type="sldNum" sz="quarter" idx="12"/>
          </p:nvPr>
        </p:nvSpPr>
        <p:spPr>
          <a:xfrm>
            <a:off x="6781800" y="5867400"/>
            <a:ext cx="2133600" cy="365125"/>
          </a:xfrm>
        </p:spPr>
        <p:txBody>
          <a:bodyPr/>
          <a:lstStyle>
            <a:lvl1pPr>
              <a:defRPr>
                <a:solidFill>
                  <a:schemeClr val="accent1">
                    <a:lumMod val="20000"/>
                    <a:lumOff val="80000"/>
                  </a:schemeClr>
                </a:solidFill>
                <a:latin typeface="Arial" pitchFamily="34" charset="0"/>
                <a:cs typeface="Arial" pitchFamily="34" charset="0"/>
              </a:defRPr>
            </a:lvl1pPr>
          </a:lstStyle>
          <a:p>
            <a:fld id="{7C90B444-0406-4F7B-837D-25437BD092AD}" type="slidenum">
              <a:rPr lang="en-US" smtClean="0"/>
              <a:pPr/>
              <a:t>‹#›</a:t>
            </a:fld>
            <a:endParaRPr lang="en-US" dirty="0"/>
          </a:p>
        </p:txBody>
      </p:sp>
      <p:sp>
        <p:nvSpPr>
          <p:cNvPr id="12" name="Content Placeholder 3"/>
          <p:cNvSpPr>
            <a:spLocks noGrp="1"/>
          </p:cNvSpPr>
          <p:nvPr>
            <p:ph sz="half" idx="2" hasCustomPrompt="1"/>
          </p:nvPr>
        </p:nvSpPr>
        <p:spPr>
          <a:xfrm>
            <a:off x="4648200" y="1447801"/>
            <a:ext cx="4038600" cy="4190999"/>
          </a:xfrm>
        </p:spPr>
        <p:txBody>
          <a:bodyPr/>
          <a:lstStyle>
            <a:lvl1pPr>
              <a:defRPr sz="280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Enter Text or Graphics Here…</a:t>
            </a:r>
            <a:endParaRPr lang="en-US" dirty="0"/>
          </a:p>
        </p:txBody>
      </p:sp>
      <p:sp>
        <p:nvSpPr>
          <p:cNvPr id="13" name="Text Placeholder 20"/>
          <p:cNvSpPr>
            <a:spLocks noGrp="1"/>
          </p:cNvSpPr>
          <p:nvPr>
            <p:ph type="body" sz="quarter" idx="11" hasCustomPrompt="1"/>
          </p:nvPr>
        </p:nvSpPr>
        <p:spPr>
          <a:xfrm>
            <a:off x="533400" y="6553200"/>
            <a:ext cx="8001000" cy="342900"/>
          </a:xfrm>
        </p:spPr>
        <p:txBody>
          <a:bodyPr>
            <a:normAutofit/>
          </a:bodyPr>
          <a:lstStyle>
            <a:lvl1pPr marL="0" indent="0" algn="ctr">
              <a:buFontTx/>
              <a:buNone/>
              <a:defRPr sz="1400" baseline="0">
                <a:solidFill>
                  <a:schemeClr val="accent2"/>
                </a:solidFill>
                <a:latin typeface="Arial" pitchFamily="34" charset="0"/>
                <a:cs typeface="Arial" pitchFamily="34" charset="0"/>
              </a:defRPr>
            </a:lvl1pPr>
          </a:lstStyle>
          <a:p>
            <a:pPr lvl="0"/>
            <a:r>
              <a:rPr lang="en-US" dirty="0" smtClean="0"/>
              <a:t>Insert Distribution Statement Here</a:t>
            </a:r>
            <a:endParaRPr lang="en-US" dirty="0"/>
          </a:p>
        </p:txBody>
      </p:sp>
    </p:spTree>
    <p:extLst>
      <p:ext uri="{BB962C8B-B14F-4D97-AF65-F5344CB8AC3E}">
        <p14:creationId xmlns:p14="http://schemas.microsoft.com/office/powerpoint/2010/main" val="10250026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No Wave Footer w/ Distro Statem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229600" cy="1143000"/>
          </a:xfrm>
        </p:spPr>
        <p:txBody>
          <a:bodyPr>
            <a:normAutofit/>
          </a:bodyPr>
          <a:lstStyle>
            <a:lvl1pPr>
              <a:defRPr lang="en-US" sz="4800" b="0" u="none" baseline="0">
                <a:solidFill>
                  <a:schemeClr val="accent1"/>
                </a:solidFill>
                <a:latin typeface="Times New Roman" pitchFamily="18" charset="0"/>
                <a:ea typeface="Arial Unicode MS" pitchFamily="34" charset="-128"/>
                <a:cs typeface="Times New Roman" pitchFamily="18" charset="0"/>
              </a:defRPr>
            </a:lvl1pPr>
          </a:lstStyle>
          <a:p>
            <a:r>
              <a:rPr lang="en-US" sz="4400" dirty="0" smtClean="0">
                <a:latin typeface="Times New Roman" pitchFamily="18" charset="0"/>
                <a:ea typeface="Calibri"/>
                <a:cs typeface="Times New Roman" pitchFamily="18" charset="0"/>
              </a:rPr>
              <a:t>Slide Title</a:t>
            </a:r>
            <a:endParaRPr lang="en-US" sz="1100" dirty="0">
              <a:latin typeface="+mj-lt"/>
              <a:ea typeface="Calibri"/>
              <a:cs typeface="Times New Roman"/>
            </a:endParaRPr>
          </a:p>
        </p:txBody>
      </p:sp>
      <p:sp>
        <p:nvSpPr>
          <p:cNvPr id="3" name="Content Placeholder 2"/>
          <p:cNvSpPr>
            <a:spLocks noGrp="1"/>
          </p:cNvSpPr>
          <p:nvPr>
            <p:ph idx="1" hasCustomPrompt="1"/>
          </p:nvPr>
        </p:nvSpPr>
        <p:spPr>
          <a:xfrm>
            <a:off x="457200" y="1447801"/>
            <a:ext cx="8229600" cy="4191000"/>
          </a:xfrm>
        </p:spPr>
        <p:txBody>
          <a:bodyPr>
            <a:normAutofit/>
          </a:bodyPr>
          <a:lstStyle>
            <a:lvl1pPr>
              <a:defRPr sz="280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Enter Text Here…</a:t>
            </a:r>
          </a:p>
        </p:txBody>
      </p:sp>
      <p:grpSp>
        <p:nvGrpSpPr>
          <p:cNvPr id="9" name="Group 8"/>
          <p:cNvGrpSpPr/>
          <p:nvPr userDrawn="1"/>
        </p:nvGrpSpPr>
        <p:grpSpPr>
          <a:xfrm>
            <a:off x="304800" y="5791200"/>
            <a:ext cx="1524000" cy="685800"/>
            <a:chOff x="152400" y="5813425"/>
            <a:chExt cx="1676400" cy="768350"/>
          </a:xfrm>
        </p:grpSpPr>
        <p:pic>
          <p:nvPicPr>
            <p:cNvPr id="10" name="Picture 26"/>
            <p:cNvPicPr>
              <a:picLocks noChangeAspect="1" noChangeArrowheads="1"/>
            </p:cNvPicPr>
            <p:nvPr/>
          </p:nvPicPr>
          <p:blipFill>
            <a:blip r:embed="rId2" cstate="print"/>
            <a:srcRect/>
            <a:stretch>
              <a:fillRect/>
            </a:stretch>
          </p:blipFill>
          <p:spPr bwMode="auto">
            <a:xfrm>
              <a:off x="152400" y="5813425"/>
              <a:ext cx="1660525" cy="511175"/>
            </a:xfrm>
            <a:prstGeom prst="rect">
              <a:avLst/>
            </a:prstGeom>
            <a:noFill/>
            <a:ln w="9525">
              <a:noFill/>
              <a:miter lim="800000"/>
              <a:headEnd/>
              <a:tailEnd/>
            </a:ln>
          </p:spPr>
        </p:pic>
        <p:sp>
          <p:nvSpPr>
            <p:cNvPr id="11" name="TextBox 10"/>
            <p:cNvSpPr txBox="1"/>
            <p:nvPr/>
          </p:nvSpPr>
          <p:spPr>
            <a:xfrm>
              <a:off x="152400" y="6320165"/>
              <a:ext cx="1676400" cy="261610"/>
            </a:xfrm>
            <a:prstGeom prst="rect">
              <a:avLst/>
            </a:prstGeom>
            <a:noFill/>
          </p:spPr>
          <p:txBody>
            <a:bodyPr wrap="square" rtlCol="0">
              <a:spAutoFit/>
            </a:bodyPr>
            <a:lstStyle/>
            <a:p>
              <a:pPr algn="ctr"/>
              <a:r>
                <a:rPr lang="en-US" sz="1100" b="1" dirty="0" smtClean="0">
                  <a:latin typeface="Arial" pitchFamily="34" charset="0"/>
                  <a:cs typeface="Arial" pitchFamily="34" charset="0"/>
                </a:rPr>
                <a:t>Dahlgren</a:t>
              </a:r>
              <a:endParaRPr lang="en-US" sz="1100" b="1" dirty="0">
                <a:latin typeface="Arial" pitchFamily="34" charset="0"/>
                <a:cs typeface="Arial" pitchFamily="34" charset="0"/>
              </a:endParaRPr>
            </a:p>
          </p:txBody>
        </p:sp>
      </p:grpSp>
      <p:cxnSp>
        <p:nvCxnSpPr>
          <p:cNvPr id="2050" name="AutoShape 2"/>
          <p:cNvCxnSpPr>
            <a:cxnSpLocks noChangeShapeType="1"/>
          </p:cNvCxnSpPr>
          <p:nvPr userDrawn="1"/>
        </p:nvCxnSpPr>
        <p:spPr bwMode="auto">
          <a:xfrm flipH="1">
            <a:off x="457200" y="1143000"/>
            <a:ext cx="8229600" cy="0"/>
          </a:xfrm>
          <a:prstGeom prst="straightConnector1">
            <a:avLst/>
          </a:prstGeom>
          <a:noFill/>
          <a:ln w="19050">
            <a:solidFill>
              <a:srgbClr val="DBE5F1"/>
            </a:solidFill>
            <a:round/>
            <a:headEnd/>
            <a:tailEnd/>
          </a:ln>
        </p:spPr>
      </p:cxnSp>
      <p:sp>
        <p:nvSpPr>
          <p:cNvPr id="12" name="Slide Number Placeholder 5"/>
          <p:cNvSpPr>
            <a:spLocks noGrp="1"/>
          </p:cNvSpPr>
          <p:nvPr>
            <p:ph type="sldNum" sz="quarter" idx="12"/>
          </p:nvPr>
        </p:nvSpPr>
        <p:spPr>
          <a:xfrm>
            <a:off x="6781800" y="6243497"/>
            <a:ext cx="2133600" cy="365125"/>
          </a:xfrm>
        </p:spPr>
        <p:txBody>
          <a:bodyPr/>
          <a:lstStyle>
            <a:lvl1pPr>
              <a:defRPr>
                <a:solidFill>
                  <a:schemeClr val="tx1"/>
                </a:solidFill>
                <a:latin typeface="Arial" pitchFamily="34" charset="0"/>
                <a:cs typeface="Arial" pitchFamily="34" charset="0"/>
              </a:defRPr>
            </a:lvl1pPr>
          </a:lstStyle>
          <a:p>
            <a:fld id="{7C90B444-0406-4F7B-837D-25437BD092AD}" type="slidenum">
              <a:rPr lang="en-US" smtClean="0"/>
              <a:pPr/>
              <a:t>‹#›</a:t>
            </a:fld>
            <a:endParaRPr lang="en-US" dirty="0"/>
          </a:p>
        </p:txBody>
      </p:sp>
      <p:sp>
        <p:nvSpPr>
          <p:cNvPr id="13" name="Text Placeholder 20"/>
          <p:cNvSpPr>
            <a:spLocks noGrp="1"/>
          </p:cNvSpPr>
          <p:nvPr>
            <p:ph type="body" sz="quarter" idx="11" hasCustomPrompt="1"/>
          </p:nvPr>
        </p:nvSpPr>
        <p:spPr>
          <a:xfrm>
            <a:off x="533400" y="6553200"/>
            <a:ext cx="8001000" cy="342900"/>
          </a:xfrm>
        </p:spPr>
        <p:txBody>
          <a:bodyPr>
            <a:normAutofit/>
          </a:bodyPr>
          <a:lstStyle>
            <a:lvl1pPr marL="0" indent="0" algn="ctr">
              <a:buFontTx/>
              <a:buNone/>
              <a:defRPr sz="1400" baseline="0">
                <a:solidFill>
                  <a:schemeClr val="accent2"/>
                </a:solidFill>
                <a:latin typeface="Arial" pitchFamily="34" charset="0"/>
                <a:cs typeface="Arial" pitchFamily="34" charset="0"/>
              </a:defRPr>
            </a:lvl1pPr>
          </a:lstStyle>
          <a:p>
            <a:pPr lvl="0"/>
            <a:r>
              <a:rPr lang="en-US" dirty="0" smtClean="0"/>
              <a:t>Insert Distribution Statement Here</a:t>
            </a:r>
            <a:endParaRPr lang="en-US" dirty="0"/>
          </a:p>
        </p:txBody>
      </p:sp>
    </p:spTree>
    <p:extLst>
      <p:ext uri="{BB962C8B-B14F-4D97-AF65-F5344CB8AC3E}">
        <p14:creationId xmlns:p14="http://schemas.microsoft.com/office/powerpoint/2010/main" val="23065986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542C6-7F32-462B-9EE5-0164FC3E99B7}" type="datetime1">
              <a:rPr lang="en-US" smtClean="0"/>
              <a:pPr/>
              <a:t>1/31/2018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3576E-ADC1-4AFB-A235-FDCB4D107EA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2" r:id="rId3"/>
    <p:sldLayoutId id="2147483733" r:id="rId4"/>
    <p:sldLayoutId id="2147483685" r:id="rId5"/>
    <p:sldLayoutId id="2147483686" r:id="rId6"/>
    <p:sldLayoutId id="2147483736" r:id="rId7"/>
    <p:sldLayoutId id="2147483737"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mailto:DLGR_NSWC_JobInfo@navy.mi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nreip.asee.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smartscholarshipprod.service-now.com/smart?id=smart_index" TargetMode="External"/><Relationship Id="rId2" Type="http://schemas.openxmlformats.org/officeDocument/2006/relationships/hyperlink" Target="http://smart.asee.org/abou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DLGR_NSWC_JobInfo@navy.mi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Student Programs Overview</a:t>
            </a:r>
            <a:endParaRPr lang="en-US" dirty="0"/>
          </a:p>
        </p:txBody>
      </p:sp>
      <p:sp>
        <p:nvSpPr>
          <p:cNvPr id="4" name="Date Placeholder 3"/>
          <p:cNvSpPr>
            <a:spLocks noGrp="1"/>
          </p:cNvSpPr>
          <p:nvPr>
            <p:ph type="dt" sz="half" idx="10"/>
          </p:nvPr>
        </p:nvSpPr>
        <p:spPr>
          <a:xfrm>
            <a:off x="3505200" y="4724400"/>
            <a:ext cx="2133600" cy="365125"/>
          </a:xfrm>
        </p:spPr>
        <p:txBody>
          <a:bodyPr/>
          <a:lstStyle/>
          <a:p>
            <a:pPr algn="ctr"/>
            <a:fld id="{54241256-1A5C-4F04-83C8-42E0BD0D4EF4}" type="datetime1">
              <a:rPr lang="en-US" smtClean="0"/>
              <a:pPr algn="ctr"/>
              <a:t>1/31/2018</a:t>
            </a:fld>
            <a:endParaRPr lang="en-US" dirty="0"/>
          </a:p>
        </p:txBody>
      </p:sp>
      <p:sp>
        <p:nvSpPr>
          <p:cNvPr id="2" name="Subtitle 1"/>
          <p:cNvSpPr>
            <a:spLocks noGrp="1"/>
          </p:cNvSpPr>
          <p:nvPr>
            <p:ph type="subTitle" idx="1"/>
          </p:nvPr>
        </p:nvSpPr>
        <p:spPr>
          <a:xfrm>
            <a:off x="1371600" y="3657600"/>
            <a:ext cx="6400800" cy="1066800"/>
          </a:xfrm>
        </p:spPr>
        <p:txBody>
          <a:bodyPr>
            <a:noAutofit/>
          </a:bodyPr>
          <a:lstStyle/>
          <a:p>
            <a:endParaRPr lang="en-US" sz="2000" dirty="0" smtClean="0"/>
          </a:p>
        </p:txBody>
      </p:sp>
    </p:spTree>
    <p:extLst>
      <p:ext uri="{BB962C8B-B14F-4D97-AF65-F5344CB8AC3E}">
        <p14:creationId xmlns:p14="http://schemas.microsoft.com/office/powerpoint/2010/main" val="3365140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43537"/>
            <a:ext cx="8229600" cy="847063"/>
          </a:xfrm>
        </p:spPr>
        <p:txBody>
          <a:bodyPr>
            <a:noAutofit/>
          </a:bodyPr>
          <a:lstStyle/>
          <a:p>
            <a:r>
              <a:rPr lang="en-US" sz="3200" b="1" dirty="0" smtClean="0">
                <a:latin typeface="+mn-lt"/>
              </a:rPr>
              <a:t>Student &amp; Developmental </a:t>
            </a:r>
            <a:br>
              <a:rPr lang="en-US" sz="3200" b="1" dirty="0" smtClean="0">
                <a:latin typeface="+mn-lt"/>
              </a:rPr>
            </a:br>
            <a:r>
              <a:rPr lang="en-US" sz="3200" b="1" dirty="0" smtClean="0">
                <a:latin typeface="+mn-lt"/>
              </a:rPr>
              <a:t>Programs</a:t>
            </a:r>
            <a:endParaRPr lang="en-US" sz="3200" b="1" dirty="0">
              <a:latin typeface="+mn-lt"/>
            </a:endParaRPr>
          </a:p>
        </p:txBody>
      </p:sp>
      <p:sp>
        <p:nvSpPr>
          <p:cNvPr id="7" name="Content Placeholder 6"/>
          <p:cNvSpPr>
            <a:spLocks noGrp="1"/>
          </p:cNvSpPr>
          <p:nvPr>
            <p:ph idx="1"/>
          </p:nvPr>
        </p:nvSpPr>
        <p:spPr/>
        <p:txBody>
          <a:bodyPr>
            <a:normAutofit/>
          </a:bodyPr>
          <a:lstStyle/>
          <a:p>
            <a:pPr marL="454025" indent="-285750">
              <a:lnSpc>
                <a:spcPct val="80000"/>
              </a:lnSpc>
              <a:buClr>
                <a:schemeClr val="tx1"/>
              </a:buClr>
              <a:buNone/>
              <a:defRPr/>
            </a:pPr>
            <a:endParaRPr lang="en-US" sz="2400" b="1" dirty="0"/>
          </a:p>
          <a:p>
            <a:pPr>
              <a:lnSpc>
                <a:spcPct val="80000"/>
              </a:lnSpc>
              <a:buClr>
                <a:schemeClr val="tx1"/>
              </a:buClr>
              <a:defRPr/>
            </a:pPr>
            <a:r>
              <a:rPr lang="en-US" b="1" dirty="0" smtClean="0"/>
              <a:t>Student Programs:</a:t>
            </a:r>
          </a:p>
          <a:p>
            <a:pPr lvl="1">
              <a:lnSpc>
                <a:spcPct val="80000"/>
              </a:lnSpc>
              <a:buClr>
                <a:schemeClr val="tx1"/>
              </a:buClr>
              <a:defRPr/>
            </a:pPr>
            <a:r>
              <a:rPr lang="en-US" sz="2400" b="1" dirty="0" smtClean="0"/>
              <a:t>STEM Student Employment Program (SSEP)</a:t>
            </a:r>
          </a:p>
          <a:p>
            <a:pPr lvl="1">
              <a:lnSpc>
                <a:spcPct val="80000"/>
              </a:lnSpc>
              <a:buClr>
                <a:schemeClr val="tx1"/>
              </a:buClr>
              <a:defRPr/>
            </a:pPr>
            <a:r>
              <a:rPr lang="en-US" sz="2400" b="1" dirty="0" smtClean="0"/>
              <a:t>Naval </a:t>
            </a:r>
            <a:r>
              <a:rPr lang="en-US" sz="2400" b="1" dirty="0"/>
              <a:t>Research Enterprise Intern Program (</a:t>
            </a:r>
            <a:r>
              <a:rPr lang="en-US" sz="2400" b="1" dirty="0" smtClean="0"/>
              <a:t>NREIP)</a:t>
            </a:r>
          </a:p>
          <a:p>
            <a:pPr lvl="1">
              <a:lnSpc>
                <a:spcPct val="80000"/>
              </a:lnSpc>
              <a:buClr>
                <a:schemeClr val="tx1"/>
              </a:buClr>
              <a:defRPr/>
            </a:pPr>
            <a:r>
              <a:rPr lang="en-US" sz="2400" b="1" dirty="0" smtClean="0"/>
              <a:t>Science</a:t>
            </a:r>
            <a:r>
              <a:rPr lang="en-US" sz="2400" b="1" dirty="0"/>
              <a:t>, Mathematics, And </a:t>
            </a:r>
            <a:r>
              <a:rPr lang="en-US" sz="2400" b="1" dirty="0" smtClean="0"/>
              <a:t>Research for Transformation (SMART)</a:t>
            </a:r>
          </a:p>
          <a:p>
            <a:pPr marL="457200" lvl="1" indent="0">
              <a:lnSpc>
                <a:spcPct val="80000"/>
              </a:lnSpc>
              <a:buClr>
                <a:schemeClr val="tx1"/>
              </a:buClr>
              <a:buNone/>
              <a:defRPr/>
            </a:pPr>
            <a:endParaRPr lang="en-US" sz="2400" b="1" dirty="0" smtClean="0"/>
          </a:p>
          <a:p>
            <a:pPr>
              <a:lnSpc>
                <a:spcPct val="80000"/>
              </a:lnSpc>
              <a:buClr>
                <a:schemeClr val="tx1"/>
              </a:buClr>
              <a:defRPr/>
            </a:pPr>
            <a:r>
              <a:rPr lang="en-US" b="1" dirty="0" smtClean="0"/>
              <a:t>Developmental Programs</a:t>
            </a:r>
            <a:r>
              <a:rPr lang="en-US" b="1" dirty="0"/>
              <a:t>:</a:t>
            </a:r>
          </a:p>
          <a:p>
            <a:pPr lvl="1">
              <a:lnSpc>
                <a:spcPct val="80000"/>
              </a:lnSpc>
              <a:buClr>
                <a:schemeClr val="tx1"/>
              </a:buClr>
              <a:defRPr/>
            </a:pPr>
            <a:r>
              <a:rPr lang="fr-FR" sz="2400" b="1" dirty="0" smtClean="0"/>
              <a:t>Naval </a:t>
            </a:r>
            <a:r>
              <a:rPr lang="fr-FR" sz="2400" b="1" dirty="0"/>
              <a:t>Acquisition Development Program (</a:t>
            </a:r>
            <a:r>
              <a:rPr lang="fr-FR" sz="2400" b="1" dirty="0" smtClean="0"/>
              <a:t>NADP)</a:t>
            </a:r>
          </a:p>
          <a:p>
            <a:pPr marL="274320" indent="-274320">
              <a:lnSpc>
                <a:spcPct val="80000"/>
              </a:lnSpc>
              <a:buClr>
                <a:schemeClr val="tx1"/>
              </a:buClr>
              <a:buNone/>
              <a:defRPr/>
            </a:pPr>
            <a:endParaRPr lang="en-US" sz="2400" dirty="0"/>
          </a:p>
          <a:p>
            <a:pPr marL="640080" lvl="1" indent="-246888">
              <a:lnSpc>
                <a:spcPct val="80000"/>
              </a:lnSpc>
              <a:buClr>
                <a:schemeClr val="tx1"/>
              </a:buClr>
              <a:buFontTx/>
              <a:buChar char="•"/>
              <a:defRPr/>
            </a:pPr>
            <a:endParaRPr lang="en-US" sz="2400" dirty="0"/>
          </a:p>
          <a:p>
            <a:pPr marL="640080" lvl="1" indent="-246888">
              <a:lnSpc>
                <a:spcPct val="80000"/>
              </a:lnSpc>
              <a:buNone/>
              <a:defRPr/>
            </a:pPr>
            <a:endParaRPr lang="en-US" sz="2400" dirty="0"/>
          </a:p>
          <a:p>
            <a:pPr marL="640080" lvl="1" indent="-246888">
              <a:lnSpc>
                <a:spcPct val="80000"/>
              </a:lnSpc>
              <a:buNone/>
              <a:defRPr/>
            </a:pPr>
            <a:endParaRPr lang="en-US" sz="2400" dirty="0"/>
          </a:p>
          <a:p>
            <a:pPr marL="640080" lvl="1" indent="-246888">
              <a:lnSpc>
                <a:spcPct val="80000"/>
              </a:lnSpc>
              <a:defRPr/>
            </a:pPr>
            <a:endParaRPr lang="en-US" sz="2400" dirty="0"/>
          </a:p>
          <a:p>
            <a:pPr marL="640080" lvl="1" indent="-246888">
              <a:lnSpc>
                <a:spcPct val="80000"/>
              </a:lnSpc>
              <a:buNone/>
              <a:defRPr/>
            </a:pPr>
            <a:endParaRPr lang="en-US" sz="2400" dirty="0"/>
          </a:p>
          <a:p>
            <a:pPr marL="640080" lvl="1" indent="-246888">
              <a:lnSpc>
                <a:spcPct val="80000"/>
              </a:lnSpc>
              <a:defRPr/>
            </a:pPr>
            <a:endParaRPr lang="en-US" sz="2400" dirty="0"/>
          </a:p>
          <a:p>
            <a:pPr marL="640080" lvl="1" indent="-246888">
              <a:lnSpc>
                <a:spcPct val="80000"/>
              </a:lnSpc>
              <a:buNone/>
              <a:defRPr/>
            </a:pPr>
            <a:endParaRPr lang="en-US" sz="2400" dirty="0"/>
          </a:p>
          <a:p>
            <a:endParaRPr lang="en-US" sz="2400" dirty="0"/>
          </a:p>
        </p:txBody>
      </p:sp>
      <p:sp>
        <p:nvSpPr>
          <p:cNvPr id="9" name="Slide Number Placeholder 3"/>
          <p:cNvSpPr>
            <a:spLocks noGrp="1"/>
          </p:cNvSpPr>
          <p:nvPr>
            <p:ph type="sldNum" sz="quarter" idx="12"/>
          </p:nvPr>
        </p:nvSpPr>
        <p:spPr>
          <a:xfrm>
            <a:off x="7010400" y="6492875"/>
            <a:ext cx="2133600" cy="365125"/>
          </a:xfrm>
        </p:spPr>
        <p:txBody>
          <a:bodyPr/>
          <a:lstStyle/>
          <a:p>
            <a:fld id="{7C90B444-0406-4F7B-837D-25437BD092AD}" type="slidenum">
              <a:rPr lang="en-US" smtClean="0"/>
              <a:pPr/>
              <a:t>2</a:t>
            </a:fld>
            <a:endParaRPr lang="en-US" dirty="0"/>
          </a:p>
        </p:txBody>
      </p:sp>
    </p:spTree>
    <p:extLst>
      <p:ext uri="{BB962C8B-B14F-4D97-AF65-F5344CB8AC3E}">
        <p14:creationId xmlns:p14="http://schemas.microsoft.com/office/powerpoint/2010/main" val="342750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panose="020B0604020202020204" pitchFamily="34" charset="0"/>
                <a:cs typeface="Arial" panose="020B0604020202020204" pitchFamily="34" charset="0"/>
              </a:rPr>
              <a:t>STEM Student Employment Program </a:t>
            </a:r>
            <a:br>
              <a:rPr lang="en-US" sz="2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(SSEP)</a:t>
            </a:r>
            <a:endParaRPr lang="en-US" sz="2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90B444-0406-4F7B-837D-25437BD092AD}" type="slidenum">
              <a:rPr lang="en-US" smtClean="0"/>
              <a:pPr/>
              <a:t>3</a:t>
            </a:fld>
            <a:endParaRPr lang="en-US" dirty="0"/>
          </a:p>
        </p:txBody>
      </p:sp>
      <p:sp>
        <p:nvSpPr>
          <p:cNvPr id="6" name="Content Placeholder 5"/>
          <p:cNvSpPr>
            <a:spLocks noGrp="1"/>
          </p:cNvSpPr>
          <p:nvPr>
            <p:ph idx="1"/>
          </p:nvPr>
        </p:nvSpPr>
        <p:spPr>
          <a:xfrm>
            <a:off x="457200" y="1219200"/>
            <a:ext cx="8229600" cy="5486400"/>
          </a:xfrm>
        </p:spPr>
        <p:txBody>
          <a:bodyPr>
            <a:noAutofit/>
          </a:bodyPr>
          <a:lstStyle/>
          <a:p>
            <a:pPr marL="0" indent="0">
              <a:buNone/>
            </a:pPr>
            <a:r>
              <a:rPr lang="en-US" sz="1100" dirty="0" smtClean="0"/>
              <a:t>The STEM Student Employment Program (SSEP) provides </a:t>
            </a:r>
            <a:r>
              <a:rPr lang="en-US" sz="1100" dirty="0"/>
              <a:t>direct hire authority for undergraduate and graduate degree seeking students enrolled in scientific, technical, engineering, or mathematics majors. The program was established to provide interns with exposure to public service, enhance educational experience, and possibly provide financial aid to support educational </a:t>
            </a:r>
            <a:r>
              <a:rPr lang="en-US" sz="1100" dirty="0" smtClean="0"/>
              <a:t>goals. Additionally</a:t>
            </a:r>
            <a:r>
              <a:rPr lang="en-US" sz="1100" dirty="0"/>
              <a:t>, this program will provide a streamlined and accelerated hiring process to compete successfully with private industry for high-quality scientific, technical, engineering, or mathematics students for filling scientific and engineering positions.</a:t>
            </a:r>
          </a:p>
          <a:p>
            <a:pPr marL="0" indent="0">
              <a:buNone/>
            </a:pPr>
            <a:endParaRPr lang="en-US" sz="1100" dirty="0" smtClean="0"/>
          </a:p>
          <a:p>
            <a:pPr marL="0" indent="0">
              <a:buNone/>
            </a:pPr>
            <a:r>
              <a:rPr lang="en-US" sz="1100" b="1" u="sng" dirty="0" smtClean="0"/>
              <a:t>Qualifying Requirements</a:t>
            </a:r>
          </a:p>
          <a:p>
            <a:pPr lvl="0">
              <a:buFont typeface="Wingdings" panose="05000000000000000000" pitchFamily="2" charset="2"/>
              <a:buChar char="Ø"/>
            </a:pPr>
            <a:r>
              <a:rPr lang="en-US" sz="1100" dirty="0" smtClean="0"/>
              <a:t>Must </a:t>
            </a:r>
            <a:r>
              <a:rPr lang="en-US" sz="1100" dirty="0"/>
              <a:t>be a US citizen </a:t>
            </a:r>
          </a:p>
          <a:p>
            <a:pPr lvl="0">
              <a:buFont typeface="Wingdings" panose="05000000000000000000" pitchFamily="2" charset="2"/>
              <a:buChar char="Ø"/>
            </a:pPr>
            <a:r>
              <a:rPr lang="en-US" sz="1100" dirty="0"/>
              <a:t>Be at least 18 years of age</a:t>
            </a:r>
          </a:p>
          <a:p>
            <a:pPr lvl="0">
              <a:buFont typeface="Wingdings" panose="05000000000000000000" pitchFamily="2" charset="2"/>
              <a:buChar char="Ø"/>
            </a:pPr>
            <a:r>
              <a:rPr lang="en-US" sz="1100" dirty="0"/>
              <a:t>Must be enrolled as a degree-seeking student pursuing </a:t>
            </a:r>
            <a:r>
              <a:rPr lang="en-US" sz="1100" dirty="0" smtClean="0"/>
              <a:t>a Bachelor’s </a:t>
            </a:r>
            <a:r>
              <a:rPr lang="en-US" sz="1100" dirty="0"/>
              <a:t>or Graduate </a:t>
            </a:r>
            <a:r>
              <a:rPr lang="en-US" sz="1100" dirty="0" smtClean="0"/>
              <a:t>level degree </a:t>
            </a:r>
            <a:endParaRPr lang="en-US" sz="1100" dirty="0"/>
          </a:p>
          <a:p>
            <a:pPr lvl="0">
              <a:buFont typeface="Wingdings" panose="05000000000000000000" pitchFamily="2" charset="2"/>
              <a:buChar char="Ø"/>
            </a:pPr>
            <a:r>
              <a:rPr lang="en-US" sz="1100" dirty="0"/>
              <a:t>For all engineering majors, must be enrolled at a college or university accredited by the Accreditation Board for Engineering and Technology (ABET)</a:t>
            </a:r>
          </a:p>
          <a:p>
            <a:pPr lvl="0">
              <a:buFont typeface="Wingdings" panose="05000000000000000000" pitchFamily="2" charset="2"/>
              <a:buChar char="Ø"/>
            </a:pPr>
            <a:r>
              <a:rPr lang="en-US" sz="1100" dirty="0"/>
              <a:t>Must be taking at least a half-time academic course load as defined by the school in which you attend</a:t>
            </a:r>
          </a:p>
          <a:p>
            <a:pPr lvl="0">
              <a:buFont typeface="Wingdings" panose="05000000000000000000" pitchFamily="2" charset="2"/>
              <a:buChar char="Ø"/>
            </a:pPr>
            <a:r>
              <a:rPr lang="en-US" sz="1100" dirty="0"/>
              <a:t>Must be in good academic standing with a cumulative GPA of 3.0 or higher</a:t>
            </a:r>
          </a:p>
          <a:p>
            <a:pPr>
              <a:buFont typeface="Wingdings" panose="05000000000000000000" pitchFamily="2" charset="2"/>
              <a:buChar char="Ø"/>
            </a:pPr>
            <a:endParaRPr lang="en-US" sz="1100" dirty="0"/>
          </a:p>
          <a:p>
            <a:pPr marL="0" indent="0">
              <a:buNone/>
            </a:pPr>
            <a:r>
              <a:rPr lang="en-US" sz="1100" b="1" u="sng" dirty="0"/>
              <a:t>Program Highlights</a:t>
            </a:r>
            <a:r>
              <a:rPr lang="en-US" sz="1100" b="1" dirty="0"/>
              <a:t> </a:t>
            </a:r>
            <a:endParaRPr lang="en-US" sz="1100" b="1" dirty="0" smtClean="0"/>
          </a:p>
          <a:p>
            <a:pPr lvl="0">
              <a:buFont typeface="Wingdings" panose="05000000000000000000" pitchFamily="2" charset="2"/>
              <a:buChar char="Ø"/>
            </a:pPr>
            <a:r>
              <a:rPr lang="en-US" sz="1100" dirty="0" smtClean="0"/>
              <a:t>Paid </a:t>
            </a:r>
            <a:r>
              <a:rPr lang="en-US" sz="1100" dirty="0"/>
              <a:t>Internship</a:t>
            </a:r>
          </a:p>
          <a:p>
            <a:pPr lvl="0">
              <a:buFont typeface="Wingdings" panose="05000000000000000000" pitchFamily="2" charset="2"/>
              <a:buChar char="Ø"/>
            </a:pPr>
            <a:r>
              <a:rPr lang="en-US" sz="1100" dirty="0"/>
              <a:t>Provides an opportunity to gain work experience directly related to an academic field of study</a:t>
            </a:r>
          </a:p>
          <a:p>
            <a:pPr lvl="0">
              <a:buFont typeface="Wingdings" panose="05000000000000000000" pitchFamily="2" charset="2"/>
              <a:buChar char="Ø"/>
            </a:pPr>
            <a:r>
              <a:rPr lang="en-US" sz="1100" dirty="0" smtClean="0"/>
              <a:t>Eligible </a:t>
            </a:r>
            <a:r>
              <a:rPr lang="en-US" sz="1100" dirty="0"/>
              <a:t>for tuition assistance (50% Tuition only </a:t>
            </a:r>
            <a:r>
              <a:rPr lang="en-US" sz="1100" dirty="0" smtClean="0"/>
              <a:t>and </a:t>
            </a:r>
            <a:r>
              <a:rPr lang="en-US" sz="1100" dirty="0"/>
              <a:t>$400 book allowance per semester)</a:t>
            </a:r>
          </a:p>
          <a:p>
            <a:pPr lvl="0">
              <a:buFont typeface="Wingdings" panose="05000000000000000000" pitchFamily="2" charset="2"/>
              <a:buChar char="Ø"/>
            </a:pPr>
            <a:r>
              <a:rPr lang="en-US" sz="1100" dirty="0" smtClean="0"/>
              <a:t>Eligible </a:t>
            </a:r>
            <a:r>
              <a:rPr lang="en-US" sz="1100" dirty="0"/>
              <a:t>for </a:t>
            </a:r>
            <a:r>
              <a:rPr lang="en-US" sz="1100" dirty="0" smtClean="0"/>
              <a:t>all benefits (Annual Leave and Sick Leave, 401k</a:t>
            </a:r>
            <a:r>
              <a:rPr lang="en-US" sz="1100" dirty="0"/>
              <a:t>, Life and Health)</a:t>
            </a:r>
          </a:p>
          <a:p>
            <a:pPr lvl="0">
              <a:buFont typeface="Wingdings" panose="05000000000000000000" pitchFamily="2" charset="2"/>
              <a:buChar char="Ø"/>
            </a:pPr>
            <a:r>
              <a:rPr lang="en-US" sz="1100" dirty="0"/>
              <a:t>Students who successfully complete the program may be eligible for conversion to a permanent job in the civil </a:t>
            </a:r>
            <a:r>
              <a:rPr lang="en-US" sz="1100" dirty="0" smtClean="0"/>
              <a:t>service</a:t>
            </a:r>
          </a:p>
          <a:p>
            <a:pPr lvl="0">
              <a:buFont typeface="Wingdings" panose="05000000000000000000" pitchFamily="2" charset="2"/>
              <a:buChar char="Ø"/>
            </a:pPr>
            <a:endParaRPr lang="en-US" sz="1100" dirty="0" smtClean="0"/>
          </a:p>
          <a:p>
            <a:pPr marL="0" indent="0">
              <a:buNone/>
            </a:pPr>
            <a:r>
              <a:rPr lang="en-US" sz="1100" b="1" u="sng" dirty="0" smtClean="0"/>
              <a:t>How to Apply</a:t>
            </a:r>
            <a:r>
              <a:rPr lang="en-US" sz="1100" b="1" dirty="0"/>
              <a:t> </a:t>
            </a:r>
          </a:p>
          <a:p>
            <a:pPr>
              <a:buFont typeface="Wingdings" panose="05000000000000000000" pitchFamily="2" charset="2"/>
              <a:buChar char="Ø"/>
            </a:pPr>
            <a:r>
              <a:rPr lang="en-US" sz="1100" dirty="0"/>
              <a:t>Applications are accepted year-round. Interested applicants should email their resume </a:t>
            </a:r>
            <a:r>
              <a:rPr lang="en-US" sz="1100" dirty="0">
                <a:solidFill>
                  <a:srgbClr val="FF0000"/>
                </a:solidFill>
              </a:rPr>
              <a:t>and transcripts </a:t>
            </a:r>
            <a:r>
              <a:rPr lang="en-US" sz="1100" dirty="0"/>
              <a:t>to: </a:t>
            </a:r>
            <a:r>
              <a:rPr lang="en-US" sz="1100" u="sng" dirty="0">
                <a:hlinkClick r:id="rId2"/>
              </a:rPr>
              <a:t>DLGR_NSWC_JobInfo@navy.mil</a:t>
            </a:r>
            <a:r>
              <a:rPr lang="en-US" sz="1100" dirty="0" smtClean="0"/>
              <a:t>.</a:t>
            </a:r>
            <a:endParaRPr lang="en-US" sz="1100" dirty="0"/>
          </a:p>
        </p:txBody>
      </p:sp>
    </p:spTree>
    <p:extLst>
      <p:ext uri="{BB962C8B-B14F-4D97-AF65-F5344CB8AC3E}">
        <p14:creationId xmlns:p14="http://schemas.microsoft.com/office/powerpoint/2010/main" val="1339029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Arial" panose="020B0604020202020204" pitchFamily="34" charset="0"/>
                <a:cs typeface="Arial" panose="020B0604020202020204" pitchFamily="34" charset="0"/>
              </a:rPr>
              <a:t>Naval Research Enterprise Intern Program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(NREIP)</a:t>
            </a:r>
            <a:endParaRPr lang="en-US" sz="20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90B444-0406-4F7B-837D-25437BD092AD}" type="slidenum">
              <a:rPr lang="en-US" smtClean="0"/>
              <a:pPr/>
              <a:t>4</a:t>
            </a:fld>
            <a:endParaRPr lang="en-US" dirty="0"/>
          </a:p>
        </p:txBody>
      </p:sp>
      <p:sp>
        <p:nvSpPr>
          <p:cNvPr id="6" name="Content Placeholder 5"/>
          <p:cNvSpPr>
            <a:spLocks noGrp="1"/>
          </p:cNvSpPr>
          <p:nvPr>
            <p:ph idx="1"/>
          </p:nvPr>
        </p:nvSpPr>
        <p:spPr/>
        <p:txBody>
          <a:bodyPr>
            <a:normAutofit fontScale="85000" lnSpcReduction="20000"/>
          </a:bodyPr>
          <a:lstStyle/>
          <a:p>
            <a:pPr marL="0" indent="0">
              <a:buNone/>
            </a:pPr>
            <a:r>
              <a:rPr lang="en-US" sz="1600" b="1" dirty="0">
                <a:solidFill>
                  <a:srgbClr val="FF0000"/>
                </a:solidFill>
              </a:rPr>
              <a:t>Online Application </a:t>
            </a:r>
            <a:r>
              <a:rPr lang="en-US" sz="1400" b="1" dirty="0"/>
              <a:t>The window for 2019 Scholarship applications will open on August </a:t>
            </a:r>
            <a:r>
              <a:rPr lang="en-US" sz="1400" b="1" dirty="0" smtClean="0"/>
              <a:t> 2018 and closes late October 2018.</a:t>
            </a:r>
          </a:p>
          <a:p>
            <a:pPr marL="0" indent="0">
              <a:buNone/>
            </a:pPr>
            <a:endParaRPr lang="en-US" sz="1400" dirty="0">
              <a:solidFill>
                <a:srgbClr val="FF0000"/>
              </a:solidFill>
            </a:endParaRPr>
          </a:p>
          <a:p>
            <a:pPr marL="0" indent="0">
              <a:buNone/>
            </a:pPr>
            <a:r>
              <a:rPr lang="en-US" sz="1400" dirty="0"/>
              <a:t>This ten-week intern program is designed to provide opportunities for </a:t>
            </a:r>
            <a:r>
              <a:rPr lang="en-US" sz="1400" dirty="0" smtClean="0"/>
              <a:t>undergraduate and graduate students </a:t>
            </a:r>
            <a:r>
              <a:rPr lang="en-US" sz="1400" dirty="0"/>
              <a:t>to participate in research, under the guidance of an appropriate research mentor, at a participating Navy </a:t>
            </a:r>
            <a:r>
              <a:rPr lang="en-US" sz="1400" dirty="0" smtClean="0"/>
              <a:t>laboratory </a:t>
            </a:r>
          </a:p>
          <a:p>
            <a:pPr marL="0" indent="0">
              <a:buNone/>
            </a:pPr>
            <a:endParaRPr lang="en-US" sz="1400" dirty="0"/>
          </a:p>
          <a:p>
            <a:pPr marL="0" indent="0">
              <a:buNone/>
            </a:pPr>
            <a:r>
              <a:rPr lang="en-US" sz="1400" dirty="0"/>
              <a:t>The goals of NREIP are to encourage participating students to pursue science and engineering careers, to </a:t>
            </a:r>
            <a:r>
              <a:rPr lang="en-US" sz="1400" dirty="0" smtClean="0"/>
              <a:t>further education </a:t>
            </a:r>
            <a:r>
              <a:rPr lang="en-US" sz="1400" dirty="0"/>
              <a:t>via mentoring by laboratory personnel and their participation in research, and to make them aware of </a:t>
            </a:r>
            <a:r>
              <a:rPr lang="en-US" sz="1400" dirty="0" smtClean="0"/>
              <a:t>Department of the Navy (</a:t>
            </a:r>
            <a:r>
              <a:rPr lang="en-US" sz="1400" dirty="0" err="1" smtClean="0"/>
              <a:t>DoN</a:t>
            </a:r>
            <a:r>
              <a:rPr lang="en-US" sz="1400" dirty="0" smtClean="0"/>
              <a:t>) </a:t>
            </a:r>
            <a:r>
              <a:rPr lang="en-US" sz="1400" dirty="0"/>
              <a:t>research and technology efforts, which can lead to employment within the </a:t>
            </a:r>
            <a:r>
              <a:rPr lang="en-US" sz="1400" dirty="0" err="1" smtClean="0"/>
              <a:t>DoN</a:t>
            </a:r>
            <a:endParaRPr lang="en-US" sz="1400" dirty="0" smtClean="0"/>
          </a:p>
          <a:p>
            <a:pPr marL="0" indent="0">
              <a:buNone/>
            </a:pPr>
            <a:endParaRPr lang="en-US" sz="1400" dirty="0"/>
          </a:p>
          <a:p>
            <a:pPr marL="0" indent="0">
              <a:buNone/>
            </a:pPr>
            <a:r>
              <a:rPr lang="en-US" sz="1400" b="1" u="sng" dirty="0"/>
              <a:t>Program Requirement </a:t>
            </a:r>
            <a:endParaRPr lang="en-US" sz="1400" u="sng" dirty="0"/>
          </a:p>
          <a:p>
            <a:pPr lvl="0">
              <a:buFont typeface="Wingdings" panose="05000000000000000000" pitchFamily="2" charset="2"/>
              <a:buChar char="Ø"/>
            </a:pPr>
            <a:r>
              <a:rPr lang="en-US" sz="1400" dirty="0"/>
              <a:t>Must be a U.S. Citizen </a:t>
            </a:r>
          </a:p>
          <a:p>
            <a:pPr lvl="0">
              <a:buFont typeface="Wingdings" panose="05000000000000000000" pitchFamily="2" charset="2"/>
              <a:buChar char="Ø"/>
            </a:pPr>
            <a:r>
              <a:rPr lang="en-US" sz="1400" dirty="0" smtClean="0"/>
              <a:t>Students </a:t>
            </a:r>
            <a:r>
              <a:rPr lang="en-US" sz="1400" dirty="0"/>
              <a:t>must be </a:t>
            </a:r>
            <a:r>
              <a:rPr lang="en-US" sz="1400" dirty="0" smtClean="0"/>
              <a:t>Sophomore</a:t>
            </a:r>
            <a:r>
              <a:rPr lang="en-US" sz="1400" dirty="0"/>
              <a:t>, Junior, Senior, or a Graduate students to </a:t>
            </a:r>
            <a:r>
              <a:rPr lang="en-US" sz="1400" dirty="0" smtClean="0"/>
              <a:t>apply</a:t>
            </a:r>
          </a:p>
          <a:p>
            <a:pPr lvl="0">
              <a:buFont typeface="Wingdings" panose="05000000000000000000" pitchFamily="2" charset="2"/>
              <a:buChar char="Ø"/>
            </a:pPr>
            <a:r>
              <a:rPr lang="en-US" sz="1400" dirty="0"/>
              <a:t>Students graduating in the Spring </a:t>
            </a:r>
            <a:r>
              <a:rPr lang="en-US" sz="1400" dirty="0" smtClean="0"/>
              <a:t>2018 </a:t>
            </a:r>
            <a:r>
              <a:rPr lang="en-US" sz="1400" dirty="0"/>
              <a:t>semester are eligible to apply</a:t>
            </a:r>
          </a:p>
          <a:p>
            <a:pPr marL="0" indent="0">
              <a:buNone/>
            </a:pPr>
            <a:endParaRPr lang="en-US" sz="1400" dirty="0" smtClean="0"/>
          </a:p>
          <a:p>
            <a:pPr marL="0" indent="0">
              <a:buNone/>
            </a:pPr>
            <a:r>
              <a:rPr lang="en-US" sz="1400" b="1" u="sng" dirty="0" smtClean="0"/>
              <a:t>Program </a:t>
            </a:r>
            <a:r>
              <a:rPr lang="en-US" sz="1400" b="1" u="sng" dirty="0"/>
              <a:t>Highlights </a:t>
            </a:r>
            <a:endParaRPr lang="en-US" sz="1400" u="sng" dirty="0"/>
          </a:p>
          <a:p>
            <a:pPr lvl="0">
              <a:buFont typeface="Wingdings" panose="05000000000000000000" pitchFamily="2" charset="2"/>
              <a:buChar char="Ø"/>
            </a:pPr>
            <a:r>
              <a:rPr lang="en-US" sz="1400" dirty="0"/>
              <a:t>10 week summer program </a:t>
            </a:r>
          </a:p>
          <a:p>
            <a:r>
              <a:rPr lang="en-US" sz="1100" dirty="0"/>
              <a:t>$5,400: New undergraduate student participants (students should possess a minimum of 31 credits by the end of Spring 2018).</a:t>
            </a:r>
          </a:p>
          <a:p>
            <a:r>
              <a:rPr lang="en-US" sz="1100" dirty="0"/>
              <a:t>$8,100: Returning undergraduate students (students MUST have completed a full 10 week program in a prior year to receive this level).</a:t>
            </a:r>
          </a:p>
          <a:p>
            <a:r>
              <a:rPr lang="en-US" sz="1100" dirty="0"/>
              <a:t>$10,800: Graduate students (graduate acceptances MUST be received by ASEE by May 1, 2018 to receive this level).  </a:t>
            </a:r>
          </a:p>
          <a:p>
            <a:pPr marL="0" lvl="0" indent="0">
              <a:buNone/>
            </a:pPr>
            <a:endParaRPr lang="en-US" sz="1400" dirty="0"/>
          </a:p>
          <a:p>
            <a:pPr marL="0" indent="0">
              <a:buNone/>
            </a:pPr>
            <a:r>
              <a:rPr lang="en-US" sz="1400" b="1" u="sng" dirty="0"/>
              <a:t>How to Apply </a:t>
            </a:r>
            <a:endParaRPr lang="en-US" sz="1400" u="sng" dirty="0"/>
          </a:p>
          <a:p>
            <a:pPr marL="0" indent="0">
              <a:buNone/>
            </a:pPr>
            <a:r>
              <a:rPr lang="en-US" sz="1400" dirty="0"/>
              <a:t>Interested students should visit the </a:t>
            </a:r>
            <a:r>
              <a:rPr lang="en-US" sz="1400" u="sng" dirty="0" smtClean="0">
                <a:hlinkClick r:id="rId3"/>
              </a:rPr>
              <a:t>http://nreip.asee.org/</a:t>
            </a:r>
            <a:r>
              <a:rPr lang="en-US" sz="1400" dirty="0" smtClean="0"/>
              <a:t> </a:t>
            </a:r>
            <a:r>
              <a:rPr lang="en-US" sz="1400" dirty="0"/>
              <a:t>for details and to access the on-line application. </a:t>
            </a:r>
          </a:p>
          <a:p>
            <a:pPr marL="0" indent="0">
              <a:buNone/>
            </a:pPr>
            <a:endParaRPr lang="en-US" sz="1400" dirty="0"/>
          </a:p>
          <a:p>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613178"/>
            <a:ext cx="3314700" cy="93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12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Arial" panose="020B0604020202020204" pitchFamily="34" charset="0"/>
                <a:cs typeface="Arial" panose="020B0604020202020204" pitchFamily="34" charset="0"/>
              </a:rPr>
              <a:t>Science</a:t>
            </a:r>
            <a:r>
              <a:rPr lang="en-US" sz="2000" b="1" dirty="0">
                <a:latin typeface="Arial" panose="020B0604020202020204" pitchFamily="34" charset="0"/>
                <a:cs typeface="Arial" panose="020B0604020202020204" pitchFamily="34" charset="0"/>
              </a:rPr>
              <a:t>, Mathematics, And Research </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for </a:t>
            </a:r>
            <a:r>
              <a:rPr lang="en-US" sz="2000" b="1" dirty="0">
                <a:latin typeface="Arial" panose="020B0604020202020204" pitchFamily="34" charset="0"/>
                <a:cs typeface="Arial" panose="020B0604020202020204" pitchFamily="34" charset="0"/>
              </a:rPr>
              <a:t>Transformation </a:t>
            </a:r>
            <a:r>
              <a:rPr lang="en-US" sz="2000" b="1" dirty="0" smtClean="0">
                <a:latin typeface="Arial" panose="020B0604020202020204" pitchFamily="34" charset="0"/>
                <a:cs typeface="Arial" panose="020B0604020202020204" pitchFamily="34" charset="0"/>
              </a:rPr>
              <a:t>Program </a:t>
            </a:r>
            <a:r>
              <a:rPr lang="en-US" sz="2000" b="1" dirty="0">
                <a:latin typeface="Arial" panose="020B0604020202020204" pitchFamily="34" charset="0"/>
                <a:cs typeface="Arial" panose="020B0604020202020204" pitchFamily="34" charset="0"/>
              </a:rPr>
              <a:t>(SMART)</a:t>
            </a:r>
          </a:p>
        </p:txBody>
      </p:sp>
      <p:sp>
        <p:nvSpPr>
          <p:cNvPr id="4" name="Slide Number Placeholder 3"/>
          <p:cNvSpPr>
            <a:spLocks noGrp="1"/>
          </p:cNvSpPr>
          <p:nvPr>
            <p:ph type="sldNum" sz="quarter" idx="12"/>
          </p:nvPr>
        </p:nvSpPr>
        <p:spPr/>
        <p:txBody>
          <a:bodyPr/>
          <a:lstStyle/>
          <a:p>
            <a:fld id="{7C90B444-0406-4F7B-837D-25437BD092AD}" type="slidenum">
              <a:rPr lang="en-US" smtClean="0"/>
              <a:pPr/>
              <a:t>5</a:t>
            </a:fld>
            <a:endParaRPr lang="en-US" dirty="0"/>
          </a:p>
        </p:txBody>
      </p:sp>
      <p:sp>
        <p:nvSpPr>
          <p:cNvPr id="7" name="Content Placeholder 2"/>
          <p:cNvSpPr>
            <a:spLocks noGrp="1"/>
          </p:cNvSpPr>
          <p:nvPr>
            <p:ph idx="1"/>
          </p:nvPr>
        </p:nvSpPr>
        <p:spPr>
          <a:xfrm>
            <a:off x="457200" y="1219200"/>
            <a:ext cx="8229600" cy="5257800"/>
          </a:xfrm>
        </p:spPr>
        <p:txBody>
          <a:bodyPr>
            <a:noAutofit/>
          </a:bodyPr>
          <a:lstStyle/>
          <a:p>
            <a:pPr marL="0" indent="0">
              <a:buNone/>
            </a:pPr>
            <a:r>
              <a:rPr lang="en-US" sz="1400" b="1" dirty="0" smtClean="0">
                <a:solidFill>
                  <a:srgbClr val="FF0000"/>
                </a:solidFill>
              </a:rPr>
              <a:t>Online Application </a:t>
            </a:r>
            <a:r>
              <a:rPr lang="en-US" sz="1400" b="1" dirty="0"/>
              <a:t>The window for 2019 Scholarship applications will open on August 1st, </a:t>
            </a:r>
            <a:r>
              <a:rPr lang="en-US" sz="1400" b="1" dirty="0" smtClean="0"/>
              <a:t>2018 and closes 1 Dec 2018 at 5 P.M.</a:t>
            </a:r>
            <a:endParaRPr lang="en-US" sz="1400" b="1" dirty="0" smtClean="0">
              <a:solidFill>
                <a:srgbClr val="FF0000"/>
              </a:solidFill>
            </a:endParaRPr>
          </a:p>
          <a:p>
            <a:pPr marL="0" indent="0">
              <a:buNone/>
            </a:pPr>
            <a:endParaRPr lang="en-US" sz="1200" dirty="0" smtClean="0"/>
          </a:p>
          <a:p>
            <a:pPr marL="0" indent="0">
              <a:buNone/>
            </a:pPr>
            <a:r>
              <a:rPr lang="en-US" sz="1100" dirty="0"/>
              <a:t>The Science, Mathematics And Research for Transformation (SMART) Scholarship for Service Program has been established by the Department of Defense (DoD) to support undergraduate and graduate students pursuing degrees in Science, Technology, Engineering and Mathematics (STEM) disciplines. The program aims to increase the number of civilian scientists and engineers working at DoD laboratories</a:t>
            </a:r>
            <a:endParaRPr lang="en-US" sz="1100" b="1" u="sng" dirty="0" smtClean="0"/>
          </a:p>
          <a:p>
            <a:pPr marL="0" indent="0">
              <a:buNone/>
            </a:pPr>
            <a:endParaRPr lang="en-US" sz="1100" b="1" u="sng" dirty="0"/>
          </a:p>
          <a:p>
            <a:pPr marL="0" indent="0">
              <a:buNone/>
            </a:pPr>
            <a:r>
              <a:rPr lang="en-US" sz="1100" b="1" u="sng" dirty="0" smtClean="0"/>
              <a:t>Program Requirement</a:t>
            </a:r>
            <a:endParaRPr lang="en-US" sz="1100" dirty="0" smtClean="0"/>
          </a:p>
          <a:p>
            <a:pPr marL="0" indent="0">
              <a:buNone/>
            </a:pPr>
            <a:r>
              <a:rPr lang="en-US" sz="1100" b="1" dirty="0"/>
              <a:t> </a:t>
            </a:r>
            <a:r>
              <a:rPr lang="en-US" sz="1100" dirty="0" smtClean="0"/>
              <a:t>Must </a:t>
            </a:r>
            <a:r>
              <a:rPr lang="en-US" sz="1100" dirty="0"/>
              <a:t>be a U.S. citizen at time of application</a:t>
            </a:r>
          </a:p>
          <a:p>
            <a:pPr lvl="0">
              <a:buFont typeface="Wingdings" panose="05000000000000000000" pitchFamily="2" charset="2"/>
              <a:buChar char="Ø"/>
            </a:pPr>
            <a:r>
              <a:rPr lang="en-US" sz="1100" dirty="0" smtClean="0"/>
              <a:t>Must be 18 </a:t>
            </a:r>
            <a:r>
              <a:rPr lang="en-US" sz="1100" dirty="0"/>
              <a:t>years of age or </a:t>
            </a:r>
            <a:r>
              <a:rPr lang="en-US" sz="1100" dirty="0" smtClean="0"/>
              <a:t>will turn 18 by 1 August </a:t>
            </a:r>
            <a:endParaRPr lang="en-US" sz="1100" dirty="0"/>
          </a:p>
          <a:p>
            <a:pPr lvl="0">
              <a:buFont typeface="Wingdings" panose="05000000000000000000" pitchFamily="2" charset="2"/>
              <a:buChar char="Ø"/>
            </a:pPr>
            <a:r>
              <a:rPr lang="en-US" sz="1100" dirty="0"/>
              <a:t>Willing to accept post-graduate employment with the DoD</a:t>
            </a:r>
          </a:p>
          <a:p>
            <a:pPr lvl="0">
              <a:buFont typeface="Wingdings" panose="05000000000000000000" pitchFamily="2" charset="2"/>
              <a:buChar char="Ø"/>
            </a:pPr>
            <a:r>
              <a:rPr lang="en-US" sz="1100" dirty="0"/>
              <a:t>A student in good standing with a minimum cumulative GPA of 3.0 on a 4.0 scale </a:t>
            </a:r>
          </a:p>
          <a:p>
            <a:pPr lvl="0">
              <a:buFont typeface="Wingdings" panose="05000000000000000000" pitchFamily="2" charset="2"/>
              <a:buChar char="Ø"/>
            </a:pPr>
            <a:r>
              <a:rPr lang="en-US" sz="1100" dirty="0"/>
              <a:t>Pursuing an undergraduate or graduate degree in one of the disciplines listed on the </a:t>
            </a:r>
            <a:r>
              <a:rPr lang="en-US" sz="1100" u="sng" dirty="0">
                <a:hlinkClick r:id="rId2"/>
              </a:rPr>
              <a:t>SMART</a:t>
            </a:r>
            <a:r>
              <a:rPr lang="en-US" sz="1100" dirty="0"/>
              <a:t> website</a:t>
            </a:r>
          </a:p>
          <a:p>
            <a:pPr marL="0" indent="0">
              <a:buNone/>
            </a:pPr>
            <a:r>
              <a:rPr lang="en-US" sz="1100" b="1" dirty="0"/>
              <a:t> </a:t>
            </a:r>
            <a:endParaRPr lang="en-US" sz="1100" dirty="0"/>
          </a:p>
          <a:p>
            <a:pPr marL="0" indent="0">
              <a:buNone/>
            </a:pPr>
            <a:r>
              <a:rPr lang="en-US" sz="1100" b="1" u="sng" dirty="0"/>
              <a:t>Program Highlights</a:t>
            </a:r>
            <a:endParaRPr lang="en-US" sz="1100" dirty="0"/>
          </a:p>
          <a:p>
            <a:pPr marL="0" indent="0">
              <a:buNone/>
            </a:pPr>
            <a:r>
              <a:rPr lang="en-US" sz="1100" dirty="0"/>
              <a:t> </a:t>
            </a:r>
            <a:r>
              <a:rPr lang="en-US" sz="1100" dirty="0" smtClean="0"/>
              <a:t>Full </a:t>
            </a:r>
            <a:r>
              <a:rPr lang="en-US" sz="1100" dirty="0"/>
              <a:t>tuition and education related fees (does not include items such as meal plans, housing, or parking)</a:t>
            </a:r>
          </a:p>
          <a:p>
            <a:pPr lvl="0">
              <a:buFont typeface="Wingdings" panose="05000000000000000000" pitchFamily="2" charset="2"/>
              <a:buChar char="Ø"/>
            </a:pPr>
            <a:r>
              <a:rPr lang="en-US" sz="1100" dirty="0"/>
              <a:t>Stipend paid at a rate of $25,000 - $38,000 depending on degree pursuing (may be prorated depending on award length)</a:t>
            </a:r>
          </a:p>
          <a:p>
            <a:pPr lvl="0">
              <a:buFont typeface="Wingdings" panose="05000000000000000000" pitchFamily="2" charset="2"/>
              <a:buChar char="Ø"/>
            </a:pPr>
            <a:r>
              <a:rPr lang="en-US" sz="1100" dirty="0"/>
              <a:t>Paid summer internships</a:t>
            </a:r>
          </a:p>
          <a:p>
            <a:pPr lvl="0">
              <a:buFont typeface="Wingdings" panose="05000000000000000000" pitchFamily="2" charset="2"/>
              <a:buChar char="Ø"/>
            </a:pPr>
            <a:r>
              <a:rPr lang="en-US" sz="1100" dirty="0"/>
              <a:t>Health Insurance allowance up to $1,200 per calendar year</a:t>
            </a:r>
          </a:p>
          <a:p>
            <a:pPr lvl="0">
              <a:buFont typeface="Wingdings" panose="05000000000000000000" pitchFamily="2" charset="2"/>
              <a:buChar char="Ø"/>
            </a:pPr>
            <a:r>
              <a:rPr lang="en-US" sz="1100" dirty="0"/>
              <a:t>Book allowance of $1,000 per academic year</a:t>
            </a:r>
          </a:p>
          <a:p>
            <a:pPr lvl="0">
              <a:buFont typeface="Wingdings" panose="05000000000000000000" pitchFamily="2" charset="2"/>
              <a:buChar char="Ø"/>
            </a:pPr>
            <a:r>
              <a:rPr lang="en-US" sz="1100" dirty="0"/>
              <a:t>Mentoring</a:t>
            </a:r>
          </a:p>
          <a:p>
            <a:pPr lvl="0">
              <a:buFont typeface="Wingdings" panose="05000000000000000000" pitchFamily="2" charset="2"/>
              <a:buChar char="Ø"/>
            </a:pPr>
            <a:r>
              <a:rPr lang="en-US" sz="1100" dirty="0"/>
              <a:t>Employment placement after graduation</a:t>
            </a:r>
          </a:p>
          <a:p>
            <a:pPr marL="0" indent="0">
              <a:buNone/>
            </a:pPr>
            <a:r>
              <a:rPr lang="en-US" sz="1100" b="1" dirty="0"/>
              <a:t> </a:t>
            </a:r>
            <a:endParaRPr lang="en-US" sz="1100" dirty="0"/>
          </a:p>
          <a:p>
            <a:pPr marL="0" indent="0">
              <a:buNone/>
            </a:pPr>
            <a:r>
              <a:rPr lang="en-US" sz="1100" b="1" u="sng" dirty="0"/>
              <a:t>How to Apply</a:t>
            </a:r>
            <a:endParaRPr lang="en-US" sz="1100" dirty="0"/>
          </a:p>
          <a:p>
            <a:pPr marL="0" indent="0">
              <a:buNone/>
            </a:pPr>
            <a:r>
              <a:rPr lang="en-US" sz="1100" dirty="0"/>
              <a:t>Interested students should visit the SMART website </a:t>
            </a:r>
            <a:r>
              <a:rPr lang="en-US" sz="1100" dirty="0">
                <a:hlinkClick r:id="rId3"/>
              </a:rPr>
              <a:t>https://</a:t>
            </a:r>
            <a:r>
              <a:rPr lang="en-US" sz="1100" dirty="0" smtClean="0">
                <a:hlinkClick r:id="rId3"/>
              </a:rPr>
              <a:t>smartscholarshipprod.service-now.com/smart?id=smart_index</a:t>
            </a:r>
            <a:r>
              <a:rPr lang="en-US" sz="1100" dirty="0" smtClean="0"/>
              <a:t> </a:t>
            </a:r>
            <a:r>
              <a:rPr lang="en-US" sz="1100" dirty="0" smtClean="0"/>
              <a:t>for </a:t>
            </a:r>
            <a:r>
              <a:rPr lang="en-US" sz="1100" dirty="0"/>
              <a:t>details and to access the on-line application.   </a:t>
            </a:r>
          </a:p>
          <a:p>
            <a:endParaRPr lang="en-US" sz="1100" dirty="0"/>
          </a:p>
          <a:p>
            <a:endParaRPr lang="en-US" sz="1100" dirty="0"/>
          </a:p>
        </p:txBody>
      </p:sp>
    </p:spTree>
    <p:extLst>
      <p:ext uri="{BB962C8B-B14F-4D97-AF65-F5344CB8AC3E}">
        <p14:creationId xmlns:p14="http://schemas.microsoft.com/office/powerpoint/2010/main" val="2201878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rial" panose="020B0604020202020204" pitchFamily="34" charset="0"/>
                <a:cs typeface="Arial" panose="020B0604020202020204" pitchFamily="34" charset="0"/>
              </a:rPr>
              <a:t>Developmental Programs</a:t>
            </a:r>
            <a:endParaRPr lang="en-US" sz="28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90B444-0406-4F7B-837D-25437BD092AD}" type="slidenum">
              <a:rPr lang="en-US" smtClean="0"/>
              <a:pPr/>
              <a:t>6</a:t>
            </a:fld>
            <a:endParaRPr lang="en-US" dirty="0"/>
          </a:p>
        </p:txBody>
      </p:sp>
      <p:sp>
        <p:nvSpPr>
          <p:cNvPr id="8" name="Content Placeholder 7"/>
          <p:cNvSpPr>
            <a:spLocks noGrp="1"/>
          </p:cNvSpPr>
          <p:nvPr>
            <p:ph idx="1"/>
          </p:nvPr>
        </p:nvSpPr>
        <p:spPr/>
        <p:txBody>
          <a:bodyPr>
            <a:normAutofit/>
          </a:bodyPr>
          <a:lstStyle/>
          <a:p>
            <a:pPr marL="342900" lvl="1" indent="-342900">
              <a:buFont typeface="Arial" pitchFamily="34" charset="0"/>
              <a:buChar char="•"/>
            </a:pPr>
            <a:endParaRPr lang="en-US" sz="2400" b="1" dirty="0" smtClean="0"/>
          </a:p>
          <a:p>
            <a:pPr marL="342900" lvl="1" indent="-342900">
              <a:buFont typeface="Arial" pitchFamily="34" charset="0"/>
              <a:buChar char="•"/>
            </a:pPr>
            <a:endParaRPr lang="en-US" sz="2400" b="1" dirty="0"/>
          </a:p>
          <a:p>
            <a:pPr marL="0" lvl="1" indent="0">
              <a:buNone/>
            </a:pPr>
            <a:r>
              <a:rPr lang="en-US" sz="2400" b="1" dirty="0" smtClean="0"/>
              <a:t>Navy’s </a:t>
            </a:r>
            <a:r>
              <a:rPr lang="en-US" sz="2400" b="1" dirty="0"/>
              <a:t>Acquisition Development Program (NADP)</a:t>
            </a:r>
          </a:p>
          <a:p>
            <a:pPr marL="0" indent="0">
              <a:buNone/>
            </a:pPr>
            <a:endParaRPr lang="en-US" sz="2400" dirty="0"/>
          </a:p>
        </p:txBody>
      </p:sp>
    </p:spTree>
    <p:extLst>
      <p:ext uri="{BB962C8B-B14F-4D97-AF65-F5344CB8AC3E}">
        <p14:creationId xmlns:p14="http://schemas.microsoft.com/office/powerpoint/2010/main" val="176006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panose="020B0604020202020204" pitchFamily="34" charset="0"/>
                <a:cs typeface="Arial" panose="020B0604020202020204" pitchFamily="34" charset="0"/>
              </a:rPr>
              <a:t>Naval Acquisition Development </a:t>
            </a:r>
            <a:br>
              <a:rPr lang="en-US" sz="2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Program (NADP)</a:t>
            </a:r>
            <a:endParaRPr lang="en-US" sz="2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90B444-0406-4F7B-837D-25437BD092AD}" type="slidenum">
              <a:rPr lang="en-US" smtClean="0"/>
              <a:pPr/>
              <a:t>7</a:t>
            </a:fld>
            <a:endParaRPr lang="en-US" dirty="0"/>
          </a:p>
        </p:txBody>
      </p:sp>
      <p:sp>
        <p:nvSpPr>
          <p:cNvPr id="7" name="Content Placeholder 6"/>
          <p:cNvSpPr>
            <a:spLocks noGrp="1"/>
          </p:cNvSpPr>
          <p:nvPr>
            <p:ph idx="1"/>
          </p:nvPr>
        </p:nvSpPr>
        <p:spPr>
          <a:xfrm>
            <a:off x="457200" y="1219200"/>
            <a:ext cx="8229600" cy="5410200"/>
          </a:xfrm>
        </p:spPr>
        <p:txBody>
          <a:bodyPr>
            <a:noAutofit/>
          </a:bodyPr>
          <a:lstStyle/>
          <a:p>
            <a:pPr marL="0" indent="0">
              <a:buNone/>
            </a:pPr>
            <a:r>
              <a:rPr lang="en-US" sz="1200" dirty="0" smtClean="0"/>
              <a:t>The Naval Acquisition Development Program (NADP) </a:t>
            </a:r>
            <a:r>
              <a:rPr lang="en-US" sz="1200" dirty="0"/>
              <a:t>provides direct hire authority for undergraduate and graduate degree seeking students enrolled in </a:t>
            </a:r>
            <a:r>
              <a:rPr lang="en-US" sz="1200" i="1" dirty="0"/>
              <a:t>Electrical Engineering, Computer Engineering, Mechanical Engineering, Computer Science, </a:t>
            </a:r>
            <a:r>
              <a:rPr lang="en-US" sz="1200" i="1" dirty="0" smtClean="0"/>
              <a:t>Mathematics</a:t>
            </a:r>
            <a:r>
              <a:rPr lang="en-US" sz="1200" dirty="0" smtClean="0"/>
              <a:t> majors. NADP </a:t>
            </a:r>
            <a:r>
              <a:rPr lang="en-US" sz="1200" dirty="0"/>
              <a:t>is a highly selective </a:t>
            </a:r>
            <a:r>
              <a:rPr lang="en-US" sz="1200" dirty="0" smtClean="0"/>
              <a:t>entry level </a:t>
            </a:r>
            <a:r>
              <a:rPr lang="en-US" sz="1200" dirty="0"/>
              <a:t>program designed for recent college </a:t>
            </a:r>
            <a:r>
              <a:rPr lang="en-US" sz="1200" dirty="0" smtClean="0"/>
              <a:t>graduates.  We </a:t>
            </a:r>
            <a:r>
              <a:rPr lang="en-US" sz="1200" dirty="0"/>
              <a:t>provide up to three years of training and education tailored to various acquisition career </a:t>
            </a:r>
            <a:r>
              <a:rPr lang="en-US" sz="1200" dirty="0" smtClean="0"/>
              <a:t>fields</a:t>
            </a:r>
          </a:p>
          <a:p>
            <a:pPr marL="0" indent="0">
              <a:buNone/>
            </a:pPr>
            <a:endParaRPr lang="en-US" sz="1200" dirty="0" smtClean="0"/>
          </a:p>
          <a:p>
            <a:pPr marL="0" indent="0">
              <a:buNone/>
            </a:pPr>
            <a:r>
              <a:rPr lang="en-US" sz="1200" b="1" u="sng" dirty="0"/>
              <a:t>Program Highlights</a:t>
            </a:r>
            <a:endParaRPr lang="en-US" sz="1200" dirty="0"/>
          </a:p>
          <a:p>
            <a:pPr>
              <a:buFont typeface="Wingdings" panose="05000000000000000000" pitchFamily="2" charset="2"/>
              <a:buChar char="Ø"/>
            </a:pPr>
            <a:r>
              <a:rPr lang="en-US" sz="1200" dirty="0" smtClean="0"/>
              <a:t>Structured management-training</a:t>
            </a:r>
          </a:p>
          <a:p>
            <a:pPr>
              <a:buFont typeface="Wingdings" panose="05000000000000000000" pitchFamily="2" charset="2"/>
              <a:buChar char="Ø"/>
            </a:pPr>
            <a:r>
              <a:rPr lang="en-US" sz="1200" dirty="0"/>
              <a:t>Rapid, performance-based salary increases occur while in the program</a:t>
            </a:r>
            <a:endParaRPr lang="en-US" sz="1200" dirty="0" smtClean="0"/>
          </a:p>
          <a:p>
            <a:pPr>
              <a:buFont typeface="Wingdings" panose="05000000000000000000" pitchFamily="2" charset="2"/>
              <a:buChar char="Ø"/>
            </a:pPr>
            <a:r>
              <a:rPr lang="en-US" sz="1200" dirty="0" smtClean="0"/>
              <a:t>formal education</a:t>
            </a:r>
          </a:p>
          <a:p>
            <a:pPr>
              <a:buFont typeface="Wingdings" panose="05000000000000000000" pitchFamily="2" charset="2"/>
              <a:buChar char="Ø"/>
            </a:pPr>
            <a:r>
              <a:rPr lang="en-US" sz="1200" dirty="0" smtClean="0"/>
              <a:t>Diverse </a:t>
            </a:r>
            <a:r>
              <a:rPr lang="en-US" sz="1200" dirty="0"/>
              <a:t>rotational </a:t>
            </a:r>
            <a:r>
              <a:rPr lang="en-US" sz="1200" dirty="0" smtClean="0"/>
              <a:t>assignments </a:t>
            </a:r>
          </a:p>
          <a:p>
            <a:pPr>
              <a:buFont typeface="Wingdings" panose="05000000000000000000" pitchFamily="2" charset="2"/>
              <a:buChar char="Ø"/>
            </a:pPr>
            <a:r>
              <a:rPr lang="en-US" sz="1200" dirty="0" smtClean="0"/>
              <a:t>Extensive </a:t>
            </a:r>
            <a:r>
              <a:rPr lang="en-US" sz="1200" dirty="0"/>
              <a:t>on-the-job </a:t>
            </a:r>
            <a:r>
              <a:rPr lang="en-US" sz="1200" dirty="0" smtClean="0"/>
              <a:t>training</a:t>
            </a:r>
          </a:p>
          <a:p>
            <a:pPr>
              <a:buFont typeface="Wingdings" panose="05000000000000000000" pitchFamily="2" charset="2"/>
              <a:buChar char="Ø"/>
            </a:pPr>
            <a:r>
              <a:rPr lang="en-US" sz="1200" dirty="0" smtClean="0"/>
              <a:t>Graduate </a:t>
            </a:r>
            <a:r>
              <a:rPr lang="en-US" sz="1200" dirty="0"/>
              <a:t>education tuition </a:t>
            </a:r>
            <a:r>
              <a:rPr lang="en-US" sz="1200" dirty="0" smtClean="0"/>
              <a:t>assistance</a:t>
            </a:r>
          </a:p>
          <a:p>
            <a:pPr>
              <a:buFont typeface="Wingdings" panose="05000000000000000000" pitchFamily="2" charset="2"/>
              <a:buChar char="Ø"/>
            </a:pPr>
            <a:r>
              <a:rPr lang="en-US" sz="1200" dirty="0" smtClean="0"/>
              <a:t>Upon </a:t>
            </a:r>
            <a:r>
              <a:rPr lang="en-US" sz="1200" dirty="0"/>
              <a:t>successful completion of the NADP, you will become a permanent civil service employee </a:t>
            </a:r>
            <a:endParaRPr lang="en-US" sz="1200" dirty="0" smtClean="0"/>
          </a:p>
          <a:p>
            <a:pPr marL="0" indent="0">
              <a:buNone/>
            </a:pPr>
            <a:endParaRPr lang="en-US" sz="1200" b="1" u="sng" dirty="0" smtClean="0"/>
          </a:p>
          <a:p>
            <a:pPr marL="0" indent="0">
              <a:buNone/>
            </a:pPr>
            <a:r>
              <a:rPr lang="en-US" sz="1200" b="1" u="sng" dirty="0" smtClean="0"/>
              <a:t>How </a:t>
            </a:r>
            <a:r>
              <a:rPr lang="en-US" sz="1200" b="1" u="sng" dirty="0"/>
              <a:t>much can I </a:t>
            </a:r>
            <a:r>
              <a:rPr lang="en-US" sz="1200" b="1" u="sng" dirty="0" smtClean="0"/>
              <a:t>earn</a:t>
            </a:r>
            <a:r>
              <a:rPr lang="en-US" sz="1200" dirty="0" smtClean="0"/>
              <a:t>  </a:t>
            </a:r>
          </a:p>
          <a:p>
            <a:pPr>
              <a:buFont typeface="Wingdings" panose="05000000000000000000" pitchFamily="2" charset="2"/>
              <a:buChar char="Ø"/>
            </a:pPr>
            <a:r>
              <a:rPr lang="en-US" sz="1200" dirty="0" smtClean="0"/>
              <a:t>Salary </a:t>
            </a:r>
            <a:r>
              <a:rPr lang="en-US" sz="1200" dirty="0"/>
              <a:t>range from $55,000 to $68,000, most positions pay from the mid $70’s to the low $80’s upon successful program </a:t>
            </a:r>
            <a:r>
              <a:rPr lang="en-US" sz="1200" dirty="0" smtClean="0"/>
              <a:t>completion</a:t>
            </a:r>
          </a:p>
          <a:p>
            <a:pPr marL="0" indent="0">
              <a:buNone/>
            </a:pPr>
            <a:endParaRPr lang="en-US" sz="1200" dirty="0"/>
          </a:p>
          <a:p>
            <a:pPr marL="0" indent="0">
              <a:buNone/>
            </a:pPr>
            <a:r>
              <a:rPr lang="en-US" sz="1200" b="1" u="sng" dirty="0" smtClean="0"/>
              <a:t>How </a:t>
            </a:r>
            <a:r>
              <a:rPr lang="en-US" sz="1200" b="1" u="sng" dirty="0"/>
              <a:t>to Apply</a:t>
            </a:r>
            <a:r>
              <a:rPr lang="en-US" sz="1200" b="1" dirty="0"/>
              <a:t> </a:t>
            </a:r>
          </a:p>
          <a:p>
            <a:pPr>
              <a:buFont typeface="Wingdings" panose="05000000000000000000" pitchFamily="2" charset="2"/>
              <a:buChar char="Ø"/>
            </a:pPr>
            <a:r>
              <a:rPr lang="en-US" sz="1200" dirty="0"/>
              <a:t>Applications are accepted year-round. Interested applicants should email their resume and transcripts to: </a:t>
            </a:r>
            <a:r>
              <a:rPr lang="en-US" sz="1200" u="sng" dirty="0">
                <a:hlinkClick r:id="rId2"/>
              </a:rPr>
              <a:t>DLGR_NSWC_JobInfo@navy.mil</a:t>
            </a:r>
            <a:r>
              <a:rPr lang="en-US" sz="1200" dirty="0"/>
              <a:t>.</a:t>
            </a:r>
          </a:p>
          <a:p>
            <a:pPr marL="0" indent="0">
              <a:buNone/>
            </a:pPr>
            <a:endParaRPr lang="en-US" sz="1200" dirty="0"/>
          </a:p>
          <a:p>
            <a:endParaRPr lang="en-US" sz="1200" dirty="0"/>
          </a:p>
        </p:txBody>
      </p:sp>
      <p:pic>
        <p:nvPicPr>
          <p:cNvPr id="5" name="Picture 6" descr="https://navsea.portal.navy.mil/hq/10a/10hr/training/NADP/WorkforcePlanning/Shared%20Documents/nadp_logo.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113" y="5638800"/>
            <a:ext cx="20574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3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HR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2F5989AEA310418E29942D6EF656A2" ma:contentTypeVersion="1" ma:contentTypeDescription="Create a new document." ma:contentTypeScope="" ma:versionID="5ef5c9e3375c48c5dfa5be15d573938e">
  <xsd:schema xmlns:xsd="http://www.w3.org/2001/XMLSchema" xmlns:xs="http://www.w3.org/2001/XMLSchema" xmlns:p="http://schemas.microsoft.com/office/2006/metadata/properties" xmlns:ns2="5e21e3ec-a78d-4a69-8e9a-202c1b2c41b8" xmlns:ns3="d6540537-4119-477f-9ebe-b070db5b56d7" targetNamespace="http://schemas.microsoft.com/office/2006/metadata/properties" ma:root="true" ma:fieldsID="d7cd7cfb46917d7396b8a68719ba4630" ns2:_="" ns3:_="">
    <xsd:import namespace="5e21e3ec-a78d-4a69-8e9a-202c1b2c41b8"/>
    <xsd:import namespace="d6540537-4119-477f-9ebe-b070db5b56d7"/>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21e3ec-a78d-4a69-8e9a-202c1b2c41b8"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540537-4119-477f-9ebe-b070db5b56d7"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5e21e3ec-a78d-4a69-8e9a-202c1b2c41b8">Template for all NSWCDD HR PowerPoint Presentations</Description0>
    <_dlc_DocId xmlns="d6540537-4119-477f-9ebe-b070db5b56d7">KSKTQF4QR6ZE-248-2</_dlc_DocId>
    <_dlc_DocIdUrl xmlns="d6540537-4119-477f-9ebe-b070db5b56d7">
      <Url>https://navsea.portal.navy.mil/sites/wc-nswcdd/HR/hr-internal/_layouts/DocIdRedir.aspx?ID=KSKTQF4QR6ZE-248-2</Url>
      <Description>KSKTQF4QR6ZE-248-2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2B1079E-4343-4356-9C9A-7123D6703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21e3ec-a78d-4a69-8e9a-202c1b2c41b8"/>
    <ds:schemaRef ds:uri="d6540537-4119-477f-9ebe-b070db5b56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94E7A9-DEFA-4C31-B687-B18754D41464}">
  <ds:schemaRefs>
    <ds:schemaRef ds:uri="http://www.w3.org/XML/1998/namespace"/>
    <ds:schemaRef ds:uri="http://purl.org/dc/elements/1.1/"/>
    <ds:schemaRef ds:uri="5e21e3ec-a78d-4a69-8e9a-202c1b2c41b8"/>
    <ds:schemaRef ds:uri="http://purl.org/dc/term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d6540537-4119-477f-9ebe-b070db5b56d7"/>
    <ds:schemaRef ds:uri="http://schemas.microsoft.com/office/infopath/2007/PartnerControls"/>
  </ds:schemaRefs>
</ds:datastoreItem>
</file>

<file path=customXml/itemProps3.xml><?xml version="1.0" encoding="utf-8"?>
<ds:datastoreItem xmlns:ds="http://schemas.openxmlformats.org/officeDocument/2006/customXml" ds:itemID="{E787DF6D-3FEA-49C1-B0FF-D496730B6480}">
  <ds:schemaRefs>
    <ds:schemaRef ds:uri="http://schemas.microsoft.com/sharepoint/v3/contenttype/forms"/>
  </ds:schemaRefs>
</ds:datastoreItem>
</file>

<file path=customXml/itemProps4.xml><?xml version="1.0" encoding="utf-8"?>
<ds:datastoreItem xmlns:ds="http://schemas.openxmlformats.org/officeDocument/2006/customXml" ds:itemID="{2A069A6F-5569-43CC-B81D-54E411E561E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HR PPT Template</Template>
  <TotalTime>702</TotalTime>
  <Words>646</Words>
  <Application>Microsoft Office PowerPoint</Application>
  <PresentationFormat>On-screen Show (4:3)</PresentationFormat>
  <Paragraphs>109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HR PPT Template</vt:lpstr>
      <vt:lpstr>Student Programs Overview</vt:lpstr>
      <vt:lpstr>Student &amp; Developmental  Programs</vt:lpstr>
      <vt:lpstr>STEM Student Employment Program  (SSEP)</vt:lpstr>
      <vt:lpstr>Naval Research Enterprise Intern Program  (NREIP)</vt:lpstr>
      <vt:lpstr>Science, Mathematics, And Research  for Transformation Program (SMART)</vt:lpstr>
      <vt:lpstr>Developmental Programs</vt:lpstr>
      <vt:lpstr>Naval Acquisition Development  Program (NADP)</vt:lpstr>
    </vt:vector>
  </TitlesOfParts>
  <Company>NMCI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Programs Overview</dc:title>
  <dc:creator>Stuczynski, Suzanne M CIV NSWCDD, CXPC</dc:creator>
  <cp:lastModifiedBy>Stuczynski, Suzanne M CIV NSWCDD, 1012</cp:lastModifiedBy>
  <cp:revision>44</cp:revision>
  <dcterms:created xsi:type="dcterms:W3CDTF">2015-09-29T12:38:37Z</dcterms:created>
  <dcterms:modified xsi:type="dcterms:W3CDTF">2018-01-31T19:07:25Z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0x010100ED2F5989AEA310418E29942D6EF656A2</vt:lpwstr>
  </property>
  <property fmtid="{D5CDD505-2E9C-101B-9397-08002B2CF9AE}" pid="3" name="_dlc_DocIdItemGuid">
    <vt:lpwstr>8c69660a-27f8-4833-9582-67a2b31d5574</vt:lpwstr>
  </property>
</Properties>
</file>