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44" r:id="rId4"/>
    <p:sldId id="345" r:id="rId5"/>
    <p:sldId id="356" r:id="rId6"/>
    <p:sldId id="346" r:id="rId7"/>
    <p:sldId id="361" r:id="rId8"/>
    <p:sldId id="362" r:id="rId9"/>
    <p:sldId id="363" r:id="rId10"/>
    <p:sldId id="364" r:id="rId11"/>
    <p:sldId id="357" r:id="rId12"/>
    <p:sldId id="360" r:id="rId13"/>
    <p:sldId id="358" r:id="rId14"/>
    <p:sldId id="359" r:id="rId15"/>
    <p:sldId id="3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10515600" cy="49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181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6BFB-14E0-416A-A3F7-2406F596F60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200</a:t>
            </a:r>
            <a:br>
              <a:rPr lang="en-US" dirty="0"/>
            </a:br>
            <a:r>
              <a:rPr lang="en-US" dirty="0"/>
              <a:t>Lecture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Errors and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3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Vulnerability Pyramid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065643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 Admins are supposed to maintain the security of the system.</a:t>
            </a:r>
          </a:p>
          <a:p>
            <a:r>
              <a:rPr lang="en-US" dirty="0"/>
              <a:t>Is it available?</a:t>
            </a:r>
          </a:p>
          <a:p>
            <a:r>
              <a:rPr lang="en-US" dirty="0"/>
              <a:t>Is it working as expected?</a:t>
            </a:r>
          </a:p>
          <a:p>
            <a:r>
              <a:rPr lang="en-US" dirty="0"/>
              <a:t>Is the security up-to-date?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Failing to patch/fix a system is an admin problem.</a:t>
            </a:r>
          </a:p>
          <a:p>
            <a:r>
              <a:rPr lang="en-US" dirty="0"/>
              <a:t>Heartbleed again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25" y="1036320"/>
            <a:ext cx="6473175" cy="414413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814159" y="1907976"/>
            <a:ext cx="5353878" cy="8443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7166" y="6206837"/>
            <a:ext cx="9817669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https://www.slashgear.com/over-300k-websites-still-havent-patched-for-heartbleed-23334762/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843" y="4595602"/>
            <a:ext cx="3359309" cy="1543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7E9FB8-8C0B-4B2F-BFA8-51EA85833522}"/>
              </a:ext>
            </a:extLst>
          </p:cNvPr>
          <p:cNvSpPr/>
          <p:nvPr/>
        </p:nvSpPr>
        <p:spPr>
          <a:xfrm>
            <a:off x="369703" y="6492875"/>
            <a:ext cx="114525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https://blog.malwarebytes.com/exploits-and-vulnerabilities/2019/09/everything-you-need-to-know-about-the-heartbleed-vulnerability/</a:t>
            </a:r>
          </a:p>
        </p:txBody>
      </p:sp>
    </p:spTree>
    <p:extLst>
      <p:ext uri="{BB962C8B-B14F-4D97-AF65-F5344CB8AC3E}">
        <p14:creationId xmlns:p14="http://schemas.microsoft.com/office/powerpoint/2010/main" val="388564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Vulnerability Pyramid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best system can be penetrated if someone gets your password.</a:t>
            </a:r>
          </a:p>
          <a:p>
            <a:r>
              <a:rPr lang="en-US" dirty="0"/>
              <a:t>Bad passwords are easy to guess.</a:t>
            </a:r>
          </a:p>
          <a:p>
            <a:r>
              <a:rPr lang="en-US" dirty="0"/>
              <a:t>Bad passwords are written down.</a:t>
            </a:r>
          </a:p>
          <a:p>
            <a:r>
              <a:rPr lang="en-US" dirty="0"/>
              <a:t>Bad passwords can be socially engineered.</a:t>
            </a:r>
          </a:p>
          <a:p>
            <a:pPr lvl="1"/>
            <a:r>
              <a:rPr lang="en-US" dirty="0"/>
              <a:t>January 21, 2011 – Son’s birthday</a:t>
            </a:r>
          </a:p>
          <a:p>
            <a:pPr lvl="1"/>
            <a:r>
              <a:rPr lang="en-US" dirty="0"/>
              <a:t>11 21 01 – backward ≠ sneaky.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25" y="1036320"/>
            <a:ext cx="6473175" cy="41441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491" y="4898609"/>
            <a:ext cx="2619375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770" y="5165309"/>
            <a:ext cx="2219325" cy="14763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814159" y="1036320"/>
            <a:ext cx="5353878" cy="1066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6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Bad Passwords?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are:</a:t>
            </a:r>
          </a:p>
          <a:p>
            <a:r>
              <a:rPr lang="en-US" dirty="0"/>
              <a:t>Hard to create</a:t>
            </a:r>
          </a:p>
          <a:p>
            <a:r>
              <a:rPr lang="en-US" dirty="0"/>
              <a:t>Hard to change often</a:t>
            </a:r>
          </a:p>
          <a:p>
            <a:r>
              <a:rPr lang="en-US" dirty="0"/>
              <a:t>Hard to keep track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Technology solutions are coming out to solve these problems.</a:t>
            </a:r>
          </a:p>
          <a:p>
            <a:r>
              <a:rPr lang="en-US" dirty="0"/>
              <a:t>Login with Google/Facebook</a:t>
            </a:r>
          </a:p>
          <a:p>
            <a:r>
              <a:rPr lang="en-US" dirty="0"/>
              <a:t>Physical security token</a:t>
            </a:r>
          </a:p>
          <a:p>
            <a:r>
              <a:rPr lang="en-US" dirty="0"/>
              <a:t>Password management services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040" y="2502710"/>
            <a:ext cx="2619375" cy="1743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354576"/>
            <a:ext cx="3091553" cy="3075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538" y="4631197"/>
            <a:ext cx="5699256" cy="20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3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 Passwords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219200"/>
            <a:ext cx="5787189" cy="4957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recommend two ways to secure a password.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a key word which offers easy complexity</a:t>
            </a:r>
          </a:p>
          <a:p>
            <a:r>
              <a:rPr lang="en-US" dirty="0"/>
              <a:t>All passwords are equally vulnerable.</a:t>
            </a:r>
          </a:p>
          <a:p>
            <a:r>
              <a:rPr lang="en-US" dirty="0"/>
              <a:t>Change it regularly.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a glyph</a:t>
            </a:r>
          </a:p>
          <a:p>
            <a:r>
              <a:rPr lang="en-US" dirty="0"/>
              <a:t>Memorize a phrase related to the glyph.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69052" y="1219200"/>
            <a:ext cx="1267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Fiddle</a:t>
            </a:r>
          </a:p>
          <a:p>
            <a:r>
              <a:rPr lang="en-US" sz="2400" dirty="0"/>
              <a:t>F1dd!3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26162" y="1925084"/>
            <a:ext cx="2245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FacebookF1dd!3</a:t>
            </a:r>
          </a:p>
          <a:p>
            <a:pPr algn="r"/>
            <a:r>
              <a:rPr lang="en-US" sz="2400" dirty="0"/>
              <a:t>SchoolF1dd!3</a:t>
            </a:r>
          </a:p>
          <a:p>
            <a:pPr algn="r"/>
            <a:r>
              <a:rPr lang="en-US" sz="2400" dirty="0"/>
              <a:t>CableF1dd!3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5389" y="1187116"/>
            <a:ext cx="3216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Select word</a:t>
            </a:r>
          </a:p>
          <a:p>
            <a:pPr algn="r"/>
            <a:r>
              <a:rPr lang="en-US" sz="2400" dirty="0"/>
              <a:t>Change to L33+ speak</a:t>
            </a:r>
          </a:p>
          <a:p>
            <a:pPr algn="r"/>
            <a:r>
              <a:rPr lang="en-US" sz="2400" dirty="0"/>
              <a:t>Pair with “first thing”</a:t>
            </a:r>
          </a:p>
          <a:p>
            <a:pPr algn="r"/>
            <a:r>
              <a:rPr lang="en-US" sz="2400" dirty="0"/>
              <a:t>Family of passwords</a:t>
            </a:r>
          </a:p>
          <a:p>
            <a:pPr algn="r"/>
            <a:r>
              <a:rPr lang="en-US" sz="2400" dirty="0"/>
              <a:t>Change it once a year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679" y="3299490"/>
            <a:ext cx="1402630" cy="16745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90515" y="3793107"/>
            <a:ext cx="51807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Create a glyph as a hint</a:t>
            </a:r>
          </a:p>
          <a:p>
            <a:pPr algn="r"/>
            <a:r>
              <a:rPr lang="en-US" sz="2400" dirty="0"/>
              <a:t>Post it anywhere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Memorize a phrase</a:t>
            </a:r>
          </a:p>
          <a:p>
            <a:pPr algn="r"/>
            <a:r>
              <a:rPr lang="en-US" sz="2400" dirty="0"/>
              <a:t>L33+ speak it</a:t>
            </a:r>
          </a:p>
          <a:p>
            <a:pPr algn="r"/>
            <a:r>
              <a:rPr lang="en-US" sz="2400" dirty="0"/>
              <a:t>Hint: Santa Baby</a:t>
            </a:r>
          </a:p>
          <a:p>
            <a:pPr algn="r"/>
            <a:r>
              <a:rPr lang="en-US" sz="2400" dirty="0"/>
              <a:t>Password: Sl1p@S@b!3Und3rTh3Tr33</a:t>
            </a:r>
          </a:p>
        </p:txBody>
      </p:sp>
    </p:spTree>
    <p:extLst>
      <p:ext uri="{BB962C8B-B14F-4D97-AF65-F5344CB8AC3E}">
        <p14:creationId xmlns:p14="http://schemas.microsoft.com/office/powerpoint/2010/main" val="1521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Personal Security 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10674096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super-risky activities do you engage in?</a:t>
            </a:r>
          </a:p>
          <a:p>
            <a:r>
              <a:rPr lang="en-US" dirty="0"/>
              <a:t>Porn</a:t>
            </a:r>
          </a:p>
          <a:p>
            <a:r>
              <a:rPr lang="en-US" dirty="0"/>
              <a:t>“Free” games/movies/music</a:t>
            </a:r>
          </a:p>
          <a:p>
            <a:r>
              <a:rPr lang="en-US" dirty="0"/>
              <a:t>Foreign country sites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information do you put on your computer and the web?</a:t>
            </a:r>
          </a:p>
          <a:p>
            <a:r>
              <a:rPr lang="en-US" dirty="0"/>
              <a:t>Assume it can be seen</a:t>
            </a:r>
          </a:p>
          <a:p>
            <a:r>
              <a:rPr lang="en-US" dirty="0"/>
              <a:t>Assume it can be taken elsewhere</a:t>
            </a:r>
          </a:p>
          <a:p>
            <a:r>
              <a:rPr lang="en-US" dirty="0"/>
              <a:t>Obfuscate			My birthday: January 1, 1980 +/- 1 year</a:t>
            </a:r>
          </a:p>
        </p:txBody>
      </p:sp>
    </p:spTree>
    <p:extLst>
      <p:ext uri="{BB962C8B-B14F-4D97-AF65-F5344CB8AC3E}">
        <p14:creationId xmlns:p14="http://schemas.microsoft.com/office/powerpoint/2010/main" val="225257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Personal Security 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10674096" cy="49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Who are you talking to?</a:t>
            </a:r>
          </a:p>
          <a:p>
            <a:r>
              <a:rPr lang="en-US" dirty="0"/>
              <a:t>Do you know this person in real life?</a:t>
            </a:r>
          </a:p>
          <a:p>
            <a:r>
              <a:rPr lang="en-US" dirty="0"/>
              <a:t>How do you know it is the same person?</a:t>
            </a:r>
          </a:p>
          <a:p>
            <a:r>
              <a:rPr lang="en-US" dirty="0"/>
              <a:t>What does this person want from you?</a:t>
            </a:r>
          </a:p>
          <a:p>
            <a:r>
              <a:rPr lang="en-US" dirty="0"/>
              <a:t>What are they asking you to give them?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much of your data is online?</a:t>
            </a:r>
          </a:p>
          <a:p>
            <a:r>
              <a:rPr lang="en-US" dirty="0"/>
              <a:t>Personal information: SSN, DOB, Family, Contact</a:t>
            </a:r>
          </a:p>
          <a:p>
            <a:r>
              <a:rPr lang="en-US" dirty="0"/>
              <a:t>Events: birthdays, trips, deaths</a:t>
            </a:r>
          </a:p>
        </p:txBody>
      </p:sp>
    </p:spTree>
    <p:extLst>
      <p:ext uri="{BB962C8B-B14F-4D97-AF65-F5344CB8AC3E}">
        <p14:creationId xmlns:p14="http://schemas.microsoft.com/office/powerpoint/2010/main" val="347977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the Exam /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Explain Try-Throw-Catch</a:t>
            </a:r>
          </a:p>
          <a:p>
            <a:r>
              <a:rPr lang="en-US" dirty="0"/>
              <a:t>Add these features to some example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Explain the vulnerability pyramid</a:t>
            </a:r>
          </a:p>
          <a:p>
            <a:r>
              <a:rPr lang="en-US" dirty="0"/>
              <a:t>Give or explain examples.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Explain personal security issues.</a:t>
            </a:r>
          </a:p>
          <a:p>
            <a:r>
              <a:rPr lang="en-US" dirty="0"/>
              <a:t>Give or explain examples.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1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you make an error?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your code has a problem it throws an </a:t>
            </a:r>
            <a:r>
              <a:rPr lang="en-US" b="1" i="1" dirty="0"/>
              <a:t>exception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exception is </a:t>
            </a:r>
            <a:r>
              <a:rPr lang="en-US" b="1" i="1" dirty="0"/>
              <a:t>raised</a:t>
            </a:r>
            <a:r>
              <a:rPr lang="en-US" dirty="0"/>
              <a:t> by the code and </a:t>
            </a:r>
            <a:r>
              <a:rPr lang="en-US" b="1" i="1" dirty="0"/>
              <a:t>bubbles</a:t>
            </a:r>
            <a:r>
              <a:rPr lang="en-US" dirty="0"/>
              <a:t> up the </a:t>
            </a:r>
            <a:r>
              <a:rPr lang="en-US" b="1" i="1" dirty="0"/>
              <a:t>call stack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read an exception which will tell you</a:t>
            </a:r>
          </a:p>
          <a:p>
            <a:r>
              <a:rPr lang="en-US" dirty="0"/>
              <a:t>What happened</a:t>
            </a:r>
          </a:p>
          <a:p>
            <a:r>
              <a:rPr lang="en-US" dirty="0"/>
              <a:t>Where it happened</a:t>
            </a:r>
          </a:p>
          <a:p>
            <a:r>
              <a:rPr lang="en-US" dirty="0"/>
              <a:t>How you go there.</a:t>
            </a:r>
          </a:p>
        </p:txBody>
      </p:sp>
      <p:pic>
        <p:nvPicPr>
          <p:cNvPr id="7172" name="Picture 4" descr="Image result for javascript nested blo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36320"/>
            <a:ext cx="5825206" cy="332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javascript exception pa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905" y="4082534"/>
            <a:ext cx="4502727" cy="276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rot="16200000" flipV="1">
            <a:off x="7707492" y="1475841"/>
            <a:ext cx="275292" cy="2116465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"/>
          <p:cNvCxnSpPr/>
          <p:nvPr/>
        </p:nvCxnSpPr>
        <p:spPr>
          <a:xfrm flipV="1">
            <a:off x="6872036" y="1414862"/>
            <a:ext cx="1165610" cy="981566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"/>
          <p:cNvCxnSpPr/>
          <p:nvPr/>
        </p:nvCxnSpPr>
        <p:spPr>
          <a:xfrm flipH="1" flipV="1">
            <a:off x="7829100" y="1079006"/>
            <a:ext cx="417093" cy="167414"/>
          </a:xfrm>
          <a:prstGeom prst="curvedConnector3">
            <a:avLst>
              <a:gd name="adj1" fmla="val -54808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7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Throwing an Exception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Javascript an exception is just a text message indicating what went wrong.</a:t>
            </a:r>
          </a:p>
          <a:p>
            <a:r>
              <a:rPr lang="en-US" dirty="0"/>
              <a:t>You can </a:t>
            </a:r>
            <a:r>
              <a:rPr lang="en-US" b="1" dirty="0"/>
              <a:t>throw</a:t>
            </a:r>
            <a:r>
              <a:rPr lang="en-US" dirty="0"/>
              <a:t> any exception you want.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other languages exceptions are objects with names indicating what went wrong.</a:t>
            </a:r>
          </a:p>
          <a:p>
            <a:r>
              <a:rPr lang="en-US" dirty="0"/>
              <a:t>It is important to throw the right kind of exception.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1036320"/>
            <a:ext cx="4429125" cy="1457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29729" y="2630905"/>
            <a:ext cx="374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 “Why did Brian do this to me?”</a:t>
            </a:r>
          </a:p>
        </p:txBody>
      </p:sp>
      <p:pic>
        <p:nvPicPr>
          <p:cNvPr id="9218" name="Picture 2" descr="Image result for android exception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05" y="3106850"/>
            <a:ext cx="5039678" cy="36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97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Try and Catch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you think code may create an error surround it with a </a:t>
            </a:r>
            <a:r>
              <a:rPr lang="en-US" b="1" dirty="0"/>
              <a:t>try</a:t>
            </a:r>
            <a:r>
              <a:rPr lang="en-US" dirty="0"/>
              <a:t> block.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error which bubbles up into that try bock will be caught.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a try is a </a:t>
            </a:r>
            <a:r>
              <a:rPr lang="en-US" b="1" dirty="0"/>
              <a:t>catch</a:t>
            </a:r>
            <a:r>
              <a:rPr lang="en-US" dirty="0"/>
              <a:t>. Catch allows you to:</a:t>
            </a:r>
          </a:p>
          <a:p>
            <a:r>
              <a:rPr lang="en-US" dirty="0"/>
              <a:t>Read the exception message.</a:t>
            </a:r>
          </a:p>
          <a:p>
            <a:r>
              <a:rPr lang="en-US" dirty="0"/>
              <a:t>Decide what to do next.</a:t>
            </a:r>
          </a:p>
          <a:p>
            <a:r>
              <a:rPr lang="en-US" dirty="0"/>
              <a:t>Recover from the error.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69" y="1036320"/>
            <a:ext cx="4810125" cy="3076575"/>
          </a:xfrm>
          <a:prstGeom prst="rect">
            <a:avLst/>
          </a:prstGeom>
        </p:spPr>
      </p:pic>
      <p:pic>
        <p:nvPicPr>
          <p:cNvPr id="10242" name="Picture 2" descr="Image result for dolphin saf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446" y="3887462"/>
            <a:ext cx="2735864" cy="27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52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Error-Safe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Good error handling takes three steps.</a:t>
            </a:r>
          </a:p>
          <a:p>
            <a:r>
              <a:rPr lang="en-US" dirty="0"/>
              <a:t>Look for ways your code could break.</a:t>
            </a:r>
          </a:p>
          <a:p>
            <a:r>
              <a:rPr lang="en-US" dirty="0"/>
              <a:t>Put in checks for errors.</a:t>
            </a:r>
          </a:p>
          <a:p>
            <a:r>
              <a:rPr lang="en-US" dirty="0"/>
              <a:t>Put in try-catch to handle and recover.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Practice makes perfect.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56965" y="3945378"/>
            <a:ext cx="58948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No-throw guarantee – The user sees no effects of an error</a:t>
            </a:r>
          </a:p>
          <a:p>
            <a:endParaRPr lang="en-US" dirty="0"/>
          </a:p>
          <a:p>
            <a:r>
              <a:rPr lang="en-US" dirty="0"/>
              <a:t>Strong exception safety – The user action either works or not. Always a valid state.</a:t>
            </a:r>
          </a:p>
          <a:p>
            <a:endParaRPr lang="en-US" dirty="0"/>
          </a:p>
          <a:p>
            <a:r>
              <a:rPr lang="en-US" dirty="0"/>
              <a:t>Weak safety – The system will not crash, but it may not be valid anymore.</a:t>
            </a:r>
          </a:p>
          <a:p>
            <a:endParaRPr lang="en-US" dirty="0"/>
          </a:p>
          <a:p>
            <a:r>
              <a:rPr lang="en-US" dirty="0"/>
              <a:t>No exception safety - Anything could happen.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307" y="1219200"/>
            <a:ext cx="3871544" cy="27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7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Cyber Security Risk Management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Vulnerability – Something which could go wrong.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Impact – The effect if it goes wrong.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Mitigation – Reducing the vulnerability or impact.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Re-evaluate regularly.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16893"/>
            <a:ext cx="6048375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13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Vulnerability Pyramid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Key Cryptography assigns each person a key to sign things.</a:t>
            </a:r>
          </a:p>
          <a:p>
            <a:r>
              <a:rPr lang="en-US" dirty="0"/>
              <a:t>Impossible to “spoof”.</a:t>
            </a:r>
          </a:p>
          <a:p>
            <a:r>
              <a:rPr lang="en-US" dirty="0"/>
              <a:t>Impossible to deny.</a:t>
            </a:r>
          </a:p>
          <a:p>
            <a:r>
              <a:rPr lang="en-US" dirty="0"/>
              <a:t>Impossible to fake.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Sort of…</a:t>
            </a:r>
          </a:p>
          <a:p>
            <a:r>
              <a:rPr lang="en-US" dirty="0"/>
              <a:t>Birthday attack</a:t>
            </a:r>
          </a:p>
          <a:p>
            <a:r>
              <a:rPr lang="en-US" dirty="0"/>
              <a:t>Social engineering</a:t>
            </a:r>
          </a:p>
          <a:p>
            <a:r>
              <a:rPr lang="en-US" dirty="0"/>
              <a:t>“Cryptographically hard”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25" y="1036320"/>
            <a:ext cx="6473175" cy="414413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838122" y="3796748"/>
            <a:ext cx="5353878" cy="12423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ki alice eve 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314" y="4821501"/>
            <a:ext cx="3248585" cy="1860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22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Vulnerability Pyramid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Network architectures, protocols and hardware architectures are built to be secure.</a:t>
            </a:r>
          </a:p>
          <a:p>
            <a:r>
              <a:rPr lang="en-US" b="1" i="1" u="sng" dirty="0">
                <a:solidFill>
                  <a:srgbClr val="0070C0"/>
                </a:solidFill>
              </a:rPr>
              <a:t>Verify identity</a:t>
            </a:r>
          </a:p>
          <a:p>
            <a:r>
              <a:rPr lang="en-US" dirty="0"/>
              <a:t>Allow access</a:t>
            </a:r>
          </a:p>
          <a:p>
            <a:r>
              <a:rPr lang="en-US" dirty="0"/>
              <a:t>Assign privilege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Someone should not be able to get high-level access.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Heartbleed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25" y="1036320"/>
            <a:ext cx="6473175" cy="414413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838122" y="3118326"/>
            <a:ext cx="5353878" cy="10262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32" y="5110366"/>
            <a:ext cx="433820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869" y="4603873"/>
            <a:ext cx="10668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2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485943" y="5549874"/>
            <a:ext cx="2309070" cy="1212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809921" y="5542934"/>
            <a:ext cx="1364974" cy="1317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Vulnerability Pyramid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065643" cy="4957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Once you have a system, you have to monitor its components.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Hardware and software have recalls, too.</a:t>
            </a:r>
          </a:p>
          <a:p>
            <a:r>
              <a:rPr lang="en-US" dirty="0"/>
              <a:t>Does the hardware have a known vulnerability?</a:t>
            </a:r>
          </a:p>
          <a:p>
            <a:r>
              <a:rPr lang="en-US" dirty="0"/>
              <a:t>Does the software have a known vulnerability?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Zero day vulnerability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25" y="1036320"/>
            <a:ext cx="6473175" cy="414413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838122" y="2521978"/>
            <a:ext cx="5353878" cy="9567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2687" y="5913783"/>
            <a:ext cx="5665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74146" y="6596808"/>
            <a:ext cx="1113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06911" y="6288696"/>
            <a:ext cx="807895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97757" y="4790661"/>
            <a:ext cx="12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Introduced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8466" y="5040872"/>
            <a:ext cx="12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Discovered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82135" y="5205912"/>
            <a:ext cx="1262270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Announced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83010" y="4888255"/>
            <a:ext cx="78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Fixed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95882" y="5691599"/>
            <a:ext cx="1413719" cy="2122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906911" y="5698215"/>
            <a:ext cx="893071" cy="2122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799981" y="5698214"/>
            <a:ext cx="1364974" cy="2122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7485943" y="5222796"/>
            <a:ext cx="9939" cy="77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7" idx="2"/>
          </p:cNvCxnSpPr>
          <p:nvPr/>
        </p:nvCxnSpPr>
        <p:spPr>
          <a:xfrm flipH="1" flipV="1">
            <a:off x="8909601" y="5410204"/>
            <a:ext cx="0" cy="582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9804549" y="5511145"/>
            <a:ext cx="0" cy="481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11164956" y="5222796"/>
            <a:ext cx="0" cy="770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 rot="5400000">
            <a:off x="9280369" y="5654705"/>
            <a:ext cx="146154" cy="8930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079601" y="5478052"/>
            <a:ext cx="10320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Hacker activity</a:t>
            </a:r>
            <a:endParaRPr lang="en-US" sz="1000" dirty="0"/>
          </a:p>
          <a:p>
            <a:pPr algn="ctr"/>
            <a:r>
              <a:rPr lang="en-US" sz="1050" dirty="0"/>
              <a:t>Risk</a:t>
            </a:r>
          </a:p>
        </p:txBody>
      </p:sp>
    </p:spTree>
    <p:extLst>
      <p:ext uri="{BB962C8B-B14F-4D97-AF65-F5344CB8AC3E}">
        <p14:creationId xmlns:p14="http://schemas.microsoft.com/office/powerpoint/2010/main" val="246914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</TotalTime>
  <Words>839</Words>
  <Application>Microsoft Office PowerPoint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CSC 200 Lecture 11</vt:lpstr>
      <vt:lpstr>What if you make an error?</vt:lpstr>
      <vt:lpstr>Throwing an Exception</vt:lpstr>
      <vt:lpstr>Try and Catch</vt:lpstr>
      <vt:lpstr>Error-Safe Code</vt:lpstr>
      <vt:lpstr>Cyber Security Risk Management</vt:lpstr>
      <vt:lpstr>Vulnerability Pyramid</vt:lpstr>
      <vt:lpstr>Vulnerability Pyramid</vt:lpstr>
      <vt:lpstr>Vulnerability Pyramid</vt:lpstr>
      <vt:lpstr>Vulnerability Pyramid</vt:lpstr>
      <vt:lpstr>Vulnerability Pyramid</vt:lpstr>
      <vt:lpstr>Why Bad Passwords?</vt:lpstr>
      <vt:lpstr>Good Passwords</vt:lpstr>
      <vt:lpstr>Personal Security Questions</vt:lpstr>
      <vt:lpstr>Personal Security Questions</vt:lpstr>
      <vt:lpstr>For the Exam / Homework</vt:lpstr>
    </vt:vector>
  </TitlesOfParts>
  <Company>HPES NMCI 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200 Class 1</dc:title>
  <dc:creator>Dillon, Brian S CIV NSWCDD, V53</dc:creator>
  <cp:lastModifiedBy>Stacey Dillon</cp:lastModifiedBy>
  <cp:revision>138</cp:revision>
  <dcterms:created xsi:type="dcterms:W3CDTF">2019-03-29T22:39:59Z</dcterms:created>
  <dcterms:modified xsi:type="dcterms:W3CDTF">2020-04-01T21:52:00Z</dcterms:modified>
</cp:coreProperties>
</file>