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2" r:id="rId4"/>
    <p:sldId id="272" r:id="rId5"/>
    <p:sldId id="280" r:id="rId6"/>
    <p:sldId id="281" r:id="rId7"/>
    <p:sldId id="282" r:id="rId8"/>
    <p:sldId id="283" r:id="rId9"/>
    <p:sldId id="284" r:id="rId10"/>
    <p:sldId id="294" r:id="rId11"/>
    <p:sldId id="274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0515600" cy="49120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9200"/>
            <a:ext cx="5181600" cy="4957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6BFB-14E0-416A-A3F7-2406F596F60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8859-278C-47CA-A5A1-F9D73F141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200</a:t>
            </a:r>
            <a:br>
              <a:rPr lang="en-US" dirty="0"/>
            </a:br>
            <a:r>
              <a:rPr lang="en-US" dirty="0"/>
              <a:t>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B46D2-32A9-4D9D-B661-A5592D92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1" y="744813"/>
            <a:ext cx="3667125" cy="2028825"/>
          </a:xfrm>
          <a:prstGeom prst="rect">
            <a:avLst/>
          </a:prstGeom>
        </p:spPr>
      </p:pic>
      <p:pic>
        <p:nvPicPr>
          <p:cNvPr id="1028" name="Picture 4" descr="The API Infographic">
            <a:extLst>
              <a:ext uri="{FF2B5EF4-FFF2-40B4-BE49-F238E27FC236}">
                <a16:creationId xmlns:a16="http://schemas.microsoft.com/office/drawing/2014/main" id="{2E829B04-37A8-4033-8F74-12F67E51D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175" y="0"/>
            <a:ext cx="210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l!">
            <a:extLst>
              <a:ext uri="{FF2B5EF4-FFF2-40B4-BE49-F238E27FC236}">
                <a16:creationId xmlns:a16="http://schemas.microsoft.com/office/drawing/2014/main" id="{3ECBB52B-EF5A-4C27-9AA5-0CA009A4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71" y="4008543"/>
            <a:ext cx="3669216" cy="274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is comparison. | 27 Things Only Developers Will Find Funny">
            <a:extLst>
              <a:ext uri="{FF2B5EF4-FFF2-40B4-BE49-F238E27FC236}">
                <a16:creationId xmlns:a16="http://schemas.microsoft.com/office/drawing/2014/main" id="{10F6C626-F207-41FC-A8C7-E6A0CE5B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216" y="4362450"/>
            <a:ext cx="22479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/>
        </p:nvSpPr>
        <p:spPr>
          <a:xfrm>
            <a:off x="6878553" y="1520789"/>
            <a:ext cx="4848226" cy="297099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12" name="Isosceles Triangle 11"/>
          <p:cNvSpPr/>
          <p:nvPr/>
        </p:nvSpPr>
        <p:spPr>
          <a:xfrm>
            <a:off x="7527757" y="1525995"/>
            <a:ext cx="3525253" cy="214764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10" name="Isosceles Triangle 9"/>
          <p:cNvSpPr/>
          <p:nvPr/>
        </p:nvSpPr>
        <p:spPr>
          <a:xfrm>
            <a:off x="8115550" y="1527375"/>
            <a:ext cx="2374232" cy="144805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– Size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Memory comes in various sizes and distances.</a:t>
            </a:r>
          </a:p>
          <a:p>
            <a:pPr marL="0" indent="0">
              <a:buNone/>
            </a:pPr>
            <a:r>
              <a:rPr lang="en-US" dirty="0"/>
              <a:t>Registers are on the CPU.</a:t>
            </a:r>
          </a:p>
          <a:p>
            <a:pPr marL="0" indent="0">
              <a:buNone/>
            </a:pPr>
            <a:r>
              <a:rPr lang="en-US" dirty="0"/>
              <a:t>Cache is also on the CPU with more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Access Memory is much larger, but off the chip so it takes longer to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memory is HUGE, but also much further away.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8619343" y="1550862"/>
            <a:ext cx="1358846" cy="77643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832286" y="1965080"/>
            <a:ext cx="1024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48327" y="2469567"/>
            <a:ext cx="1024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48327" y="3145448"/>
            <a:ext cx="10244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5599" y="3898047"/>
            <a:ext cx="1649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1248" y="1679199"/>
            <a:ext cx="91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73228" y="2489323"/>
            <a:ext cx="91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1250" y="3074857"/>
            <a:ext cx="91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73230" y="3901023"/>
            <a:ext cx="91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100ns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6878553" y="1496727"/>
            <a:ext cx="4856248" cy="2995060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/>
          </a:p>
        </p:txBody>
      </p:sp>
      <p:sp>
        <p:nvSpPr>
          <p:cNvPr id="21" name="Right Brace 20"/>
          <p:cNvSpPr/>
          <p:nvPr/>
        </p:nvSpPr>
        <p:spPr>
          <a:xfrm>
            <a:off x="10668002" y="1363579"/>
            <a:ext cx="364958" cy="1611854"/>
          </a:xfrm>
          <a:prstGeom prst="righ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088430" y="1984840"/>
            <a:ext cx="969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On CPU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0227" y="1382421"/>
            <a:ext cx="134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Access Time</a:t>
            </a:r>
          </a:p>
        </p:txBody>
      </p:sp>
    </p:spTree>
    <p:extLst>
      <p:ext uri="{BB962C8B-B14F-4D97-AF65-F5344CB8AC3E}">
        <p14:creationId xmlns:p14="http://schemas.microsoft.com/office/powerpoint/2010/main" val="3634807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CPU has an interface with memory to read/write data and get program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is stored temporarily in registers.</a:t>
            </a:r>
          </a:p>
          <a:p>
            <a:r>
              <a:rPr lang="en-US" dirty="0"/>
              <a:t>32-bit registers make a 32-bit machine.</a:t>
            </a:r>
          </a:p>
          <a:p>
            <a:r>
              <a:rPr lang="en-US" dirty="0"/>
              <a:t>64-bit registers make a 64-bit machine.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Arithmetic and Logic Unit (ALU) does all the math/logic.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chip also has a set of microcode instructions which translate program instructions into a set of specific math/logic steps.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Image result for cpu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892" y="1395735"/>
            <a:ext cx="3296222" cy="45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78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651F-D371-4C30-8C5B-6B44F892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need for the final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C8C18-59CE-4B96-BBD5-E4AFE5C8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Understand and be able to describe the following: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Processor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NIC</a:t>
            </a:r>
          </a:p>
          <a:p>
            <a:r>
              <a:rPr lang="en-US" dirty="0"/>
              <a:t>Graphics card</a:t>
            </a:r>
          </a:p>
        </p:txBody>
      </p:sp>
    </p:spTree>
    <p:extLst>
      <p:ext uri="{BB962C8B-B14F-4D97-AF65-F5344CB8AC3E}">
        <p14:creationId xmlns:p14="http://schemas.microsoft.com/office/powerpoint/2010/main" val="404151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74CB-A5B8-4EA3-9BFC-1C883E1D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for the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6FD2-3671-400B-9858-96F389AF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920"/>
            <a:ext cx="5257800" cy="4912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posted a practice test on the class web page that will help you work on the academic subjects.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randomly generated and you can take it as many times as you like.</a:t>
            </a:r>
          </a:p>
          <a:p>
            <a:r>
              <a:rPr lang="en-US" dirty="0"/>
              <a:t>You can also get the answers to see how you did.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089E-7AD0-47E9-8056-D748BB65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04" y="1264920"/>
            <a:ext cx="3012791" cy="3857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9FDC9-FDB7-468D-B029-7E71E4A5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566" y="4370468"/>
            <a:ext cx="3707666" cy="2038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89833B-27AB-4462-A23A-BD43555325CA}"/>
              </a:ext>
            </a:extLst>
          </p:cNvPr>
          <p:cNvSpPr/>
          <p:nvPr/>
        </p:nvSpPr>
        <p:spPr>
          <a:xfrm>
            <a:off x="10591800" y="4686300"/>
            <a:ext cx="762000" cy="4358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0EA60-D71C-4D02-8ADB-C76DB809B947}"/>
              </a:ext>
            </a:extLst>
          </p:cNvPr>
          <p:cNvSpPr/>
          <p:nvPr/>
        </p:nvSpPr>
        <p:spPr>
          <a:xfrm>
            <a:off x="2443762" y="6123543"/>
            <a:ext cx="545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https://bsdillon.github.io/cs200_Spring2020/finalp.html</a:t>
            </a:r>
          </a:p>
        </p:txBody>
      </p:sp>
    </p:spTree>
    <p:extLst>
      <p:ext uri="{BB962C8B-B14F-4D97-AF65-F5344CB8AC3E}">
        <p14:creationId xmlns:p14="http://schemas.microsoft.com/office/powerpoint/2010/main" val="27016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F25D-BE0C-4609-81E2-7EDC854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Really Excellent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73AA-2C39-4DCF-8087-97CC458E9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 know that the pace of assignments has been a little high.</a:t>
            </a:r>
          </a:p>
          <a:p>
            <a:r>
              <a:rPr lang="en-US" dirty="0"/>
              <a:t>Do I teach programming first?</a:t>
            </a:r>
          </a:p>
          <a:p>
            <a:r>
              <a:rPr lang="en-US" dirty="0"/>
              <a:t>Do I teach academics first?</a:t>
            </a:r>
          </a:p>
          <a:p>
            <a:r>
              <a:rPr lang="en-US" dirty="0"/>
              <a:t>Do I mix them?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no assignments for spring break but….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allowed to (re)submit any and all assignments/homework/labs due before March 6 for full credit.</a:t>
            </a:r>
          </a:p>
          <a:p>
            <a:r>
              <a:rPr lang="en-US" dirty="0"/>
              <a:t>Many things that you had a problem with at the beginning should be that much easier now.</a:t>
            </a:r>
          </a:p>
          <a:p>
            <a:r>
              <a:rPr lang="en-US" dirty="0"/>
              <a:t>I am willing to have office hours during the week </a:t>
            </a:r>
            <a:r>
              <a:rPr lang="en-US"/>
              <a:t>by appointment.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5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computer’s architecture has not changed significantly since it was original considered in the early 1900s.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Processor</a:t>
            </a:r>
          </a:p>
          <a:p>
            <a:r>
              <a:rPr lang="en-US" dirty="0"/>
              <a:t>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developed new forms of each, but the basic purpose of each component remains the same.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53" y="1743295"/>
            <a:ext cx="6166142" cy="34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prior to the outbreak of WWII, Alan Turing developed the concept of a computing machine.</a:t>
            </a:r>
          </a:p>
          <a:p>
            <a:r>
              <a:rPr lang="en-US" dirty="0"/>
              <a:t>Input/output tape</a:t>
            </a:r>
          </a:p>
          <a:p>
            <a:r>
              <a:rPr lang="en-US" dirty="0"/>
              <a:t>Movable reader</a:t>
            </a:r>
          </a:p>
          <a:p>
            <a:r>
              <a:rPr lang="en-US" dirty="0"/>
              <a:t>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conceptual model defines the smallest set of components necessary to build a computer.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53" y="1219200"/>
            <a:ext cx="4539138" cy="3155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394" y="4404654"/>
            <a:ext cx="2619375" cy="1743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15880" y="6424957"/>
            <a:ext cx="452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https://en.wikipedia.org/wiki/Turing_machine</a:t>
            </a:r>
          </a:p>
        </p:txBody>
      </p:sp>
    </p:spTree>
    <p:extLst>
      <p:ext uri="{BB962C8B-B14F-4D97-AF65-F5344CB8AC3E}">
        <p14:creationId xmlns:p14="http://schemas.microsoft.com/office/powerpoint/2010/main" val="375084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Von Neumann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the 1940s, as an outgrowth of WWII and the Atom Bomb, physicist John von Neumann developed the architecture which is with us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Von Neumann’s architecture was an improvement on Turing’s concept.</a:t>
            </a:r>
          </a:p>
          <a:p>
            <a:r>
              <a:rPr lang="en-US" dirty="0"/>
              <a:t>Internal program/data storage.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Von Neumann also gave birth to many concepts in AI.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29" y="1036320"/>
            <a:ext cx="4977865" cy="2885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77320" y="3921795"/>
            <a:ext cx="567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https://en.wikipedia.org/wiki/Von_Neumann_architecture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20" y="4592990"/>
            <a:ext cx="2447925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357" y="4667394"/>
            <a:ext cx="1733433" cy="17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0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 any computer you can identify the main components although you may need a screwdriver.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Input is needed to direct the computer to some action. Otherwise it runs entirely unsupervised.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Output is needed to monitor what the computer is doing. Otherwise whatever it computes is useless.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31001"/>
            <a:ext cx="6166142" cy="3409755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 rot="5735417">
            <a:off x="8967533" y="3191208"/>
            <a:ext cx="696808" cy="41572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02871" y="1299408"/>
            <a:ext cx="22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86304" y="5719008"/>
            <a:ext cx="225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5375" y="992393"/>
            <a:ext cx="2250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&amp;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75161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Parts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Processor</a:t>
            </a:r>
          </a:p>
          <a:p>
            <a:r>
              <a:rPr lang="en-US" dirty="0"/>
              <a:t>The Central Processing Unit (CPU) does all the thinking for the machine.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Memory</a:t>
            </a:r>
          </a:p>
          <a:p>
            <a:r>
              <a:rPr lang="en-US" dirty="0"/>
              <a:t>Memory stores the program and data for running the program.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04" y="1949244"/>
            <a:ext cx="5327159" cy="32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Processors &amp;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CPU resides on the </a:t>
            </a:r>
            <a:r>
              <a:rPr lang="en-US" b="1" i="1" dirty="0"/>
              <a:t>motherboard</a:t>
            </a:r>
            <a:r>
              <a:rPr lang="en-US" dirty="0"/>
              <a:t>. The motherboard has slots for additional components.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Network Interface Card</a:t>
            </a:r>
          </a:p>
          <a:p>
            <a:r>
              <a:rPr lang="en-US" dirty="0"/>
              <a:t>The NIC allows the computer to connect to the network and communicate with other computers.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Video/Graphics Card </a:t>
            </a:r>
          </a:p>
          <a:p>
            <a:r>
              <a:rPr lang="en-US" dirty="0"/>
              <a:t>The video card configures the data for the display.</a:t>
            </a:r>
          </a:p>
          <a:p>
            <a:r>
              <a:rPr lang="en-US" dirty="0"/>
              <a:t>Most Graphics Processing Units (GPUs) have specialized capabilities for massive graphics calculations.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15" y="1036320"/>
            <a:ext cx="5327159" cy="3248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15" y="4626643"/>
            <a:ext cx="2324100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94" y="4469731"/>
            <a:ext cx="22193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673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CSC 200 Lecture 7</vt:lpstr>
      <vt:lpstr>Practice for the Final</vt:lpstr>
      <vt:lpstr>Really Excellent News</vt:lpstr>
      <vt:lpstr>Computer Architecture</vt:lpstr>
      <vt:lpstr>Turing Machine</vt:lpstr>
      <vt:lpstr>Von Neumann Architecture</vt:lpstr>
      <vt:lpstr>Main Parts</vt:lpstr>
      <vt:lpstr>Main Parts (2)</vt:lpstr>
      <vt:lpstr>Other Processors &amp; Memory</vt:lpstr>
      <vt:lpstr>Memory – Size and Distance</vt:lpstr>
      <vt:lpstr>The CPU</vt:lpstr>
      <vt:lpstr>What you need for the final</vt:lpstr>
    </vt:vector>
  </TitlesOfParts>
  <Company>HPES NMCI 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200 Class 1</dc:title>
  <dc:creator>Dillon, Brian S CIV NSWCDD, V53</dc:creator>
  <cp:lastModifiedBy>Stacey Dillon</cp:lastModifiedBy>
  <cp:revision>68</cp:revision>
  <dcterms:created xsi:type="dcterms:W3CDTF">2019-03-29T22:39:59Z</dcterms:created>
  <dcterms:modified xsi:type="dcterms:W3CDTF">2020-03-11T21:13:27Z</dcterms:modified>
</cp:coreProperties>
</file>