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15" r:id="rId4"/>
    <p:sldId id="316" r:id="rId5"/>
    <p:sldId id="317" r:id="rId6"/>
    <p:sldId id="307" r:id="rId7"/>
    <p:sldId id="308" r:id="rId8"/>
    <p:sldId id="318" r:id="rId9"/>
    <p:sldId id="309" r:id="rId10"/>
    <p:sldId id="319" r:id="rId11"/>
    <p:sldId id="273" r:id="rId12"/>
    <p:sldId id="299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8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920"/>
            <a:ext cx="10515600" cy="49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181600" cy="4957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9200"/>
            <a:ext cx="5181600" cy="4957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7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2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4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6BFB-14E0-416A-A3F7-2406F596F60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2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200</a:t>
            </a:r>
            <a:br>
              <a:rPr lang="en-US" dirty="0"/>
            </a:br>
            <a:r>
              <a:rPr lang="en-US" dirty="0"/>
              <a:t>Lecture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Computing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3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920"/>
            <a:ext cx="5345624" cy="49120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developers, the “stack” contains all the layers of software, interfaces, and libraries which are needed to create your application.</a:t>
            </a:r>
          </a:p>
          <a:p>
            <a:r>
              <a:rPr lang="en-US" dirty="0"/>
              <a:t>What devices will run it?</a:t>
            </a:r>
          </a:p>
          <a:p>
            <a:r>
              <a:rPr lang="en-US" dirty="0"/>
              <a:t>Do they all look the same?</a:t>
            </a:r>
          </a:p>
          <a:p>
            <a:r>
              <a:rPr lang="en-US" dirty="0"/>
              <a:t>What happens in the front and back ends?</a:t>
            </a:r>
          </a:p>
          <a:p>
            <a:r>
              <a:rPr lang="en-US" dirty="0"/>
              <a:t>How do you handle the middleware between layers?</a:t>
            </a:r>
          </a:p>
          <a:p>
            <a:r>
              <a:rPr lang="en-US" dirty="0"/>
              <a:t>How do the development and operational stack differ?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1036" y="2046050"/>
            <a:ext cx="487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Languages: JavaScript, PHP, HTML, CSS, MySQL</a:t>
            </a:r>
          </a:p>
          <a:p>
            <a:r>
              <a:rPr lang="en-US" dirty="0"/>
              <a:t>Applications: Mobile, Web, Desktop</a:t>
            </a:r>
          </a:p>
          <a:p>
            <a:r>
              <a:rPr lang="en-US" dirty="0"/>
              <a:t>APIs: Google Maps, Database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09" y="1067376"/>
            <a:ext cx="373380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375" y="1594662"/>
            <a:ext cx="1343025" cy="40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566" y="1572186"/>
            <a:ext cx="1810134" cy="3835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7418" y="2969380"/>
            <a:ext cx="3009900" cy="2009775"/>
          </a:xfrm>
          <a:prstGeom prst="rect">
            <a:avLst/>
          </a:prstGeom>
        </p:spPr>
      </p:pic>
      <p:pic>
        <p:nvPicPr>
          <p:cNvPr id="14" name="Picture 2" descr="Image result for full stac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291" y="4473877"/>
            <a:ext cx="3752876" cy="215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58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the Exam /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Know the purpose of:</a:t>
            </a:r>
          </a:p>
          <a:p>
            <a:r>
              <a:rPr lang="en-US" dirty="0"/>
              <a:t>Operating systems</a:t>
            </a:r>
          </a:p>
          <a:p>
            <a:r>
              <a:rPr lang="en-US" dirty="0"/>
              <a:t>Virtual Machines</a:t>
            </a:r>
          </a:p>
          <a:p>
            <a:r>
              <a:rPr lang="en-US" dirty="0"/>
              <a:t>Containers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 able to define an abstraction layer.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Contrast and compare: </a:t>
            </a:r>
          </a:p>
          <a:p>
            <a:r>
              <a:rPr lang="en-US" dirty="0"/>
              <a:t>Application and app</a:t>
            </a:r>
          </a:p>
          <a:p>
            <a:r>
              <a:rPr lang="en-US" dirty="0"/>
              <a:t>Desktop, web and mobile development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1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B0FF6E-1342-4F51-A1F2-A3E3848E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179236"/>
          </a:xfrm>
        </p:spPr>
        <p:txBody>
          <a:bodyPr/>
          <a:lstStyle/>
          <a:p>
            <a:r>
              <a:rPr lang="en-US" dirty="0"/>
              <a:t>Practice 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D80A8-B656-4ED6-A02C-63D08EB40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313043"/>
            <a:ext cx="10515600" cy="2776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Before lab time, I’m going to give you a practice test question. This isn’t worth points, but it will help you to anticipate the March 19 test.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We’ll spend 10 minutes on this.</a:t>
            </a:r>
          </a:p>
        </p:txBody>
      </p:sp>
    </p:spTree>
    <p:extLst>
      <p:ext uri="{BB962C8B-B14F-4D97-AF65-F5344CB8AC3E}">
        <p14:creationId xmlns:p14="http://schemas.microsoft.com/office/powerpoint/2010/main" val="125118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A0B6-3D9B-4248-9E43-2ACBF3B0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Please program 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0051-4D77-45EB-8155-8F0FED158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10325100" cy="4957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b="1" i="1" dirty="0"/>
              <a:t>f1</a:t>
            </a:r>
            <a:r>
              <a:rPr lang="en-US" dirty="0"/>
              <a:t> that takes two parameters and returns the absolute difference between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	x=1	y=7	absolute difference is 6</a:t>
            </a:r>
          </a:p>
          <a:p>
            <a:pPr marL="0" indent="0">
              <a:buNone/>
            </a:pPr>
            <a:r>
              <a:rPr lang="en-US" dirty="0"/>
              <a:t>e.g.	x=7	y=1	absolute difference is 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Hint: Use an if before doing the subtraction.</a:t>
            </a:r>
          </a:p>
        </p:txBody>
      </p:sp>
    </p:spTree>
    <p:extLst>
      <p:ext uri="{BB962C8B-B14F-4D97-AF65-F5344CB8AC3E}">
        <p14:creationId xmlns:p14="http://schemas.microsoft.com/office/powerpoint/2010/main" val="307622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long </a:t>
            </a:r>
            <a:r>
              <a:rPr lang="en-US" dirty="0" err="1"/>
              <a:t>long</a:t>
            </a:r>
            <a:r>
              <a:rPr lang="en-US" dirty="0"/>
              <a:t> time ago…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the 1940s, applications were written to run on a specific machines.</a:t>
            </a:r>
          </a:p>
          <a:p>
            <a:r>
              <a:rPr lang="en-US" dirty="0"/>
              <a:t>Each machine had its own language</a:t>
            </a:r>
          </a:p>
          <a:p>
            <a:r>
              <a:rPr lang="en-US" dirty="0"/>
              <a:t>Very few machines</a:t>
            </a:r>
          </a:p>
          <a:p>
            <a:r>
              <a:rPr lang="en-US" dirty="0"/>
              <a:t>Limited developer options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bought/built a new computer, your program was useless.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computers could load a different programming language </a:t>
            </a:r>
            <a:r>
              <a:rPr lang="en-US" b="1" u="sng" dirty="0"/>
              <a:t>AND</a:t>
            </a:r>
            <a:r>
              <a:rPr lang="en-US" dirty="0"/>
              <a:t> the application, but it took most of the memory.</a:t>
            </a:r>
          </a:p>
        </p:txBody>
      </p:sp>
      <p:sp>
        <p:nvSpPr>
          <p:cNvPr id="7" name="Rectangle 6"/>
          <p:cNvSpPr/>
          <p:nvPr/>
        </p:nvSpPr>
        <p:spPr>
          <a:xfrm>
            <a:off x="7332133" y="4978400"/>
            <a:ext cx="4021667" cy="889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Hardware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332133" y="3869926"/>
            <a:ext cx="4021667" cy="88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17580"/>
            <a:ext cx="2843829" cy="2132872"/>
          </a:xfrm>
          <a:prstGeom prst="rect">
            <a:avLst/>
          </a:prstGeom>
        </p:spPr>
      </p:pic>
      <p:pic>
        <p:nvPicPr>
          <p:cNvPr id="1026" name="Picture 2" descr="Image result for twice shy dick franc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354" y="759417"/>
            <a:ext cx="1942425" cy="289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26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Operating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 the 1950s people began to create systems which operated the hardware and managed the application.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operating system took up memory, but it created an abstraction layer separating the application from the hardware.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an application written for an operating system would run on any hardware.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Variations in operating systems still created enormous divisions in the computing world.</a:t>
            </a:r>
          </a:p>
        </p:txBody>
      </p:sp>
      <p:sp>
        <p:nvSpPr>
          <p:cNvPr id="7" name="Rectangle 6"/>
          <p:cNvSpPr/>
          <p:nvPr/>
        </p:nvSpPr>
        <p:spPr>
          <a:xfrm>
            <a:off x="7332133" y="4978400"/>
            <a:ext cx="4021667" cy="889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Hardware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2133" y="3872700"/>
            <a:ext cx="4021667" cy="889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7332133" y="2754048"/>
            <a:ext cx="4021667" cy="88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1416" y="6320155"/>
            <a:ext cx="67056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https://sites.google.com/site/optsytms/history-of-operating-systems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145" y="1179512"/>
            <a:ext cx="752475" cy="819150"/>
          </a:xfrm>
          <a:prstGeom prst="rect">
            <a:avLst/>
          </a:prstGeom>
        </p:spPr>
      </p:pic>
      <p:pic>
        <p:nvPicPr>
          <p:cNvPr id="2052" name="Picture 4" descr="Image result for windows 1980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965" y="1036320"/>
            <a:ext cx="1335382" cy="159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2902" y="1190784"/>
            <a:ext cx="2004610" cy="118557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31416" y="5956552"/>
            <a:ext cx="4953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https://www.youtube.com/watch?v=0eEG5LVXdKo</a:t>
            </a:r>
          </a:p>
        </p:txBody>
      </p:sp>
      <p:sp>
        <p:nvSpPr>
          <p:cNvPr id="11" name="Smiley Face 10"/>
          <p:cNvSpPr/>
          <p:nvPr/>
        </p:nvSpPr>
        <p:spPr>
          <a:xfrm>
            <a:off x="11590782" y="5956552"/>
            <a:ext cx="379677" cy="363603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2"/>
            <a:endCxn id="10" idx="3"/>
          </p:cNvCxnSpPr>
          <p:nvPr/>
        </p:nvCxnSpPr>
        <p:spPr>
          <a:xfrm flipH="1">
            <a:off x="10285336" y="6138354"/>
            <a:ext cx="1305446" cy="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94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Operating System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were many new concepts developed as part of an OS:</a:t>
            </a:r>
          </a:p>
          <a:p>
            <a:r>
              <a:rPr lang="en-US" dirty="0"/>
              <a:t>Multi-tasking</a:t>
            </a:r>
          </a:p>
          <a:p>
            <a:r>
              <a:rPr lang="en-US" dirty="0"/>
              <a:t>Scheduling</a:t>
            </a:r>
          </a:p>
          <a:p>
            <a:r>
              <a:rPr lang="en-US" dirty="0"/>
              <a:t>Threading</a:t>
            </a:r>
          </a:p>
          <a:p>
            <a:r>
              <a:rPr lang="en-US" dirty="0"/>
              <a:t>Drivers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Daemons</a:t>
            </a:r>
          </a:p>
          <a:p>
            <a:r>
              <a:rPr lang="en-US" dirty="0"/>
              <a:t>Permissions</a:t>
            </a:r>
          </a:p>
          <a:p>
            <a:r>
              <a:rPr lang="en-US" dirty="0"/>
              <a:t>Firewalls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506" y="1362551"/>
            <a:ext cx="160020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843" y="1076801"/>
            <a:ext cx="1781175" cy="1885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5525" y="1710213"/>
            <a:ext cx="1438275" cy="904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01431"/>
            <a:ext cx="1168426" cy="11684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7231" y="3553390"/>
            <a:ext cx="666750" cy="619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8874" y="3390086"/>
            <a:ext cx="1171575" cy="11715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2709" y="5137706"/>
            <a:ext cx="1181100" cy="1181100"/>
          </a:xfrm>
          <a:prstGeom prst="rect">
            <a:avLst/>
          </a:prstGeom>
        </p:spPr>
      </p:pic>
      <p:pic>
        <p:nvPicPr>
          <p:cNvPr id="3084" name="Picture 12" descr="Related im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144" y="4763154"/>
            <a:ext cx="3102305" cy="193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28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 vs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Originally, an application was defined as a more complete set of algorithms and capabilities in one software package.</a:t>
            </a:r>
          </a:p>
          <a:p>
            <a:r>
              <a:rPr lang="en-US" dirty="0"/>
              <a:t>MS Word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Web-based technologies eroded the need for monolithic applications.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Mobile devices replaced the concept of an application with the “app”</a:t>
            </a:r>
          </a:p>
          <a:p>
            <a:r>
              <a:rPr lang="en-US" dirty="0"/>
              <a:t>Lightweight, single purpose, small cost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Under the hood most “applications” are now deploying with “app” concepts.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653" y="3459779"/>
            <a:ext cx="5587021" cy="30997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186" y="1500337"/>
            <a:ext cx="30480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Machines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Still, operating systems were tied to the hardware. </a:t>
            </a:r>
          </a:p>
          <a:p>
            <a:r>
              <a:rPr lang="en-US" dirty="0"/>
              <a:t>One OS = one machine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Early solutions featured virtual machines hosted inside another OS.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Modern virtual machines provide another layer of abstraction between OS and hardware.</a:t>
            </a:r>
          </a:p>
          <a:p>
            <a:r>
              <a:rPr lang="en-US" dirty="0"/>
              <a:t>Many OS = one machine</a:t>
            </a:r>
          </a:p>
          <a:p>
            <a:r>
              <a:rPr lang="en-US" dirty="0"/>
              <a:t>OS image can move to another machine.</a:t>
            </a:r>
          </a:p>
          <a:p>
            <a:r>
              <a:rPr lang="en-US" dirty="0"/>
              <a:t>New OS copies can be created at will.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32133" y="4978400"/>
            <a:ext cx="4021667" cy="889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Hardware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32134" y="2760682"/>
            <a:ext cx="1196692" cy="889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32133" y="1697466"/>
            <a:ext cx="1196692" cy="88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32133" y="4346974"/>
            <a:ext cx="4021667" cy="4147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Hypervisor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32134" y="3823898"/>
            <a:ext cx="1196691" cy="414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44621" y="3823897"/>
            <a:ext cx="1196691" cy="414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57109" y="3830058"/>
            <a:ext cx="1196691" cy="414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44621" y="2754048"/>
            <a:ext cx="1196692" cy="889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157108" y="2754048"/>
            <a:ext cx="1196692" cy="889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744621" y="1697466"/>
            <a:ext cx="1196692" cy="88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157108" y="1693132"/>
            <a:ext cx="1196692" cy="88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35067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Containers and Dockers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Still the application was dependent on the OS.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Bitter PC vs Mac  wars.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Recently (2010) containers were introduced to provide yet another abstraction layer.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all the services, drivers, etc. inherent in the OS can be ported with the application.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32133" y="4978400"/>
            <a:ext cx="4021667" cy="889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Hardware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32134" y="3297792"/>
            <a:ext cx="1196692" cy="4147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32133" y="4346974"/>
            <a:ext cx="4021667" cy="4147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Hypervisor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332134" y="3823898"/>
            <a:ext cx="1196691" cy="414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744621" y="3823897"/>
            <a:ext cx="1196691" cy="414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157109" y="3830058"/>
            <a:ext cx="1196691" cy="414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744621" y="3291158"/>
            <a:ext cx="1196692" cy="4147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157108" y="3291158"/>
            <a:ext cx="1196692" cy="4147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157108" y="2017684"/>
            <a:ext cx="554290" cy="5687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157108" y="2728002"/>
            <a:ext cx="554290" cy="414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799510" y="2737314"/>
            <a:ext cx="554290" cy="414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833377" y="2017684"/>
            <a:ext cx="554290" cy="5687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076655" y="3285716"/>
            <a:ext cx="284438" cy="2832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664168" y="3294160"/>
            <a:ext cx="284438" cy="2832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251681" y="3294160"/>
            <a:ext cx="284438" cy="2832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744620" y="2017684"/>
            <a:ext cx="554290" cy="5687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744620" y="2728002"/>
            <a:ext cx="554290" cy="414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387022" y="2737314"/>
            <a:ext cx="554290" cy="414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420889" y="2017684"/>
            <a:ext cx="554290" cy="5687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32132" y="2008244"/>
            <a:ext cx="554290" cy="5687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332132" y="2718562"/>
            <a:ext cx="554290" cy="414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74534" y="2727874"/>
            <a:ext cx="554290" cy="414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008401" y="2008244"/>
            <a:ext cx="554290" cy="5687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331416" y="6204525"/>
            <a:ext cx="4953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https://www.youtube.com/watch?v=0eEG5LVXdKo</a:t>
            </a:r>
          </a:p>
        </p:txBody>
      </p:sp>
      <p:sp>
        <p:nvSpPr>
          <p:cNvPr id="45" name="Smiley Face 44"/>
          <p:cNvSpPr/>
          <p:nvPr/>
        </p:nvSpPr>
        <p:spPr>
          <a:xfrm>
            <a:off x="11590782" y="6204525"/>
            <a:ext cx="379677" cy="363603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5" idx="2"/>
            <a:endCxn id="44" idx="3"/>
          </p:cNvCxnSpPr>
          <p:nvPr/>
        </p:nvCxnSpPr>
        <p:spPr>
          <a:xfrm flipH="1">
            <a:off x="10285336" y="6386327"/>
            <a:ext cx="1305446" cy="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94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19200"/>
            <a:ext cx="5407617" cy="49577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Starting with service-oriented architecture, programmers began developing modular, networked code.</a:t>
            </a:r>
          </a:p>
          <a:p>
            <a:r>
              <a:rPr lang="en-US" dirty="0"/>
              <a:t>Less difficult to build/test</a:t>
            </a:r>
          </a:p>
          <a:p>
            <a:r>
              <a:rPr lang="en-US" dirty="0"/>
              <a:t>Reusable by many clients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modern concept of a </a:t>
            </a:r>
            <a:r>
              <a:rPr lang="en-US" dirty="0" err="1"/>
              <a:t>microservice</a:t>
            </a:r>
            <a:r>
              <a:rPr lang="en-US" dirty="0"/>
              <a:t> avoids creating large applications instead of simple services.</a:t>
            </a:r>
          </a:p>
          <a:p>
            <a:r>
              <a:rPr lang="en-US" dirty="0"/>
              <a:t>Perfect one capability</a:t>
            </a:r>
          </a:p>
          <a:p>
            <a:r>
              <a:rPr lang="en-US" dirty="0"/>
              <a:t>Join them together for complexity</a:t>
            </a:r>
          </a:p>
        </p:txBody>
      </p:sp>
      <p:pic>
        <p:nvPicPr>
          <p:cNvPr id="2050" name="Picture 2" descr="Image result for micro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190" y="1218431"/>
            <a:ext cx="4912066" cy="247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icroservic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843" y="3954885"/>
            <a:ext cx="4406759" cy="244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05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pPr algn="ctr"/>
            <a:r>
              <a:rPr lang="en-US" dirty="0"/>
              <a:t>Why We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9133"/>
            <a:ext cx="5342467" cy="506783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development of virtual machines made it easy to port a machine image from one set of hardware to another.</a:t>
            </a:r>
          </a:p>
          <a:p>
            <a:r>
              <a:rPr lang="en-US" dirty="0"/>
              <a:t>No changes were required in the OS. No new drivers. No new patches.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development of containers made it easy to port an application from one OS to another.</a:t>
            </a:r>
          </a:p>
          <a:p>
            <a:r>
              <a:rPr lang="en-US" dirty="0"/>
              <a:t>No changes were required in the OS. No new libraries. No new services.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1" y="1490025"/>
            <a:ext cx="1819275" cy="189547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1" y="4313767"/>
            <a:ext cx="1828800" cy="170497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5044" y="4208992"/>
            <a:ext cx="1943100" cy="1809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5044" y="1490025"/>
            <a:ext cx="1879594" cy="195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0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3687</TotalTime>
  <Words>781</Words>
  <Application>Microsoft Office PowerPoint</Application>
  <PresentationFormat>Widescreen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CSC 200 Lecture 8</vt:lpstr>
      <vt:lpstr>A long long time ago…</vt:lpstr>
      <vt:lpstr>Operating System</vt:lpstr>
      <vt:lpstr>Operating System Innovations</vt:lpstr>
      <vt:lpstr>App vs Application</vt:lpstr>
      <vt:lpstr>Virtual Machines</vt:lpstr>
      <vt:lpstr>Containers and Dockers</vt:lpstr>
      <vt:lpstr>Microservices</vt:lpstr>
      <vt:lpstr>Why We Care</vt:lpstr>
      <vt:lpstr>Computer Stack</vt:lpstr>
      <vt:lpstr>For the Exam / Homework</vt:lpstr>
      <vt:lpstr>Practice Test</vt:lpstr>
      <vt:lpstr>Please program the following</vt:lpstr>
    </vt:vector>
  </TitlesOfParts>
  <Company>HPES NMCI 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200 Class 1</dc:title>
  <dc:creator>Dillon, Brian S CIV NSWCDD, V53</dc:creator>
  <cp:lastModifiedBy>Stacey Dillon</cp:lastModifiedBy>
  <cp:revision>82</cp:revision>
  <dcterms:created xsi:type="dcterms:W3CDTF">2019-03-29T22:39:59Z</dcterms:created>
  <dcterms:modified xsi:type="dcterms:W3CDTF">2020-03-11T21:13:19Z</dcterms:modified>
</cp:coreProperties>
</file>