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88" r:id="rId7"/>
    <p:sldId id="273" r:id="rId8"/>
    <p:sldId id="280" r:id="rId9"/>
    <p:sldId id="282" r:id="rId10"/>
    <p:sldId id="283" r:id="rId11"/>
    <p:sldId id="289" r:id="rId12"/>
    <p:sldId id="293" r:id="rId13"/>
    <p:sldId id="294" r:id="rId14"/>
    <p:sldId id="292" r:id="rId15"/>
    <p:sldId id="286" r:id="rId16"/>
    <p:sldId id="290" r:id="rId17"/>
    <p:sldId id="295" r:id="rId18"/>
    <p:sldId id="285" r:id="rId19"/>
    <p:sldId id="291" r:id="rId20"/>
    <p:sldId id="296" r:id="rId21"/>
    <p:sldId id="29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8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10515600" cy="49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181600" cy="495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9200"/>
            <a:ext cx="5181600" cy="495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7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2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200</a:t>
            </a:r>
            <a:br>
              <a:rPr lang="en-US" dirty="0"/>
            </a:br>
            <a:r>
              <a:rPr lang="en-US" dirty="0"/>
              <a:t>Class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  <a:p>
            <a:r>
              <a:rPr lang="en-US" dirty="0"/>
              <a:t>HTML, CSS, JavaScript</a:t>
            </a:r>
          </a:p>
        </p:txBody>
      </p:sp>
    </p:spTree>
    <p:extLst>
      <p:ext uri="{BB962C8B-B14F-4D97-AF65-F5344CB8AC3E}">
        <p14:creationId xmlns:p14="http://schemas.microsoft.com/office/powerpoint/2010/main" val="108303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Open the file using a web browser.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HTML files should work in </a:t>
            </a:r>
            <a:r>
              <a:rPr lang="en-US" u="sng" dirty="0"/>
              <a:t>any</a:t>
            </a:r>
            <a:r>
              <a:rPr lang="en-US" dirty="0"/>
              <a:t> browser.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some differences between browsers.</a:t>
            </a:r>
          </a:p>
          <a:p>
            <a:r>
              <a:rPr lang="en-US" dirty="0"/>
              <a:t>Historically these differences were a problem for web developers.</a:t>
            </a:r>
          </a:p>
          <a:p>
            <a:r>
              <a:rPr lang="en-US" dirty="0"/>
              <a:t>HTML5 definitions eliminate most of these differences.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browser is smart and will make up for some of your simple mistakes.</a:t>
            </a:r>
          </a:p>
          <a:p>
            <a:r>
              <a:rPr lang="en-US" dirty="0"/>
              <a:t>That does not mean the page will look the way you expected.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395" y="1264920"/>
            <a:ext cx="4951425" cy="264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4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19200"/>
            <a:ext cx="6874565" cy="52736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HTML provides bones for a web page.</a:t>
            </a:r>
          </a:p>
          <a:p>
            <a:pPr>
              <a:buFontTx/>
              <a:buChar char="-"/>
            </a:pPr>
            <a:r>
              <a:rPr lang="en-US" dirty="0"/>
              <a:t>Basic structure</a:t>
            </a:r>
          </a:p>
          <a:p>
            <a:pPr>
              <a:buFontTx/>
              <a:buChar char="-"/>
            </a:pPr>
            <a:r>
              <a:rPr lang="en-US" dirty="0"/>
              <a:t>Pieces to move/work</a:t>
            </a:r>
          </a:p>
          <a:p>
            <a:pPr>
              <a:buFontTx/>
              <a:buChar char="-"/>
            </a:pPr>
            <a:r>
              <a:rPr lang="en-US" dirty="0"/>
              <a:t>Basic form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tag-based programming language</a:t>
            </a:r>
          </a:p>
          <a:p>
            <a:pPr>
              <a:buFontTx/>
              <a:buChar char="-"/>
            </a:pPr>
            <a:r>
              <a:rPr lang="en-US" dirty="0"/>
              <a:t>Tags are usually  </a:t>
            </a:r>
            <a:r>
              <a:rPr lang="en-US" b="1" i="1" dirty="0"/>
              <a:t>binary</a:t>
            </a:r>
            <a:r>
              <a:rPr lang="en-US" dirty="0"/>
              <a:t> &lt;open&gt;&lt;/close&gt;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 tags include:</a:t>
            </a:r>
          </a:p>
          <a:p>
            <a:pPr marL="0" indent="0">
              <a:buNone/>
            </a:pPr>
            <a:r>
              <a:rPr lang="en-US" dirty="0"/>
              <a:t>- p Paragraph</a:t>
            </a:r>
          </a:p>
          <a:p>
            <a:pPr>
              <a:buFontTx/>
              <a:buChar char="-"/>
            </a:pPr>
            <a:r>
              <a:rPr lang="en-US" dirty="0"/>
              <a:t>h# Headlines (h1, h2, h3,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 err="1"/>
              <a:t>img</a:t>
            </a:r>
            <a:r>
              <a:rPr lang="en-US" dirty="0"/>
              <a:t> Images</a:t>
            </a:r>
          </a:p>
          <a:p>
            <a:pPr>
              <a:buFontTx/>
              <a:buChar char="-"/>
            </a:pPr>
            <a:r>
              <a:rPr lang="en-US" dirty="0"/>
              <a:t>a 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5069F-A55E-4B1A-B884-CFD3DBF3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070" y="1407318"/>
            <a:ext cx="28384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8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Anatomy of a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403574" cy="4957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Each tag has a fixed name</a:t>
            </a:r>
          </a:p>
          <a:p>
            <a:r>
              <a:rPr lang="en-US" dirty="0"/>
              <a:t>Use </a:t>
            </a:r>
            <a:r>
              <a:rPr lang="en-US" b="1" i="1" dirty="0"/>
              <a:t>recognized</a:t>
            </a:r>
            <a:r>
              <a:rPr lang="en-US" dirty="0"/>
              <a:t> HTML tags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tag has several attributes</a:t>
            </a:r>
          </a:p>
          <a:p>
            <a:r>
              <a:rPr lang="en-US" dirty="0"/>
              <a:t>Attributes have default values, so you don’t HAVE to include them.</a:t>
            </a:r>
          </a:p>
          <a:p>
            <a:r>
              <a:rPr lang="en-US" dirty="0"/>
              <a:t>If you do include them, you can set the values as you like.</a:t>
            </a:r>
          </a:p>
          <a:p>
            <a:r>
              <a:rPr lang="en-US" dirty="0"/>
              <a:t>In HTML5 many of the style-related attributes became </a:t>
            </a:r>
            <a:r>
              <a:rPr lang="en-US" b="1" i="1" dirty="0"/>
              <a:t>deprecated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E4E40-2FD3-4051-86B2-74410ECFACDD}"/>
              </a:ext>
            </a:extLst>
          </p:cNvPr>
          <p:cNvSpPr txBox="1"/>
          <p:nvPr/>
        </p:nvSpPr>
        <p:spPr>
          <a:xfrm>
            <a:off x="6691811" y="2004224"/>
            <a:ext cx="52086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&lt;tag attribute=“value” other=“value2”&gt;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InnerHTML</a:t>
            </a:r>
            <a:endParaRPr lang="en-US" sz="2400" dirty="0"/>
          </a:p>
          <a:p>
            <a:r>
              <a:rPr lang="en-US" sz="2400" dirty="0"/>
              <a:t>&lt;/tag&gt;</a:t>
            </a:r>
          </a:p>
          <a:p>
            <a:endParaRPr lang="en-US" sz="2400" dirty="0"/>
          </a:p>
          <a:p>
            <a:r>
              <a:rPr lang="en-US" sz="2400" dirty="0"/>
              <a:t>&lt;tag attribute=“value” other=“value2”&gt;</a:t>
            </a:r>
          </a:p>
          <a:p>
            <a:r>
              <a:rPr lang="en-US" sz="2400" dirty="0"/>
              <a:t>    &lt;p&gt;More stuff&lt;/p&gt;</a:t>
            </a:r>
          </a:p>
          <a:p>
            <a:r>
              <a:rPr lang="en-US" sz="2400" dirty="0"/>
              <a:t>&lt;/tag&gt;</a:t>
            </a:r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693BD-952E-44B2-B9CC-EA47C273488A}"/>
              </a:ext>
            </a:extLst>
          </p:cNvPr>
          <p:cNvSpPr txBox="1"/>
          <p:nvPr/>
        </p:nvSpPr>
        <p:spPr>
          <a:xfrm>
            <a:off x="6715539" y="5058178"/>
            <a:ext cx="463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Deprecated</a:t>
            </a:r>
            <a:r>
              <a:rPr lang="en-US" dirty="0"/>
              <a:t> – No longer recognized as the best practice; liable to be removed at any time.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671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Tag, Class, Name,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403574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tag can be identified by four key attributes</a:t>
            </a:r>
          </a:p>
          <a:p>
            <a:r>
              <a:rPr lang="en-US" dirty="0"/>
              <a:t>Tag – There can be many </a:t>
            </a:r>
            <a:r>
              <a:rPr lang="en-US" b="1" i="1" dirty="0"/>
              <a:t>instances </a:t>
            </a:r>
            <a:r>
              <a:rPr lang="en-US" dirty="0"/>
              <a:t>of the same tag.</a:t>
            </a:r>
          </a:p>
          <a:p>
            <a:r>
              <a:rPr lang="en-US" dirty="0"/>
              <a:t>Class – Many tags may have the same class.</a:t>
            </a:r>
          </a:p>
          <a:p>
            <a:r>
              <a:rPr lang="en-US" dirty="0"/>
              <a:t>Name – Many tags can share the same name</a:t>
            </a:r>
          </a:p>
          <a:p>
            <a:r>
              <a:rPr lang="en-US" dirty="0"/>
              <a:t>ID – Only one tag can have each ID.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DDBAC-6280-4E83-8F04-952CBF880453}"/>
              </a:ext>
            </a:extLst>
          </p:cNvPr>
          <p:cNvSpPr txBox="1"/>
          <p:nvPr/>
        </p:nvSpPr>
        <p:spPr>
          <a:xfrm>
            <a:off x="6417006" y="1205947"/>
            <a:ext cx="45999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 class=“left” id=“first” name=“talk”&gt;</a:t>
            </a:r>
          </a:p>
          <a:p>
            <a:r>
              <a:rPr lang="en-US" dirty="0"/>
              <a:t>    I am some text in a paragraph.</a:t>
            </a:r>
          </a:p>
          <a:p>
            <a:r>
              <a:rPr lang="en-US" dirty="0"/>
              <a:t>&lt;/p&gt;</a:t>
            </a:r>
          </a:p>
          <a:p>
            <a:endParaRPr lang="en-US" dirty="0"/>
          </a:p>
          <a:p>
            <a:r>
              <a:rPr lang="en-US" dirty="0"/>
              <a:t>&lt;p class=“right” name=“talk”&gt;</a:t>
            </a:r>
          </a:p>
          <a:p>
            <a:r>
              <a:rPr lang="en-US" dirty="0"/>
              <a:t>    So am I.</a:t>
            </a:r>
          </a:p>
          <a:p>
            <a:r>
              <a:rPr lang="en-US" dirty="0"/>
              <a:t>&lt;/p&gt;</a:t>
            </a:r>
          </a:p>
          <a:p>
            <a:endParaRPr lang="en-US" dirty="0"/>
          </a:p>
          <a:p>
            <a:r>
              <a:rPr lang="en-US" dirty="0"/>
              <a:t>&lt;div class=“left” name=“talk”&gt;</a:t>
            </a:r>
          </a:p>
          <a:p>
            <a:r>
              <a:rPr lang="en-US" dirty="0"/>
              <a:t>    But not all text is in a paragraph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&lt;h1 class=“right” name=“talk”&gt;</a:t>
            </a:r>
          </a:p>
          <a:p>
            <a:r>
              <a:rPr lang="en-US" dirty="0"/>
              <a:t>    So what?</a:t>
            </a:r>
          </a:p>
          <a:p>
            <a:r>
              <a:rPr lang="en-US" dirty="0"/>
              <a:t>&lt;/h1&gt;</a:t>
            </a:r>
          </a:p>
          <a:p>
            <a:endParaRPr lang="en-US" dirty="0"/>
          </a:p>
          <a:p>
            <a:r>
              <a:rPr lang="en-US" dirty="0"/>
              <a:t>&lt;p class=“left” name=“talk”&gt;</a:t>
            </a:r>
          </a:p>
          <a:p>
            <a:r>
              <a:rPr lang="en-US" dirty="0"/>
              <a:t>    I don’t know. Stop yelling!</a:t>
            </a:r>
          </a:p>
          <a:p>
            <a:r>
              <a:rPr lang="en-US" dirty="0"/>
              <a:t>&lt;/p&gt;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7610C8-592D-499E-B81C-BE014EE1492C}"/>
              </a:ext>
            </a:extLst>
          </p:cNvPr>
          <p:cNvSpPr/>
          <p:nvPr/>
        </p:nvSpPr>
        <p:spPr>
          <a:xfrm>
            <a:off x="6366958" y="1219200"/>
            <a:ext cx="404903" cy="357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209A8F-45CE-4F21-AD53-C9C720EAA02E}"/>
              </a:ext>
            </a:extLst>
          </p:cNvPr>
          <p:cNvSpPr/>
          <p:nvPr/>
        </p:nvSpPr>
        <p:spPr>
          <a:xfrm>
            <a:off x="6380210" y="2299252"/>
            <a:ext cx="404903" cy="357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4F1264-F3B5-4525-A38A-11222EDDA129}"/>
              </a:ext>
            </a:extLst>
          </p:cNvPr>
          <p:cNvSpPr/>
          <p:nvPr/>
        </p:nvSpPr>
        <p:spPr>
          <a:xfrm>
            <a:off x="6406714" y="5638800"/>
            <a:ext cx="404903" cy="357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563E22-ECED-4821-9295-11C968A5E9A7}"/>
              </a:ext>
            </a:extLst>
          </p:cNvPr>
          <p:cNvSpPr/>
          <p:nvPr/>
        </p:nvSpPr>
        <p:spPr>
          <a:xfrm>
            <a:off x="6446471" y="3404646"/>
            <a:ext cx="404903" cy="35780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240848-9F9E-4106-B4AA-C723FCAB10DD}"/>
              </a:ext>
            </a:extLst>
          </p:cNvPr>
          <p:cNvSpPr/>
          <p:nvPr/>
        </p:nvSpPr>
        <p:spPr>
          <a:xfrm>
            <a:off x="6419966" y="4475476"/>
            <a:ext cx="404903" cy="35780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34629F-768B-4C21-BEA4-2A2AF401418A}"/>
              </a:ext>
            </a:extLst>
          </p:cNvPr>
          <p:cNvSpPr/>
          <p:nvPr/>
        </p:nvSpPr>
        <p:spPr>
          <a:xfrm>
            <a:off x="7340992" y="1205948"/>
            <a:ext cx="404903" cy="35780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03F572-AD08-4EB5-8A0D-2CC80A2BFDE6}"/>
              </a:ext>
            </a:extLst>
          </p:cNvPr>
          <p:cNvSpPr/>
          <p:nvPr/>
        </p:nvSpPr>
        <p:spPr>
          <a:xfrm>
            <a:off x="7477183" y="3391393"/>
            <a:ext cx="404903" cy="35780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DD1B68-391C-40AB-9885-F900EEC066E0}"/>
              </a:ext>
            </a:extLst>
          </p:cNvPr>
          <p:cNvSpPr/>
          <p:nvPr/>
        </p:nvSpPr>
        <p:spPr>
          <a:xfrm>
            <a:off x="7340992" y="5576838"/>
            <a:ext cx="404903" cy="35780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DA2675-6034-4B0D-9223-482B913642A5}"/>
              </a:ext>
            </a:extLst>
          </p:cNvPr>
          <p:cNvSpPr/>
          <p:nvPr/>
        </p:nvSpPr>
        <p:spPr>
          <a:xfrm>
            <a:off x="7477182" y="4513934"/>
            <a:ext cx="404903" cy="357809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154F8D-F127-43B9-82D6-981652FD19DF}"/>
              </a:ext>
            </a:extLst>
          </p:cNvPr>
          <p:cNvSpPr/>
          <p:nvPr/>
        </p:nvSpPr>
        <p:spPr>
          <a:xfrm>
            <a:off x="7417547" y="2299252"/>
            <a:ext cx="404903" cy="357809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05A313-47CE-4764-96D1-BE7278131860}"/>
              </a:ext>
            </a:extLst>
          </p:cNvPr>
          <p:cNvSpPr/>
          <p:nvPr/>
        </p:nvSpPr>
        <p:spPr>
          <a:xfrm>
            <a:off x="9438503" y="1205947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84B677-8124-4EB5-9596-BF3D2195C009}"/>
              </a:ext>
            </a:extLst>
          </p:cNvPr>
          <p:cNvSpPr/>
          <p:nvPr/>
        </p:nvSpPr>
        <p:spPr>
          <a:xfrm>
            <a:off x="8716971" y="2299251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9EFA00-D1DA-4A7B-A1E0-E87FDCBC38C5}"/>
              </a:ext>
            </a:extLst>
          </p:cNvPr>
          <p:cNvSpPr/>
          <p:nvPr/>
        </p:nvSpPr>
        <p:spPr>
          <a:xfrm>
            <a:off x="8706678" y="3391392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33467F1-468F-498A-8289-4E5F726F7175}"/>
              </a:ext>
            </a:extLst>
          </p:cNvPr>
          <p:cNvSpPr/>
          <p:nvPr/>
        </p:nvSpPr>
        <p:spPr>
          <a:xfrm>
            <a:off x="8789857" y="4500814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19CF8D4-543A-4600-B7A1-B971A61DD25A}"/>
              </a:ext>
            </a:extLst>
          </p:cNvPr>
          <p:cNvSpPr/>
          <p:nvPr/>
        </p:nvSpPr>
        <p:spPr>
          <a:xfrm>
            <a:off x="8514519" y="5594117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0B00F7-B21F-4A24-BD9A-AA978F1BFBDD}"/>
              </a:ext>
            </a:extLst>
          </p:cNvPr>
          <p:cNvSpPr/>
          <p:nvPr/>
        </p:nvSpPr>
        <p:spPr>
          <a:xfrm>
            <a:off x="8187295" y="1219738"/>
            <a:ext cx="404903" cy="3578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9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 Another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403574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 the open/close tags.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how each pare of tags is indented? </a:t>
            </a:r>
          </a:p>
          <a:p>
            <a:r>
              <a:rPr lang="en-US" dirty="0"/>
              <a:t>Does that help you read?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Body is best used for pure 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Head will be used for script and style code.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541" y="1219200"/>
            <a:ext cx="39052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2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is a popular programming language.</a:t>
            </a:r>
          </a:p>
          <a:p>
            <a:r>
              <a:rPr lang="en-US" dirty="0"/>
              <a:t>All over the web</a:t>
            </a:r>
          </a:p>
          <a:p>
            <a:r>
              <a:rPr lang="en-US" dirty="0"/>
              <a:t>Used in Scratch</a:t>
            </a:r>
          </a:p>
          <a:p>
            <a:r>
              <a:rPr lang="en-US" dirty="0"/>
              <a:t>JavaScript ≠ Java</a:t>
            </a:r>
          </a:p>
          <a:p>
            <a:r>
              <a:rPr lang="en-US" dirty="0"/>
              <a:t>Not very user-friendly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best placed in the head although you </a:t>
            </a:r>
            <a:r>
              <a:rPr lang="en-US" b="1" i="1" dirty="0"/>
              <a:t>could</a:t>
            </a:r>
            <a:r>
              <a:rPr lang="en-US" dirty="0"/>
              <a:t> place them anywhere.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784" y="1064322"/>
            <a:ext cx="2908784" cy="32209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989" y="4313270"/>
            <a:ext cx="4501295" cy="24390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865" y="524054"/>
            <a:ext cx="2316030" cy="35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3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19200"/>
            <a:ext cx="7311888" cy="5273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provides muscles for a web page.</a:t>
            </a:r>
          </a:p>
          <a:p>
            <a:pPr>
              <a:buFontTx/>
              <a:buChar char="-"/>
            </a:pPr>
            <a:r>
              <a:rPr lang="en-US" dirty="0"/>
              <a:t>Move things</a:t>
            </a:r>
          </a:p>
          <a:p>
            <a:pPr>
              <a:buFontTx/>
              <a:buChar char="-"/>
            </a:pPr>
            <a:r>
              <a:rPr lang="en-US" dirty="0"/>
              <a:t>Change things</a:t>
            </a:r>
          </a:p>
          <a:p>
            <a:pPr>
              <a:buFontTx/>
              <a:buChar char="-"/>
            </a:pPr>
            <a:r>
              <a:rPr lang="en-US" dirty="0"/>
              <a:t>Connect things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uses </a:t>
            </a:r>
            <a:r>
              <a:rPr lang="en-US" i="1" dirty="0"/>
              <a:t>fields</a:t>
            </a:r>
            <a:r>
              <a:rPr lang="en-US" dirty="0"/>
              <a:t> and </a:t>
            </a:r>
            <a:r>
              <a:rPr lang="en-US" i="1" dirty="0"/>
              <a:t>functions.</a:t>
            </a:r>
          </a:p>
          <a:p>
            <a:r>
              <a:rPr lang="en-US" dirty="0"/>
              <a:t>Fields contain data – var </a:t>
            </a:r>
            <a:r>
              <a:rPr lang="en-US" dirty="0" err="1"/>
              <a:t>myName</a:t>
            </a:r>
            <a:r>
              <a:rPr lang="en-US" dirty="0"/>
              <a:t> = “Brian”</a:t>
            </a:r>
          </a:p>
          <a:p>
            <a:r>
              <a:rPr lang="en-US" dirty="0"/>
              <a:t>Functions do things with data – alert(</a:t>
            </a:r>
            <a:r>
              <a:rPr lang="en-US" dirty="0" err="1"/>
              <a:t>myName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5069F-A55E-4B1A-B884-CFD3DBF3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070" y="1407318"/>
            <a:ext cx="2838450" cy="458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3D0D83-DC69-4B03-A9F8-FF84DF30AA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2120" y="1407318"/>
            <a:ext cx="2819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0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568514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JavaScript you can use the get functions to find all the tags.</a:t>
            </a:r>
          </a:p>
          <a:p>
            <a:r>
              <a:rPr lang="en-US" dirty="0" err="1"/>
              <a:t>document.getElementsByTagName</a:t>
            </a:r>
            <a:endParaRPr lang="en-US" dirty="0"/>
          </a:p>
          <a:p>
            <a:r>
              <a:rPr lang="en-US" dirty="0" err="1"/>
              <a:t>document.getElementsByClass</a:t>
            </a:r>
            <a:endParaRPr lang="en-US" dirty="0"/>
          </a:p>
          <a:p>
            <a:r>
              <a:rPr lang="en-US" dirty="0" err="1"/>
              <a:t>doucment.getElementsByName</a:t>
            </a:r>
            <a:endParaRPr lang="en-US" dirty="0"/>
          </a:p>
          <a:p>
            <a:r>
              <a:rPr lang="en-US" dirty="0" err="1"/>
              <a:t>document.getElementById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work with groups of related tags OR one specific tag.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DDBAC-6280-4E83-8F04-952CBF880453}"/>
              </a:ext>
            </a:extLst>
          </p:cNvPr>
          <p:cNvSpPr txBox="1"/>
          <p:nvPr/>
        </p:nvSpPr>
        <p:spPr>
          <a:xfrm>
            <a:off x="6417006" y="1205947"/>
            <a:ext cx="45999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 class=“left” id=“first” name=“talk”&gt;</a:t>
            </a:r>
          </a:p>
          <a:p>
            <a:r>
              <a:rPr lang="en-US" dirty="0"/>
              <a:t>    I am some text in a paragraph.</a:t>
            </a:r>
          </a:p>
          <a:p>
            <a:r>
              <a:rPr lang="en-US" dirty="0"/>
              <a:t>&lt;/p&gt;</a:t>
            </a:r>
          </a:p>
          <a:p>
            <a:endParaRPr lang="en-US" dirty="0"/>
          </a:p>
          <a:p>
            <a:r>
              <a:rPr lang="en-US" dirty="0"/>
              <a:t>&lt;p class=“right” name=“talk”&gt;</a:t>
            </a:r>
          </a:p>
          <a:p>
            <a:r>
              <a:rPr lang="en-US" dirty="0"/>
              <a:t>    So am I.</a:t>
            </a:r>
          </a:p>
          <a:p>
            <a:r>
              <a:rPr lang="en-US" dirty="0"/>
              <a:t>&lt;/p&gt;</a:t>
            </a:r>
          </a:p>
          <a:p>
            <a:endParaRPr lang="en-US" dirty="0"/>
          </a:p>
          <a:p>
            <a:r>
              <a:rPr lang="en-US" dirty="0"/>
              <a:t>&lt;div class=“left” name=“talk”&gt;</a:t>
            </a:r>
          </a:p>
          <a:p>
            <a:r>
              <a:rPr lang="en-US" dirty="0"/>
              <a:t>    But not all text is in a paragraph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&lt;h1 class=“right” name=“talk”&gt;</a:t>
            </a:r>
          </a:p>
          <a:p>
            <a:r>
              <a:rPr lang="en-US" dirty="0"/>
              <a:t>    So what?</a:t>
            </a:r>
          </a:p>
          <a:p>
            <a:r>
              <a:rPr lang="en-US" dirty="0"/>
              <a:t>&lt;/h1&gt;</a:t>
            </a:r>
          </a:p>
          <a:p>
            <a:endParaRPr lang="en-US" dirty="0"/>
          </a:p>
          <a:p>
            <a:r>
              <a:rPr lang="en-US" dirty="0"/>
              <a:t>&lt;p class=“left” name=“talk”&gt;</a:t>
            </a:r>
          </a:p>
          <a:p>
            <a:r>
              <a:rPr lang="en-US" dirty="0"/>
              <a:t>    I don’t know. Stop yelling!</a:t>
            </a:r>
          </a:p>
          <a:p>
            <a:r>
              <a:rPr lang="en-US" dirty="0"/>
              <a:t>&lt;/p&gt;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7610C8-592D-499E-B81C-BE014EE1492C}"/>
              </a:ext>
            </a:extLst>
          </p:cNvPr>
          <p:cNvSpPr/>
          <p:nvPr/>
        </p:nvSpPr>
        <p:spPr>
          <a:xfrm>
            <a:off x="6366958" y="1219200"/>
            <a:ext cx="404903" cy="357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209A8F-45CE-4F21-AD53-C9C720EAA02E}"/>
              </a:ext>
            </a:extLst>
          </p:cNvPr>
          <p:cNvSpPr/>
          <p:nvPr/>
        </p:nvSpPr>
        <p:spPr>
          <a:xfrm>
            <a:off x="6380210" y="2299252"/>
            <a:ext cx="404903" cy="357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4F1264-F3B5-4525-A38A-11222EDDA129}"/>
              </a:ext>
            </a:extLst>
          </p:cNvPr>
          <p:cNvSpPr/>
          <p:nvPr/>
        </p:nvSpPr>
        <p:spPr>
          <a:xfrm>
            <a:off x="6406714" y="5638800"/>
            <a:ext cx="404903" cy="357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34629F-768B-4C21-BEA4-2A2AF401418A}"/>
              </a:ext>
            </a:extLst>
          </p:cNvPr>
          <p:cNvSpPr/>
          <p:nvPr/>
        </p:nvSpPr>
        <p:spPr>
          <a:xfrm>
            <a:off x="7340992" y="1205948"/>
            <a:ext cx="404903" cy="35780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03F572-AD08-4EB5-8A0D-2CC80A2BFDE6}"/>
              </a:ext>
            </a:extLst>
          </p:cNvPr>
          <p:cNvSpPr/>
          <p:nvPr/>
        </p:nvSpPr>
        <p:spPr>
          <a:xfrm>
            <a:off x="7477183" y="3391393"/>
            <a:ext cx="404903" cy="35780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DD1B68-391C-40AB-9885-F900EEC066E0}"/>
              </a:ext>
            </a:extLst>
          </p:cNvPr>
          <p:cNvSpPr/>
          <p:nvPr/>
        </p:nvSpPr>
        <p:spPr>
          <a:xfrm>
            <a:off x="7340992" y="5576838"/>
            <a:ext cx="404903" cy="35780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05A313-47CE-4764-96D1-BE7278131860}"/>
              </a:ext>
            </a:extLst>
          </p:cNvPr>
          <p:cNvSpPr/>
          <p:nvPr/>
        </p:nvSpPr>
        <p:spPr>
          <a:xfrm>
            <a:off x="9438503" y="1205947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84B677-8124-4EB5-9596-BF3D2195C009}"/>
              </a:ext>
            </a:extLst>
          </p:cNvPr>
          <p:cNvSpPr/>
          <p:nvPr/>
        </p:nvSpPr>
        <p:spPr>
          <a:xfrm>
            <a:off x="8716971" y="2299251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9EFA00-D1DA-4A7B-A1E0-E87FDCBC38C5}"/>
              </a:ext>
            </a:extLst>
          </p:cNvPr>
          <p:cNvSpPr/>
          <p:nvPr/>
        </p:nvSpPr>
        <p:spPr>
          <a:xfrm>
            <a:off x="8706678" y="3391392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33467F1-468F-498A-8289-4E5F726F7175}"/>
              </a:ext>
            </a:extLst>
          </p:cNvPr>
          <p:cNvSpPr/>
          <p:nvPr/>
        </p:nvSpPr>
        <p:spPr>
          <a:xfrm>
            <a:off x="8789857" y="4500814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19CF8D4-543A-4600-B7A1-B971A61DD25A}"/>
              </a:ext>
            </a:extLst>
          </p:cNvPr>
          <p:cNvSpPr/>
          <p:nvPr/>
        </p:nvSpPr>
        <p:spPr>
          <a:xfrm>
            <a:off x="8514519" y="5594117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0B00F7-B21F-4A24-BD9A-AA978F1BFBDD}"/>
              </a:ext>
            </a:extLst>
          </p:cNvPr>
          <p:cNvSpPr/>
          <p:nvPr/>
        </p:nvSpPr>
        <p:spPr>
          <a:xfrm>
            <a:off x="8187295" y="1219738"/>
            <a:ext cx="404903" cy="3578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8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Cascading Style Sheets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Style adds all sorts of formatting and view attributes beyond the basic HTML.</a:t>
            </a:r>
          </a:p>
          <a:p>
            <a:r>
              <a:rPr lang="en-US" dirty="0"/>
              <a:t>A lot of attributes were moved to CSS for clarity.</a:t>
            </a:r>
          </a:p>
          <a:p>
            <a:r>
              <a:rPr lang="en-US" dirty="0"/>
              <a:t>Separating the two is a great idea.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are best placed in the head although you </a:t>
            </a:r>
            <a:r>
              <a:rPr lang="en-US" b="1" i="1" dirty="0"/>
              <a:t>could</a:t>
            </a:r>
            <a:r>
              <a:rPr lang="en-US" dirty="0"/>
              <a:t> place them anywhere.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784" y="1036320"/>
            <a:ext cx="2934072" cy="3248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989" y="4313270"/>
            <a:ext cx="4501295" cy="24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64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19200"/>
            <a:ext cx="7311888" cy="5273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Cascading Style Sheets provide skin for a web page.</a:t>
            </a:r>
          </a:p>
          <a:p>
            <a:pPr>
              <a:buFontTx/>
              <a:buChar char="-"/>
            </a:pPr>
            <a:r>
              <a:rPr lang="en-US" dirty="0"/>
              <a:t>How things look</a:t>
            </a:r>
          </a:p>
          <a:p>
            <a:pPr>
              <a:buFontTx/>
              <a:buChar char="-"/>
            </a:pPr>
            <a:r>
              <a:rPr lang="en-US" dirty="0"/>
              <a:t>How things are arranged on the page</a:t>
            </a:r>
          </a:p>
          <a:p>
            <a:pPr>
              <a:buFontTx/>
              <a:buChar char="-"/>
            </a:pPr>
            <a:r>
              <a:rPr lang="en-US" dirty="0"/>
              <a:t>Use of classes, ids, names, and tag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CSS uses a fixed set of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values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i="1" dirty="0"/>
              <a:t>p {color:blue; font-weight:bold; width:500px;}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5069F-A55E-4B1A-B884-CFD3DBF3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070" y="1407318"/>
            <a:ext cx="2838450" cy="458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3D0D83-DC69-4B03-A9F8-FF84DF30AA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2120" y="1407318"/>
            <a:ext cx="2819400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858B53-9671-4AD1-B770-D271E12F12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62911" y="1397793"/>
            <a:ext cx="2771775" cy="4524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8DD5AE-609C-4E87-99A6-792947DB08E6}"/>
              </a:ext>
            </a:extLst>
          </p:cNvPr>
          <p:cNvSpPr txBox="1"/>
          <p:nvPr/>
        </p:nvSpPr>
        <p:spPr>
          <a:xfrm>
            <a:off x="1013668" y="5638800"/>
            <a:ext cx="67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2EC84-1DB7-4AA8-8D84-8FF783A90636}"/>
              </a:ext>
            </a:extLst>
          </p:cNvPr>
          <p:cNvSpPr txBox="1"/>
          <p:nvPr/>
        </p:nvSpPr>
        <p:spPr>
          <a:xfrm>
            <a:off x="1487553" y="5638800"/>
            <a:ext cx="108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44AD6-A96A-417F-94A9-72415388D0A9}"/>
              </a:ext>
            </a:extLst>
          </p:cNvPr>
          <p:cNvSpPr txBox="1"/>
          <p:nvPr/>
        </p:nvSpPr>
        <p:spPr>
          <a:xfrm>
            <a:off x="2323031" y="5638800"/>
            <a:ext cx="108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67D662-01CF-4611-A93F-AA13C141F112}"/>
              </a:ext>
            </a:extLst>
          </p:cNvPr>
          <p:cNvCxnSpPr>
            <a:stCxn id="10" idx="0"/>
          </p:cNvCxnSpPr>
          <p:nvPr/>
        </p:nvCxnSpPr>
        <p:spPr>
          <a:xfrm flipV="1">
            <a:off x="2865470" y="5173245"/>
            <a:ext cx="0" cy="46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A4612B-5E40-48F8-B773-86C35B07A1A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029992" y="5154057"/>
            <a:ext cx="0" cy="48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49A6F6-084A-42F6-B99F-1F7A77252A8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350480" y="5240874"/>
            <a:ext cx="0" cy="3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BFB410-0C27-461F-9EAD-BB84318E7040}"/>
              </a:ext>
            </a:extLst>
          </p:cNvPr>
          <p:cNvSpPr txBox="1"/>
          <p:nvPr/>
        </p:nvSpPr>
        <p:spPr>
          <a:xfrm>
            <a:off x="3564566" y="5643697"/>
            <a:ext cx="108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19945-DD96-4D94-91E7-5E92F69D71AF}"/>
              </a:ext>
            </a:extLst>
          </p:cNvPr>
          <p:cNvSpPr txBox="1"/>
          <p:nvPr/>
        </p:nvSpPr>
        <p:spPr>
          <a:xfrm>
            <a:off x="4818820" y="5638800"/>
            <a:ext cx="108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985244-2A29-4C4B-855E-F8B076A38805}"/>
              </a:ext>
            </a:extLst>
          </p:cNvPr>
          <p:cNvCxnSpPr>
            <a:stCxn id="20" idx="0"/>
          </p:cNvCxnSpPr>
          <p:nvPr/>
        </p:nvCxnSpPr>
        <p:spPr>
          <a:xfrm flipV="1">
            <a:off x="5361259" y="5173245"/>
            <a:ext cx="0" cy="46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115F61-34DF-4281-B94D-E163F0B91A31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107005" y="5158954"/>
            <a:ext cx="0" cy="48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858FBD-179C-4B45-9927-49BC6E7DECAF}"/>
              </a:ext>
            </a:extLst>
          </p:cNvPr>
          <p:cNvSpPr txBox="1"/>
          <p:nvPr/>
        </p:nvSpPr>
        <p:spPr>
          <a:xfrm>
            <a:off x="5885474" y="5619511"/>
            <a:ext cx="108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AA4102-C5E5-4050-969E-5C0C494DD0BD}"/>
              </a:ext>
            </a:extLst>
          </p:cNvPr>
          <p:cNvSpPr txBox="1"/>
          <p:nvPr/>
        </p:nvSpPr>
        <p:spPr>
          <a:xfrm>
            <a:off x="6738409" y="5589031"/>
            <a:ext cx="108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CE8026-6345-4330-A340-CFEFC65D08A5}"/>
              </a:ext>
            </a:extLst>
          </p:cNvPr>
          <p:cNvCxnSpPr>
            <a:stCxn id="24" idx="0"/>
          </p:cNvCxnSpPr>
          <p:nvPr/>
        </p:nvCxnSpPr>
        <p:spPr>
          <a:xfrm flipV="1">
            <a:off x="7280848" y="5123476"/>
            <a:ext cx="0" cy="46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C40427-EAC0-402A-B4FA-65AAD07A2120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427913" y="5134768"/>
            <a:ext cx="0" cy="48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96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Syllabus Review – Bad News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6848062" cy="4957763"/>
          </a:xfrm>
        </p:spPr>
        <p:txBody>
          <a:bodyPr>
            <a:normAutofit/>
          </a:bodyPr>
          <a:lstStyle/>
          <a:p>
            <a:r>
              <a:rPr lang="en-US" dirty="0"/>
              <a:t>No late work</a:t>
            </a:r>
          </a:p>
          <a:p>
            <a:r>
              <a:rPr lang="en-US" dirty="0"/>
              <a:t>No extra credit</a:t>
            </a:r>
          </a:p>
          <a:p>
            <a:r>
              <a:rPr lang="en-US" dirty="0"/>
              <a:t>Three graded assignments each week</a:t>
            </a:r>
          </a:p>
          <a:p>
            <a:pPr lvl="1"/>
            <a:r>
              <a:rPr lang="en-US" dirty="0"/>
              <a:t>Pre-Lecture Asynchronous Assignment</a:t>
            </a:r>
          </a:p>
          <a:p>
            <a:pPr lvl="1"/>
            <a:r>
              <a:rPr lang="en-US" dirty="0"/>
              <a:t>Lecture/Lab</a:t>
            </a:r>
          </a:p>
          <a:p>
            <a:pPr lvl="1"/>
            <a:r>
              <a:rPr lang="en-US" dirty="0"/>
              <a:t>Homework</a:t>
            </a:r>
          </a:p>
          <a:p>
            <a:r>
              <a:rPr lang="en-US" dirty="0"/>
              <a:t>Three tests @ 20pts each</a:t>
            </a:r>
          </a:p>
          <a:p>
            <a:r>
              <a:rPr lang="en-US" dirty="0"/>
              <a:t>Capstone programming project @ 15 points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42B2D-A880-4F20-AA09-B489A8A37512}"/>
              </a:ext>
            </a:extLst>
          </p:cNvPr>
          <p:cNvSpPr/>
          <p:nvPr/>
        </p:nvSpPr>
        <p:spPr>
          <a:xfrm>
            <a:off x="8379680" y="2099966"/>
            <a:ext cx="320271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90+			A</a:t>
            </a:r>
          </a:p>
          <a:p>
            <a:r>
              <a:rPr lang="en-US" sz="3200" dirty="0"/>
              <a:t>80-89		B</a:t>
            </a:r>
          </a:p>
          <a:p>
            <a:r>
              <a:rPr lang="en-US" sz="3200" dirty="0"/>
              <a:t>70-79		C</a:t>
            </a:r>
          </a:p>
          <a:p>
            <a:r>
              <a:rPr lang="en-US" sz="3200" dirty="0"/>
              <a:t>60-69		D</a:t>
            </a:r>
          </a:p>
        </p:txBody>
      </p:sp>
    </p:spTree>
    <p:extLst>
      <p:ext uri="{BB962C8B-B14F-4D97-AF65-F5344CB8AC3E}">
        <p14:creationId xmlns:p14="http://schemas.microsoft.com/office/powerpoint/2010/main" val="2581039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 Cascade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568514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CSS allows styles to be applied from one element to all its children.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Style applied to the parent </a:t>
            </a:r>
            <a:r>
              <a:rPr lang="en-US" b="1" i="1" dirty="0"/>
              <a:t>cascades</a:t>
            </a:r>
            <a:r>
              <a:rPr lang="en-US" dirty="0"/>
              <a:t> to the children.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ways to look at such relationships in the browser through the developer tools.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DDBAC-6280-4E83-8F04-952CBF880453}"/>
              </a:ext>
            </a:extLst>
          </p:cNvPr>
          <p:cNvSpPr txBox="1"/>
          <p:nvPr/>
        </p:nvSpPr>
        <p:spPr>
          <a:xfrm>
            <a:off x="6417006" y="1205947"/>
            <a:ext cx="4599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 id=“parent”&gt;</a:t>
            </a:r>
          </a:p>
          <a:p>
            <a:r>
              <a:rPr lang="en-US" dirty="0"/>
              <a:t>   I am text</a:t>
            </a:r>
          </a:p>
          <a:p>
            <a:r>
              <a:rPr lang="en-US" dirty="0"/>
              <a:t>   &lt;p id=“child”&gt;</a:t>
            </a:r>
          </a:p>
          <a:p>
            <a:r>
              <a:rPr lang="en-US" dirty="0"/>
              <a:t>      So am I</a:t>
            </a:r>
          </a:p>
          <a:p>
            <a:r>
              <a:rPr lang="en-US" dirty="0"/>
              <a:t>   &lt;/p&gt;</a:t>
            </a:r>
          </a:p>
          <a:p>
            <a:r>
              <a:rPr lang="en-US" dirty="0"/>
              <a:t>&lt;/p&gt;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E29E0-75F9-4E6D-817C-449B484DCCB9}"/>
              </a:ext>
            </a:extLst>
          </p:cNvPr>
          <p:cNvSpPr/>
          <p:nvPr/>
        </p:nvSpPr>
        <p:spPr>
          <a:xfrm>
            <a:off x="9128173" y="1219200"/>
            <a:ext cx="2203554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4D2275-3935-45AC-855B-CF3CF5626B96}"/>
              </a:ext>
            </a:extLst>
          </p:cNvPr>
          <p:cNvSpPr/>
          <p:nvPr/>
        </p:nvSpPr>
        <p:spPr>
          <a:xfrm>
            <a:off x="9610357" y="1566471"/>
            <a:ext cx="1406577" cy="1076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E7E88-B307-4A6F-8AE0-FE0E121F7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0575"/>
          <a:stretch/>
        </p:blipFill>
        <p:spPr>
          <a:xfrm>
            <a:off x="6406714" y="3698081"/>
            <a:ext cx="5295356" cy="278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11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 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568514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Styles can also be applied to tags based on their identifying attributes.</a:t>
            </a:r>
          </a:p>
          <a:p>
            <a:r>
              <a:rPr lang="en-US" dirty="0"/>
              <a:t>Tag name </a:t>
            </a:r>
            <a:r>
              <a:rPr lang="en-US" i="1" dirty="0"/>
              <a:t>p {</a:t>
            </a:r>
            <a:r>
              <a:rPr lang="en-US" i="1" dirty="0" err="1"/>
              <a:t>color:red</a:t>
            </a:r>
            <a:r>
              <a:rPr lang="en-US" i="1" dirty="0"/>
              <a:t>;}</a:t>
            </a:r>
          </a:p>
          <a:p>
            <a:r>
              <a:rPr lang="en-US" dirty="0"/>
              <a:t>Class </a:t>
            </a:r>
            <a:r>
              <a:rPr lang="en-US" i="1" dirty="0" err="1"/>
              <a:t>p.left</a:t>
            </a:r>
            <a:r>
              <a:rPr lang="en-US" i="1" dirty="0"/>
              <a:t> {color:blue;}</a:t>
            </a:r>
          </a:p>
          <a:p>
            <a:r>
              <a:rPr lang="en-US" dirty="0"/>
              <a:t>Name</a:t>
            </a:r>
            <a:r>
              <a:rPr lang="en-US" i="1" dirty="0"/>
              <a:t> p[name=“talk”] {color:gray;}</a:t>
            </a:r>
          </a:p>
          <a:p>
            <a:r>
              <a:rPr lang="en-US" dirty="0"/>
              <a:t>ID </a:t>
            </a:r>
            <a:r>
              <a:rPr lang="en-US" i="1" dirty="0" err="1"/>
              <a:t>p#first</a:t>
            </a:r>
            <a:r>
              <a:rPr lang="en-US" i="1" dirty="0"/>
              <a:t> {</a:t>
            </a:r>
            <a:r>
              <a:rPr lang="en-US" i="1" dirty="0" err="1"/>
              <a:t>color:black</a:t>
            </a:r>
            <a:r>
              <a:rPr lang="en-US" i="1" dirty="0"/>
              <a:t>;}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also stack these </a:t>
            </a:r>
            <a:r>
              <a:rPr lang="en-US" b="1" i="1" dirty="0"/>
              <a:t>selectors</a:t>
            </a:r>
            <a:r>
              <a:rPr lang="en-US" dirty="0"/>
              <a:t> in many different ways.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DDBAC-6280-4E83-8F04-952CBF880453}"/>
              </a:ext>
            </a:extLst>
          </p:cNvPr>
          <p:cNvSpPr txBox="1"/>
          <p:nvPr/>
        </p:nvSpPr>
        <p:spPr>
          <a:xfrm>
            <a:off x="6417006" y="1205947"/>
            <a:ext cx="45999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 class=“left” id=“first” name=“talk”&gt;</a:t>
            </a:r>
          </a:p>
          <a:p>
            <a:r>
              <a:rPr lang="en-US" dirty="0"/>
              <a:t>    I am some text in a paragraph.</a:t>
            </a:r>
          </a:p>
          <a:p>
            <a:r>
              <a:rPr lang="en-US" dirty="0"/>
              <a:t>&lt;/p&gt;</a:t>
            </a:r>
          </a:p>
          <a:p>
            <a:endParaRPr lang="en-US" dirty="0"/>
          </a:p>
          <a:p>
            <a:r>
              <a:rPr lang="en-US" dirty="0"/>
              <a:t>&lt;p class=“right” name=“talk”&gt;</a:t>
            </a:r>
          </a:p>
          <a:p>
            <a:r>
              <a:rPr lang="en-US" dirty="0"/>
              <a:t>    So am I.</a:t>
            </a:r>
          </a:p>
          <a:p>
            <a:r>
              <a:rPr lang="en-US" dirty="0"/>
              <a:t>&lt;/p&gt;</a:t>
            </a:r>
          </a:p>
          <a:p>
            <a:endParaRPr lang="en-US" dirty="0"/>
          </a:p>
          <a:p>
            <a:r>
              <a:rPr lang="en-US" dirty="0"/>
              <a:t>&lt;div class=“left” name=“talk”&gt;</a:t>
            </a:r>
          </a:p>
          <a:p>
            <a:r>
              <a:rPr lang="en-US" dirty="0"/>
              <a:t>    But not all text is in a paragraph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&lt;h1 class=“right” name=“talk”&gt;</a:t>
            </a:r>
          </a:p>
          <a:p>
            <a:r>
              <a:rPr lang="en-US" dirty="0"/>
              <a:t>    So what?</a:t>
            </a:r>
          </a:p>
          <a:p>
            <a:r>
              <a:rPr lang="en-US" dirty="0"/>
              <a:t>&lt;/h1&gt;</a:t>
            </a:r>
          </a:p>
          <a:p>
            <a:endParaRPr lang="en-US" dirty="0"/>
          </a:p>
          <a:p>
            <a:r>
              <a:rPr lang="en-US" dirty="0"/>
              <a:t>&lt;p class=“left” name=“talk”&gt;</a:t>
            </a:r>
          </a:p>
          <a:p>
            <a:r>
              <a:rPr lang="en-US" dirty="0"/>
              <a:t>    I don’t know. Stop yelling!</a:t>
            </a:r>
          </a:p>
          <a:p>
            <a:r>
              <a:rPr lang="en-US" dirty="0"/>
              <a:t>&lt;/p&gt;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7610C8-592D-499E-B81C-BE014EE1492C}"/>
              </a:ext>
            </a:extLst>
          </p:cNvPr>
          <p:cNvSpPr/>
          <p:nvPr/>
        </p:nvSpPr>
        <p:spPr>
          <a:xfrm>
            <a:off x="6366958" y="1219200"/>
            <a:ext cx="404903" cy="357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209A8F-45CE-4F21-AD53-C9C720EAA02E}"/>
              </a:ext>
            </a:extLst>
          </p:cNvPr>
          <p:cNvSpPr/>
          <p:nvPr/>
        </p:nvSpPr>
        <p:spPr>
          <a:xfrm>
            <a:off x="6380210" y="2299252"/>
            <a:ext cx="404903" cy="357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4F1264-F3B5-4525-A38A-11222EDDA129}"/>
              </a:ext>
            </a:extLst>
          </p:cNvPr>
          <p:cNvSpPr/>
          <p:nvPr/>
        </p:nvSpPr>
        <p:spPr>
          <a:xfrm>
            <a:off x="6406714" y="5638800"/>
            <a:ext cx="404903" cy="357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34629F-768B-4C21-BEA4-2A2AF401418A}"/>
              </a:ext>
            </a:extLst>
          </p:cNvPr>
          <p:cNvSpPr/>
          <p:nvPr/>
        </p:nvSpPr>
        <p:spPr>
          <a:xfrm>
            <a:off x="7340992" y="1205948"/>
            <a:ext cx="404903" cy="35780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03F572-AD08-4EB5-8A0D-2CC80A2BFDE6}"/>
              </a:ext>
            </a:extLst>
          </p:cNvPr>
          <p:cNvSpPr/>
          <p:nvPr/>
        </p:nvSpPr>
        <p:spPr>
          <a:xfrm>
            <a:off x="7477183" y="3391393"/>
            <a:ext cx="404903" cy="35780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DD1B68-391C-40AB-9885-F900EEC066E0}"/>
              </a:ext>
            </a:extLst>
          </p:cNvPr>
          <p:cNvSpPr/>
          <p:nvPr/>
        </p:nvSpPr>
        <p:spPr>
          <a:xfrm>
            <a:off x="7340992" y="5576838"/>
            <a:ext cx="404903" cy="35780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05A313-47CE-4764-96D1-BE7278131860}"/>
              </a:ext>
            </a:extLst>
          </p:cNvPr>
          <p:cNvSpPr/>
          <p:nvPr/>
        </p:nvSpPr>
        <p:spPr>
          <a:xfrm>
            <a:off x="9438503" y="1205947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84B677-8124-4EB5-9596-BF3D2195C009}"/>
              </a:ext>
            </a:extLst>
          </p:cNvPr>
          <p:cNvSpPr/>
          <p:nvPr/>
        </p:nvSpPr>
        <p:spPr>
          <a:xfrm>
            <a:off x="8716971" y="2299251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9EFA00-D1DA-4A7B-A1E0-E87FDCBC38C5}"/>
              </a:ext>
            </a:extLst>
          </p:cNvPr>
          <p:cNvSpPr/>
          <p:nvPr/>
        </p:nvSpPr>
        <p:spPr>
          <a:xfrm>
            <a:off x="8706678" y="3391392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33467F1-468F-498A-8289-4E5F726F7175}"/>
              </a:ext>
            </a:extLst>
          </p:cNvPr>
          <p:cNvSpPr/>
          <p:nvPr/>
        </p:nvSpPr>
        <p:spPr>
          <a:xfrm>
            <a:off x="8789857" y="4500814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19CF8D4-543A-4600-B7A1-B971A61DD25A}"/>
              </a:ext>
            </a:extLst>
          </p:cNvPr>
          <p:cNvSpPr/>
          <p:nvPr/>
        </p:nvSpPr>
        <p:spPr>
          <a:xfrm>
            <a:off x="8514519" y="5594117"/>
            <a:ext cx="404903" cy="35780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0B00F7-B21F-4A24-BD9A-AA978F1BFBDD}"/>
              </a:ext>
            </a:extLst>
          </p:cNvPr>
          <p:cNvSpPr/>
          <p:nvPr/>
        </p:nvSpPr>
        <p:spPr>
          <a:xfrm>
            <a:off x="8187295" y="1219738"/>
            <a:ext cx="404903" cy="3578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2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Syllabus Review –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Integrated extra credit</a:t>
            </a:r>
          </a:p>
          <a:p>
            <a:r>
              <a:rPr lang="en-US" dirty="0"/>
              <a:t>Group work policy</a:t>
            </a:r>
          </a:p>
          <a:p>
            <a:r>
              <a:rPr lang="en-US" dirty="0" err="1"/>
              <a:t>StackOverflow</a:t>
            </a:r>
            <a:r>
              <a:rPr lang="en-US" dirty="0"/>
              <a:t> / W3Schools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Nevertheless, you are responsible for your own mastery of the material. 75% of your final grade will depend on projects and the exam which are assigned individually. It is impossible to get a passing grade in this course by copying the work of someone else.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154" y="3698081"/>
            <a:ext cx="962025" cy="38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87907F-64FD-4B8D-A509-1D53826CC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58" y="1592567"/>
            <a:ext cx="5104421" cy="208260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EF0864-8149-4AA0-AB60-7AA1AF75357C}"/>
              </a:ext>
            </a:extLst>
          </p:cNvPr>
          <p:cNvCxnSpPr/>
          <p:nvPr/>
        </p:nvCxnSpPr>
        <p:spPr>
          <a:xfrm flipH="1" flipV="1">
            <a:off x="6354306" y="3574672"/>
            <a:ext cx="5260625" cy="30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4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Syllabus Review –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Disabilities</a:t>
            </a:r>
          </a:p>
          <a:p>
            <a:r>
              <a:rPr lang="en-US" dirty="0"/>
              <a:t>Contact options</a:t>
            </a:r>
          </a:p>
          <a:p>
            <a:pPr lvl="1"/>
            <a:r>
              <a:rPr lang="en-US" dirty="0"/>
              <a:t>Office hours after class</a:t>
            </a:r>
          </a:p>
          <a:p>
            <a:pPr lvl="1"/>
            <a:r>
              <a:rPr lang="en-US" dirty="0"/>
              <a:t>Online asynchronous Tuesdays</a:t>
            </a:r>
          </a:p>
          <a:p>
            <a:pPr lvl="1"/>
            <a:r>
              <a:rPr lang="en-US" dirty="0"/>
              <a:t>By email</a:t>
            </a:r>
          </a:p>
          <a:p>
            <a:pPr lvl="1"/>
            <a:r>
              <a:rPr lang="en-US" dirty="0"/>
              <a:t>By arrangement (skype?)</a:t>
            </a:r>
          </a:p>
        </p:txBody>
      </p:sp>
      <p:sp>
        <p:nvSpPr>
          <p:cNvPr id="5" name="Rectangle 4"/>
          <p:cNvSpPr/>
          <p:nvPr/>
        </p:nvSpPr>
        <p:spPr>
          <a:xfrm>
            <a:off x="7813949" y="1880483"/>
            <a:ext cx="2794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bdillon@rappahannock.edu</a:t>
            </a:r>
          </a:p>
        </p:txBody>
      </p:sp>
    </p:spTree>
    <p:extLst>
      <p:ext uri="{BB962C8B-B14F-4D97-AF65-F5344CB8AC3E}">
        <p14:creationId xmlns:p14="http://schemas.microsoft.com/office/powerpoint/2010/main" val="331256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course has no required textbook.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two websites which you may and should use.</a:t>
            </a:r>
          </a:p>
          <a:p>
            <a:r>
              <a:rPr lang="en-US" dirty="0"/>
              <a:t>w3schools.com</a:t>
            </a:r>
          </a:p>
          <a:p>
            <a:r>
              <a:rPr lang="en-US" dirty="0"/>
              <a:t>stackoverflow.com</a:t>
            </a:r>
          </a:p>
          <a:p>
            <a:pPr lvl="1"/>
            <a:r>
              <a:rPr lang="en-US" dirty="0"/>
              <a:t>I recommend that you get a </a:t>
            </a:r>
            <a:r>
              <a:rPr lang="en-US" dirty="0" err="1"/>
              <a:t>stackoverflow</a:t>
            </a:r>
            <a:r>
              <a:rPr lang="en-US" dirty="0"/>
              <a:t> account so you can ask questions.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866" y="1146772"/>
            <a:ext cx="4817604" cy="2519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986" y="3765671"/>
            <a:ext cx="3417364" cy="264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2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47775B-832D-4D2A-A360-59E787F54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D4AE815-EB90-4A12-B76F-51B8D6E42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6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To program you will need a text editor.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Windows is installed on each of your computers and it comes with notebook.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have a preference, use that editor.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 up your editor with the font/size you want.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039" y="2034814"/>
            <a:ext cx="1216924" cy="1132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51" y="4224499"/>
            <a:ext cx="51435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1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Hyper Text Markup Language</a:t>
            </a:r>
          </a:p>
          <a:p>
            <a:pPr marL="0" indent="0">
              <a:buNone/>
            </a:pPr>
            <a:r>
              <a:rPr lang="en-US" dirty="0"/>
              <a:t>(More than) Writing (that codes itself) as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whitespace appropriately!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a fixed structure that you should use for all HTML documents.</a:t>
            </a:r>
          </a:p>
          <a:p>
            <a:r>
              <a:rPr lang="en-US" dirty="0"/>
              <a:t>This is not </a:t>
            </a:r>
            <a:r>
              <a:rPr lang="en-US" b="1" i="1" dirty="0"/>
              <a:t>required</a:t>
            </a:r>
            <a:r>
              <a:rPr lang="en-US" dirty="0"/>
              <a:t>; it is a </a:t>
            </a:r>
            <a:r>
              <a:rPr lang="en-US" u="sng" dirty="0"/>
              <a:t>convention</a:t>
            </a:r>
            <a:r>
              <a:rPr lang="en-US" dirty="0"/>
              <a:t>.</a:t>
            </a:r>
          </a:p>
          <a:p>
            <a:r>
              <a:rPr lang="en-US" dirty="0"/>
              <a:t>Following the convention helps everyone read you program.</a:t>
            </a:r>
          </a:p>
          <a:p>
            <a:r>
              <a:rPr lang="en-US" dirty="0"/>
              <a:t>Just learn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there is a head and a body.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541" y="1219200"/>
            <a:ext cx="39052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Saving the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Save the text file with a </a:t>
            </a:r>
            <a:r>
              <a:rPr lang="en-US" b="1" i="1" dirty="0"/>
              <a:t>.html</a:t>
            </a:r>
            <a:r>
              <a:rPr lang="en-US" dirty="0"/>
              <a:t> extension.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 sure to select the </a:t>
            </a:r>
            <a:r>
              <a:rPr lang="en-US" b="1" i="1" dirty="0"/>
              <a:t>All Files</a:t>
            </a:r>
            <a:r>
              <a:rPr lang="en-US" dirty="0"/>
              <a:t>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should see the file saved on your computer.</a:t>
            </a:r>
          </a:p>
          <a:p>
            <a:r>
              <a:rPr lang="en-US" dirty="0"/>
              <a:t>Note that the icon matches your default browser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013" y="1219200"/>
            <a:ext cx="5429305" cy="3430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13" y="5243935"/>
            <a:ext cx="5431612" cy="69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7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</TotalTime>
  <Words>1370</Words>
  <Application>Microsoft Office PowerPoint</Application>
  <PresentationFormat>Widescreen</PresentationFormat>
  <Paragraphs>248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CSC 200 Class 1</vt:lpstr>
      <vt:lpstr>Syllabus Review – Bad News</vt:lpstr>
      <vt:lpstr>Syllabus Review – Good News</vt:lpstr>
      <vt:lpstr>Syllabus Review – Other</vt:lpstr>
      <vt:lpstr>Resources</vt:lpstr>
      <vt:lpstr>HTML</vt:lpstr>
      <vt:lpstr>Text Editor</vt:lpstr>
      <vt:lpstr>HTML</vt:lpstr>
      <vt:lpstr>Saving the File</vt:lpstr>
      <vt:lpstr>Using a Browser</vt:lpstr>
      <vt:lpstr>Why HTML?</vt:lpstr>
      <vt:lpstr>Anatomy of a Tag</vt:lpstr>
      <vt:lpstr>Tag, Class, Name, ID</vt:lpstr>
      <vt:lpstr>Take Another Look</vt:lpstr>
      <vt:lpstr>Javascript</vt:lpstr>
      <vt:lpstr>Why JavaScript?</vt:lpstr>
      <vt:lpstr>Document Object Model</vt:lpstr>
      <vt:lpstr>CSS</vt:lpstr>
      <vt:lpstr>Why CSS?</vt:lpstr>
      <vt:lpstr>Style Cascade</vt:lpstr>
      <vt:lpstr>Style Specificity</vt:lpstr>
    </vt:vector>
  </TitlesOfParts>
  <Company>HPES NMCI 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200 Class 1</dc:title>
  <dc:creator>Dillon, Brian S CIV NSWCDD, V53</dc:creator>
  <cp:lastModifiedBy>Stacey Dillon</cp:lastModifiedBy>
  <cp:revision>38</cp:revision>
  <dcterms:created xsi:type="dcterms:W3CDTF">2019-03-29T22:39:59Z</dcterms:created>
  <dcterms:modified xsi:type="dcterms:W3CDTF">2020-01-20T06:24:39Z</dcterms:modified>
</cp:coreProperties>
</file>