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322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04" r:id="rId14"/>
    <p:sldId id="303" r:id="rId15"/>
    <p:sldId id="321" r:id="rId16"/>
    <p:sldId id="306" r:id="rId17"/>
    <p:sldId id="301" r:id="rId18"/>
    <p:sldId id="327" r:id="rId19"/>
    <p:sldId id="326" r:id="rId20"/>
    <p:sldId id="325" r:id="rId21"/>
    <p:sldId id="323" r:id="rId22"/>
    <p:sldId id="32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10515600" cy="49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181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6BFB-14E0-416A-A3F7-2406F596F60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200</a:t>
            </a:r>
            <a:br>
              <a:rPr lang="en-US" dirty="0"/>
            </a:br>
            <a:r>
              <a:rPr lang="en-US" dirty="0"/>
              <a:t>Lecture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 Geometry</a:t>
            </a:r>
          </a:p>
          <a:p>
            <a:r>
              <a:rPr lang="en-US" dirty="0"/>
              <a:t>Control Structure</a:t>
            </a:r>
          </a:p>
          <a:p>
            <a:r>
              <a:rPr lang="en-US" dirty="0"/>
              <a:t>Programming 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0507F-78BE-410B-AC0B-8802CECFA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163" y="514095"/>
            <a:ext cx="2152650" cy="1809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7211DE-899F-40E8-9079-ADBA3F34B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724" y="331385"/>
            <a:ext cx="2019300" cy="201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18ECD1-0038-41AC-9314-AA076975A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83" y="382588"/>
            <a:ext cx="2752725" cy="3219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0256A-A61C-4B94-AE64-81569B963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199" y="2549976"/>
            <a:ext cx="2028825" cy="2647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113925-84FC-430C-A23D-AA1935440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88" y="3873951"/>
            <a:ext cx="2924175" cy="217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BC3519-E513-48C7-ACF7-C397B9F05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8850" y="2405318"/>
            <a:ext cx="2343150" cy="4257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BFACD0-900D-4ED6-9156-A92C52578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2692" y="124999"/>
            <a:ext cx="1704975" cy="148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62410A-DDDD-4EC4-95B1-F41B554921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4587" y="4969740"/>
            <a:ext cx="16192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3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stCxn id="60" idx="1"/>
          </p:cNvCxnSpPr>
          <p:nvPr/>
        </p:nvCxnSpPr>
        <p:spPr>
          <a:xfrm flipH="1" flipV="1">
            <a:off x="8502272" y="1701209"/>
            <a:ext cx="17467" cy="186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a Clock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were going to draw a clock hand you need two points.</a:t>
            </a:r>
          </a:p>
          <a:p>
            <a:r>
              <a:rPr lang="en-US" dirty="0"/>
              <a:t>Center of the clock</a:t>
            </a:r>
          </a:p>
          <a:p>
            <a:r>
              <a:rPr lang="en-US" dirty="0"/>
              <a:t>End of the hand</a:t>
            </a:r>
          </a:p>
          <a:p>
            <a:pPr lvl="1"/>
            <a:r>
              <a:rPr lang="en-US" dirty="0"/>
              <a:t>At some angle </a:t>
            </a:r>
            <a:r>
              <a:rPr lang="el-GR" dirty="0"/>
              <a:t>θ</a:t>
            </a:r>
          </a:p>
          <a:p>
            <a:pPr lvl="1"/>
            <a:r>
              <a:rPr lang="en-US" dirty="0"/>
              <a:t>Use sine and cosine to find </a:t>
            </a:r>
            <a:r>
              <a:rPr lang="el-GR" dirty="0"/>
              <a:t>Δ</a:t>
            </a:r>
            <a:r>
              <a:rPr lang="en-US" dirty="0"/>
              <a:t>x and </a:t>
            </a:r>
            <a:r>
              <a:rPr lang="el-GR" dirty="0"/>
              <a:t>Δ</a:t>
            </a:r>
            <a:r>
              <a:rPr lang="en-US" dirty="0"/>
              <a:t>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baseline="-25000" dirty="0"/>
              <a:t>H</a:t>
            </a:r>
            <a:r>
              <a:rPr lang="en-US" dirty="0"/>
              <a:t>=X</a:t>
            </a:r>
            <a:r>
              <a:rPr lang="en-US" baseline="-25000" dirty="0"/>
              <a:t>C</a:t>
            </a:r>
            <a:r>
              <a:rPr lang="en-US" dirty="0"/>
              <a:t> + </a:t>
            </a:r>
            <a:r>
              <a:rPr lang="el-GR" dirty="0"/>
              <a:t>Δ</a:t>
            </a:r>
            <a:r>
              <a:rPr lang="en-US" dirty="0"/>
              <a:t>x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baseline="-25000" dirty="0"/>
              <a:t>H</a:t>
            </a:r>
            <a:r>
              <a:rPr lang="en-US" dirty="0"/>
              <a:t>=Y</a:t>
            </a:r>
            <a:r>
              <a:rPr lang="en-US" baseline="-25000" dirty="0"/>
              <a:t>C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–</a:t>
            </a:r>
            <a:r>
              <a:rPr lang="en-US" dirty="0"/>
              <a:t> </a:t>
            </a:r>
            <a:r>
              <a:rPr lang="el-GR" dirty="0"/>
              <a:t>Δ</a:t>
            </a:r>
            <a:r>
              <a:rPr lang="en-US" dirty="0"/>
              <a:t>y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063726" y="3175516"/>
            <a:ext cx="9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(X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,Y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0" name="Oval 59"/>
          <p:cNvSpPr/>
          <p:nvPr/>
        </p:nvSpPr>
        <p:spPr>
          <a:xfrm>
            <a:off x="8502272" y="3544849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130526" y="2115806"/>
            <a:ext cx="9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(X</a:t>
            </a:r>
            <a:r>
              <a:rPr lang="en-US" b="1" baseline="-25000" dirty="0">
                <a:solidFill>
                  <a:srgbClr val="FF0000"/>
                </a:solidFill>
              </a:rPr>
              <a:t>H</a:t>
            </a:r>
            <a:r>
              <a:rPr lang="en-US" b="1" dirty="0">
                <a:solidFill>
                  <a:srgbClr val="FF0000"/>
                </a:solidFill>
              </a:rPr>
              <a:t>,Y</a:t>
            </a:r>
            <a:r>
              <a:rPr lang="en-US" b="1" baseline="-25000" dirty="0">
                <a:solidFill>
                  <a:srgbClr val="FF0000"/>
                </a:solidFill>
              </a:rPr>
              <a:t>H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6" name="Oval 95"/>
          <p:cNvSpPr/>
          <p:nvPr/>
        </p:nvSpPr>
        <p:spPr>
          <a:xfrm>
            <a:off x="9569072" y="2485139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0" idx="7"/>
            <a:endCxn id="96" idx="3"/>
          </p:cNvCxnSpPr>
          <p:nvPr/>
        </p:nvCxnSpPr>
        <p:spPr>
          <a:xfrm flipV="1">
            <a:off x="8604074" y="2588183"/>
            <a:ext cx="982465" cy="97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8063726" y="2779000"/>
            <a:ext cx="960705" cy="75570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59765" y="2519921"/>
            <a:ext cx="50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θ</a:t>
            </a:r>
            <a:endParaRPr lang="en-US" b="1" dirty="0"/>
          </a:p>
        </p:txBody>
      </p:sp>
      <p:cxnSp>
        <p:nvCxnSpPr>
          <p:cNvPr id="14" name="Straight Connector 13"/>
          <p:cNvCxnSpPr>
            <a:endCxn id="96" idx="4"/>
          </p:cNvCxnSpPr>
          <p:nvPr/>
        </p:nvCxnSpPr>
        <p:spPr>
          <a:xfrm flipH="1" flipV="1">
            <a:off x="9628707" y="2605863"/>
            <a:ext cx="8732" cy="999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0" idx="6"/>
          </p:cNvCxnSpPr>
          <p:nvPr/>
        </p:nvCxnSpPr>
        <p:spPr>
          <a:xfrm flipH="1">
            <a:off x="8621541" y="3605211"/>
            <a:ext cx="1007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454101" y="3403158"/>
            <a:ext cx="183338" cy="20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928516" y="354484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x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630332" y="288698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87826" y="4564049"/>
            <a:ext cx="2353586" cy="834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96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familiar with the screen geometry</a:t>
            </a:r>
          </a:p>
          <a:p>
            <a:r>
              <a:rPr lang="en-US" dirty="0"/>
              <a:t>What are the x and y bounds on the screen?</a:t>
            </a:r>
          </a:p>
          <a:p>
            <a:r>
              <a:rPr lang="en-US" dirty="0"/>
              <a:t>Is an object inside those bounds?</a:t>
            </a:r>
          </a:p>
          <a:p>
            <a:r>
              <a:rPr lang="en-US" dirty="0"/>
              <a:t>What happens when it “hits” the bounds?</a:t>
            </a:r>
          </a:p>
          <a:p>
            <a:r>
              <a:rPr lang="en-US" dirty="0"/>
              <a:t>Physics of a “bounce”.</a:t>
            </a:r>
          </a:p>
        </p:txBody>
      </p:sp>
      <p:sp>
        <p:nvSpPr>
          <p:cNvPr id="5" name="Oval 4"/>
          <p:cNvSpPr/>
          <p:nvPr/>
        </p:nvSpPr>
        <p:spPr>
          <a:xfrm>
            <a:off x="8054671" y="3562184"/>
            <a:ext cx="532738" cy="5247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7"/>
            <a:endCxn id="12" idx="3"/>
          </p:cNvCxnSpPr>
          <p:nvPr/>
        </p:nvCxnSpPr>
        <p:spPr>
          <a:xfrm flipV="1">
            <a:off x="8509391" y="1799654"/>
            <a:ext cx="1177446" cy="183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881607" y="747423"/>
            <a:ext cx="47708" cy="43652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5" idx="5"/>
          </p:cNvCxnSpPr>
          <p:nvPr/>
        </p:nvCxnSpPr>
        <p:spPr>
          <a:xfrm flipH="1" flipV="1">
            <a:off x="8188090" y="1794362"/>
            <a:ext cx="693517" cy="1219182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608819" y="1351721"/>
            <a:ext cx="532738" cy="5247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33370" y="1346429"/>
            <a:ext cx="532738" cy="52478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8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0" y="1219200"/>
            <a:ext cx="32074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x</a:t>
            </a:r>
            <a:r>
              <a:rPr lang="en-US" sz="2800" dirty="0"/>
              <a:t>=1;</a:t>
            </a:r>
          </a:p>
          <a:p>
            <a:endParaRPr lang="en-US" sz="2800" dirty="0"/>
          </a:p>
          <a:p>
            <a:r>
              <a:rPr lang="en-US" sz="2800" dirty="0"/>
              <a:t>function reveal(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alert(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reveal(</a:t>
            </a:r>
            <a:r>
              <a:rPr lang="en-US" sz="2800" dirty="0">
                <a:solidFill>
                  <a:srgbClr val="92D050"/>
                </a:solidFill>
              </a:rPr>
              <a:t>x</a:t>
            </a:r>
            <a:r>
              <a:rPr lang="en-US" sz="2800" dirty="0"/>
              <a:t>);</a:t>
            </a:r>
          </a:p>
          <a:p>
            <a:r>
              <a:rPr lang="en-US" sz="2800" dirty="0"/>
              <a:t>reveal(4);</a:t>
            </a:r>
          </a:p>
        </p:txBody>
      </p:sp>
      <p:sp>
        <p:nvSpPr>
          <p:cNvPr id="5" name="Left Brace 4"/>
          <p:cNvSpPr/>
          <p:nvPr/>
        </p:nvSpPr>
        <p:spPr>
          <a:xfrm flipH="1">
            <a:off x="8761228" y="2162272"/>
            <a:ext cx="180753" cy="1670766"/>
          </a:xfrm>
          <a:prstGeom prst="leftBrace">
            <a:avLst>
              <a:gd name="adj1" fmla="val 9266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Curly braces { } define the scope of a function, loop, or block of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Fields defined within a block only exist within that block</a:t>
            </a:r>
          </a:p>
          <a:p>
            <a:r>
              <a:rPr lang="en-US" dirty="0"/>
              <a:t>JS “hoists” variables up to the function.</a:t>
            </a:r>
          </a:p>
          <a:p>
            <a:r>
              <a:rPr lang="en-US" dirty="0"/>
              <a:t>Use ‘let’ instead of ‘</a:t>
            </a:r>
            <a:r>
              <a:rPr lang="en-US" dirty="0" err="1"/>
              <a:t>var</a:t>
            </a:r>
            <a:r>
              <a:rPr lang="en-US" dirty="0"/>
              <a:t>’ to define something only for local scope.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8273511" y="4065692"/>
            <a:ext cx="1735810" cy="1053885"/>
          </a:xfrm>
          <a:prstGeom prst="wedgeRoundRectCallout">
            <a:avLst>
              <a:gd name="adj1" fmla="val -86141"/>
              <a:gd name="adj2" fmla="val -877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ALERT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8273511" y="5189518"/>
            <a:ext cx="1735810" cy="1053885"/>
          </a:xfrm>
          <a:prstGeom prst="wedgeRoundRectCallout">
            <a:avLst>
              <a:gd name="adj1" fmla="val -87797"/>
              <a:gd name="adj2" fmla="val -7132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ALERT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59540" y="2690034"/>
            <a:ext cx="126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reveal’s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Left Brace 8"/>
          <p:cNvSpPr/>
          <p:nvPr/>
        </p:nvSpPr>
        <p:spPr>
          <a:xfrm flipH="1">
            <a:off x="10181033" y="1396830"/>
            <a:ext cx="283534" cy="3792688"/>
          </a:xfrm>
          <a:prstGeom prst="leftBrace">
            <a:avLst>
              <a:gd name="adj1" fmla="val 92666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86779" y="2970008"/>
            <a:ext cx="126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global </a:t>
            </a:r>
            <a:r>
              <a:rPr lang="en-US" b="1" dirty="0">
                <a:solidFill>
                  <a:srgbClr val="92D05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818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From anywhere else in the code you can </a:t>
            </a:r>
            <a:r>
              <a:rPr lang="en-US" b="1" i="1" dirty="0"/>
              <a:t>call</a:t>
            </a:r>
            <a:r>
              <a:rPr lang="en-US" dirty="0"/>
              <a:t> a function defined elsewhere.</a:t>
            </a:r>
          </a:p>
          <a:p>
            <a:r>
              <a:rPr lang="en-US" dirty="0"/>
              <a:t>From the calling function you cannot change the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the parameters x and y become val1 and val2 once you enter </a:t>
            </a:r>
            <a:r>
              <a:rPr lang="en-US" dirty="0" err="1"/>
              <a:t>Larger’s</a:t>
            </a:r>
            <a:r>
              <a:rPr lang="en-US" dirty="0"/>
              <a:t> scope.</a:t>
            </a:r>
          </a:p>
          <a:p>
            <a:r>
              <a:rPr lang="en-US" dirty="0"/>
              <a:t>The names of the parameters do not need to match.</a:t>
            </a:r>
          </a:p>
          <a:p>
            <a:r>
              <a:rPr lang="en-US" dirty="0"/>
              <a:t>Use the name defined in the function only.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4438" y="1219200"/>
            <a:ext cx="4252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00B0F0"/>
                </a:solidFill>
              </a:rPr>
              <a:t>Elsewhere</a:t>
            </a:r>
            <a:r>
              <a:rPr lang="en-US" sz="2800" dirty="0"/>
              <a:t>(</a:t>
            </a:r>
            <a:r>
              <a:rPr lang="en-US" sz="2800" i="1" dirty="0">
                <a:solidFill>
                  <a:srgbClr val="00B0F0"/>
                </a:solidFill>
              </a:rPr>
              <a:t>x</a:t>
            </a:r>
            <a:r>
              <a:rPr lang="en-US" sz="2800" dirty="0"/>
              <a:t>, </a:t>
            </a:r>
            <a:r>
              <a:rPr lang="en-US" sz="2800" i="1" dirty="0">
                <a:solidFill>
                  <a:srgbClr val="00B0F0"/>
                </a:solidFill>
              </a:rPr>
              <a:t>y</a:t>
            </a:r>
            <a:r>
              <a:rPr lang="en-US" sz="2800" dirty="0"/>
              <a:t>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</a:t>
            </a:r>
            <a:r>
              <a:rPr lang="en-US" sz="2800" dirty="0" err="1">
                <a:solidFill>
                  <a:srgbClr val="FF0000"/>
                </a:solidFill>
              </a:rPr>
              <a:t>var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max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B050"/>
                </a:solidFill>
              </a:rPr>
              <a:t>Larger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B050"/>
                </a:solidFill>
              </a:rPr>
              <a:t>x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y</a:t>
            </a:r>
            <a:r>
              <a:rPr lang="en-US" sz="2800" dirty="0"/>
              <a:t>);</a:t>
            </a:r>
          </a:p>
          <a:p>
            <a:r>
              <a:rPr lang="en-US" sz="2800" dirty="0"/>
              <a:t>   </a:t>
            </a:r>
            <a:r>
              <a:rPr lang="en-US" sz="2800" dirty="0" err="1">
                <a:solidFill>
                  <a:srgbClr val="FF0000"/>
                </a:solidFill>
              </a:rPr>
              <a:t>var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min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B050"/>
                </a:solidFill>
              </a:rPr>
              <a:t>Smaller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B050"/>
                </a:solidFill>
              </a:rPr>
              <a:t>x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y</a:t>
            </a:r>
            <a:r>
              <a:rPr lang="en-US" sz="2800" dirty="0"/>
              <a:t>);</a:t>
            </a:r>
          </a:p>
          <a:p>
            <a:r>
              <a:rPr lang="en-US" sz="2800" dirty="0"/>
              <a:t>   </a:t>
            </a:r>
            <a:r>
              <a:rPr lang="en-US" sz="2800" dirty="0">
                <a:solidFill>
                  <a:srgbClr val="FF0000"/>
                </a:solidFill>
              </a:rPr>
              <a:t>return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max</a:t>
            </a:r>
            <a:r>
              <a:rPr lang="en-US" sz="2800" dirty="0"/>
              <a:t> – </a:t>
            </a:r>
            <a:r>
              <a:rPr lang="en-US" sz="2800" dirty="0">
                <a:solidFill>
                  <a:srgbClr val="00B050"/>
                </a:solidFill>
              </a:rPr>
              <a:t>min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4438" y="4623955"/>
            <a:ext cx="40318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00B0F0"/>
                </a:solidFill>
              </a:rPr>
              <a:t>Larger</a:t>
            </a:r>
            <a:r>
              <a:rPr lang="en-US" sz="2800" dirty="0"/>
              <a:t>(</a:t>
            </a:r>
            <a:r>
              <a:rPr lang="en-US" sz="2800" i="1" dirty="0">
                <a:solidFill>
                  <a:srgbClr val="00B0F0"/>
                </a:solidFill>
              </a:rPr>
              <a:t>val1</a:t>
            </a:r>
            <a:r>
              <a:rPr lang="en-US" sz="2800" dirty="0"/>
              <a:t>, </a:t>
            </a:r>
            <a:r>
              <a:rPr lang="en-US" sz="2800" i="1" dirty="0">
                <a:solidFill>
                  <a:srgbClr val="00B0F0"/>
                </a:solidFill>
              </a:rPr>
              <a:t>val2</a:t>
            </a:r>
            <a:r>
              <a:rPr lang="en-US" sz="2800" dirty="0"/>
              <a:t>)</a:t>
            </a:r>
          </a:p>
          <a:p>
            <a:r>
              <a:rPr lang="en-US" sz="2800" dirty="0"/>
              <a:t>//there is no x or y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29137" y="4395537"/>
            <a:ext cx="4620126" cy="159045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9464841" y="2361856"/>
            <a:ext cx="176464" cy="2481484"/>
          </a:xfrm>
          <a:prstGeom prst="curvedConnector3">
            <a:avLst>
              <a:gd name="adj1" fmla="val 22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7"/>
          <p:cNvCxnSpPr/>
          <p:nvPr/>
        </p:nvCxnSpPr>
        <p:spPr>
          <a:xfrm>
            <a:off x="9930063" y="2361856"/>
            <a:ext cx="220579" cy="2481484"/>
          </a:xfrm>
          <a:prstGeom prst="curvedConnector3">
            <a:avLst>
              <a:gd name="adj1" fmla="val 20363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0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8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9144000" y="1999865"/>
            <a:ext cx="144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//false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980908" y="1709841"/>
            <a:ext cx="1619326" cy="1086305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Jumps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Programs execute each step in order. This is called </a:t>
            </a:r>
            <a:r>
              <a:rPr lang="en-US" b="1" i="1" dirty="0"/>
              <a:t>control flow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Control structures</a:t>
            </a:r>
            <a:r>
              <a:rPr lang="en-US" dirty="0"/>
              <a:t> will use </a:t>
            </a:r>
            <a:r>
              <a:rPr lang="en-US" b="1" i="1" dirty="0"/>
              <a:t>logic </a:t>
            </a:r>
            <a:r>
              <a:rPr lang="en-US" dirty="0"/>
              <a:t>to jump to a different line.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simplest version is if/then/else.</a:t>
            </a:r>
          </a:p>
          <a:p>
            <a:r>
              <a:rPr lang="en-US" dirty="0"/>
              <a:t>The If condition can either be true or false.</a:t>
            </a:r>
          </a:p>
          <a:p>
            <a:r>
              <a:rPr lang="en-US" dirty="0"/>
              <a:t>There is a Then part which you jump to when the condition is true.</a:t>
            </a:r>
          </a:p>
          <a:p>
            <a:r>
              <a:rPr lang="en-US" dirty="0"/>
              <a:t>There is an Else part which you jump to when the condition is false.</a:t>
            </a:r>
          </a:p>
          <a:p>
            <a:r>
              <a:rPr lang="en-US" dirty="0"/>
              <a:t>You can chain these together with ‘else if’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8493" y="1246718"/>
            <a:ext cx="32074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if( </a:t>
            </a:r>
            <a:r>
              <a:rPr lang="en-US" sz="2800" i="1" dirty="0"/>
              <a:t>condition1</a:t>
            </a:r>
            <a:r>
              <a:rPr lang="en-US" sz="2800" dirty="0"/>
              <a:t> 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</a:t>
            </a:r>
            <a:r>
              <a:rPr lang="en-US" sz="2800" b="1" dirty="0">
                <a:solidFill>
                  <a:srgbClr val="00B050"/>
                </a:solidFill>
              </a:rPr>
              <a:t>//true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else if( </a:t>
            </a:r>
            <a:r>
              <a:rPr lang="en-US" sz="2800" i="1" dirty="0"/>
              <a:t>condition2</a:t>
            </a:r>
            <a:r>
              <a:rPr lang="en-US" sz="2800" dirty="0"/>
              <a:t> 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</a:t>
            </a:r>
            <a:r>
              <a:rPr lang="en-US" sz="2800" b="1" dirty="0">
                <a:solidFill>
                  <a:srgbClr val="00B050"/>
                </a:solidFill>
              </a:rPr>
              <a:t>//true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else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</a:t>
            </a:r>
            <a:r>
              <a:rPr lang="en-US" sz="2800" b="1" dirty="0">
                <a:solidFill>
                  <a:srgbClr val="FF0000"/>
                </a:solidFill>
              </a:rPr>
              <a:t>//false</a:t>
            </a:r>
          </a:p>
          <a:p>
            <a:r>
              <a:rPr lang="en-US" sz="2800" dirty="0"/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45642" y="1506108"/>
            <a:ext cx="625641" cy="1718357"/>
          </a:xfrm>
          <a:prstGeom prst="curvedConnector3">
            <a:avLst>
              <a:gd name="adj1" fmla="val 13653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5"/>
          <p:cNvCxnSpPr/>
          <p:nvPr/>
        </p:nvCxnSpPr>
        <p:spPr>
          <a:xfrm flipH="1">
            <a:off x="7485391" y="1506108"/>
            <a:ext cx="760251" cy="859178"/>
          </a:xfrm>
          <a:prstGeom prst="curvedConnector3">
            <a:avLst>
              <a:gd name="adj1" fmla="val -30069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"/>
          <p:cNvCxnSpPr/>
          <p:nvPr/>
        </p:nvCxnSpPr>
        <p:spPr>
          <a:xfrm flipH="1">
            <a:off x="7479119" y="3224465"/>
            <a:ext cx="1392164" cy="805745"/>
          </a:xfrm>
          <a:prstGeom prst="curvedConnector3">
            <a:avLst>
              <a:gd name="adj1" fmla="val -1642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5"/>
          <p:cNvCxnSpPr/>
          <p:nvPr/>
        </p:nvCxnSpPr>
        <p:spPr>
          <a:xfrm flipH="1">
            <a:off x="7462050" y="3224465"/>
            <a:ext cx="1409233" cy="2544353"/>
          </a:xfrm>
          <a:prstGeom prst="curvedConnector3">
            <a:avLst>
              <a:gd name="adj1" fmla="val -1622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81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control structures create loops.</a:t>
            </a:r>
          </a:p>
          <a:p>
            <a:r>
              <a:rPr lang="en-US" dirty="0"/>
              <a:t>For loops happen for a fixed number of times.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While loops happen until something changes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1882199"/>
            <a:ext cx="32074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for(let </a:t>
            </a:r>
            <a:r>
              <a:rPr lang="en-US" sz="2800" dirty="0" err="1"/>
              <a:t>i</a:t>
            </a:r>
            <a:r>
              <a:rPr lang="en-US" sz="2800" dirty="0"/>
              <a:t>=0;i&lt;</a:t>
            </a:r>
            <a:r>
              <a:rPr lang="en-US" sz="2800" dirty="0" err="1"/>
              <a:t>max;i</a:t>
            </a:r>
            <a:r>
              <a:rPr lang="en-US" sz="2800" dirty="0"/>
              <a:t>++)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//loop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while(!empty)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//loop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0949" y="529389"/>
            <a:ext cx="170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Counting</a:t>
            </a:r>
          </a:p>
        </p:txBody>
      </p:sp>
      <p:cxnSp>
        <p:nvCxnSpPr>
          <p:cNvPr id="7" name="Elbow Connector 6"/>
          <p:cNvCxnSpPr>
            <a:stCxn id="5" idx="1"/>
          </p:cNvCxnSpPr>
          <p:nvPr/>
        </p:nvCxnSpPr>
        <p:spPr>
          <a:xfrm rot="10800000" flipV="1">
            <a:off x="7379369" y="714055"/>
            <a:ext cx="541581" cy="1168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86694" y="810125"/>
            <a:ext cx="170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count</a:t>
            </a:r>
          </a:p>
        </p:txBody>
      </p:sp>
      <p:cxnSp>
        <p:nvCxnSpPr>
          <p:cNvPr id="9" name="Elbow Connector 8"/>
          <p:cNvCxnSpPr>
            <a:stCxn id="8" idx="1"/>
          </p:cNvCxnSpPr>
          <p:nvPr/>
        </p:nvCxnSpPr>
        <p:spPr>
          <a:xfrm rot="10800000" flipV="1">
            <a:off x="7997150" y="994791"/>
            <a:ext cx="589544" cy="887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28381" y="1114923"/>
            <a:ext cx="170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method</a:t>
            </a:r>
          </a:p>
        </p:txBody>
      </p:sp>
      <p:cxnSp>
        <p:nvCxnSpPr>
          <p:cNvPr id="12" name="Elbow Connector 11"/>
          <p:cNvCxnSpPr>
            <a:stCxn id="11" idx="1"/>
          </p:cNvCxnSpPr>
          <p:nvPr/>
        </p:nvCxnSpPr>
        <p:spPr>
          <a:xfrm rot="10800000" flipV="1">
            <a:off x="8894253" y="1299589"/>
            <a:ext cx="334128" cy="582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5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2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Arrays are the most basic data structure.</a:t>
            </a:r>
          </a:p>
          <a:p>
            <a:pPr marL="0" indent="0">
              <a:buNone/>
            </a:pPr>
            <a:r>
              <a:rPr lang="en-US" dirty="0"/>
              <a:t>An array has </a:t>
            </a:r>
            <a:r>
              <a:rPr lang="en-US" b="1" i="1" dirty="0"/>
              <a:t>n</a:t>
            </a:r>
            <a:r>
              <a:rPr lang="en-US" dirty="0"/>
              <a:t> data slots.</a:t>
            </a:r>
          </a:p>
          <a:p>
            <a:pPr marL="0" indent="0">
              <a:buNone/>
            </a:pPr>
            <a:r>
              <a:rPr lang="en-US" dirty="0"/>
              <a:t>Each data slot has an index.</a:t>
            </a:r>
          </a:p>
          <a:p>
            <a:pPr marL="0" indent="0">
              <a:buNone/>
            </a:pPr>
            <a:r>
              <a:rPr lang="en-US" dirty="0"/>
              <a:t>You can check the length of the array.</a:t>
            </a:r>
          </a:p>
          <a:p>
            <a:pPr marL="0" indent="0">
              <a:buNone/>
            </a:pPr>
            <a:r>
              <a:rPr lang="en-US" dirty="0"/>
              <a:t>You can access any slot by the index.</a:t>
            </a:r>
          </a:p>
          <a:p>
            <a:pPr marL="0" indent="0">
              <a:buNone/>
            </a:pPr>
            <a:r>
              <a:rPr lang="en-US" dirty="0"/>
              <a:t>You can insert, remove, or change data in any slot.</a:t>
            </a:r>
          </a:p>
          <a:p>
            <a:pPr marL="0" indent="0">
              <a:buNone/>
            </a:pPr>
            <a:r>
              <a:rPr lang="en-US" dirty="0"/>
              <a:t>Don’t read a  slot you haven’t added.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01" y="1219200"/>
            <a:ext cx="3283544" cy="1977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593" y="3379813"/>
            <a:ext cx="3238500" cy="1057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604" y="4605812"/>
            <a:ext cx="4892386" cy="3030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593" y="5077604"/>
            <a:ext cx="4629150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268" y="5699070"/>
            <a:ext cx="1609725" cy="762000"/>
          </a:xfrm>
          <a:prstGeom prst="rect">
            <a:avLst/>
          </a:prstGeom>
        </p:spPr>
      </p:pic>
      <p:pic>
        <p:nvPicPr>
          <p:cNvPr id="2050" name="Picture 2" descr=" ">
            <a:extLst>
              <a:ext uri="{FF2B5EF4-FFF2-40B4-BE49-F238E27FC236}">
                <a16:creationId xmlns:a16="http://schemas.microsoft.com/office/drawing/2014/main" id="{ADB7883D-0E71-42EA-9417-27EC2CCE2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093" y="1676836"/>
            <a:ext cx="1688880" cy="150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63EFC4-2F87-4A9D-8D5A-62907C7A41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6982" y="29838"/>
            <a:ext cx="3243223" cy="11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verage day as a programer">
            <a:extLst>
              <a:ext uri="{FF2B5EF4-FFF2-40B4-BE49-F238E27FC236}">
                <a16:creationId xmlns:a16="http://schemas.microsoft.com/office/drawing/2014/main" id="{BF6750E5-8B82-46B5-821C-7A6B3434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3" y="571500"/>
            <a:ext cx="34956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D71CF6-949E-4CD8-BA0A-20076DB51FF2}"/>
              </a:ext>
            </a:extLst>
          </p:cNvPr>
          <p:cNvSpPr/>
          <p:nvPr/>
        </p:nvSpPr>
        <p:spPr>
          <a:xfrm>
            <a:off x="4121426" y="3657600"/>
            <a:ext cx="4041913" cy="2782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0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2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Javascript uses timeout and interval to define timing within a program.</a:t>
            </a:r>
          </a:p>
          <a:p>
            <a:r>
              <a:rPr lang="en-US" dirty="0"/>
              <a:t>Timeout happens once.</a:t>
            </a:r>
          </a:p>
          <a:p>
            <a:r>
              <a:rPr lang="en-US" dirty="0"/>
              <a:t>Interval happens repeatedly.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both cases you have to define an object which calls a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Await is a new capability which can use a timeout in a function.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7912" y="6161063"/>
            <a:ext cx="8113776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https://stackoverflow.com/questions/951021/what-is-the-javascript-version-of-sleep</a:t>
            </a:r>
          </a:p>
          <a:p>
            <a:r>
              <a:rPr lang="en-US" dirty="0"/>
              <a:t>https://www.w3schools.com/js/tryit.asp?filename=tryjs_setinterval2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59222" y="1219200"/>
            <a:ext cx="1013791" cy="6990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Func1()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79380" y="1219200"/>
            <a:ext cx="1115170" cy="6990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TOFunc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655226" y="2372458"/>
            <a:ext cx="589926" cy="582459"/>
            <a:chOff x="8786191" y="2325757"/>
            <a:chExt cx="785192" cy="775252"/>
          </a:xfrm>
        </p:grpSpPr>
        <p:sp>
          <p:nvSpPr>
            <p:cNvPr id="9" name="Oval 8"/>
            <p:cNvSpPr/>
            <p:nvPr/>
          </p:nvSpPr>
          <p:spPr>
            <a:xfrm>
              <a:off x="8786191" y="2325757"/>
              <a:ext cx="785192" cy="7752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endCxn id="9" idx="7"/>
            </p:cNvCxnSpPr>
            <p:nvPr/>
          </p:nvCxnSpPr>
          <p:spPr>
            <a:xfrm flipV="1">
              <a:off x="9163878" y="2439290"/>
              <a:ext cx="292516" cy="313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83756" y="2753139"/>
              <a:ext cx="2350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433186" y="2954917"/>
            <a:ext cx="103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Timeout</a:t>
            </a:r>
          </a:p>
        </p:txBody>
      </p:sp>
      <p:cxnSp>
        <p:nvCxnSpPr>
          <p:cNvPr id="18" name="Straight Arrow Connector 17"/>
          <p:cNvCxnSpPr>
            <a:stCxn id="7" idx="3"/>
            <a:endCxn id="9" idx="1"/>
          </p:cNvCxnSpPr>
          <p:nvPr/>
        </p:nvCxnSpPr>
        <p:spPr>
          <a:xfrm>
            <a:off x="7673013" y="1568726"/>
            <a:ext cx="1068606" cy="889031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7"/>
          <p:cNvCxnSpPr>
            <a:stCxn id="9" idx="7"/>
            <a:endCxn id="8" idx="1"/>
          </p:cNvCxnSpPr>
          <p:nvPr/>
        </p:nvCxnSpPr>
        <p:spPr>
          <a:xfrm rot="5400000" flipH="1" flipV="1">
            <a:off x="9274554" y="1452932"/>
            <a:ext cx="889031" cy="1120621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32947" y="1970526"/>
            <a:ext cx="90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68129" y="1979346"/>
            <a:ext cx="61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644315" y="3557182"/>
            <a:ext cx="1013791" cy="6990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Func2()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0264473" y="3557182"/>
            <a:ext cx="1115170" cy="6990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IFunc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8640319" y="4710440"/>
            <a:ext cx="589926" cy="582459"/>
            <a:chOff x="8786191" y="2325757"/>
            <a:chExt cx="785192" cy="775252"/>
          </a:xfrm>
        </p:grpSpPr>
        <p:sp>
          <p:nvSpPr>
            <p:cNvPr id="28" name="Oval 27"/>
            <p:cNvSpPr/>
            <p:nvPr/>
          </p:nvSpPr>
          <p:spPr>
            <a:xfrm>
              <a:off x="8786191" y="2325757"/>
              <a:ext cx="785192" cy="7752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endCxn id="28" idx="7"/>
            </p:cNvCxnSpPr>
            <p:nvPr/>
          </p:nvCxnSpPr>
          <p:spPr>
            <a:xfrm flipV="1">
              <a:off x="9163878" y="2439290"/>
              <a:ext cx="292516" cy="313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183756" y="2753139"/>
              <a:ext cx="2350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418279" y="5292899"/>
            <a:ext cx="103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Interval</a:t>
            </a:r>
          </a:p>
        </p:txBody>
      </p:sp>
      <p:cxnSp>
        <p:nvCxnSpPr>
          <p:cNvPr id="32" name="Straight Arrow Connector 17"/>
          <p:cNvCxnSpPr>
            <a:stCxn id="25" idx="3"/>
            <a:endCxn id="28" idx="1"/>
          </p:cNvCxnSpPr>
          <p:nvPr/>
        </p:nvCxnSpPr>
        <p:spPr>
          <a:xfrm>
            <a:off x="7658106" y="3906708"/>
            <a:ext cx="1068606" cy="889031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/>
          <p:cNvCxnSpPr>
            <a:stCxn id="28" idx="7"/>
            <a:endCxn id="26" idx="1"/>
          </p:cNvCxnSpPr>
          <p:nvPr/>
        </p:nvCxnSpPr>
        <p:spPr>
          <a:xfrm rot="5400000" flipH="1" flipV="1">
            <a:off x="9259647" y="3790914"/>
            <a:ext cx="889031" cy="1120621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18040" y="4308508"/>
            <a:ext cx="90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53222" y="4317328"/>
            <a:ext cx="61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792719" y="4862840"/>
            <a:ext cx="589926" cy="582459"/>
            <a:chOff x="8786191" y="2325757"/>
            <a:chExt cx="785192" cy="775252"/>
          </a:xfrm>
        </p:grpSpPr>
        <p:sp>
          <p:nvSpPr>
            <p:cNvPr id="37" name="Oval 36"/>
            <p:cNvSpPr/>
            <p:nvPr/>
          </p:nvSpPr>
          <p:spPr>
            <a:xfrm>
              <a:off x="8786191" y="2325757"/>
              <a:ext cx="785192" cy="7752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endCxn id="37" idx="7"/>
            </p:cNvCxnSpPr>
            <p:nvPr/>
          </p:nvCxnSpPr>
          <p:spPr>
            <a:xfrm flipV="1">
              <a:off x="9163878" y="2439290"/>
              <a:ext cx="292516" cy="313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183756" y="2753139"/>
              <a:ext cx="2350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8570679" y="5445299"/>
            <a:ext cx="103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Interval</a:t>
            </a:r>
          </a:p>
        </p:txBody>
      </p:sp>
      <p:cxnSp>
        <p:nvCxnSpPr>
          <p:cNvPr id="41" name="Straight Arrow Connector 17"/>
          <p:cNvCxnSpPr>
            <a:stCxn id="37" idx="7"/>
          </p:cNvCxnSpPr>
          <p:nvPr/>
        </p:nvCxnSpPr>
        <p:spPr>
          <a:xfrm rot="5400000" flipH="1" flipV="1">
            <a:off x="9412047" y="3943314"/>
            <a:ext cx="889031" cy="1120621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505622" y="4469728"/>
            <a:ext cx="61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945119" y="5015240"/>
            <a:ext cx="589926" cy="582459"/>
            <a:chOff x="8786191" y="2325757"/>
            <a:chExt cx="785192" cy="775252"/>
          </a:xfrm>
        </p:grpSpPr>
        <p:sp>
          <p:nvSpPr>
            <p:cNvPr id="44" name="Oval 43"/>
            <p:cNvSpPr/>
            <p:nvPr/>
          </p:nvSpPr>
          <p:spPr>
            <a:xfrm>
              <a:off x="8786191" y="2325757"/>
              <a:ext cx="785192" cy="7752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endCxn id="44" idx="7"/>
            </p:cNvCxnSpPr>
            <p:nvPr/>
          </p:nvCxnSpPr>
          <p:spPr>
            <a:xfrm flipV="1">
              <a:off x="9163878" y="2439290"/>
              <a:ext cx="292516" cy="313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9183756" y="2753139"/>
              <a:ext cx="2350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8723079" y="5597699"/>
            <a:ext cx="103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Interval</a:t>
            </a:r>
          </a:p>
        </p:txBody>
      </p:sp>
      <p:cxnSp>
        <p:nvCxnSpPr>
          <p:cNvPr id="48" name="Straight Arrow Connector 17"/>
          <p:cNvCxnSpPr>
            <a:stCxn id="44" idx="7"/>
          </p:cNvCxnSpPr>
          <p:nvPr/>
        </p:nvCxnSpPr>
        <p:spPr>
          <a:xfrm rot="5400000" flipH="1" flipV="1">
            <a:off x="9564447" y="4095714"/>
            <a:ext cx="889031" cy="1120621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58022" y="4622128"/>
            <a:ext cx="61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097519" y="5167640"/>
            <a:ext cx="589926" cy="582459"/>
            <a:chOff x="8786191" y="2325757"/>
            <a:chExt cx="785192" cy="775252"/>
          </a:xfrm>
        </p:grpSpPr>
        <p:sp>
          <p:nvSpPr>
            <p:cNvPr id="51" name="Oval 50"/>
            <p:cNvSpPr/>
            <p:nvPr/>
          </p:nvSpPr>
          <p:spPr>
            <a:xfrm>
              <a:off x="8786191" y="2325757"/>
              <a:ext cx="785192" cy="7752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endCxn id="51" idx="7"/>
            </p:cNvCxnSpPr>
            <p:nvPr/>
          </p:nvCxnSpPr>
          <p:spPr>
            <a:xfrm flipV="1">
              <a:off x="9163878" y="2439290"/>
              <a:ext cx="292516" cy="313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9183756" y="2753139"/>
              <a:ext cx="2350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8875479" y="5750099"/>
            <a:ext cx="103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Interval</a:t>
            </a:r>
          </a:p>
        </p:txBody>
      </p:sp>
      <p:cxnSp>
        <p:nvCxnSpPr>
          <p:cNvPr id="55" name="Straight Arrow Connector 17"/>
          <p:cNvCxnSpPr>
            <a:stCxn id="51" idx="7"/>
          </p:cNvCxnSpPr>
          <p:nvPr/>
        </p:nvCxnSpPr>
        <p:spPr>
          <a:xfrm rot="5400000" flipH="1" flipV="1">
            <a:off x="9716847" y="4248114"/>
            <a:ext cx="889031" cy="1120621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810422" y="4774528"/>
            <a:ext cx="61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2508157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Timing Methods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a timeout, the object only works once.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an interval, the object exists and continues to call.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objects can be saved and cleared.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7912" y="6161063"/>
            <a:ext cx="8113776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https://stackoverflow.com/questions/951021/what-is-the-javascript-version-of-sleep</a:t>
            </a:r>
          </a:p>
          <a:p>
            <a:r>
              <a:rPr lang="en-US" dirty="0"/>
              <a:t>https://www.w3schools.com/js/tryit.asp?filename=tryjs_setinterval2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77" y="2564419"/>
            <a:ext cx="5646950" cy="1450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05" y="1036320"/>
            <a:ext cx="5113483" cy="12686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77" y="4233471"/>
            <a:ext cx="5441134" cy="174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7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We Start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4920"/>
            <a:ext cx="5360581" cy="49120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PLEASE memorize the basic structure of a web page.</a:t>
            </a:r>
          </a:p>
          <a:p>
            <a:r>
              <a:rPr lang="en-US" dirty="0"/>
              <a:t>Helps you find things</a:t>
            </a:r>
          </a:p>
          <a:p>
            <a:r>
              <a:rPr lang="en-US" dirty="0"/>
              <a:t>Help you build things</a:t>
            </a:r>
          </a:p>
          <a:p>
            <a:r>
              <a:rPr lang="en-US" dirty="0"/>
              <a:t>Differentiate code from style from HTML.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in the habit or reading the code as human sentences.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Have you seen the browser put up with something you </a:t>
            </a:r>
            <a:r>
              <a:rPr lang="en-US"/>
              <a:t>did wrong?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789" y="1127257"/>
            <a:ext cx="4684625" cy="51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9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Cartesian Geometry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remind you of a couple of things.</a:t>
            </a:r>
          </a:p>
          <a:p>
            <a:r>
              <a:rPr lang="en-US" dirty="0"/>
              <a:t>Cartesian plane is the cross of an X and Y axis.</a:t>
            </a:r>
          </a:p>
          <a:p>
            <a:r>
              <a:rPr lang="en-US" dirty="0"/>
              <a:t>Four quadrants based on positive/negative regions of each axis</a:t>
            </a:r>
          </a:p>
          <a:p>
            <a:r>
              <a:rPr lang="en-US" dirty="0"/>
              <a:t>Quadrant I has positive x and positive y</a:t>
            </a:r>
          </a:p>
          <a:p>
            <a:r>
              <a:rPr lang="en-US" dirty="0"/>
              <a:t>Origin is (0,0) for both.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332843" y="1219200"/>
            <a:ext cx="0" cy="48536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70374" y="3538330"/>
            <a:ext cx="559573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88217" y="1994045"/>
            <a:ext cx="15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3348" y="1994045"/>
            <a:ext cx="15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3348" y="4420849"/>
            <a:ext cx="15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88217" y="4420849"/>
            <a:ext cx="15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02417" y="129208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37237" y="309611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</a:t>
            </a:r>
          </a:p>
        </p:txBody>
      </p:sp>
    </p:spTree>
    <p:extLst>
      <p:ext uri="{BB962C8B-B14F-4D97-AF65-F5344CB8AC3E}">
        <p14:creationId xmlns:p14="http://schemas.microsoft.com/office/powerpoint/2010/main" val="180658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9069573" y="5015911"/>
            <a:ext cx="265814" cy="1618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Screen Physical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When TV was first invented it consisted of:</a:t>
            </a:r>
          </a:p>
          <a:p>
            <a:r>
              <a:rPr lang="en-US" dirty="0"/>
              <a:t>An electron beam</a:t>
            </a:r>
          </a:p>
          <a:p>
            <a:r>
              <a:rPr lang="en-US" dirty="0"/>
              <a:t>A phosphorescent screen</a:t>
            </a:r>
          </a:p>
          <a:p>
            <a:r>
              <a:rPr lang="en-US" dirty="0"/>
              <a:t>Magnetic “aim” of beam</a:t>
            </a:r>
          </a:p>
          <a:p>
            <a:pPr marL="0" indent="0">
              <a:buNone/>
            </a:pPr>
            <a:r>
              <a:rPr lang="en-US" dirty="0"/>
              <a:t>This is why TVs had deep screens.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beam can be aimed in two dimensions: across and down.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the beam moved down the screen it scanned back and forth.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50496" y="2203174"/>
            <a:ext cx="5317435" cy="2348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99583" y="2286000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94613" y="2451652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594613" y="2451652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94613" y="2640495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94613" y="2640495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94613" y="2826024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594613" y="2826024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94613" y="3014867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94613" y="3014867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94613" y="3203710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594613" y="3203710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94613" y="3392553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594613" y="3392553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94613" y="3575433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594613" y="3575433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13" y="3764276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594613" y="3764276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94613" y="3949805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594613" y="3949805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94613" y="4138648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594613" y="4138648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94613" y="4327491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594613" y="4327491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86531" y="4973381"/>
            <a:ext cx="499730" cy="16958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apezoid 36"/>
          <p:cNvSpPr/>
          <p:nvPr/>
        </p:nvSpPr>
        <p:spPr>
          <a:xfrm rot="5400000">
            <a:off x="9451774" y="5262547"/>
            <a:ext cx="1564128" cy="1095155"/>
          </a:xfrm>
          <a:prstGeom prst="trapezoid">
            <a:avLst>
              <a:gd name="adj" fmla="val 580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345479" y="5720316"/>
            <a:ext cx="435937" cy="180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9186531" y="5380074"/>
            <a:ext cx="1158948" cy="4253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7810048">
            <a:off x="9874735" y="5222306"/>
            <a:ext cx="638175" cy="58102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794965">
            <a:off x="9914749" y="5792951"/>
            <a:ext cx="6381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Screen Geometry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Because screens functioned in this way, there are naturally two dimensions to the screen:</a:t>
            </a:r>
          </a:p>
          <a:p>
            <a:r>
              <a:rPr lang="en-US" dirty="0"/>
              <a:t>X goes across the screen.</a:t>
            </a:r>
          </a:p>
          <a:p>
            <a:r>
              <a:rPr lang="en-US" dirty="0"/>
              <a:t>Y goes down the screen.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Pixels are given coordinates in terms of these dimensions.</a:t>
            </a:r>
          </a:p>
          <a:p>
            <a:r>
              <a:rPr lang="en-US" dirty="0"/>
              <a:t>(0,0) ends up in the upper left corner.</a:t>
            </a:r>
          </a:p>
          <a:p>
            <a:r>
              <a:rPr lang="en-US" dirty="0"/>
              <a:t>(</a:t>
            </a:r>
            <a:r>
              <a:rPr lang="en-US" dirty="0" err="1"/>
              <a:t>maxX,maxY</a:t>
            </a:r>
            <a:r>
              <a:rPr lang="en-US" dirty="0"/>
              <a:t>) ends up in the lower right corner.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computer screen is an </a:t>
            </a:r>
            <a:r>
              <a:rPr lang="en-US" b="1" i="1" dirty="0"/>
              <a:t>inverted</a:t>
            </a:r>
            <a:r>
              <a:rPr lang="en-US" dirty="0"/>
              <a:t> first quadrant.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50496" y="2203174"/>
            <a:ext cx="5317435" cy="2348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99583" y="2286000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94613" y="2451652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594613" y="2451652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94613" y="2640495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94613" y="2640495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94613" y="2826024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594613" y="2826024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94613" y="3014867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94613" y="3014867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94613" y="3203710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594613" y="3203710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94613" y="3392553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594613" y="3392553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94613" y="3575433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594613" y="3575433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13" y="3764276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594613" y="3764276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94613" y="3949805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594613" y="3949805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94613" y="4138648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594613" y="4138648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94613" y="4327491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594613" y="4327491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594613" y="1823496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17734" y="1412751"/>
            <a:ext cx="278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Scan – x across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37948" y="2252538"/>
            <a:ext cx="179136" cy="2180639"/>
            <a:chOff x="6747013" y="2438400"/>
            <a:chExt cx="5034170" cy="2180639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751983" y="2438400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747013" y="2604052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6747013" y="2604052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747013" y="2792895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6747013" y="2792895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747013" y="2978424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747013" y="2978424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747013" y="3167267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747013" y="3167267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747013" y="3356110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6747013" y="3356110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747013" y="3544953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6747013" y="3544953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747013" y="3727833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6747013" y="3727833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747013" y="3916676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747013" y="3916676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747013" y="4102205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6747013" y="4102205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6747013" y="4291048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6747013" y="4291048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747013" y="4479891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6747013" y="4479891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6200000">
            <a:off x="4546396" y="3192981"/>
            <a:ext cx="278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Rows – y down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37948" y="1762481"/>
            <a:ext cx="62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(0,0)</a:t>
            </a:r>
          </a:p>
        </p:txBody>
      </p:sp>
      <p:sp>
        <p:nvSpPr>
          <p:cNvPr id="11" name="Oval 10"/>
          <p:cNvSpPr/>
          <p:nvPr/>
        </p:nvSpPr>
        <p:spPr>
          <a:xfrm>
            <a:off x="6387051" y="2131814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266617" y="4586240"/>
            <a:ext cx="9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(10,10)</a:t>
            </a:r>
          </a:p>
        </p:txBody>
      </p:sp>
      <p:sp>
        <p:nvSpPr>
          <p:cNvPr id="59" name="Oval 58"/>
          <p:cNvSpPr/>
          <p:nvPr/>
        </p:nvSpPr>
        <p:spPr>
          <a:xfrm>
            <a:off x="11706730" y="4478696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95036" y="4799816"/>
            <a:ext cx="2164773" cy="185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Screen Tradition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Modern LCD screens don’t use scanning beams.</a:t>
            </a:r>
          </a:p>
          <a:p>
            <a:r>
              <a:rPr lang="en-US" dirty="0"/>
              <a:t>Each pixel has a wire that connects it.</a:t>
            </a:r>
          </a:p>
          <a:p>
            <a:r>
              <a:rPr lang="en-US" dirty="0"/>
              <a:t>Wires are laid in an (</a:t>
            </a:r>
            <a:r>
              <a:rPr lang="en-US" dirty="0" err="1"/>
              <a:t>x,y</a:t>
            </a:r>
            <a:r>
              <a:rPr lang="en-US" dirty="0"/>
              <a:t>) grid.</a:t>
            </a:r>
          </a:p>
          <a:p>
            <a:r>
              <a:rPr lang="en-US" dirty="0"/>
              <a:t>Positions are completely arbitrary.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same inverted quadrant I is still used because the tradition has existed for so long.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50496" y="2203174"/>
            <a:ext cx="5317435" cy="2348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6655981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957237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808381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109637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254949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556205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407349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708605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850372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151628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002772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304028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449340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750596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601740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902996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030586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331842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9182986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484242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629554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930810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9781954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0083210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0224977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0526233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0377377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0678633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823945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1125201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0976345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1277601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1438321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1590721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358271" y="2307265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358271" y="2480930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358271" y="2640419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358271" y="2814084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358271" y="3001925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358271" y="3175590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358271" y="3335079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358271" y="3508744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358271" y="3671777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6358271" y="3845442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6358271" y="4004931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6358271" y="4178596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358271" y="4366437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717734" y="1412751"/>
            <a:ext cx="278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Scan – x across</a:t>
            </a: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4546396" y="3192981"/>
            <a:ext cx="278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Rows – y down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1096265" y="4425083"/>
            <a:ext cx="9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(33,12)</a:t>
            </a:r>
          </a:p>
        </p:txBody>
      </p:sp>
      <p:sp>
        <p:nvSpPr>
          <p:cNvPr id="120" name="Oval 119"/>
          <p:cNvSpPr/>
          <p:nvPr/>
        </p:nvSpPr>
        <p:spPr>
          <a:xfrm>
            <a:off x="11536378" y="4317539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339309" y="1857078"/>
            <a:ext cx="62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(0,0)</a:t>
            </a:r>
          </a:p>
        </p:txBody>
      </p:sp>
      <p:sp>
        <p:nvSpPr>
          <p:cNvPr id="122" name="Oval 121"/>
          <p:cNvSpPr/>
          <p:nvPr/>
        </p:nvSpPr>
        <p:spPr>
          <a:xfrm>
            <a:off x="6588412" y="2226411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9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that you have two points on the screen and you draw a line between the them.</a:t>
            </a:r>
          </a:p>
          <a:p>
            <a:r>
              <a:rPr lang="en-US" dirty="0"/>
              <a:t>Is the slope of this line positive or negative?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this were anywhere on the Cartesian plane, it would be positive.</a:t>
            </a:r>
          </a:p>
          <a:p>
            <a:pPr marL="0" indent="0">
              <a:buNone/>
            </a:pPr>
            <a:r>
              <a:rPr lang="en-US" dirty="0"/>
              <a:t>On a computer it’s negative.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830350" y="4089916"/>
            <a:ext cx="9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(x1,y1)</a:t>
            </a:r>
          </a:p>
        </p:txBody>
      </p:sp>
      <p:sp>
        <p:nvSpPr>
          <p:cNvPr id="60" name="Oval 59"/>
          <p:cNvSpPr/>
          <p:nvPr/>
        </p:nvSpPr>
        <p:spPr>
          <a:xfrm>
            <a:off x="7268896" y="4459249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569362" y="2796288"/>
            <a:ext cx="90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(x2,y2)</a:t>
            </a:r>
          </a:p>
        </p:txBody>
      </p:sp>
      <p:sp>
        <p:nvSpPr>
          <p:cNvPr id="96" name="Oval 95"/>
          <p:cNvSpPr/>
          <p:nvPr/>
        </p:nvSpPr>
        <p:spPr>
          <a:xfrm>
            <a:off x="9962477" y="3165621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0" idx="7"/>
            <a:endCxn id="96" idx="3"/>
          </p:cNvCxnSpPr>
          <p:nvPr/>
        </p:nvCxnSpPr>
        <p:spPr>
          <a:xfrm flipV="1">
            <a:off x="7370698" y="3268665"/>
            <a:ext cx="2609246" cy="1208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2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 = (y1-y2)/(x1-x2)</a:t>
            </a:r>
          </a:p>
          <a:p>
            <a:pPr marL="0" indent="0">
              <a:buNone/>
            </a:pPr>
            <a:r>
              <a:rPr lang="en-US" dirty="0"/>
              <a:t>m = (100-42)/(10-100)</a:t>
            </a:r>
          </a:p>
          <a:p>
            <a:pPr marL="0" indent="0">
              <a:buNone/>
            </a:pPr>
            <a:r>
              <a:rPr lang="en-US" dirty="0"/>
              <a:t>m = 58/-90 ≈ -2/3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testing to see if point#1 is “above” point#2 what would you do?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830350" y="4089916"/>
            <a:ext cx="9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(10,100)</a:t>
            </a:r>
          </a:p>
        </p:txBody>
      </p:sp>
      <p:sp>
        <p:nvSpPr>
          <p:cNvPr id="60" name="Oval 59"/>
          <p:cNvSpPr/>
          <p:nvPr/>
        </p:nvSpPr>
        <p:spPr>
          <a:xfrm>
            <a:off x="7268896" y="4459249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523931" y="2796288"/>
            <a:ext cx="9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(100,42)</a:t>
            </a:r>
          </a:p>
        </p:txBody>
      </p:sp>
      <p:sp>
        <p:nvSpPr>
          <p:cNvPr id="96" name="Oval 95"/>
          <p:cNvSpPr/>
          <p:nvPr/>
        </p:nvSpPr>
        <p:spPr>
          <a:xfrm>
            <a:off x="9962477" y="3165621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0" idx="7"/>
            <a:endCxn id="96" idx="3"/>
          </p:cNvCxnSpPr>
          <p:nvPr/>
        </p:nvCxnSpPr>
        <p:spPr>
          <a:xfrm flipV="1">
            <a:off x="7370698" y="3268665"/>
            <a:ext cx="2609246" cy="1208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91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</TotalTime>
  <Words>1173</Words>
  <Application>Microsoft Office PowerPoint</Application>
  <PresentationFormat>Widescreen</PresentationFormat>
  <Paragraphs>222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CSC 200 Lecture 3</vt:lpstr>
      <vt:lpstr>PowerPoint Presentation</vt:lpstr>
      <vt:lpstr>Before We Start</vt:lpstr>
      <vt:lpstr>Cartesian Geometry</vt:lpstr>
      <vt:lpstr>Computer Screen Physical Operation</vt:lpstr>
      <vt:lpstr>Computer Screen Geometry</vt:lpstr>
      <vt:lpstr>Computer Screen Tradition</vt:lpstr>
      <vt:lpstr>So what?</vt:lpstr>
      <vt:lpstr>So what?</vt:lpstr>
      <vt:lpstr>Draw a Clock Hand</vt:lpstr>
      <vt:lpstr>Today’s Lab</vt:lpstr>
      <vt:lpstr>Variable Scope</vt:lpstr>
      <vt:lpstr>Scope</vt:lpstr>
      <vt:lpstr>Calling a Function</vt:lpstr>
      <vt:lpstr>Control Structure</vt:lpstr>
      <vt:lpstr>Applying Jumps</vt:lpstr>
      <vt:lpstr>Loops</vt:lpstr>
      <vt:lpstr>Arrays</vt:lpstr>
      <vt:lpstr>Arrays</vt:lpstr>
      <vt:lpstr>Timers</vt:lpstr>
      <vt:lpstr>Timing Methods</vt:lpstr>
      <vt:lpstr>Timing Methods (2)</vt:lpstr>
    </vt:vector>
  </TitlesOfParts>
  <Company>HPES NMCI 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200 Class 1</dc:title>
  <dc:creator>Dillon, Brian S CIV NSWCDD, V53</dc:creator>
  <cp:lastModifiedBy>Stacey Dillon</cp:lastModifiedBy>
  <cp:revision>80</cp:revision>
  <dcterms:created xsi:type="dcterms:W3CDTF">2019-03-29T22:39:59Z</dcterms:created>
  <dcterms:modified xsi:type="dcterms:W3CDTF">2020-02-06T19:54:50Z</dcterms:modified>
</cp:coreProperties>
</file>