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256" r:id="rId3"/>
    <p:sldId id="257" r:id="rId4"/>
    <p:sldId id="258" r:id="rId5"/>
    <p:sldId id="263" r:id="rId6"/>
    <p:sldId id="264" r:id="rId7"/>
    <p:sldId id="266" r:id="rId8"/>
    <p:sldId id="260" r:id="rId9"/>
    <p:sldId id="268" r:id="rId10"/>
    <p:sldId id="262" r:id="rId11"/>
    <p:sldId id="272" r:id="rId12"/>
    <p:sldId id="275" r:id="rId13"/>
    <p:sldId id="286" r:id="rId14"/>
    <p:sldId id="278" r:id="rId15"/>
    <p:sldId id="280" r:id="rId16"/>
    <p:sldId id="281" r:id="rId17"/>
    <p:sldId id="282" r:id="rId18"/>
    <p:sldId id="283" r:id="rId19"/>
    <p:sldId id="289" r:id="rId20"/>
    <p:sldId id="291" r:id="rId21"/>
    <p:sldId id="285" r:id="rId22"/>
    <p:sldId id="294" r:id="rId23"/>
    <p:sldId id="296" r:id="rId24"/>
    <p:sldId id="298" r:id="rId25"/>
    <p:sldId id="301" r:id="rId26"/>
    <p:sldId id="302" r:id="rId27"/>
    <p:sldId id="304" r:id="rId28"/>
    <p:sldId id="306" r:id="rId29"/>
    <p:sldId id="309" r:id="rId30"/>
    <p:sldId id="273" r:id="rId31"/>
    <p:sldId id="274" r:id="rId32"/>
    <p:sldId id="307" r:id="rId33"/>
    <p:sldId id="308" r:id="rId3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760FBDFE-C587-4B4C-A407-44438C67B59E}" type="datetimeFigureOut">
              <a:rPr lang="zh-CN" altLang="en-US" smtClean="0"/>
            </a:fld>
            <a:endParaRPr lang="zh-CN" alt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sz="2800"/>
              <a:t>Web Application for the prevention of mental disorders in the social media posts using Natural Language Processing</a:t>
            </a:r>
            <a:endParaRPr lang="en-US" altLang="zh-CN" sz="2800"/>
          </a:p>
        </p:txBody>
      </p:sp>
      <p:sp>
        <p:nvSpPr>
          <p:cNvPr id="5" name="副标题 4"/>
          <p:cNvSpPr>
            <a:spLocks noGrp="1"/>
          </p:cNvSpPr>
          <p:nvPr>
            <p:ph type="subTitle" idx="1"/>
          </p:nvPr>
        </p:nvSpPr>
        <p:spPr>
          <a:xfrm>
            <a:off x="618278" y="5109528"/>
            <a:ext cx="10949517" cy="981075"/>
          </a:xfrm>
        </p:spPr>
        <p:txBody>
          <a:bodyPr/>
          <a:lstStyle/>
          <a:p>
            <a:pPr algn="l"/>
            <a:r>
              <a:rPr lang="zh-CN" altLang="en-US" sz="2000" b="1">
                <a:latin typeface="+mn-lt"/>
                <a:cs typeface="+mn-lt"/>
              </a:rPr>
              <a:t>Zainab Saeed   BSEF19M516</a:t>
            </a:r>
            <a:endParaRPr lang="zh-CN" altLang="en-US" sz="2000" b="1">
              <a:latin typeface="+mn-lt"/>
              <a:cs typeface="+mn-lt"/>
            </a:endParaRPr>
          </a:p>
          <a:p>
            <a:pPr algn="l"/>
            <a:r>
              <a:rPr lang="zh-CN" altLang="en-US" sz="2000" b="1">
                <a:latin typeface="+mn-lt"/>
                <a:cs typeface="+mn-lt"/>
              </a:rPr>
              <a:t>Ehtisham Sadiq  BSEF19M521</a:t>
            </a:r>
            <a:endParaRPr lang="zh-CN" altLang="en-US" sz="2000" b="1">
              <a:latin typeface="+mn-lt"/>
              <a:cs typeface="+mn-lt"/>
            </a:endParaRPr>
          </a:p>
          <a:p>
            <a:pPr algn="l"/>
            <a:r>
              <a:rPr lang="zh-CN" altLang="en-US" sz="2000" b="1">
                <a:latin typeface="+mn-lt"/>
                <a:cs typeface="+mn-lt"/>
              </a:rPr>
              <a:t>Tayyaba Nasir   BSEF19M525</a:t>
            </a:r>
            <a:endParaRPr lang="zh-CN" altLang="en-US" sz="2000" b="1">
              <a:latin typeface="+mn-lt"/>
              <a:cs typeface="+mn-lt"/>
            </a:endParaRPr>
          </a:p>
          <a:p>
            <a:pPr algn="l"/>
            <a:r>
              <a:rPr lang="zh-CN" altLang="en-US" sz="2000" b="1">
                <a:latin typeface="+mn-lt"/>
                <a:cs typeface="+mn-lt"/>
              </a:rPr>
              <a:t>Ayesha Rashid   BSEF19M531</a:t>
            </a:r>
            <a:endParaRPr lang="zh-CN" altLang="en-US" sz="2000" b="1">
              <a:latin typeface="+mn-lt"/>
              <a:cs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representation of Data</a:t>
            </a:r>
            <a:endParaRPr 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19300" y="2124869"/>
            <a:ext cx="8153400" cy="375285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970" y="539020"/>
            <a:ext cx="8911687" cy="642987"/>
          </a:xfrm>
        </p:spPr>
        <p:txBody>
          <a:bodyPr/>
          <a:lstStyle/>
          <a:p>
            <a:r>
              <a:rPr lang="en-US" b="1" dirty="0"/>
              <a:t>Data Visualization</a:t>
            </a:r>
            <a:endParaRPr lang="en-US" b="1" dirty="0"/>
          </a:p>
        </p:txBody>
      </p:sp>
      <p:sp>
        <p:nvSpPr>
          <p:cNvPr id="3" name="Content Placeholder 2"/>
          <p:cNvSpPr>
            <a:spLocks noGrp="1"/>
          </p:cNvSpPr>
          <p:nvPr>
            <p:ph idx="1"/>
          </p:nvPr>
        </p:nvSpPr>
        <p:spPr>
          <a:xfrm>
            <a:off x="459105" y="1449705"/>
            <a:ext cx="10849610" cy="5090795"/>
          </a:xfrm>
        </p:spPr>
        <p:txBody>
          <a:bodyPr>
            <a:noAutofit/>
          </a:bodyPr>
          <a:lstStyle/>
          <a:p>
            <a:pPr marL="0" indent="0">
              <a:buNone/>
            </a:pPr>
            <a:r>
              <a:rPr lang="en-US" sz="2400" b="1" dirty="0">
                <a:sym typeface="+mn-ea"/>
              </a:rPr>
              <a:t>Analyzing text statistics</a:t>
            </a:r>
            <a:endParaRPr lang="en-US" sz="2400" b="1" dirty="0"/>
          </a:p>
          <a:p>
            <a:pPr marL="0" indent="0">
              <a:buNone/>
            </a:pPr>
            <a:r>
              <a:rPr lang="en-US" sz="2400" dirty="0"/>
              <a:t>Text statistics visualizations </a:t>
            </a:r>
            <a:r>
              <a:rPr lang="en-US" sz="2400" dirty="0" err="1" smtClean="0"/>
              <a:t>conatins</a:t>
            </a:r>
            <a:r>
              <a:rPr lang="en-US" sz="2400" dirty="0" smtClean="0"/>
              <a:t> very </a:t>
            </a:r>
            <a:r>
              <a:rPr lang="en-US" sz="2400" dirty="0"/>
              <a:t>insightful techniques.  They include:</a:t>
            </a:r>
            <a:endParaRPr lang="en-US" sz="2400" dirty="0"/>
          </a:p>
          <a:p>
            <a:pPr lvl="1"/>
            <a:r>
              <a:rPr lang="en-US" sz="2000" dirty="0"/>
              <a:t>word frequency </a:t>
            </a:r>
            <a:r>
              <a:rPr lang="en-US" sz="2000" dirty="0" smtClean="0"/>
              <a:t>analysis, </a:t>
            </a:r>
            <a:endParaRPr lang="en-US" sz="2000" dirty="0" smtClean="0"/>
          </a:p>
          <a:p>
            <a:pPr lvl="1"/>
            <a:r>
              <a:rPr lang="en-US" sz="2000" dirty="0" smtClean="0"/>
              <a:t>sentence </a:t>
            </a:r>
            <a:r>
              <a:rPr lang="en-US" sz="2000" dirty="0"/>
              <a:t>length analysis,</a:t>
            </a:r>
            <a:endParaRPr lang="en-US" sz="2000" dirty="0"/>
          </a:p>
          <a:p>
            <a:pPr lvl="1"/>
            <a:r>
              <a:rPr lang="en-US" sz="2000" dirty="0"/>
              <a:t>average word length analysis</a:t>
            </a:r>
            <a:r>
              <a:rPr lang="en-US" sz="2000" dirty="0" smtClean="0"/>
              <a:t>,</a:t>
            </a:r>
            <a:endParaRPr lang="en-US" sz="2000" dirty="0" smtClean="0"/>
          </a:p>
          <a:p>
            <a:r>
              <a:rPr lang="en-US" sz="2400" b="1" dirty="0" err="1" smtClean="0"/>
              <a:t>Seaborn</a:t>
            </a:r>
            <a:r>
              <a:rPr lang="en-US" sz="2400" b="1" dirty="0" smtClean="0"/>
              <a:t>, </a:t>
            </a:r>
            <a:r>
              <a:rPr lang="en-US" sz="2400" b="1" dirty="0" err="1" smtClean="0"/>
              <a:t>Plotly</a:t>
            </a:r>
            <a:r>
              <a:rPr lang="en-US" sz="2400" b="1" dirty="0" smtClean="0"/>
              <a:t>, </a:t>
            </a:r>
            <a:r>
              <a:rPr lang="en-US" sz="2400" b="1" dirty="0" err="1" smtClean="0"/>
              <a:t>Bokeh</a:t>
            </a:r>
            <a:r>
              <a:rPr lang="en-US" sz="2400" b="1" dirty="0" smtClean="0"/>
              <a:t>, </a:t>
            </a:r>
            <a:r>
              <a:rPr lang="en-US" sz="2400" b="1" dirty="0" err="1" smtClean="0"/>
              <a:t>Matplotlib,</a:t>
            </a:r>
            <a:r>
              <a:rPr lang="en-US" sz="2400" b="1" dirty="0" smtClean="0"/>
              <a:t> </a:t>
            </a:r>
            <a:r>
              <a:rPr lang="en-US" sz="2400" b="1" dirty="0" err="1" smtClean="0"/>
              <a:t>Scipy</a:t>
            </a:r>
            <a:r>
              <a:rPr lang="en-US" sz="2400" dirty="0" smtClean="0"/>
              <a:t> libraries can be used for data visualization</a:t>
            </a:r>
            <a:endParaRPr lang="en-US" sz="2400" dirty="0" smtClean="0"/>
          </a:p>
          <a:p>
            <a:r>
              <a:rPr lang="en-US" sz="2400" b="1" dirty="0"/>
              <a:t>H</a:t>
            </a:r>
            <a:r>
              <a:rPr lang="en-US" sz="2400" b="1" dirty="0" smtClean="0"/>
              <a:t>istograms</a:t>
            </a:r>
            <a:r>
              <a:rPr lang="en-US" sz="2400" dirty="0"/>
              <a:t> (continuous data) and </a:t>
            </a:r>
            <a:r>
              <a:rPr lang="en-US" sz="2400" b="1" dirty="0"/>
              <a:t>bar charts</a:t>
            </a:r>
            <a:r>
              <a:rPr lang="en-US" sz="2400" dirty="0"/>
              <a:t> (categorical data</a:t>
            </a:r>
            <a:r>
              <a:rPr lang="en-US" sz="2400" dirty="0" smtClean="0"/>
              <a:t>) .</a:t>
            </a:r>
            <a:endParaRPr lang="en-US" sz="2400" dirty="0" smtClean="0"/>
          </a:p>
          <a:p>
            <a:r>
              <a:rPr lang="en-US" sz="2400" dirty="0"/>
              <a:t>To get the corpus containing </a:t>
            </a:r>
            <a:r>
              <a:rPr lang="en-US" sz="2400" b="1" dirty="0" err="1"/>
              <a:t>stopwords</a:t>
            </a:r>
            <a:r>
              <a:rPr lang="en-US" sz="2400" dirty="0"/>
              <a:t> </a:t>
            </a:r>
            <a:r>
              <a:rPr lang="en-US" sz="2400" dirty="0" smtClean="0"/>
              <a:t>we </a:t>
            </a:r>
            <a:r>
              <a:rPr lang="en-US" sz="2400" dirty="0"/>
              <a:t>can use the </a:t>
            </a:r>
            <a:r>
              <a:rPr lang="en-US" sz="2400" dirty="0" smtClean="0"/>
              <a:t>NLTK library. </a:t>
            </a:r>
            <a:r>
              <a:rPr lang="en-US" sz="2400" dirty="0" err="1"/>
              <a:t>Nltk</a:t>
            </a:r>
            <a:r>
              <a:rPr lang="en-US" sz="2400" dirty="0"/>
              <a:t> contains </a:t>
            </a:r>
            <a:r>
              <a:rPr lang="en-US" sz="2400" dirty="0" err="1"/>
              <a:t>stopwords</a:t>
            </a:r>
            <a:r>
              <a:rPr lang="en-US" sz="2400" dirty="0"/>
              <a:t> from many languages</a:t>
            </a:r>
            <a:r>
              <a:rPr lang="en-US" sz="2400" dirty="0" smtClean="0"/>
              <a:t>.</a:t>
            </a:r>
            <a:endParaRPr lang="en-US" sz="2400" dirty="0"/>
          </a:p>
          <a:p>
            <a:r>
              <a:rPr lang="en-US" sz="2400" b="1" dirty="0" err="1"/>
              <a:t>Stopwords</a:t>
            </a:r>
            <a:r>
              <a:rPr lang="en-US" sz="2400" b="1" dirty="0"/>
              <a:t> are the words that are most commonly used in any language</a:t>
            </a:r>
            <a:r>
              <a:rPr lang="en-US" sz="2400" dirty="0"/>
              <a:t> such as </a:t>
            </a:r>
            <a:r>
              <a:rPr lang="en-US" sz="2400" i="1" dirty="0"/>
              <a:t>“the”,” a”,” an</a:t>
            </a:r>
            <a:r>
              <a:rPr lang="en-US" sz="2400" dirty="0"/>
              <a:t>” etc. As these words are probably small in length these words may have caused the above graph to be left-skewed.</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048" y="421545"/>
            <a:ext cx="9571309" cy="708301"/>
          </a:xfrm>
        </p:spPr>
        <p:txBody>
          <a:bodyPr>
            <a:normAutofit/>
          </a:bodyPr>
          <a:lstStyle/>
          <a:p>
            <a:r>
              <a:rPr lang="en-US" dirty="0">
                <a:sym typeface="+mn-ea"/>
              </a:rPr>
              <a:t>Data Visualization(Cont.)</a:t>
            </a:r>
            <a:endParaRPr lang="en-US" b="1" dirty="0"/>
          </a:p>
        </p:txBody>
      </p:sp>
      <p:sp>
        <p:nvSpPr>
          <p:cNvPr id="3" name="Content Placeholder 2"/>
          <p:cNvSpPr>
            <a:spLocks noGrp="1"/>
          </p:cNvSpPr>
          <p:nvPr>
            <p:ph idx="1"/>
          </p:nvPr>
        </p:nvSpPr>
        <p:spPr>
          <a:xfrm>
            <a:off x="253365" y="1256030"/>
            <a:ext cx="11251565" cy="5240655"/>
          </a:xfrm>
        </p:spPr>
        <p:txBody>
          <a:bodyPr/>
          <a:lstStyle/>
          <a:p>
            <a:pPr marL="0" indent="0">
              <a:buNone/>
            </a:pPr>
            <a:r>
              <a:rPr lang="en-US" sz="2400" b="1" dirty="0" err="1"/>
              <a:t>Wordcloud</a:t>
            </a:r>
            <a:r>
              <a:rPr lang="en-US" sz="2400" b="1" dirty="0"/>
              <a:t> </a:t>
            </a:r>
            <a:r>
              <a:rPr lang="en-US" sz="2400" dirty="0"/>
              <a:t>is a great way to represent text data. The size and color of each word that appears in the </a:t>
            </a:r>
            <a:r>
              <a:rPr lang="en-US" sz="2400" dirty="0" err="1"/>
              <a:t>wordcloud</a:t>
            </a:r>
            <a:r>
              <a:rPr lang="en-US" sz="2400" dirty="0"/>
              <a:t> indicate it’s frequency or importance</a:t>
            </a:r>
            <a:r>
              <a:rPr lang="en-US" sz="2400" dirty="0" smtClean="0"/>
              <a:t>.</a:t>
            </a:r>
            <a:endParaRPr lang="en-US" sz="2400" dirty="0" smtClean="0"/>
          </a:p>
          <a:p>
            <a:pPr lvl="1"/>
            <a:r>
              <a:rPr lang="en-US" sz="2000" b="1" i="1" dirty="0" err="1"/>
              <a:t>stopwords</a:t>
            </a:r>
            <a:r>
              <a:rPr lang="en-US" sz="2000" dirty="0"/>
              <a:t>: The set of words that are blocked from appearing in the image.</a:t>
            </a:r>
            <a:endParaRPr lang="en-US" sz="2000" dirty="0"/>
          </a:p>
          <a:p>
            <a:pPr lvl="1"/>
            <a:r>
              <a:rPr lang="en-US" sz="2000" b="1" i="1" dirty="0" err="1"/>
              <a:t>max_words</a:t>
            </a:r>
            <a:r>
              <a:rPr lang="en-US" sz="2000" dirty="0"/>
              <a:t>: Indicates the maximum number of words to be displayed.</a:t>
            </a:r>
            <a:endParaRPr lang="en-US" sz="2000" dirty="0"/>
          </a:p>
          <a:p>
            <a:pPr lvl="1"/>
            <a:r>
              <a:rPr lang="en-US" sz="2000" b="1" i="1" dirty="0" err="1"/>
              <a:t>max_font_size</a:t>
            </a:r>
            <a:r>
              <a:rPr lang="en-US" sz="2000" dirty="0"/>
              <a:t>: maximum font size.</a:t>
            </a:r>
            <a:endParaRPr lang="en-US" sz="2000" dirty="0"/>
          </a:p>
          <a:p>
            <a:pPr lvl="1"/>
            <a:r>
              <a:rPr lang="en-US" sz="2000" dirty="0"/>
              <a:t>There are many more options to create beautiful word clouds. </a:t>
            </a:r>
            <a:endParaRPr lang="en-US" sz="2000" dirty="0"/>
          </a:p>
          <a:p>
            <a:endParaRPr lang="en-US" sz="2000" dirty="0"/>
          </a:p>
        </p:txBody>
      </p:sp>
      <p:pic>
        <p:nvPicPr>
          <p:cNvPr id="6" name="Picture 5"/>
          <p:cNvPicPr>
            <a:picLocks noChangeAspect="1"/>
          </p:cNvPicPr>
          <p:nvPr/>
        </p:nvPicPr>
        <p:blipFill>
          <a:blip r:embed="rId1"/>
          <a:stretch>
            <a:fillRect/>
          </a:stretch>
        </p:blipFill>
        <p:spPr>
          <a:xfrm>
            <a:off x="1742440" y="3335020"/>
            <a:ext cx="5806440" cy="30092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720" y="411385"/>
            <a:ext cx="8911687" cy="669113"/>
          </a:xfrm>
        </p:spPr>
        <p:txBody>
          <a:bodyPr/>
          <a:lstStyle/>
          <a:p>
            <a:r>
              <a:rPr lang="en-US" b="1" dirty="0" smtClean="0"/>
              <a:t>Feature Engineering</a:t>
            </a:r>
            <a:endParaRPr lang="en-US" b="1" dirty="0"/>
          </a:p>
        </p:txBody>
      </p:sp>
      <p:sp>
        <p:nvSpPr>
          <p:cNvPr id="3" name="Content Placeholder 2"/>
          <p:cNvSpPr>
            <a:spLocks noGrp="1"/>
          </p:cNvSpPr>
          <p:nvPr>
            <p:ph idx="1"/>
          </p:nvPr>
        </p:nvSpPr>
        <p:spPr>
          <a:xfrm>
            <a:off x="302895" y="1423670"/>
            <a:ext cx="11541125" cy="5038725"/>
          </a:xfrm>
        </p:spPr>
        <p:txBody>
          <a:bodyPr>
            <a:normAutofit/>
          </a:bodyPr>
          <a:lstStyle/>
          <a:p>
            <a:pPr marL="0" indent="0">
              <a:buNone/>
            </a:pPr>
            <a:r>
              <a:rPr lang="en-US" sz="2400" b="1" dirty="0"/>
              <a:t>Feature engineering</a:t>
            </a:r>
            <a:r>
              <a:rPr lang="en-US" sz="2400" dirty="0"/>
              <a:t> is a process of extracting meaningful information from the raw data to make it usable for machine learning models</a:t>
            </a:r>
            <a:r>
              <a:rPr lang="en-US" sz="2400" dirty="0" smtClean="0"/>
              <a:t>.</a:t>
            </a:r>
            <a:endParaRPr lang="en-US" sz="2400" dirty="0" smtClean="0"/>
          </a:p>
          <a:p>
            <a:pPr marL="0" indent="0">
              <a:buNone/>
            </a:pPr>
            <a:r>
              <a:rPr lang="en-US" sz="2400" b="1" dirty="0"/>
              <a:t>Feature Engineering in NLP</a:t>
            </a:r>
            <a:endParaRPr lang="en-US" sz="2400" b="1" dirty="0"/>
          </a:p>
          <a:p>
            <a:pPr lvl="1"/>
            <a:r>
              <a:rPr lang="en-US" sz="2000" dirty="0"/>
              <a:t>Firstly and most importantly, it is essential to understand our problems completely. Some techniques can be useful for a certain type of problem only. </a:t>
            </a:r>
            <a:endParaRPr lang="en-US" sz="2000" dirty="0" smtClean="0"/>
          </a:p>
          <a:p>
            <a:pPr lvl="1"/>
            <a:r>
              <a:rPr lang="en-US" sz="2000" b="1" dirty="0" smtClean="0"/>
              <a:t>For </a:t>
            </a:r>
            <a:r>
              <a:rPr lang="en-US" sz="2000" b="1" dirty="0"/>
              <a:t>example</a:t>
            </a:r>
            <a:r>
              <a:rPr lang="en-US" sz="2000" dirty="0"/>
              <a:t>, for some problems we might need to extract </a:t>
            </a:r>
            <a:r>
              <a:rPr lang="en-US" sz="2000" b="1" dirty="0"/>
              <a:t>grammatical features from data </a:t>
            </a:r>
            <a:r>
              <a:rPr lang="en-US" sz="2000" dirty="0"/>
              <a:t>whereas for some problems, we might need to just get the </a:t>
            </a:r>
            <a:r>
              <a:rPr lang="en-US" sz="2000" b="1" dirty="0"/>
              <a:t>most frequently occurring words</a:t>
            </a:r>
            <a:r>
              <a:rPr lang="en-US" sz="2000" dirty="0"/>
              <a:t> only</a:t>
            </a:r>
            <a:r>
              <a:rPr lang="en-US" sz="2000" dirty="0" smtClean="0"/>
              <a:t>.</a:t>
            </a:r>
            <a:endParaRPr lang="en-US" sz="2000" dirty="0" smtClean="0"/>
          </a:p>
          <a:p>
            <a:pPr lvl="1"/>
            <a:r>
              <a:rPr lang="en-US" sz="2000" dirty="0" smtClean="0"/>
              <a:t> </a:t>
            </a:r>
            <a:r>
              <a:rPr lang="en-US" sz="2000" dirty="0"/>
              <a:t>It is important to note that feature engineering in NLP is a little different from the other types of data. </a:t>
            </a:r>
            <a:endParaRPr lang="en-US" sz="2000" dirty="0" smtClean="0"/>
          </a:p>
          <a:p>
            <a:pPr lvl="1"/>
            <a:r>
              <a:rPr lang="en-US" sz="2000" b="1" dirty="0" smtClean="0"/>
              <a:t>In </a:t>
            </a:r>
            <a:r>
              <a:rPr lang="en-US" sz="2000" b="1" dirty="0"/>
              <a:t>NLP</a:t>
            </a:r>
            <a:r>
              <a:rPr lang="en-US" sz="2000" dirty="0"/>
              <a:t>, we are dealing with language or texts, so to derive inputs for our machine learning models, we would need </a:t>
            </a:r>
            <a:r>
              <a:rPr lang="en-US" sz="2000" b="1" dirty="0"/>
              <a:t>to transform our text into some sort of numeric representation</a:t>
            </a:r>
            <a:r>
              <a:rPr lang="en-US" sz="2000" dirty="0"/>
              <a:t> so computers can process it. One of our goals would be to represent our text in a computer-friendly manner.</a:t>
            </a:r>
            <a:endParaRPr lang="en-US" sz="2000" dirty="0" smtClean="0"/>
          </a:p>
          <a:p>
            <a:endParaRPr lang="en-US" sz="20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75" y="293910"/>
            <a:ext cx="8911687" cy="760553"/>
          </a:xfrm>
        </p:spPr>
        <p:txBody>
          <a:bodyPr>
            <a:normAutofit fontScale="90000"/>
          </a:bodyPr>
          <a:lstStyle/>
          <a:p>
            <a:r>
              <a:rPr lang="en-US">
                <a:sym typeface="+mn-ea"/>
              </a:rPr>
              <a:t>Feature Engineering(Cont.)</a:t>
            </a:r>
            <a:br>
              <a:rPr lang="en-US"/>
            </a:br>
            <a:endParaRPr lang="en-US" b="1" dirty="0"/>
          </a:p>
        </p:txBody>
      </p:sp>
      <p:sp>
        <p:nvSpPr>
          <p:cNvPr id="3" name="Content Placeholder 2"/>
          <p:cNvSpPr>
            <a:spLocks noGrp="1"/>
          </p:cNvSpPr>
          <p:nvPr>
            <p:ph idx="1"/>
          </p:nvPr>
        </p:nvSpPr>
        <p:spPr>
          <a:xfrm>
            <a:off x="219710" y="1236345"/>
            <a:ext cx="11752580" cy="5407025"/>
          </a:xfrm>
        </p:spPr>
        <p:txBody>
          <a:bodyPr>
            <a:normAutofit/>
          </a:bodyPr>
          <a:lstStyle/>
          <a:p>
            <a:pPr marL="0" indent="0">
              <a:buNone/>
            </a:pPr>
            <a:r>
              <a:rPr lang="en-US" sz="2400" b="1" dirty="0"/>
              <a:t>Feature extraction</a:t>
            </a:r>
            <a:r>
              <a:rPr lang="en-US" sz="2000" dirty="0"/>
              <a:t> methods can be divided into 3 major categories, basic, </a:t>
            </a:r>
            <a:r>
              <a:rPr lang="en-US" sz="2000" dirty="0" smtClean="0"/>
              <a:t>statistical </a:t>
            </a:r>
            <a:r>
              <a:rPr lang="en-US" sz="2000" dirty="0"/>
              <a:t>and advanced/</a:t>
            </a:r>
            <a:r>
              <a:rPr lang="en-US" sz="2000" dirty="0" err="1"/>
              <a:t>vectorized</a:t>
            </a:r>
            <a:r>
              <a:rPr lang="en-US" sz="2000" dirty="0" smtClean="0"/>
              <a:t>.</a:t>
            </a:r>
            <a:endParaRPr lang="en-US" sz="2000" dirty="0"/>
          </a:p>
          <a:p>
            <a:pPr>
              <a:buFont typeface="Arial" panose="020B0604020202020204" pitchFamily="34" charset="0"/>
              <a:buChar char="•"/>
            </a:pPr>
            <a:r>
              <a:rPr lang="en-US" sz="2400" b="1" dirty="0" smtClean="0"/>
              <a:t>Parsing:</a:t>
            </a:r>
            <a:endParaRPr lang="en-US" sz="2400" b="1" dirty="0" smtClean="0"/>
          </a:p>
          <a:p>
            <a:pPr lvl="1"/>
            <a:r>
              <a:rPr lang="en-US" b="1" dirty="0"/>
              <a:t>P</a:t>
            </a:r>
            <a:r>
              <a:rPr lang="en-US" b="1" dirty="0" smtClean="0"/>
              <a:t>arsing</a:t>
            </a:r>
            <a:r>
              <a:rPr lang="en-US" dirty="0" smtClean="0"/>
              <a:t> </a:t>
            </a:r>
            <a:r>
              <a:rPr lang="en-US" dirty="0"/>
              <a:t>is a process of breaking a sentence (or some text) into smaller chunks that helps us understand the syntactic structure and syntactic meaning of the sentence. </a:t>
            </a:r>
            <a:endParaRPr lang="en-US" dirty="0" smtClean="0"/>
          </a:p>
          <a:p>
            <a:pPr lvl="1"/>
            <a:r>
              <a:rPr lang="en-US" dirty="0" smtClean="0"/>
              <a:t>In </a:t>
            </a:r>
            <a:r>
              <a:rPr lang="en-US" dirty="0"/>
              <a:t>NLP, rules of </a:t>
            </a:r>
            <a:r>
              <a:rPr lang="en-US" b="1" dirty="0"/>
              <a:t>context-free grammar (CFG) </a:t>
            </a:r>
            <a:r>
              <a:rPr lang="en-US" dirty="0"/>
              <a:t>or </a:t>
            </a:r>
            <a:r>
              <a:rPr lang="en-US" b="1" dirty="0"/>
              <a:t>probabilistic context-free grammar (PCFG) </a:t>
            </a:r>
            <a:r>
              <a:rPr lang="en-US" dirty="0"/>
              <a:t>are used to analyze sentences. Building a parser from scratch is a very complex task in itself. We would pick a grammar like CFG or PCFG, then decide upon which type of parser we want to build.</a:t>
            </a:r>
            <a:endParaRPr lang="en-US" dirty="0"/>
          </a:p>
          <a:p>
            <a:pPr lvl="1"/>
            <a:r>
              <a:rPr lang="en-US" sz="1800" b="1" dirty="0" smtClean="0"/>
              <a:t>Spacy</a:t>
            </a:r>
            <a:r>
              <a:rPr lang="en-US" sz="1800" dirty="0" smtClean="0"/>
              <a:t> or </a:t>
            </a:r>
            <a:r>
              <a:rPr lang="en-US" sz="1800" b="1" dirty="0" smtClean="0"/>
              <a:t>NLTK </a:t>
            </a:r>
            <a:endParaRPr lang="en-US" sz="1800" b="1" dirty="0" smtClean="0"/>
          </a:p>
          <a:p>
            <a:pPr lvl="1"/>
            <a:endParaRPr lang="en-US" sz="1800" b="1" dirty="0"/>
          </a:p>
          <a:p>
            <a:pPr lvl="0">
              <a:buFont typeface="Arial" panose="020B0604020202020204" pitchFamily="34" charset="0"/>
              <a:buChar char="•"/>
            </a:pPr>
            <a:r>
              <a:rPr lang="en-US" b="1" dirty="0" err="1">
                <a:sym typeface="+mn-ea"/>
              </a:rPr>
              <a:t>PoS</a:t>
            </a:r>
            <a:r>
              <a:rPr lang="en-US" b="1" dirty="0">
                <a:sym typeface="+mn-ea"/>
              </a:rPr>
              <a:t> </a:t>
            </a:r>
            <a:r>
              <a:rPr lang="en-US" b="1" dirty="0" smtClean="0">
                <a:sym typeface="+mn-ea"/>
              </a:rPr>
              <a:t>Tagging</a:t>
            </a:r>
            <a:endParaRPr lang="en-US" b="1" dirty="0" smtClean="0"/>
          </a:p>
          <a:p>
            <a:pPr lvl="1"/>
            <a:r>
              <a:rPr lang="en-US" b="1" dirty="0">
                <a:sym typeface="+mn-ea"/>
              </a:rPr>
              <a:t>Parts of Speech</a:t>
            </a:r>
            <a:r>
              <a:rPr lang="en-US" dirty="0">
                <a:sym typeface="+mn-ea"/>
              </a:rPr>
              <a:t> (</a:t>
            </a:r>
            <a:r>
              <a:rPr lang="en-US" dirty="0" err="1">
                <a:sym typeface="+mn-ea"/>
              </a:rPr>
              <a:t>PoS</a:t>
            </a:r>
            <a:r>
              <a:rPr lang="en-US" dirty="0">
                <a:sym typeface="+mn-ea"/>
              </a:rPr>
              <a:t>) tagging is the process of marking each word in a corpus with their corresponding part of speech. </a:t>
            </a:r>
            <a:endParaRPr lang="en-US" dirty="0" smtClean="0"/>
          </a:p>
          <a:p>
            <a:pPr lvl="1"/>
            <a:r>
              <a:rPr lang="en-US" dirty="0" smtClean="0">
                <a:sym typeface="+mn-ea"/>
              </a:rPr>
              <a:t>A </a:t>
            </a:r>
            <a:r>
              <a:rPr lang="en-US" dirty="0">
                <a:sym typeface="+mn-ea"/>
              </a:rPr>
              <a:t>tagger or a </a:t>
            </a:r>
            <a:r>
              <a:rPr lang="en-US" dirty="0" err="1">
                <a:sym typeface="+mn-ea"/>
              </a:rPr>
              <a:t>PoS</a:t>
            </a:r>
            <a:r>
              <a:rPr lang="en-US" dirty="0">
                <a:sym typeface="+mn-ea"/>
              </a:rPr>
              <a:t> tagger is a tool that assigns the relevant </a:t>
            </a:r>
            <a:r>
              <a:rPr lang="en-US" dirty="0" err="1">
                <a:sym typeface="+mn-ea"/>
              </a:rPr>
              <a:t>PoS</a:t>
            </a:r>
            <a:r>
              <a:rPr lang="en-US" dirty="0">
                <a:sym typeface="+mn-ea"/>
              </a:rPr>
              <a:t> tag to a given word. Tagging is a tricky task because the part of speech can vary based on the meaning of the sentence as a whole</a:t>
            </a:r>
            <a:r>
              <a:rPr lang="en-US" dirty="0" smtClean="0">
                <a:sym typeface="+mn-ea"/>
              </a:rPr>
              <a:t>.</a:t>
            </a:r>
            <a:endParaRPr lang="en-US" dirty="0" smtClean="0"/>
          </a:p>
          <a:p>
            <a:pPr lvl="1"/>
            <a:r>
              <a:rPr lang="en-US" b="1" dirty="0" smtClean="0">
                <a:sym typeface="+mn-ea"/>
              </a:rPr>
              <a:t>Polyglot library</a:t>
            </a:r>
            <a:r>
              <a:rPr lang="en-US" dirty="0" smtClean="0">
                <a:sym typeface="+mn-ea"/>
              </a:rPr>
              <a:t> , </a:t>
            </a:r>
            <a:r>
              <a:rPr lang="en-US" b="1" dirty="0" smtClean="0">
                <a:sym typeface="+mn-ea"/>
              </a:rPr>
              <a:t>NLTK</a:t>
            </a:r>
            <a:endParaRPr lang="en-US" dirty="0" smtClean="0"/>
          </a:p>
          <a:p>
            <a:pPr lvl="0">
              <a:buAutoNum type="arabicPeriod"/>
            </a:pPr>
            <a:endParaRPr lang="en-US" sz="2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Feature Engineering(Cont.)</a:t>
            </a:r>
            <a:endParaRPr lang="en-US"/>
          </a:p>
        </p:txBody>
      </p:sp>
      <p:sp>
        <p:nvSpPr>
          <p:cNvPr id="3" name="Content Placeholder 2"/>
          <p:cNvSpPr>
            <a:spLocks noGrp="1"/>
          </p:cNvSpPr>
          <p:nvPr>
            <p:ph idx="1"/>
          </p:nvPr>
        </p:nvSpPr>
        <p:spPr>
          <a:xfrm>
            <a:off x="179705" y="1698625"/>
            <a:ext cx="11728450" cy="4871720"/>
          </a:xfrm>
        </p:spPr>
        <p:txBody>
          <a:bodyPr/>
          <a:p>
            <a:r>
              <a:rPr lang="en-US" sz="2400" b="1" dirty="0">
                <a:sym typeface="+mn-ea"/>
              </a:rPr>
              <a:t>Name Entity Recognition (NER)</a:t>
            </a:r>
            <a:endParaRPr lang="en-US" sz="2400" b="1" dirty="0"/>
          </a:p>
          <a:p>
            <a:pPr lvl="1"/>
            <a:r>
              <a:rPr lang="en-US" dirty="0">
                <a:sym typeface="+mn-ea"/>
              </a:rPr>
              <a:t>I</a:t>
            </a:r>
            <a:r>
              <a:rPr lang="en-US" dirty="0" smtClean="0">
                <a:sym typeface="+mn-ea"/>
              </a:rPr>
              <a:t>t </a:t>
            </a:r>
            <a:r>
              <a:rPr lang="en-US" dirty="0">
                <a:sym typeface="+mn-ea"/>
              </a:rPr>
              <a:t>is a process of extracting named entities i.e. noun phrases that represent real-world objects like person, location, organization </a:t>
            </a:r>
            <a:r>
              <a:rPr lang="en-US" dirty="0" err="1">
                <a:sym typeface="+mn-ea"/>
              </a:rPr>
              <a:t>etc</a:t>
            </a:r>
            <a:r>
              <a:rPr lang="en-US" dirty="0">
                <a:sym typeface="+mn-ea"/>
              </a:rPr>
              <a:t> from some text</a:t>
            </a:r>
            <a:r>
              <a:rPr lang="en-US" dirty="0" smtClean="0">
                <a:sym typeface="+mn-ea"/>
              </a:rPr>
              <a:t>.</a:t>
            </a:r>
            <a:endParaRPr lang="en-US" dirty="0" smtClean="0"/>
          </a:p>
          <a:p>
            <a:pPr lvl="1"/>
            <a:r>
              <a:rPr lang="en-US" dirty="0">
                <a:sym typeface="+mn-ea"/>
              </a:rPr>
              <a:t>It can be used in information extraction, information retrieval, search and recommendation systems.</a:t>
            </a:r>
            <a:endParaRPr lang="en-US"/>
          </a:p>
          <a:p>
            <a:pPr lvl="1"/>
            <a:endParaRPr lang="en-US"/>
          </a:p>
        </p:txBody>
      </p:sp>
      <p:pic>
        <p:nvPicPr>
          <p:cNvPr id="5" name="Picture 4"/>
          <p:cNvPicPr>
            <a:picLocks noChangeAspect="1"/>
          </p:cNvPicPr>
          <p:nvPr/>
        </p:nvPicPr>
        <p:blipFill>
          <a:blip r:embed="rId1"/>
          <a:stretch>
            <a:fillRect/>
          </a:stretch>
        </p:blipFill>
        <p:spPr>
          <a:xfrm>
            <a:off x="1842400" y="3116232"/>
            <a:ext cx="5953956" cy="106694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Feature Engineering(Cont.)</a:t>
            </a:r>
            <a:endParaRPr lang="en-US"/>
          </a:p>
        </p:txBody>
      </p:sp>
      <p:sp>
        <p:nvSpPr>
          <p:cNvPr id="3" name="Content Placeholder 2"/>
          <p:cNvSpPr>
            <a:spLocks noGrp="1"/>
          </p:cNvSpPr>
          <p:nvPr>
            <p:ph idx="1"/>
          </p:nvPr>
        </p:nvSpPr>
        <p:spPr>
          <a:xfrm>
            <a:off x="264160" y="1825625"/>
            <a:ext cx="10899140" cy="4904740"/>
          </a:xfrm>
        </p:spPr>
        <p:txBody>
          <a:bodyPr>
            <a:normAutofit lnSpcReduction="10000"/>
          </a:bodyPr>
          <a:p>
            <a:r>
              <a:rPr lang="en-US" b="1" dirty="0">
                <a:sym typeface="+mn-ea"/>
              </a:rPr>
              <a:t>Bag of Words (</a:t>
            </a:r>
            <a:r>
              <a:rPr lang="en-US" b="1" dirty="0" err="1">
                <a:sym typeface="+mn-ea"/>
              </a:rPr>
              <a:t>BoW</a:t>
            </a:r>
            <a:r>
              <a:rPr lang="en-US" b="1" dirty="0" smtClean="0">
                <a:sym typeface="+mn-ea"/>
              </a:rPr>
              <a:t>)</a:t>
            </a:r>
            <a:endParaRPr lang="en-US" b="1" dirty="0" smtClean="0"/>
          </a:p>
          <a:p>
            <a:pPr lvl="1" algn="just"/>
            <a:r>
              <a:rPr lang="en-US" dirty="0" err="1">
                <a:sym typeface="+mn-ea"/>
              </a:rPr>
              <a:t>BoW</a:t>
            </a:r>
            <a:r>
              <a:rPr lang="en-US" dirty="0">
                <a:sym typeface="+mn-ea"/>
              </a:rPr>
              <a:t> just represents text in a form of a collection like a bag/set of words where the text can be in the form of documents, sentences etc. </a:t>
            </a:r>
            <a:r>
              <a:rPr lang="en-US" dirty="0" err="1">
                <a:sym typeface="+mn-ea"/>
              </a:rPr>
              <a:t>BoWs</a:t>
            </a:r>
            <a:r>
              <a:rPr lang="en-US" dirty="0">
                <a:sym typeface="+mn-ea"/>
              </a:rPr>
              <a:t> can be used in a wide variety of NLP tasks like document classification, neural feature generation, sentiment analysis etc</a:t>
            </a:r>
            <a:r>
              <a:rPr lang="en-US" dirty="0" smtClean="0">
                <a:sym typeface="+mn-ea"/>
              </a:rPr>
              <a:t>.</a:t>
            </a:r>
            <a:endParaRPr lang="en-US" dirty="0"/>
          </a:p>
          <a:p>
            <a:pPr lvl="1" algn="just"/>
            <a:r>
              <a:rPr lang="en-US" b="1" dirty="0">
                <a:sym typeface="+mn-ea"/>
              </a:rPr>
              <a:t>Sentence 1:</a:t>
            </a:r>
            <a:r>
              <a:rPr lang="en-US" dirty="0">
                <a:sym typeface="+mn-ea"/>
              </a:rPr>
              <a:t> Matt is a fan of football.</a:t>
            </a:r>
            <a:endParaRPr lang="en-US" dirty="0"/>
          </a:p>
          <a:p>
            <a:pPr lvl="1" algn="just"/>
            <a:r>
              <a:rPr lang="en-US" b="1" dirty="0">
                <a:sym typeface="+mn-ea"/>
              </a:rPr>
              <a:t>Sentence 2: </a:t>
            </a:r>
            <a:r>
              <a:rPr lang="en-US" dirty="0">
                <a:sym typeface="+mn-ea"/>
              </a:rPr>
              <a:t>He also likes to cook occasionally.</a:t>
            </a:r>
            <a:endParaRPr lang="en-US" dirty="0"/>
          </a:p>
          <a:p>
            <a:pPr lvl="1" algn="just"/>
            <a:r>
              <a:rPr lang="en-US" b="1" dirty="0">
                <a:sym typeface="+mn-ea"/>
              </a:rPr>
              <a:t>Sentence 3:</a:t>
            </a:r>
            <a:r>
              <a:rPr lang="en-US" dirty="0">
                <a:sym typeface="+mn-ea"/>
              </a:rPr>
              <a:t> He is a nice guy.</a:t>
            </a:r>
            <a:endParaRPr lang="en-US" dirty="0"/>
          </a:p>
          <a:p>
            <a:pPr lvl="1" algn="just"/>
            <a:r>
              <a:rPr lang="en-US" dirty="0">
                <a:sym typeface="+mn-ea"/>
              </a:rPr>
              <a:t>Based on these sentences, we can create a </a:t>
            </a:r>
            <a:r>
              <a:rPr lang="en-US" dirty="0" err="1">
                <a:sym typeface="+mn-ea"/>
              </a:rPr>
              <a:t>BoW</a:t>
            </a:r>
            <a:r>
              <a:rPr lang="en-US" dirty="0">
                <a:sym typeface="+mn-ea"/>
              </a:rPr>
              <a:t> list as follows.</a:t>
            </a:r>
            <a:endParaRPr lang="en-US" dirty="0"/>
          </a:p>
          <a:p>
            <a:pPr lvl="1" algn="just"/>
            <a:r>
              <a:rPr lang="en-US" b="1" dirty="0" err="1">
                <a:sym typeface="+mn-ea"/>
              </a:rPr>
              <a:t>BoW_List</a:t>
            </a:r>
            <a:r>
              <a:rPr lang="en-US" dirty="0">
                <a:sym typeface="+mn-ea"/>
              </a:rPr>
              <a:t> = [“Matt”, “is”, “a”, “fan”, “of”, “football”, “He”, “also”, “likes”, “to”, “cook”, “occasionally”, “nice”, “guy</a:t>
            </a:r>
            <a:r>
              <a:rPr lang="en-US" dirty="0" smtClean="0">
                <a:sym typeface="+mn-ea"/>
              </a:rPr>
              <a:t>”]</a:t>
            </a:r>
            <a:endParaRPr lang="en-US" dirty="0" smtClean="0"/>
          </a:p>
          <a:p>
            <a:pPr lvl="1" algn="just"/>
            <a:r>
              <a:rPr lang="en-US" b="1" dirty="0" err="1">
                <a:sym typeface="+mn-ea"/>
              </a:rPr>
              <a:t>scikit</a:t>
            </a:r>
            <a:r>
              <a:rPr lang="en-US" b="1" dirty="0">
                <a:sym typeface="+mn-ea"/>
              </a:rPr>
              <a:t>-learn </a:t>
            </a:r>
            <a:r>
              <a:rPr lang="en-US" b="1" dirty="0" smtClean="0">
                <a:sym typeface="+mn-ea"/>
              </a:rPr>
              <a:t>library , NLTK</a:t>
            </a:r>
            <a:endParaRPr lang="en-US" dirty="0" smtClean="0"/>
          </a:p>
          <a:p>
            <a:endParaRPr lang="en-US" dirty="0"/>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Feature Engineering(Cont.)</a:t>
            </a:r>
            <a:endParaRPr lang="en-US"/>
          </a:p>
        </p:txBody>
      </p:sp>
      <p:sp>
        <p:nvSpPr>
          <p:cNvPr id="3" name="Content Placeholder 2"/>
          <p:cNvSpPr>
            <a:spLocks noGrp="1"/>
          </p:cNvSpPr>
          <p:nvPr>
            <p:ph idx="1"/>
          </p:nvPr>
        </p:nvSpPr>
        <p:spPr>
          <a:xfrm>
            <a:off x="254000" y="1584325"/>
            <a:ext cx="11622405" cy="5029835"/>
          </a:xfrm>
        </p:spPr>
        <p:txBody>
          <a:bodyPr>
            <a:normAutofit/>
          </a:bodyPr>
          <a:p>
            <a:pPr marL="0" indent="0">
              <a:buNone/>
            </a:pPr>
            <a:r>
              <a:rPr lang="en-US" sz="2200" b="1" dirty="0">
                <a:sym typeface="+mn-ea"/>
              </a:rPr>
              <a:t>Term Frequency-Inverse Document Frequency (TF-IDF</a:t>
            </a:r>
            <a:r>
              <a:rPr lang="en-US" sz="2200" b="1" dirty="0" smtClean="0">
                <a:sym typeface="+mn-ea"/>
              </a:rPr>
              <a:t>)</a:t>
            </a:r>
            <a:endParaRPr lang="en-US" sz="2200" b="1" dirty="0" smtClean="0"/>
          </a:p>
          <a:p>
            <a:pPr marL="0" indent="0">
              <a:buNone/>
            </a:pPr>
            <a:r>
              <a:rPr lang="en-US" dirty="0">
                <a:sym typeface="+mn-ea"/>
              </a:rPr>
              <a:t>W</a:t>
            </a:r>
            <a:r>
              <a:rPr lang="en-US" dirty="0" smtClean="0">
                <a:sym typeface="+mn-ea"/>
              </a:rPr>
              <a:t>ords </a:t>
            </a:r>
            <a:r>
              <a:rPr lang="en-US" dirty="0">
                <a:sym typeface="+mn-ea"/>
              </a:rPr>
              <a:t>that occur frequently in a document are more important. But the words that occur very frequently like </a:t>
            </a:r>
            <a:r>
              <a:rPr lang="en-US" b="1" dirty="0">
                <a:sym typeface="+mn-ea"/>
              </a:rPr>
              <a:t>“a”, “the”</a:t>
            </a:r>
            <a:r>
              <a:rPr lang="en-US" dirty="0">
                <a:sym typeface="+mn-ea"/>
              </a:rPr>
              <a:t> </a:t>
            </a:r>
            <a:r>
              <a:rPr lang="en-US" dirty="0" err="1">
                <a:sym typeface="+mn-ea"/>
              </a:rPr>
              <a:t>etc</a:t>
            </a:r>
            <a:r>
              <a:rPr lang="en-US" dirty="0">
                <a:sym typeface="+mn-ea"/>
              </a:rPr>
              <a:t> are not important and doesn’t carry any meaning. </a:t>
            </a:r>
            <a:endParaRPr lang="en-US" dirty="0" smtClean="0"/>
          </a:p>
          <a:p>
            <a:pPr lvl="1"/>
            <a:r>
              <a:rPr lang="en-US" dirty="0" smtClean="0">
                <a:sym typeface="+mn-ea"/>
              </a:rPr>
              <a:t>TF-IDF </a:t>
            </a:r>
            <a:r>
              <a:rPr lang="en-US" dirty="0">
                <a:sym typeface="+mn-ea"/>
              </a:rPr>
              <a:t>aims to satisfy these two constraints and helps us extract meaningful words from documents. The first component of TF-IDF is the </a:t>
            </a:r>
            <a:r>
              <a:rPr lang="en-US" b="1" dirty="0">
                <a:sym typeface="+mn-ea"/>
              </a:rPr>
              <a:t>term frequency method</a:t>
            </a:r>
            <a:r>
              <a:rPr lang="en-US" dirty="0" smtClean="0">
                <a:sym typeface="+mn-ea"/>
              </a:rPr>
              <a:t>.</a:t>
            </a:r>
            <a:endParaRPr lang="en-US" dirty="0" smtClean="0"/>
          </a:p>
          <a:p>
            <a:pPr lvl="1"/>
            <a:r>
              <a:rPr lang="en-US" b="1" dirty="0">
                <a:sym typeface="+mn-ea"/>
              </a:rPr>
              <a:t>Term-Frequency, </a:t>
            </a:r>
            <a:r>
              <a:rPr lang="en-US" dirty="0">
                <a:sym typeface="+mn-ea"/>
              </a:rPr>
              <a:t>as the name suggests calculates the frequency of each of the words present in a document/dataset. </a:t>
            </a:r>
            <a:endParaRPr lang="en-US" dirty="0" smtClean="0"/>
          </a:p>
          <a:p>
            <a:pPr lvl="1"/>
            <a:r>
              <a:rPr lang="en-US" dirty="0">
                <a:sym typeface="+mn-ea"/>
              </a:rPr>
              <a:t>TF(t) = (Number of times term t appears in a document) / (Total number of terms in the document</a:t>
            </a:r>
            <a:r>
              <a:rPr lang="en-US" dirty="0" smtClean="0">
                <a:sym typeface="+mn-ea"/>
              </a:rPr>
              <a:t>)</a:t>
            </a:r>
            <a:endParaRPr lang="en-US" dirty="0" smtClean="0"/>
          </a:p>
          <a:p>
            <a:pPr lvl="1"/>
            <a:r>
              <a:rPr lang="en-US" b="1" dirty="0">
                <a:sym typeface="+mn-ea"/>
              </a:rPr>
              <a:t>IDF</a:t>
            </a:r>
            <a:r>
              <a:rPr lang="en-US" dirty="0">
                <a:sym typeface="+mn-ea"/>
              </a:rPr>
              <a:t> gives higher weightage to the terms that occur only in a few documents. Such terms are useful for discriminating those documents. </a:t>
            </a:r>
            <a:endParaRPr lang="en-US" dirty="0" smtClean="0"/>
          </a:p>
          <a:p>
            <a:pPr lvl="1"/>
            <a:r>
              <a:rPr lang="en-US" dirty="0">
                <a:sym typeface="+mn-ea"/>
              </a:rPr>
              <a:t>IDF(t) = log10(Total number of documents / Number of documents with </a:t>
            </a:r>
            <a:r>
              <a:rPr lang="en-US" dirty="0" err="1">
                <a:sym typeface="+mn-ea"/>
              </a:rPr>
              <a:t>termt</a:t>
            </a:r>
            <a:r>
              <a:rPr lang="en-US" dirty="0">
                <a:sym typeface="+mn-ea"/>
              </a:rPr>
              <a:t> t in it</a:t>
            </a:r>
            <a:r>
              <a:rPr lang="en-US" dirty="0" smtClean="0">
                <a:sym typeface="+mn-ea"/>
              </a:rPr>
              <a:t>)</a:t>
            </a:r>
            <a:endParaRPr lang="en-US" dirty="0" smtClean="0"/>
          </a:p>
          <a:p>
            <a:pPr lvl="1"/>
            <a:r>
              <a:rPr lang="en-US" dirty="0">
                <a:sym typeface="+mn-ea"/>
              </a:rPr>
              <a:t>O</a:t>
            </a:r>
            <a:r>
              <a:rPr lang="en-US" dirty="0" smtClean="0">
                <a:sym typeface="+mn-ea"/>
              </a:rPr>
              <a:t>ur </a:t>
            </a:r>
            <a:r>
              <a:rPr lang="en-US" dirty="0">
                <a:sym typeface="+mn-ea"/>
              </a:rPr>
              <a:t>TF-IDF equation would be </a:t>
            </a:r>
            <a:r>
              <a:rPr lang="en-US" dirty="0" smtClean="0">
                <a:sym typeface="+mn-ea"/>
              </a:rPr>
              <a:t>as  </a:t>
            </a:r>
            <a:r>
              <a:rPr lang="en-US" b="1" dirty="0" smtClean="0">
                <a:sym typeface="+mn-ea"/>
              </a:rPr>
              <a:t>TF-IDF </a:t>
            </a:r>
            <a:r>
              <a:rPr lang="en-US" b="1" dirty="0">
                <a:sym typeface="+mn-ea"/>
              </a:rPr>
              <a:t>= TF*IDF</a:t>
            </a:r>
            <a:endParaRPr lang="en-US" b="1" dirty="0"/>
          </a:p>
          <a:p>
            <a:pPr lvl="1"/>
            <a:r>
              <a:rPr lang="en-US" b="1" dirty="0" err="1" smtClean="0">
                <a:sym typeface="+mn-ea"/>
              </a:rPr>
              <a:t>Scikit</a:t>
            </a:r>
            <a:r>
              <a:rPr lang="en-US" b="1" dirty="0" smtClean="0">
                <a:sym typeface="+mn-ea"/>
              </a:rPr>
              <a:t>-learn library</a:t>
            </a:r>
            <a:r>
              <a:rPr lang="en-US" dirty="0" smtClean="0">
                <a:sym typeface="+mn-ea"/>
              </a:rPr>
              <a:t> </a:t>
            </a:r>
            <a:endParaRPr lang="en-US" dirty="0" smtClean="0"/>
          </a:p>
          <a:p>
            <a:pPr lvl="1"/>
            <a:r>
              <a:rPr lang="en-US" dirty="0">
                <a:sym typeface="+mn-ea"/>
              </a:rPr>
              <a:t>You can use TF-IDF for text analysis, summarization, search, document classification etc.</a:t>
            </a:r>
            <a:endParaRPr lang="en-US" b="1" dirty="0"/>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58" y="283750"/>
            <a:ext cx="9754189" cy="786679"/>
          </a:xfrm>
        </p:spPr>
        <p:txBody>
          <a:bodyPr>
            <a:normAutofit/>
          </a:bodyPr>
          <a:lstStyle/>
          <a:p>
            <a:r>
              <a:rPr lang="en-US">
                <a:sym typeface="+mn-ea"/>
              </a:rPr>
              <a:t>Feature Engineering(Cont.)</a:t>
            </a:r>
            <a:endParaRPr lang="en-US" b="1" dirty="0"/>
          </a:p>
        </p:txBody>
      </p:sp>
      <p:sp>
        <p:nvSpPr>
          <p:cNvPr id="3" name="Content Placeholder 2"/>
          <p:cNvSpPr>
            <a:spLocks noGrp="1"/>
          </p:cNvSpPr>
          <p:nvPr>
            <p:ph idx="1"/>
          </p:nvPr>
        </p:nvSpPr>
        <p:spPr>
          <a:xfrm>
            <a:off x="177165" y="1410970"/>
            <a:ext cx="11784330" cy="5211445"/>
          </a:xfrm>
        </p:spPr>
        <p:txBody>
          <a:bodyPr>
            <a:normAutofit fontScale="70000"/>
          </a:bodyPr>
          <a:lstStyle/>
          <a:p>
            <a:pPr marL="0" indent="0">
              <a:buNone/>
            </a:pPr>
            <a:r>
              <a:rPr lang="en-US" sz="2400" b="1" dirty="0">
                <a:sym typeface="+mn-ea"/>
              </a:rPr>
              <a:t>Named entity recognition</a:t>
            </a:r>
            <a:endParaRPr lang="en-US" sz="2400" b="1" dirty="0"/>
          </a:p>
          <a:p>
            <a:pPr lvl="1"/>
            <a:r>
              <a:rPr lang="en-US" dirty="0"/>
              <a:t>Named entity recognition is an information extraction method in which entities that are present in the text are classified into predefined entity types like “Person”,” Place”,” Organization”, etc. </a:t>
            </a:r>
            <a:r>
              <a:rPr lang="en-US" dirty="0" smtClean="0"/>
              <a:t>By </a:t>
            </a:r>
            <a:r>
              <a:rPr lang="en-US" dirty="0"/>
              <a:t>using </a:t>
            </a:r>
            <a:r>
              <a:rPr lang="en-US" b="1" dirty="0"/>
              <a:t>NER we can get great insights about the types of entities present in the given text </a:t>
            </a:r>
            <a:r>
              <a:rPr lang="en-US" b="1" dirty="0" smtClean="0"/>
              <a:t>dataset</a:t>
            </a:r>
            <a:r>
              <a:rPr lang="en-US" dirty="0" smtClean="0"/>
              <a:t>.</a:t>
            </a:r>
            <a:endParaRPr lang="en-US" dirty="0" smtClean="0"/>
          </a:p>
          <a:p>
            <a:pPr lvl="1"/>
            <a:r>
              <a:rPr lang="en-US" dirty="0"/>
              <a:t>There are three standard libraries to do Named Entity Recognition</a:t>
            </a:r>
            <a:r>
              <a:rPr lang="en-US" dirty="0" smtClean="0"/>
              <a:t>: </a:t>
            </a:r>
            <a:r>
              <a:rPr lang="en-US" dirty="0" err="1"/>
              <a:t>Standford</a:t>
            </a:r>
            <a:r>
              <a:rPr lang="en-US" dirty="0"/>
              <a:t> NER, </a:t>
            </a:r>
            <a:r>
              <a:rPr lang="en-US" dirty="0" err="1"/>
              <a:t>spaCy, </a:t>
            </a:r>
            <a:r>
              <a:rPr lang="en-US" dirty="0" smtClean="0"/>
              <a:t>NLTK</a:t>
            </a:r>
            <a:endParaRPr lang="en-US" dirty="0" smtClean="0"/>
          </a:p>
          <a:p>
            <a:pPr lvl="1"/>
            <a:r>
              <a:rPr lang="en-US" b="1" dirty="0" err="1"/>
              <a:t>SpaCy</a:t>
            </a:r>
            <a:r>
              <a:rPr lang="en-US" b="1" dirty="0"/>
              <a:t> provides many other functionalities like </a:t>
            </a:r>
            <a:r>
              <a:rPr lang="en-US" b="1" dirty="0" err="1"/>
              <a:t>pos</a:t>
            </a:r>
            <a:r>
              <a:rPr lang="en-US" b="1" dirty="0"/>
              <a:t> tagging, word to vector transformation, etc.</a:t>
            </a:r>
            <a:endParaRPr lang="en-US" b="1" dirty="0"/>
          </a:p>
          <a:p>
            <a:pPr marL="0" lvl="0" indent="0">
              <a:buNone/>
            </a:pPr>
            <a:r>
              <a:rPr lang="en-US" sz="2900" b="1" dirty="0">
                <a:sym typeface="+mn-ea"/>
              </a:rPr>
              <a:t>Sentiment Analysis:</a:t>
            </a:r>
            <a:endParaRPr lang="en-US" sz="2900" b="1" dirty="0">
              <a:sym typeface="+mn-ea"/>
            </a:endParaRPr>
          </a:p>
          <a:p>
            <a:pPr lvl="1"/>
            <a:r>
              <a:rPr lang="en-US" sz="2000" dirty="0">
                <a:sym typeface="+mn-ea"/>
              </a:rPr>
              <a:t>Sentiment analysis is a very common natural language processing task in which we </a:t>
            </a:r>
            <a:r>
              <a:rPr lang="en-US" sz="2000" b="1" dirty="0">
                <a:sym typeface="+mn-ea"/>
              </a:rPr>
              <a:t>determine if the text is positive, negative or neutral.</a:t>
            </a:r>
            <a:r>
              <a:rPr lang="en-US" sz="2000" dirty="0">
                <a:sym typeface="+mn-ea"/>
              </a:rPr>
              <a:t> </a:t>
            </a:r>
            <a:endParaRPr lang="en-US" sz="2000" dirty="0" smtClean="0"/>
          </a:p>
          <a:p>
            <a:pPr lvl="1"/>
            <a:r>
              <a:rPr lang="en-US" sz="2000" dirty="0" smtClean="0">
                <a:sym typeface="+mn-ea"/>
              </a:rPr>
              <a:t>This </a:t>
            </a:r>
            <a:r>
              <a:rPr lang="en-US" sz="2000" dirty="0">
                <a:sym typeface="+mn-ea"/>
              </a:rPr>
              <a:t>is very useful for finding the sentiment associated with reviews, comments which can get us some valuable insights out of text data</a:t>
            </a:r>
            <a:r>
              <a:rPr lang="en-US" sz="2000" dirty="0" smtClean="0">
                <a:sym typeface="+mn-ea"/>
              </a:rPr>
              <a:t>.</a:t>
            </a:r>
            <a:endParaRPr lang="en-US" sz="2000" dirty="0" smtClean="0"/>
          </a:p>
          <a:p>
            <a:pPr lvl="0">
              <a:buNone/>
            </a:pPr>
            <a:r>
              <a:rPr lang="en-US" sz="2900" b="1" dirty="0" err="1">
                <a:sym typeface="+mn-ea"/>
              </a:rPr>
              <a:t>Textblob</a:t>
            </a:r>
            <a:endParaRPr lang="en-US" sz="2900" b="1" dirty="0"/>
          </a:p>
          <a:p>
            <a:pPr lvl="1"/>
            <a:r>
              <a:rPr lang="en-US" sz="2300" dirty="0" err="1">
                <a:sym typeface="+mn-ea"/>
              </a:rPr>
              <a:t>Textblob</a:t>
            </a:r>
            <a:r>
              <a:rPr lang="en-US" sz="2300" dirty="0">
                <a:sym typeface="+mn-ea"/>
              </a:rPr>
              <a:t> is a python library built on top of </a:t>
            </a:r>
            <a:r>
              <a:rPr lang="en-US" sz="2300" dirty="0" err="1">
                <a:sym typeface="+mn-ea"/>
              </a:rPr>
              <a:t>nltk</a:t>
            </a:r>
            <a:r>
              <a:rPr lang="en-US" sz="2300" dirty="0">
                <a:sym typeface="+mn-ea"/>
              </a:rPr>
              <a:t>. It has been around for some time and is very easy and convenient to use.</a:t>
            </a:r>
            <a:endParaRPr lang="en-US" sz="2300" dirty="0"/>
          </a:p>
          <a:p>
            <a:pPr lvl="1"/>
            <a:r>
              <a:rPr lang="en-US" sz="2300" dirty="0">
                <a:sym typeface="+mn-ea"/>
              </a:rPr>
              <a:t>The sentiment function of </a:t>
            </a:r>
            <a:r>
              <a:rPr lang="en-US" sz="2300" dirty="0" err="1">
                <a:sym typeface="+mn-ea"/>
              </a:rPr>
              <a:t>TextBlob</a:t>
            </a:r>
            <a:r>
              <a:rPr lang="en-US" sz="2300" dirty="0">
                <a:sym typeface="+mn-ea"/>
              </a:rPr>
              <a:t> returns two properties:</a:t>
            </a:r>
            <a:endParaRPr lang="en-US" sz="2300" dirty="0"/>
          </a:p>
          <a:p>
            <a:pPr lvl="2"/>
            <a:r>
              <a:rPr lang="en-US" sz="2000" b="1" i="1" dirty="0">
                <a:sym typeface="+mn-ea"/>
              </a:rPr>
              <a:t>polarity:</a:t>
            </a:r>
            <a:r>
              <a:rPr lang="en-US" sz="2000" dirty="0">
                <a:sym typeface="+mn-ea"/>
              </a:rPr>
              <a:t> is a floating-point number that lies in the range of </a:t>
            </a:r>
            <a:r>
              <a:rPr lang="en-US" sz="2000" i="1" dirty="0">
                <a:sym typeface="+mn-ea"/>
              </a:rPr>
              <a:t>[-1,1]</a:t>
            </a:r>
            <a:r>
              <a:rPr lang="en-US" sz="2000" dirty="0">
                <a:sym typeface="+mn-ea"/>
              </a:rPr>
              <a:t> where </a:t>
            </a:r>
            <a:r>
              <a:rPr lang="en-US" sz="2000" b="1" dirty="0">
                <a:sym typeface="+mn-ea"/>
              </a:rPr>
              <a:t>1 means positive </a:t>
            </a:r>
            <a:r>
              <a:rPr lang="en-US" sz="2000" dirty="0">
                <a:sym typeface="+mn-ea"/>
              </a:rPr>
              <a:t>statement and</a:t>
            </a:r>
            <a:r>
              <a:rPr lang="en-US" sz="2000" b="1" dirty="0">
                <a:sym typeface="+mn-ea"/>
              </a:rPr>
              <a:t> -1 means a negative</a:t>
            </a:r>
            <a:r>
              <a:rPr lang="en-US" sz="2000" dirty="0">
                <a:sym typeface="+mn-ea"/>
              </a:rPr>
              <a:t> statement.</a:t>
            </a:r>
            <a:endParaRPr lang="en-US" sz="2000" dirty="0"/>
          </a:p>
          <a:p>
            <a:pPr lvl="2"/>
            <a:r>
              <a:rPr lang="en-US" sz="2000" b="1" i="1" dirty="0">
                <a:sym typeface="+mn-ea"/>
              </a:rPr>
              <a:t>subjectivity:</a:t>
            </a:r>
            <a:r>
              <a:rPr lang="en-US" sz="2000" dirty="0">
                <a:sym typeface="+mn-ea"/>
              </a:rPr>
              <a:t> refers to </a:t>
            </a:r>
            <a:r>
              <a:rPr lang="en-US" sz="2000" b="1" dirty="0">
                <a:sym typeface="+mn-ea"/>
              </a:rPr>
              <a:t>how someone’s judgment is shaped by personal opinions</a:t>
            </a:r>
            <a:r>
              <a:rPr lang="en-US" sz="2000" dirty="0">
                <a:sym typeface="+mn-ea"/>
              </a:rPr>
              <a:t> and feelings. Subjectivity is represented as a floating-point value which lies in the range of [0,1].</a:t>
            </a:r>
            <a:endParaRPr lang="en-US" sz="2000" dirty="0"/>
          </a:p>
          <a:p>
            <a:pPr lvl="0">
              <a:buNone/>
            </a:pPr>
            <a:br>
              <a:rPr lang="en-US" dirty="0">
                <a:sym typeface="+mn-ea"/>
              </a:rPr>
            </a:br>
            <a:endParaRPr lang="en-US" dirty="0"/>
          </a:p>
          <a:p>
            <a:pPr marL="0" lvl="0" indent="0">
              <a:buNone/>
            </a:pP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idx="1"/>
          </p:nvPr>
        </p:nvSpPr>
        <p:spPr>
          <a:xfrm>
            <a:off x="301625" y="1132840"/>
            <a:ext cx="11468100" cy="5340350"/>
          </a:xfrm>
        </p:spPr>
        <p:txBody>
          <a:bodyPr/>
          <a:lstStyle/>
          <a:p>
            <a:endParaRPr lang="en-US" dirty="0" smtClean="0"/>
          </a:p>
          <a:p>
            <a:endParaRPr lang="en-US" dirty="0" smtClean="0"/>
          </a:p>
          <a:p>
            <a:pPr marL="0" indent="0">
              <a:buNone/>
            </a:pPr>
            <a:endParaRPr lang="en-US" dirty="0" smtClean="0"/>
          </a:p>
          <a:p>
            <a:pPr marL="0" indent="0">
              <a:buNone/>
            </a:pPr>
            <a:endParaRPr lang="en-US" dirty="0"/>
          </a:p>
          <a:p>
            <a:pPr marL="0" indent="0">
              <a:buNone/>
            </a:pPr>
            <a:endParaRPr lang="en-US" dirty="0" smtClean="0"/>
          </a:p>
          <a:p>
            <a:pPr lvl="1"/>
            <a:r>
              <a:rPr lang="en-US" sz="2000" dirty="0" err="1" smtClean="0"/>
              <a:t>TextBlob</a:t>
            </a:r>
            <a:r>
              <a:rPr lang="en-US" sz="2000" dirty="0" smtClean="0"/>
              <a:t> </a:t>
            </a:r>
            <a:r>
              <a:rPr lang="en-US" sz="2000" dirty="0"/>
              <a:t>claims that the text </a:t>
            </a:r>
            <a:r>
              <a:rPr lang="en-US" sz="2000" i="1" dirty="0"/>
              <a:t>“100 people killed in Iraq”</a:t>
            </a:r>
            <a:r>
              <a:rPr lang="en-US" sz="2000" dirty="0"/>
              <a:t> is negative and is not an opinion or feeling but rather a factual </a:t>
            </a:r>
            <a:r>
              <a:rPr lang="en-US" sz="2000" dirty="0" smtClean="0"/>
              <a:t>statement.</a:t>
            </a:r>
            <a:endParaRPr lang="en-US" sz="2000" dirty="0" smtClean="0"/>
          </a:p>
          <a:p>
            <a:r>
              <a:rPr lang="en-US" sz="2400" b="1" dirty="0"/>
              <a:t>Vader sentiment </a:t>
            </a:r>
            <a:r>
              <a:rPr lang="en-US" sz="2400" b="1" dirty="0" smtClean="0"/>
              <a:t>analysis</a:t>
            </a:r>
            <a:endParaRPr lang="en-US" sz="2400" b="1" dirty="0" smtClean="0"/>
          </a:p>
          <a:p>
            <a:pPr lvl="1"/>
            <a:r>
              <a:rPr lang="en-US" sz="2000" b="1" dirty="0"/>
              <a:t>Vader works better in detecting negative sentiment</a:t>
            </a:r>
            <a:r>
              <a:rPr lang="en-US" sz="2000" dirty="0"/>
              <a:t>. It is very useful in the case of </a:t>
            </a:r>
            <a:r>
              <a:rPr lang="en-US" sz="2000" b="1" dirty="0"/>
              <a:t>social media </a:t>
            </a:r>
            <a:r>
              <a:rPr lang="en-US" sz="2000" dirty="0"/>
              <a:t>text sentiment analysis.</a:t>
            </a:r>
            <a:endParaRPr lang="en-US" sz="2000" dirty="0"/>
          </a:p>
          <a:p>
            <a:pPr lvl="1"/>
            <a:r>
              <a:rPr lang="en-US" sz="2000" dirty="0"/>
              <a:t>VADER sentiment analysis class </a:t>
            </a:r>
            <a:r>
              <a:rPr lang="en-US" sz="2000" b="1" dirty="0"/>
              <a:t>returns a dictionary that contains the probabilities of the text for being positive, negative and neutral.</a:t>
            </a:r>
            <a:r>
              <a:rPr lang="en-US" sz="2000" dirty="0"/>
              <a:t> Then we can filter and choose the sentiment with most probability.</a:t>
            </a:r>
            <a:endParaRPr lang="en-US" sz="2000" b="1" dirty="0"/>
          </a:p>
        </p:txBody>
      </p:sp>
      <p:pic>
        <p:nvPicPr>
          <p:cNvPr id="7" name="Picture 6"/>
          <p:cNvPicPr>
            <a:picLocks noChangeAspect="1"/>
          </p:cNvPicPr>
          <p:nvPr/>
        </p:nvPicPr>
        <p:blipFill>
          <a:blip r:embed="rId1"/>
          <a:stretch>
            <a:fillRect/>
          </a:stretch>
        </p:blipFill>
        <p:spPr>
          <a:xfrm>
            <a:off x="1919560" y="2092080"/>
            <a:ext cx="3905795" cy="572343"/>
          </a:xfrm>
          <a:prstGeom prst="rect">
            <a:avLst/>
          </a:prstGeom>
        </p:spPr>
      </p:pic>
      <p:pic>
        <p:nvPicPr>
          <p:cNvPr id="9" name="Picture 8"/>
          <p:cNvPicPr>
            <a:picLocks noChangeAspect="1"/>
          </p:cNvPicPr>
          <p:nvPr/>
        </p:nvPicPr>
        <p:blipFill>
          <a:blip r:embed="rId2"/>
          <a:stretch>
            <a:fillRect/>
          </a:stretch>
        </p:blipFill>
        <p:spPr>
          <a:xfrm>
            <a:off x="1919560" y="1313256"/>
            <a:ext cx="5020376" cy="695422"/>
          </a:xfrm>
          <a:prstGeom prst="rect">
            <a:avLst/>
          </a:prstGeom>
        </p:spPr>
      </p:pic>
      <p:sp>
        <p:nvSpPr>
          <p:cNvPr id="2" name="Text Box 1"/>
          <p:cNvSpPr txBox="1"/>
          <p:nvPr/>
        </p:nvSpPr>
        <p:spPr>
          <a:xfrm>
            <a:off x="435610" y="289560"/>
            <a:ext cx="8947150" cy="521970"/>
          </a:xfrm>
          <a:prstGeom prst="rect">
            <a:avLst/>
          </a:prstGeom>
          <a:noFill/>
        </p:spPr>
        <p:txBody>
          <a:bodyPr wrap="square" rtlCol="0">
            <a:spAutoFit/>
          </a:bodyPr>
          <a:p>
            <a:r>
              <a:rPr lang="en-US" sz="2800" b="1">
                <a:latin typeface="+mj-lt"/>
                <a:cs typeface="+mj-lt"/>
              </a:rPr>
              <a:t>Feature Engineering(Cont.)</a:t>
            </a:r>
            <a:endParaRPr lang="en-US" sz="2800" b="1">
              <a:latin typeface="+mj-lt"/>
              <a:cs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Outline</a:t>
            </a:r>
            <a:endParaRPr lang="en-US"/>
          </a:p>
        </p:txBody>
      </p:sp>
      <p:sp>
        <p:nvSpPr>
          <p:cNvPr id="3" name="Content Placeholder 2"/>
          <p:cNvSpPr>
            <a:spLocks noGrp="1"/>
          </p:cNvSpPr>
          <p:nvPr>
            <p:ph idx="1"/>
          </p:nvPr>
        </p:nvSpPr>
        <p:spPr>
          <a:xfrm>
            <a:off x="647700" y="1825625"/>
            <a:ext cx="10515600" cy="3867150"/>
          </a:xfrm>
        </p:spPr>
        <p:txBody>
          <a:bodyPr>
            <a:normAutofit lnSpcReduction="10000"/>
          </a:bodyPr>
          <a:p>
            <a:r>
              <a:rPr lang="en-US" b="1"/>
              <a:t>Problem Statement</a:t>
            </a:r>
            <a:endParaRPr lang="en-US" b="1"/>
          </a:p>
          <a:p>
            <a:r>
              <a:rPr lang="en-US" b="1"/>
              <a:t>Data Acquisition </a:t>
            </a:r>
            <a:endParaRPr lang="en-US" b="1"/>
          </a:p>
          <a:p>
            <a:r>
              <a:rPr lang="en-US" b="1"/>
              <a:t>Data/Text Preprocessing</a:t>
            </a:r>
            <a:endParaRPr lang="en-US" b="1"/>
          </a:p>
          <a:p>
            <a:r>
              <a:rPr lang="en-US" b="1"/>
              <a:t>Data Visualization </a:t>
            </a:r>
            <a:endParaRPr lang="en-US" b="1"/>
          </a:p>
          <a:p>
            <a:r>
              <a:rPr lang="en-US" b="1"/>
              <a:t>Feature Engineering</a:t>
            </a:r>
            <a:endParaRPr lang="en-US" b="1"/>
          </a:p>
          <a:p>
            <a:r>
              <a:rPr lang="en-US" b="1"/>
              <a:t>Model Buidling</a:t>
            </a:r>
            <a:endParaRPr lang="en-US" b="1"/>
          </a:p>
          <a:p>
            <a:r>
              <a:rPr lang="en-US" b="1"/>
              <a:t>Model Evaluation</a:t>
            </a:r>
            <a:endParaRPr lang="en-US" b="1"/>
          </a:p>
          <a:p>
            <a:r>
              <a:rPr lang="en-US" b="1"/>
              <a:t>NLP Pipeline</a:t>
            </a:r>
            <a:endParaRPr lang="en-US" b="1"/>
          </a:p>
          <a:p>
            <a:r>
              <a:rPr lang="en-US" b="1"/>
              <a:t>Application Developemnt</a:t>
            </a:r>
            <a:endParaRPr lang="en-US" b="1"/>
          </a:p>
          <a:p>
            <a:r>
              <a:rPr lang="en-US" b="1"/>
              <a:t>Deployment</a:t>
            </a:r>
            <a:endParaRPr lang="en-US"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60985" y="1616075"/>
            <a:ext cx="11243945" cy="4660900"/>
          </a:xfrm>
        </p:spPr>
        <p:txBody>
          <a:bodyPr>
            <a:normAutofit/>
          </a:bodyPr>
          <a:lstStyle/>
          <a:p>
            <a:pPr marL="0" indent="0">
              <a:buNone/>
            </a:pPr>
            <a:r>
              <a:rPr lang="en-US" sz="2800" b="1" dirty="0" smtClean="0"/>
              <a:t>Advanced Methods</a:t>
            </a:r>
            <a:endParaRPr lang="en-US" sz="2800" b="1" dirty="0" smtClean="0"/>
          </a:p>
          <a:p>
            <a:r>
              <a:rPr lang="en-US" sz="2400" b="1" dirty="0"/>
              <a:t>Word2Vec</a:t>
            </a:r>
            <a:endParaRPr lang="en-US" sz="2400" b="1" dirty="0"/>
          </a:p>
          <a:p>
            <a:pPr lvl="1"/>
            <a:r>
              <a:rPr lang="en-US" dirty="0"/>
              <a:t>T</a:t>
            </a:r>
            <a:r>
              <a:rPr lang="en-US" dirty="0" smtClean="0"/>
              <a:t>his </a:t>
            </a:r>
            <a:r>
              <a:rPr lang="en-US" dirty="0"/>
              <a:t>technique aims to map a word to a fixed-length vector. We can train a neural network to generate word2vec </a:t>
            </a:r>
            <a:r>
              <a:rPr lang="en-US" dirty="0" err="1" smtClean="0"/>
              <a:t>embeddings</a:t>
            </a:r>
            <a:r>
              <a:rPr lang="en-US" dirty="0" smtClean="0"/>
              <a:t> </a:t>
            </a:r>
            <a:r>
              <a:rPr lang="en-US" dirty="0"/>
              <a:t>for any kind of text data</a:t>
            </a:r>
            <a:r>
              <a:rPr lang="en-US" dirty="0" smtClean="0"/>
              <a:t>.</a:t>
            </a:r>
            <a:endParaRPr lang="en-US" dirty="0" smtClean="0"/>
          </a:p>
          <a:p>
            <a:pPr lvl="1"/>
            <a:r>
              <a:rPr lang="en-US" dirty="0"/>
              <a:t>W</a:t>
            </a:r>
            <a:r>
              <a:rPr lang="en-US" dirty="0" smtClean="0"/>
              <a:t>ords </a:t>
            </a:r>
            <a:r>
              <a:rPr lang="en-US" dirty="0"/>
              <a:t>that have similar meanings or are related closely, when mapped into a vector space would appear closer, like in a cluster. This can help us understand the semantics of the words in a sentence better than any previously mentioned technique</a:t>
            </a:r>
            <a:r>
              <a:rPr lang="en-US" dirty="0" smtClean="0"/>
              <a:t>.</a:t>
            </a:r>
            <a:endParaRPr lang="en-US" dirty="0" smtClean="0"/>
          </a:p>
          <a:p>
            <a:pPr lvl="1"/>
            <a:r>
              <a:rPr lang="en-US" dirty="0" smtClean="0"/>
              <a:t>We can extract most similar word, odd-one out </a:t>
            </a:r>
            <a:endParaRPr lang="en-US" dirty="0" smtClean="0"/>
          </a:p>
          <a:p>
            <a:pPr lvl="1"/>
            <a:r>
              <a:rPr lang="en-US" b="1" dirty="0" err="1"/>
              <a:t>Gensim</a:t>
            </a:r>
            <a:endParaRPr lang="en-US" b="1" dirty="0"/>
          </a:p>
          <a:p>
            <a:endParaRPr lang="en-US" dirty="0"/>
          </a:p>
          <a:p>
            <a:endParaRPr lang="en-US" sz="2800" b="1" dirty="0"/>
          </a:p>
        </p:txBody>
      </p:sp>
      <p:pic>
        <p:nvPicPr>
          <p:cNvPr id="5" name="Picture 4"/>
          <p:cNvPicPr>
            <a:picLocks noChangeAspect="1"/>
          </p:cNvPicPr>
          <p:nvPr/>
        </p:nvPicPr>
        <p:blipFill>
          <a:blip r:embed="rId1"/>
          <a:stretch>
            <a:fillRect/>
          </a:stretch>
        </p:blipFill>
        <p:spPr>
          <a:xfrm>
            <a:off x="7564097" y="3317966"/>
            <a:ext cx="3940516" cy="2959009"/>
          </a:xfrm>
          <a:prstGeom prst="rect">
            <a:avLst/>
          </a:prstGeom>
        </p:spPr>
      </p:pic>
      <p:sp>
        <p:nvSpPr>
          <p:cNvPr id="2" name="Text Box 1"/>
          <p:cNvSpPr txBox="1"/>
          <p:nvPr/>
        </p:nvSpPr>
        <p:spPr>
          <a:xfrm>
            <a:off x="712470" y="800100"/>
            <a:ext cx="9723755" cy="460375"/>
          </a:xfrm>
          <a:prstGeom prst="rect">
            <a:avLst/>
          </a:prstGeom>
          <a:noFill/>
        </p:spPr>
        <p:txBody>
          <a:bodyPr wrap="square" rtlCol="0">
            <a:spAutoFit/>
          </a:bodyPr>
          <a:p>
            <a:r>
              <a:rPr lang="en-US" sz="2400">
                <a:latin typeface="+mj-lt"/>
                <a:cs typeface="+mj-lt"/>
                <a:sym typeface="+mn-ea"/>
              </a:rPr>
              <a:t>Feature Engineering(Cont.)</a:t>
            </a:r>
            <a:endParaRPr lang="en-US" sz="2400" b="1">
              <a:latin typeface="+mj-lt"/>
              <a:cs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8295" y="258445"/>
            <a:ext cx="10515600" cy="1113790"/>
          </a:xfrm>
        </p:spPr>
        <p:txBody>
          <a:bodyPr/>
          <a:p>
            <a:r>
              <a:rPr lang="en-US" b="1"/>
              <a:t>Model Building in NLP</a:t>
            </a:r>
            <a:endParaRPr lang="en-US" b="1"/>
          </a:p>
        </p:txBody>
      </p:sp>
      <p:sp>
        <p:nvSpPr>
          <p:cNvPr id="3" name="Content Placeholder 2"/>
          <p:cNvSpPr>
            <a:spLocks noGrp="1"/>
          </p:cNvSpPr>
          <p:nvPr>
            <p:ph idx="1"/>
          </p:nvPr>
        </p:nvSpPr>
        <p:spPr>
          <a:xfrm>
            <a:off x="328295" y="1825625"/>
            <a:ext cx="10835005" cy="4277360"/>
          </a:xfrm>
        </p:spPr>
        <p:txBody>
          <a:bodyPr/>
          <a:p>
            <a:r>
              <a:rPr lang="en-US" sz="3200" b="1">
                <a:sym typeface="+mn-ea"/>
              </a:rPr>
              <a:t>Model Building Approaches</a:t>
            </a:r>
            <a:endParaRPr lang="en-US" sz="2800" b="1"/>
          </a:p>
          <a:p>
            <a:r>
              <a:rPr lang="en-US" sz="2400" b="1"/>
              <a:t>ML Approach</a:t>
            </a:r>
            <a:endParaRPr lang="en-US" sz="2400" b="1"/>
          </a:p>
          <a:p>
            <a:pPr marL="800100" lvl="1" indent="-342900">
              <a:buFont typeface="+mj-lt"/>
              <a:buAutoNum type="alphaLcParenR"/>
            </a:pPr>
            <a:r>
              <a:rPr lang="en-US" sz="2400"/>
              <a:t>Supervised Learning(Classification etc)</a:t>
            </a:r>
            <a:endParaRPr lang="en-US" sz="2400"/>
          </a:p>
          <a:p>
            <a:pPr marL="800100" lvl="1" indent="-342900">
              <a:buFont typeface="+mj-lt"/>
              <a:buAutoNum type="alphaLcParenR"/>
            </a:pPr>
            <a:r>
              <a:rPr lang="en-US" sz="2400"/>
              <a:t>UnSupervised Learning(Clustering etc)</a:t>
            </a:r>
            <a:endParaRPr lang="en-US" sz="2400"/>
          </a:p>
          <a:p>
            <a:r>
              <a:rPr lang="en-US" sz="2400" b="1">
                <a:sym typeface="+mn-ea"/>
              </a:rPr>
              <a:t>DL Approach</a:t>
            </a:r>
            <a:endParaRPr lang="en-US" sz="2400">
              <a:sym typeface="+mn-ea"/>
            </a:endParaRPr>
          </a:p>
          <a:p>
            <a:pPr marL="914400" lvl="1" indent="-457200">
              <a:buFont typeface="+mj-lt"/>
              <a:buAutoNum type="alphaLcParenR"/>
            </a:pPr>
            <a:r>
              <a:rPr lang="en-US" sz="2400"/>
              <a:t>RNN(Text Processing etc)</a:t>
            </a:r>
            <a:endParaRPr lang="en-US" sz="2400"/>
          </a:p>
          <a:p>
            <a:pPr marL="914400" lvl="1" indent="-457200">
              <a:buFont typeface="+mj-lt"/>
              <a:buAutoNum type="alphaLcParenR"/>
            </a:pPr>
            <a:r>
              <a:rPr lang="en-US" sz="2400"/>
              <a:t>CNN(Image Processing etc)</a:t>
            </a:r>
            <a:endParaRPr 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ML Approach</a:t>
            </a:r>
            <a:endParaRPr lang="en-US" b="1"/>
          </a:p>
        </p:txBody>
      </p:sp>
      <p:sp>
        <p:nvSpPr>
          <p:cNvPr id="3" name="Content Placeholder 2"/>
          <p:cNvSpPr>
            <a:spLocks noGrp="1"/>
          </p:cNvSpPr>
          <p:nvPr>
            <p:ph sz="half" idx="1"/>
          </p:nvPr>
        </p:nvSpPr>
        <p:spPr>
          <a:xfrm>
            <a:off x="8266430" y="2785110"/>
            <a:ext cx="3659505" cy="1870710"/>
          </a:xfrm>
        </p:spPr>
        <p:txBody>
          <a:bodyPr>
            <a:noAutofit/>
          </a:bodyPr>
          <a:p>
            <a:pPr marL="0" indent="0">
              <a:buFont typeface="Wingdings" panose="05000000000000000000" charset="0"/>
              <a:buNone/>
            </a:pPr>
            <a:r>
              <a:rPr lang="en-US" sz="2000" b="1"/>
              <a:t>Naive Bayes is used for spam email filtering, language translation, sentiment analysis etc.</a:t>
            </a:r>
            <a:endParaRPr lang="en-US" sz="2000" b="1"/>
          </a:p>
        </p:txBody>
      </p:sp>
      <p:pic>
        <p:nvPicPr>
          <p:cNvPr id="4" name="Content Placeholder 3" descr="1"/>
          <p:cNvPicPr>
            <a:picLocks noChangeAspect="1"/>
          </p:cNvPicPr>
          <p:nvPr>
            <p:ph sz="half" idx="2"/>
          </p:nvPr>
        </p:nvPicPr>
        <p:blipFill>
          <a:blip r:embed="rId1"/>
          <a:stretch>
            <a:fillRect/>
          </a:stretch>
        </p:blipFill>
        <p:spPr>
          <a:xfrm>
            <a:off x="845185" y="1979930"/>
            <a:ext cx="7127875" cy="42976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Model Building in NLP</a:t>
            </a:r>
            <a:endParaRPr lang="en-US"/>
          </a:p>
        </p:txBody>
      </p:sp>
      <p:sp>
        <p:nvSpPr>
          <p:cNvPr id="3" name="Content Placeholder 2"/>
          <p:cNvSpPr>
            <a:spLocks noGrp="1"/>
          </p:cNvSpPr>
          <p:nvPr>
            <p:ph idx="1"/>
          </p:nvPr>
        </p:nvSpPr>
        <p:spPr/>
        <p:txBody>
          <a:bodyPr/>
          <a:p>
            <a:pPr marL="0" indent="0">
              <a:buNone/>
            </a:pPr>
            <a:r>
              <a:rPr lang="en-US" sz="2800" b="1">
                <a:sym typeface="+mn-ea"/>
              </a:rPr>
              <a:t>DL Approach</a:t>
            </a:r>
            <a:endParaRPr lang="en-US" sz="2800" b="1"/>
          </a:p>
          <a:p>
            <a:pPr lvl="1"/>
            <a:r>
              <a:rPr lang="en-US" sz="2520"/>
              <a:t>CNN (better for images)</a:t>
            </a:r>
            <a:endParaRPr lang="en-US" sz="2520"/>
          </a:p>
          <a:p>
            <a:pPr lvl="1"/>
            <a:r>
              <a:rPr lang="en-US" sz="2520"/>
              <a:t>RNN </a:t>
            </a:r>
            <a:r>
              <a:rPr lang="en-US" sz="2520">
                <a:sym typeface="+mn-ea"/>
              </a:rPr>
              <a:t>(better for text)</a:t>
            </a:r>
            <a:endParaRPr lang="en-US" sz="2520"/>
          </a:p>
          <a:p>
            <a:pPr lvl="1"/>
            <a:r>
              <a:rPr lang="en-US" sz="2520"/>
              <a:t>LSTM (extension of rnn that extend the memory)</a:t>
            </a:r>
            <a:endParaRPr lang="en-US" sz="2520"/>
          </a:p>
          <a:p>
            <a:pPr lvl="1"/>
            <a:r>
              <a:rPr lang="en-US" sz="2520"/>
              <a:t>GRU (use gates)</a:t>
            </a:r>
            <a:endParaRPr lang="en-US" sz="252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Model Evaluation</a:t>
            </a:r>
            <a:endParaRPr lang="en-US"/>
          </a:p>
        </p:txBody>
      </p:sp>
      <p:sp>
        <p:nvSpPr>
          <p:cNvPr id="3" name="Content Placeholder 2"/>
          <p:cNvSpPr>
            <a:spLocks noGrp="1"/>
          </p:cNvSpPr>
          <p:nvPr>
            <p:ph idx="1"/>
          </p:nvPr>
        </p:nvSpPr>
        <p:spPr>
          <a:xfrm>
            <a:off x="838200" y="1825625"/>
            <a:ext cx="5325745" cy="4351655"/>
          </a:xfrm>
        </p:spPr>
        <p:txBody>
          <a:bodyPr/>
          <a:p>
            <a:pPr>
              <a:buFont typeface="Arial" panose="020B0604020202020204" pitchFamily="34" charset="0"/>
              <a:buChar char="•"/>
            </a:pPr>
            <a:r>
              <a:rPr lang="en-US" sz="2400"/>
              <a:t>Accuracy</a:t>
            </a:r>
            <a:endParaRPr lang="en-US" sz="2400"/>
          </a:p>
          <a:p>
            <a:pPr>
              <a:buFont typeface="Arial" panose="020B0604020202020204" pitchFamily="34" charset="0"/>
              <a:buChar char="•"/>
            </a:pPr>
            <a:r>
              <a:rPr lang="en-US" sz="2400"/>
              <a:t>Precision</a:t>
            </a:r>
            <a:endParaRPr lang="en-US" sz="2400"/>
          </a:p>
          <a:p>
            <a:pPr>
              <a:buFont typeface="Arial" panose="020B0604020202020204" pitchFamily="34" charset="0"/>
              <a:buChar char="•"/>
            </a:pPr>
            <a:r>
              <a:rPr lang="en-US" sz="2400"/>
              <a:t>Recall</a:t>
            </a:r>
            <a:endParaRPr lang="en-US" sz="2400"/>
          </a:p>
          <a:p>
            <a:pPr>
              <a:buFont typeface="Arial" panose="020B0604020202020204" pitchFamily="34" charset="0"/>
              <a:buChar char="•"/>
            </a:pPr>
            <a:r>
              <a:rPr lang="en-US" sz="2400"/>
              <a:t>F1 Score</a:t>
            </a:r>
            <a:endParaRPr lang="en-US" sz="2400"/>
          </a:p>
          <a:p>
            <a:pPr>
              <a:buFont typeface="Arial" panose="020B0604020202020204" pitchFamily="34" charset="0"/>
              <a:buChar char="•"/>
            </a:pPr>
            <a:r>
              <a:rPr lang="en-US" sz="2400"/>
              <a:t>Area Under the Curve (AUC)</a:t>
            </a:r>
            <a:endParaRPr lang="en-US" sz="2400"/>
          </a:p>
          <a:p>
            <a:pPr>
              <a:buFont typeface="Arial" panose="020B0604020202020204" pitchFamily="34" charset="0"/>
              <a:buChar char="•"/>
            </a:pPr>
            <a:r>
              <a:rPr lang="en-US" sz="2400"/>
              <a:t>Mean Reciprocal Rank (MRR)</a:t>
            </a:r>
            <a:endParaRPr lang="en-US" sz="2400"/>
          </a:p>
          <a:p>
            <a:pPr>
              <a:buFont typeface="Arial" panose="020B0604020202020204" pitchFamily="34" charset="0"/>
              <a:buChar char="•"/>
            </a:pPr>
            <a:r>
              <a:rPr lang="en-US" sz="2400"/>
              <a:t>Mean Average Precision (MAP)</a:t>
            </a:r>
            <a:endParaRPr lang="en-US" sz="2400"/>
          </a:p>
          <a:p>
            <a:pPr>
              <a:buFont typeface="Arial" panose="020B0604020202020204" pitchFamily="34" charset="0"/>
              <a:buChar char="•"/>
            </a:pPr>
            <a:r>
              <a:rPr lang="en-US" sz="2400"/>
              <a:t>Root Mean Squared Error (RMSE)</a:t>
            </a:r>
            <a:endParaRPr 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ym typeface="+mn-ea"/>
              </a:rPr>
              <a:t>Model Evaluation(Cont.)</a:t>
            </a:r>
            <a:endParaRPr lang="en-US" b="1"/>
          </a:p>
        </p:txBody>
      </p:sp>
      <p:sp>
        <p:nvSpPr>
          <p:cNvPr id="3" name="Content Placeholder 2"/>
          <p:cNvSpPr>
            <a:spLocks noGrp="1"/>
          </p:cNvSpPr>
          <p:nvPr>
            <p:ph idx="1"/>
          </p:nvPr>
        </p:nvSpPr>
        <p:spPr>
          <a:xfrm>
            <a:off x="360045" y="1825625"/>
            <a:ext cx="11429365" cy="4507230"/>
          </a:xfrm>
        </p:spPr>
        <p:txBody>
          <a:bodyPr>
            <a:normAutofit/>
          </a:bodyPr>
          <a:p>
            <a:r>
              <a:rPr lang="en-US" sz="2400" b="1"/>
              <a:t>Accuracy</a:t>
            </a:r>
            <a:r>
              <a:rPr lang="en-US" sz="2400"/>
              <a:t> is defined as the percentage of correct predictions for the test data. It can be calculated easily by dividing the number of correct predictions by the number of total predictions.</a:t>
            </a:r>
            <a:endParaRPr lang="en-US" sz="2400"/>
          </a:p>
          <a:p>
            <a:pPr marL="0" indent="0">
              <a:buNone/>
            </a:pPr>
            <a:r>
              <a:rPr lang="en-US" sz="2400"/>
              <a:t>	Accuracy = correct predictions/all predictions</a:t>
            </a:r>
            <a:endParaRPr lang="en-US" sz="2400"/>
          </a:p>
          <a:p>
            <a:r>
              <a:rPr lang="en-US" sz="2400" b="1"/>
              <a:t>Precision</a:t>
            </a:r>
            <a:r>
              <a:rPr lang="en-US" sz="2400"/>
              <a:t> is defined as the fraction of relevant examples (true positives) among all of the examples which were predicted to belong in a certain class.</a:t>
            </a:r>
            <a:endParaRPr lang="en-US" sz="2400"/>
          </a:p>
          <a:p>
            <a:pPr marL="0" indent="0">
              <a:buNone/>
            </a:pPr>
            <a:r>
              <a:rPr lang="en-US" sz="2400"/>
              <a:t>	precision=true positives/true positives+false positives</a:t>
            </a:r>
            <a:endParaRPr lang="en-US" sz="2400"/>
          </a:p>
          <a:p>
            <a:r>
              <a:rPr lang="en-US" sz="2400" b="1"/>
              <a:t>Recall</a:t>
            </a:r>
            <a:r>
              <a:rPr lang="en-US" sz="2400"/>
              <a:t> is defined as the fraction of examples which were predicted to belong to a class with respect to all of the examples that truly belong in the class.</a:t>
            </a:r>
            <a:endParaRPr lang="en-US" sz="2400"/>
          </a:p>
          <a:p>
            <a:pPr marL="0" indent="0">
              <a:buNone/>
            </a:pPr>
            <a:r>
              <a:rPr lang="en-US" sz="2400"/>
              <a:t>	recall=true positives/true positives+false negatives</a:t>
            </a:r>
            <a:endParaRPr 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4160" y="300990"/>
            <a:ext cx="10515600" cy="1325563"/>
          </a:xfrm>
        </p:spPr>
        <p:txBody>
          <a:bodyPr>
            <a:normAutofit/>
          </a:bodyPr>
          <a:p>
            <a:r>
              <a:rPr lang="en-US" b="1">
                <a:sym typeface="+mn-ea"/>
              </a:rPr>
              <a:t>Model Evaluation(Cont.)</a:t>
            </a:r>
            <a:endParaRPr lang="en-US"/>
          </a:p>
        </p:txBody>
      </p:sp>
      <p:pic>
        <p:nvPicPr>
          <p:cNvPr id="4" name="Content Placeholder 3" descr="123"/>
          <p:cNvPicPr>
            <a:picLocks noChangeAspect="1"/>
          </p:cNvPicPr>
          <p:nvPr>
            <p:ph sz="half" idx="1"/>
          </p:nvPr>
        </p:nvPicPr>
        <p:blipFill>
          <a:blip r:embed="rId1"/>
          <a:stretch>
            <a:fillRect/>
          </a:stretch>
        </p:blipFill>
        <p:spPr>
          <a:xfrm>
            <a:off x="1421130" y="2019300"/>
            <a:ext cx="3248025" cy="4048125"/>
          </a:xfrm>
          <a:prstGeom prst="rect">
            <a:avLst/>
          </a:prstGeom>
        </p:spPr>
      </p:pic>
      <p:pic>
        <p:nvPicPr>
          <p:cNvPr id="5" name="Content Placeholder 4" descr="124"/>
          <p:cNvPicPr>
            <a:picLocks noChangeAspect="1"/>
          </p:cNvPicPr>
          <p:nvPr>
            <p:ph sz="half" idx="2"/>
          </p:nvPr>
        </p:nvPicPr>
        <p:blipFill>
          <a:blip r:embed="rId2"/>
          <a:stretch>
            <a:fillRect/>
          </a:stretch>
        </p:blipFill>
        <p:spPr>
          <a:xfrm>
            <a:off x="4867910" y="2220595"/>
            <a:ext cx="6313805" cy="35407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ym typeface="+mn-ea"/>
              </a:rPr>
              <a:t>Model Evaluation(Cont.)</a:t>
            </a:r>
            <a:endParaRPr lang="en-US"/>
          </a:p>
        </p:txBody>
      </p:sp>
      <p:sp>
        <p:nvSpPr>
          <p:cNvPr id="3" name="Content Placeholder 2"/>
          <p:cNvSpPr>
            <a:spLocks noGrp="1"/>
          </p:cNvSpPr>
          <p:nvPr>
            <p:ph idx="1"/>
          </p:nvPr>
        </p:nvSpPr>
        <p:spPr/>
        <p:txBody>
          <a:bodyPr>
            <a:normAutofit/>
          </a:bodyPr>
          <a:p>
            <a:r>
              <a:rPr lang="en-US" sz="2400" b="1"/>
              <a:t>F1 score</a:t>
            </a:r>
            <a:r>
              <a:rPr lang="en-US" sz="2400"/>
              <a:t> is the weighted average of precision and recall.</a:t>
            </a:r>
            <a:endParaRPr lang="en-US" sz="2400"/>
          </a:p>
          <a:p>
            <a:r>
              <a:rPr lang="en-US" sz="2400" b="1"/>
              <a:t>The Area Under the Curve (AUC)</a:t>
            </a:r>
            <a:r>
              <a:rPr lang="en-US" sz="2400"/>
              <a:t> is the measure of the ability of a classifier to distinguish between classes and is used as a summary of the ROC curve. The higher the AUC, the better the performance of the model at distinguishing between the positive and negative classes.</a:t>
            </a:r>
            <a:endParaRPr lang="en-US" sz="2400"/>
          </a:p>
          <a:p>
            <a:r>
              <a:rPr lang="en-US" sz="2400" b="1"/>
              <a:t>Mean Reciprocal Rank</a:t>
            </a:r>
            <a:r>
              <a:rPr lang="en-US" sz="2400"/>
              <a:t> is a measure to evaluate systems that return a ranked list of answers to queries.</a:t>
            </a:r>
            <a:endParaRPr lang="en-US" sz="2400"/>
          </a:p>
          <a:p>
            <a:r>
              <a:rPr lang="en-US" sz="2400" b="1"/>
              <a:t>Root Mean Square Deviation(</a:t>
            </a:r>
            <a:r>
              <a:rPr lang="en-US" sz="2400" b="1">
                <a:sym typeface="+mn-ea"/>
              </a:rPr>
              <a:t>RMSE </a:t>
            </a:r>
            <a:r>
              <a:rPr lang="en-US" sz="2400" b="1"/>
              <a:t>)</a:t>
            </a:r>
            <a:r>
              <a:rPr lang="en-US" sz="2400"/>
              <a:t> measures the average magnitude of the errors and is concerned with the deviations from the actual value. RMSE value with zero indicates that the model has a perfect fit. The lower the RMSE, the better the model and its predictions.</a:t>
            </a:r>
            <a:endParaRPr 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NLP Pipeline</a:t>
            </a:r>
            <a:endParaRPr lang="en-US"/>
          </a:p>
        </p:txBody>
      </p:sp>
      <p:sp>
        <p:nvSpPr>
          <p:cNvPr id="3" name="Content Placeholder 2"/>
          <p:cNvSpPr>
            <a:spLocks noGrp="1"/>
          </p:cNvSpPr>
          <p:nvPr>
            <p:ph idx="1"/>
          </p:nvPr>
        </p:nvSpPr>
        <p:spPr>
          <a:xfrm>
            <a:off x="647700" y="1379220"/>
            <a:ext cx="10515600" cy="4798060"/>
          </a:xfrm>
        </p:spPr>
        <p:txBody>
          <a:bodyPr/>
          <a:p>
            <a:pPr marL="0" indent="0">
              <a:buNone/>
            </a:pPr>
            <a:r>
              <a:rPr lang="en-US"/>
              <a:t>The set of ordered stages one should go through from a labeled dataset to creating a classifier that can be applied to new samples (AKA supervised machine learning classification) is called the </a:t>
            </a:r>
            <a:r>
              <a:rPr lang="en-US" b="1"/>
              <a:t>NLP pipeline.</a:t>
            </a:r>
            <a:endParaRPr lang="en-US"/>
          </a:p>
          <a:p>
            <a:endParaRPr lang="en-US"/>
          </a:p>
        </p:txBody>
      </p:sp>
      <p:pic>
        <p:nvPicPr>
          <p:cNvPr id="4" name="Picture 3" descr="nlp-pipeline"/>
          <p:cNvPicPr>
            <a:picLocks noChangeAspect="1"/>
          </p:cNvPicPr>
          <p:nvPr/>
        </p:nvPicPr>
        <p:blipFill>
          <a:blip r:embed="rId1"/>
          <a:stretch>
            <a:fillRect/>
          </a:stretch>
        </p:blipFill>
        <p:spPr>
          <a:xfrm>
            <a:off x="967105" y="2679700"/>
            <a:ext cx="9129395" cy="340169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a:t>
            </a:r>
            <a:endParaRPr lang="en-US" dirty="0"/>
          </a:p>
        </p:txBody>
      </p:sp>
      <p:sp>
        <p:nvSpPr>
          <p:cNvPr id="3" name="Content Placeholder 2"/>
          <p:cNvSpPr>
            <a:spLocks noGrp="1"/>
          </p:cNvSpPr>
          <p:nvPr>
            <p:ph idx="1"/>
          </p:nvPr>
        </p:nvSpPr>
        <p:spPr/>
        <p:txBody>
          <a:bodyPr>
            <a:normAutofit/>
          </a:bodyPr>
          <a:lstStyle/>
          <a:p>
            <a:r>
              <a:rPr lang="en-US" b="1" i="0" dirty="0">
                <a:solidFill>
                  <a:srgbClr val="202124"/>
                </a:solidFill>
                <a:effectLst/>
                <a:latin typeface="Arial" panose="020B0604020202020204" pitchFamily="34" charset="0"/>
              </a:rPr>
              <a:t>Django</a:t>
            </a:r>
            <a:r>
              <a:rPr lang="en-US" i="0" dirty="0">
                <a:solidFill>
                  <a:srgbClr val="202124"/>
                </a:solidFill>
                <a:effectLst/>
                <a:latin typeface="Arial" panose="020B0604020202020204" pitchFamily="34" charset="0"/>
              </a:rPr>
              <a:t> is a high-level Python web framework that enables rapid development of secure and maintainable websites. We will use Django for </a:t>
            </a:r>
            <a:r>
              <a:rPr lang="en-US" b="1" i="0" dirty="0">
                <a:solidFill>
                  <a:srgbClr val="202124"/>
                </a:solidFill>
                <a:effectLst/>
                <a:latin typeface="Arial" panose="020B0604020202020204" pitchFamily="34" charset="0"/>
              </a:rPr>
              <a:t>back end development </a:t>
            </a:r>
            <a:r>
              <a:rPr lang="en-US" i="0" dirty="0">
                <a:solidFill>
                  <a:srgbClr val="202124"/>
                </a:solidFill>
                <a:effectLst/>
                <a:latin typeface="Arial" panose="020B0604020202020204" pitchFamily="34" charset="0"/>
              </a:rPr>
              <a:t>.</a:t>
            </a:r>
            <a:endParaRPr lang="en-US" i="0" dirty="0">
              <a:solidFill>
                <a:srgbClr val="202124"/>
              </a:solidFill>
              <a:effectLst/>
              <a:latin typeface="Arial" panose="020B0604020202020204" pitchFamily="34" charset="0"/>
            </a:endParaRPr>
          </a:p>
          <a:p>
            <a:r>
              <a:rPr lang="en-US" dirty="0">
                <a:solidFill>
                  <a:srgbClr val="202124"/>
                </a:solidFill>
                <a:latin typeface="Arial" panose="020B0604020202020204" pitchFamily="34" charset="0"/>
              </a:rPr>
              <a:t>We will create the </a:t>
            </a:r>
            <a:r>
              <a:rPr lang="en-US" b="1" dirty="0">
                <a:solidFill>
                  <a:srgbClr val="202124"/>
                </a:solidFill>
                <a:latin typeface="Arial" panose="020B0604020202020204" pitchFamily="34" charset="0"/>
              </a:rPr>
              <a:t>front end </a:t>
            </a:r>
            <a:r>
              <a:rPr lang="en-US" dirty="0">
                <a:solidFill>
                  <a:srgbClr val="202124"/>
                </a:solidFill>
                <a:latin typeface="Arial" panose="020B0604020202020204" pitchFamily="34" charset="0"/>
              </a:rPr>
              <a:t>of our application by simply using Html, CSS, </a:t>
            </a:r>
            <a:r>
              <a:rPr lang="en-US" dirty="0" err="1">
                <a:solidFill>
                  <a:srgbClr val="202124"/>
                </a:solidFill>
                <a:latin typeface="Arial" panose="020B0604020202020204" pitchFamily="34" charset="0"/>
              </a:rPr>
              <a:t>Javascript</a:t>
            </a:r>
            <a:r>
              <a:rPr lang="en-US" dirty="0">
                <a:solidFill>
                  <a:srgbClr val="202124"/>
                </a:solidFill>
                <a:latin typeface="Arial" panose="020B0604020202020204" pitchFamily="34" charset="0"/>
              </a:rPr>
              <a:t>.</a:t>
            </a:r>
            <a:endParaRPr lang="en-US" dirty="0">
              <a:solidFill>
                <a:srgbClr val="202124"/>
              </a:solidFill>
              <a:latin typeface="Arial" panose="020B0604020202020204" pitchFamily="34" charset="0"/>
            </a:endParaRPr>
          </a:p>
          <a:p>
            <a:endParaRPr lang="en-US" dirty="0"/>
          </a:p>
        </p:txBody>
      </p:sp>
      <p:pic>
        <p:nvPicPr>
          <p:cNvPr id="4" name="Picture 3" descr="do-everything-related-to-python-django"/>
          <p:cNvPicPr>
            <a:picLocks noChangeAspect="1"/>
          </p:cNvPicPr>
          <p:nvPr/>
        </p:nvPicPr>
        <p:blipFill>
          <a:blip r:embed="rId1"/>
          <a:stretch>
            <a:fillRect/>
          </a:stretch>
        </p:blipFill>
        <p:spPr>
          <a:xfrm>
            <a:off x="4921250" y="2913380"/>
            <a:ext cx="5967095" cy="33610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Problem Statement</a:t>
            </a:r>
            <a:endParaRPr lang="en-US"/>
          </a:p>
        </p:txBody>
      </p:sp>
      <p:sp>
        <p:nvSpPr>
          <p:cNvPr id="3" name="Content Placeholder 2"/>
          <p:cNvSpPr>
            <a:spLocks noGrp="1"/>
          </p:cNvSpPr>
          <p:nvPr>
            <p:ph idx="1"/>
          </p:nvPr>
        </p:nvSpPr>
        <p:spPr/>
        <p:txBody>
          <a:bodyPr/>
          <a:p>
            <a:r>
              <a:rPr lang="en-US"/>
              <a:t>Mental health is a serious issue of the modern-day world. According to the World Health Organization’s 2021 report more 20% of the world's children and adult population suffers from an episode of a mental disorder in their life. The problem grows bigger with the fact that as much as 35–50% of those affected go undiagnosed and receive no treatment for their illness.</a:t>
            </a:r>
            <a:endParaRPr lang="en-US"/>
          </a:p>
          <a:p>
            <a:r>
              <a:rPr lang="en-US"/>
              <a:t>we want to build a system/application where a user can view the posts/text/images according to his/her interest , but these posts/text/images are prevented from mental disorders like depression, tension, anxiety etc. Here we use different techniques and tools of Machine Learning, Natural Language Processing and Deep learning to analyze the text/images of social media posts to find the mental health disorders.  After filtering out the text/images, we will recommend/display those posts to user which will not be harmful for her/his mental health.</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endParaRPr lang="en-US" dirty="0"/>
          </a:p>
        </p:txBody>
      </p:sp>
      <p:sp>
        <p:nvSpPr>
          <p:cNvPr id="3" name="Content Placeholder 2"/>
          <p:cNvSpPr>
            <a:spLocks noGrp="1"/>
          </p:cNvSpPr>
          <p:nvPr>
            <p:ph idx="1"/>
          </p:nvPr>
        </p:nvSpPr>
        <p:spPr/>
        <p:txBody>
          <a:bodyPr/>
          <a:lstStyle/>
          <a:p>
            <a:r>
              <a:rPr lang="en-US" dirty="0"/>
              <a:t>We pickle our trained or tested model.</a:t>
            </a:r>
            <a:endParaRPr lang="en-US" dirty="0"/>
          </a:p>
          <a:p>
            <a:r>
              <a:rPr lang="en-US" dirty="0"/>
              <a:t>We  integrate our pickle file into  a web application using Flask or Django.</a:t>
            </a:r>
            <a:endParaRPr lang="en-US" dirty="0"/>
          </a:p>
          <a:p>
            <a:r>
              <a:rPr lang="en-US" dirty="0"/>
              <a:t>After that we need to deploy it on some cloud service (Amazon web services, Google Cloud platform or Microsoft azure).</a:t>
            </a:r>
            <a:endParaRPr lang="en-US" dirty="0"/>
          </a:p>
          <a:p>
            <a:r>
              <a:rPr lang="en-US" dirty="0"/>
              <a:t>We also need of </a:t>
            </a:r>
            <a:r>
              <a:rPr lang="en-US" b="1" dirty="0"/>
              <a:t>Docker( for containerized application</a:t>
            </a:r>
            <a:r>
              <a:rPr lang="en-US" dirty="0"/>
              <a:t>) and  </a:t>
            </a:r>
            <a:r>
              <a:rPr lang="en-US" b="1" dirty="0"/>
              <a:t>Kubernetes</a:t>
            </a:r>
            <a:r>
              <a:rPr lang="en-US" dirty="0"/>
              <a:t> ( for automating deployment, scaling and  management of your containerized application).</a:t>
            </a:r>
            <a:endParaRPr lang="en-US"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Deployment(Cont.)</a:t>
            </a:r>
            <a:endParaRPr lang="en-US"/>
          </a:p>
        </p:txBody>
      </p:sp>
      <p:sp>
        <p:nvSpPr>
          <p:cNvPr id="3" name="Content Placeholder 2"/>
          <p:cNvSpPr>
            <a:spLocks noGrp="1"/>
          </p:cNvSpPr>
          <p:nvPr>
            <p:ph idx="1"/>
          </p:nvPr>
        </p:nvSpPr>
        <p:spPr>
          <a:xfrm>
            <a:off x="84455" y="1825625"/>
            <a:ext cx="12107545" cy="4192270"/>
          </a:xfrm>
        </p:spPr>
        <p:txBody>
          <a:bodyPr/>
          <a:p>
            <a:endParaRPr lang="en-US"/>
          </a:p>
        </p:txBody>
      </p:sp>
      <p:pic>
        <p:nvPicPr>
          <p:cNvPr id="4" name="Picture 3" descr="Untitled Diagram.drawio"/>
          <p:cNvPicPr>
            <a:picLocks noChangeAspect="1"/>
          </p:cNvPicPr>
          <p:nvPr/>
        </p:nvPicPr>
        <p:blipFill>
          <a:blip r:embed="rId1"/>
          <a:stretch>
            <a:fillRect/>
          </a:stretch>
        </p:blipFill>
        <p:spPr>
          <a:xfrm>
            <a:off x="148590" y="1547495"/>
            <a:ext cx="11894185" cy="376301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References</a:t>
            </a:r>
            <a:endParaRPr lang="en-US"/>
          </a:p>
        </p:txBody>
      </p:sp>
      <p:sp>
        <p:nvSpPr>
          <p:cNvPr id="3" name="Content Placeholder 2"/>
          <p:cNvSpPr>
            <a:spLocks noGrp="1"/>
          </p:cNvSpPr>
          <p:nvPr>
            <p:ph idx="1"/>
          </p:nvPr>
        </p:nvSpPr>
        <p:spPr/>
        <p:txBody>
          <a:bodyPr/>
          <a:p>
            <a:r>
              <a:rPr lang="en-US"/>
              <a:t> https://www.mihaileric.com/posts setting-up-a-machine-learning-project/</a:t>
            </a:r>
            <a:endParaRPr lang="en-US"/>
          </a:p>
          <a:p>
            <a:r>
              <a:rPr lang="en-US"/>
              <a:t>  https://towardsdatascience.com/data-visualization-for-machine-learning-and-data-science-a45178970be7</a:t>
            </a:r>
            <a:endParaRPr lang="en-US"/>
          </a:p>
          <a:p>
            <a:r>
              <a:rPr lang="en-US"/>
              <a:t>  https://builtin.com/machine-learning/nlp-machine-learning</a:t>
            </a:r>
            <a:endParaRPr lang="en-US"/>
          </a:p>
          <a:p>
            <a:r>
              <a:rPr lang="en-US"/>
              <a:t>  https://towardsdatascience.com/my-first-nlp-pipeline-99d24aafb773</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Acquisition</a:t>
            </a:r>
            <a:endParaRPr lang="en-US" dirty="0"/>
          </a:p>
        </p:txBody>
      </p:sp>
      <p:sp>
        <p:nvSpPr>
          <p:cNvPr id="3" name="Content Placeholder 2"/>
          <p:cNvSpPr>
            <a:spLocks noGrp="1"/>
          </p:cNvSpPr>
          <p:nvPr>
            <p:ph idx="1"/>
          </p:nvPr>
        </p:nvSpPr>
        <p:spPr>
          <a:xfrm>
            <a:off x="509905" y="1825625"/>
            <a:ext cx="10653395" cy="4628515"/>
          </a:xfrm>
        </p:spPr>
        <p:txBody>
          <a:bodyPr>
            <a:normAutofit lnSpcReduction="10000"/>
          </a:bodyPr>
          <a:lstStyle/>
          <a:p>
            <a:r>
              <a:rPr lang="en-US" b="1" i="0" dirty="0">
                <a:effectLst/>
                <a:latin typeface="ff-more-web-pro"/>
              </a:rPr>
              <a:t>Data acquisition </a:t>
            </a:r>
            <a:r>
              <a:rPr lang="en-US" b="0" i="0" dirty="0">
                <a:effectLst/>
                <a:latin typeface="ff-more-web-pro"/>
              </a:rPr>
              <a:t>meaning is to collect data from relevant sources before it can be stored, cleaned, preprocessed, and used for further mechanisms. It is the process of retrieving relevant business information, transforming the data into the required business form, and loading it into the designated system. </a:t>
            </a:r>
            <a:endParaRPr lang="en-US" b="0" i="0" dirty="0">
              <a:effectLst/>
              <a:latin typeface="ff-more-web-pro"/>
            </a:endParaRPr>
          </a:p>
          <a:p>
            <a:r>
              <a:rPr lang="en-US" dirty="0">
                <a:latin typeface="ff-more-web-pro"/>
                <a:sym typeface="+mn-ea"/>
              </a:rPr>
              <a:t>We can acquire our dataset through many resources like online data platforms(Kaggle </a:t>
            </a:r>
            <a:r>
              <a:rPr lang="en-US" dirty="0" err="1">
                <a:latin typeface="ff-more-web-pro"/>
                <a:sym typeface="+mn-ea"/>
              </a:rPr>
              <a:t>etc</a:t>
            </a:r>
            <a:r>
              <a:rPr lang="en-US" dirty="0">
                <a:latin typeface="ff-more-web-pro"/>
                <a:sym typeface="+mn-ea"/>
              </a:rPr>
              <a:t>) , data ware houses, built in data of </a:t>
            </a:r>
            <a:r>
              <a:rPr lang="en-US" dirty="0" err="1">
                <a:latin typeface="ff-more-web-pro"/>
                <a:sym typeface="+mn-ea"/>
              </a:rPr>
              <a:t>numpy</a:t>
            </a:r>
            <a:r>
              <a:rPr lang="en-US" dirty="0">
                <a:latin typeface="ff-more-web-pro"/>
                <a:sym typeface="+mn-ea"/>
              </a:rPr>
              <a:t> pandas, web scraping etc.</a:t>
            </a:r>
            <a:endParaRPr lang="en-US" b="0" i="0" dirty="0">
              <a:effectLst/>
              <a:latin typeface="ff-more-web-pro"/>
            </a:endParaRPr>
          </a:p>
          <a:p>
            <a:pPr marL="0" indent="0">
              <a:buNone/>
            </a:pPr>
            <a:endParaRPr lang="en-US" b="0" i="0" dirty="0">
              <a:solidFill>
                <a:srgbClr val="222222"/>
              </a:solidFill>
              <a:effectLst/>
              <a:latin typeface="Source Sans Pro" panose="020B0503030403020204" pitchFamily="34" charset="0"/>
            </a:endParaRPr>
          </a:p>
          <a:p>
            <a:endParaRPr lang="en-US" b="0" i="0" dirty="0">
              <a:solidFill>
                <a:srgbClr val="333333"/>
              </a:solidFill>
              <a:effectLst/>
              <a:latin typeface="source-sans-pro"/>
            </a:endParaRP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Acquisition(Cont.)</a:t>
            </a:r>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482725" y="1508125"/>
            <a:ext cx="8843645" cy="49872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Acquisition(Cont.)</a:t>
            </a:r>
            <a:endParaRPr 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993650" y="1729740"/>
            <a:ext cx="7736570" cy="4351338"/>
          </a:xfrm>
        </p:spPr>
      </p:pic>
      <p:sp>
        <p:nvSpPr>
          <p:cNvPr id="3" name="Text Box 2"/>
          <p:cNvSpPr txBox="1"/>
          <p:nvPr/>
        </p:nvSpPr>
        <p:spPr>
          <a:xfrm>
            <a:off x="393065" y="1566545"/>
            <a:ext cx="3776980" cy="2614930"/>
          </a:xfrm>
          <a:prstGeom prst="rect">
            <a:avLst/>
          </a:prstGeom>
          <a:noFill/>
        </p:spPr>
        <p:txBody>
          <a:bodyPr wrap="square" rtlCol="0">
            <a:spAutoFit/>
          </a:bodyPr>
          <a:p>
            <a:r>
              <a:rPr lang="en-US" sz="2000" b="1" dirty="0">
                <a:solidFill>
                  <a:srgbClr val="C00000"/>
                </a:solidFill>
                <a:effectLst/>
                <a:latin typeface="Arial" panose="020B0604020202020204" pitchFamily="34" charset="0"/>
                <a:sym typeface="+mn-ea"/>
              </a:rPr>
              <a:t>Web scraping</a:t>
            </a:r>
            <a:r>
              <a:rPr lang="en-US" b="1" dirty="0">
                <a:solidFill>
                  <a:srgbClr val="202124"/>
                </a:solidFill>
                <a:effectLst/>
                <a:latin typeface="Arial" panose="020B0604020202020204" pitchFamily="34" charset="0"/>
                <a:sym typeface="+mn-ea"/>
              </a:rPr>
              <a:t> is an automatic method to obtain large amounts of data from websites.</a:t>
            </a:r>
            <a:endParaRPr lang="en-US" b="1" dirty="0">
              <a:solidFill>
                <a:srgbClr val="202124"/>
              </a:solidFill>
              <a:effectLst/>
              <a:latin typeface="Arial" panose="020B0604020202020204" pitchFamily="34" charset="0"/>
              <a:sym typeface="+mn-ea"/>
            </a:endParaRPr>
          </a:p>
          <a:p>
            <a:pPr marL="285750" indent="-285750">
              <a:buFont typeface="Arial" panose="020B0604020202020204" pitchFamily="34" charset="0"/>
              <a:buChar char="•"/>
            </a:pPr>
            <a:r>
              <a:rPr lang="en-US" dirty="0" err="1">
                <a:solidFill>
                  <a:srgbClr val="202124"/>
                </a:solidFill>
                <a:latin typeface="Arial" panose="020B0604020202020204" pitchFamily="34" charset="0"/>
                <a:sym typeface="+mn-ea"/>
              </a:rPr>
              <a:t>Scapy</a:t>
            </a:r>
            <a:r>
              <a:rPr lang="en-US" dirty="0">
                <a:solidFill>
                  <a:srgbClr val="202124"/>
                </a:solidFill>
                <a:latin typeface="Arial" panose="020B0604020202020204" pitchFamily="34" charset="0"/>
                <a:sym typeface="+mn-ea"/>
              </a:rPr>
              <a:t> ,</a:t>
            </a:r>
            <a:r>
              <a:rPr lang="en-US" dirty="0" err="1">
                <a:solidFill>
                  <a:srgbClr val="202124"/>
                </a:solidFill>
                <a:latin typeface="Arial" panose="020B0604020202020204" pitchFamily="34" charset="0"/>
                <a:sym typeface="+mn-ea"/>
              </a:rPr>
              <a:t>BeautifulSoup</a:t>
            </a:r>
            <a:r>
              <a:rPr lang="en-US" dirty="0">
                <a:solidFill>
                  <a:srgbClr val="202124"/>
                </a:solidFill>
                <a:latin typeface="Arial" panose="020B0604020202020204" pitchFamily="34" charset="0"/>
                <a:sym typeface="+mn-ea"/>
              </a:rPr>
              <a:t> and Selenium are some tools through which request can be sent and in response data will be sent in </a:t>
            </a:r>
            <a:r>
              <a:rPr lang="en-US" dirty="0" err="1">
                <a:solidFill>
                  <a:srgbClr val="202124"/>
                </a:solidFill>
                <a:latin typeface="Arial" panose="020B0604020202020204" pitchFamily="34" charset="0"/>
                <a:sym typeface="+mn-ea"/>
              </a:rPr>
              <a:t>json</a:t>
            </a:r>
            <a:r>
              <a:rPr lang="en-US" dirty="0">
                <a:solidFill>
                  <a:srgbClr val="202124"/>
                </a:solidFill>
                <a:latin typeface="Arial" panose="020B0604020202020204" pitchFamily="34" charset="0"/>
                <a:sym typeface="+mn-ea"/>
              </a:rPr>
              <a:t> form.</a:t>
            </a:r>
            <a:endParaRPr lang="en-US" dirty="0">
              <a:solidFill>
                <a:srgbClr val="202124"/>
              </a:solidFill>
              <a:latin typeface="Arial" panose="020B0604020202020204" pitchFamily="34" charset="0"/>
            </a:endParaRPr>
          </a:p>
          <a:p>
            <a:pPr marL="285750" indent="-285750"/>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Data Acquisition(Cont.)</a:t>
            </a:r>
            <a:endParaRPr lang="en-US"/>
          </a:p>
        </p:txBody>
      </p:sp>
      <p:sp>
        <p:nvSpPr>
          <p:cNvPr id="3" name="Content Placeholder 2"/>
          <p:cNvSpPr>
            <a:spLocks noGrp="1"/>
          </p:cNvSpPr>
          <p:nvPr>
            <p:ph idx="1"/>
          </p:nvPr>
        </p:nvSpPr>
        <p:spPr/>
        <p:txBody>
          <a:bodyPr/>
          <a:p>
            <a:pPr algn="l" fontAlgn="base"/>
            <a:r>
              <a:rPr lang="en-US" b="1" dirty="0">
                <a:solidFill>
                  <a:srgbClr val="333333"/>
                </a:solidFill>
                <a:effectLst/>
                <a:latin typeface="source-sans-pro"/>
                <a:sym typeface="+mn-ea"/>
              </a:rPr>
              <a:t>Selenium</a:t>
            </a:r>
            <a:r>
              <a:rPr lang="en-US" dirty="0">
                <a:solidFill>
                  <a:srgbClr val="333333"/>
                </a:solidFill>
                <a:effectLst/>
                <a:latin typeface="source-sans-pro"/>
                <a:sym typeface="+mn-ea"/>
              </a:rPr>
              <a:t> is an open-source tool that automates web browsers. It provides a single interface that lets you write test scripts in programming languages.</a:t>
            </a:r>
            <a:r>
              <a:rPr lang="en-US" dirty="0">
                <a:solidFill>
                  <a:srgbClr val="222222"/>
                </a:solidFill>
                <a:effectLst/>
                <a:latin typeface="Source Sans Pro" panose="020B0503030403020204" pitchFamily="34" charset="0"/>
                <a:sym typeface="+mn-ea"/>
              </a:rPr>
              <a:t> Selenium is a automated testing framework used to validate web applications across different browsers and platforms.</a:t>
            </a:r>
            <a:endParaRPr lang="en-US" b="0" i="0" dirty="0">
              <a:solidFill>
                <a:srgbClr val="222222"/>
              </a:solidFill>
              <a:effectLst/>
              <a:latin typeface="Source Sans Pro" panose="020B0503030403020204" pitchFamily="34" charset="0"/>
            </a:endParaRPr>
          </a:p>
          <a:p>
            <a:pPr algn="l" fontAlgn="base"/>
            <a:r>
              <a:rPr lang="en-US" b="1" dirty="0" err="1">
                <a:solidFill>
                  <a:srgbClr val="202124"/>
                </a:solidFill>
                <a:effectLst/>
                <a:latin typeface="Arial" panose="020B0604020202020204" pitchFamily="34" charset="0"/>
                <a:sym typeface="+mn-ea"/>
              </a:rPr>
              <a:t>Tweepy</a:t>
            </a:r>
            <a:r>
              <a:rPr lang="en-US" dirty="0">
                <a:solidFill>
                  <a:srgbClr val="202124"/>
                </a:solidFill>
                <a:effectLst/>
                <a:latin typeface="Arial" panose="020B0604020202020204" pitchFamily="34" charset="0"/>
                <a:sym typeface="+mn-ea"/>
              </a:rPr>
              <a:t> is an open source Python package that gives you a very convenient way to access the Twitter API with Python.</a:t>
            </a:r>
            <a:endParaRPr lang="en-US" i="0" dirty="0">
              <a:solidFill>
                <a:srgbClr val="202124"/>
              </a:solidFill>
              <a:effectLst/>
              <a:latin typeface="Arial" panose="020B0604020202020204" pitchFamily="34" charset="0"/>
            </a:endParaRPr>
          </a:p>
          <a:p>
            <a:pPr algn="l" fontAlgn="base"/>
            <a:endParaRPr lang="en-US" dirty="0">
              <a:solidFill>
                <a:srgbClr val="273239"/>
              </a:solidFill>
              <a:effectLst/>
              <a:latin typeface="urw-din"/>
              <a:sym typeface="+mn-ea"/>
            </a:endParaRPr>
          </a:p>
          <a:p>
            <a:pPr algn="l" fontAlgn="base"/>
            <a:r>
              <a:rPr lang="en-US" dirty="0">
                <a:solidFill>
                  <a:srgbClr val="273239"/>
                </a:solidFill>
                <a:effectLst/>
                <a:latin typeface="urw-din"/>
                <a:sym typeface="+mn-ea"/>
              </a:rPr>
              <a:t>The </a:t>
            </a:r>
            <a:r>
              <a:rPr lang="en-US" b="1" dirty="0" err="1">
                <a:solidFill>
                  <a:srgbClr val="273239"/>
                </a:solidFill>
                <a:effectLst/>
                <a:latin typeface="urw-din"/>
                <a:sym typeface="+mn-ea"/>
              </a:rPr>
              <a:t>Instaloader</a:t>
            </a:r>
            <a:r>
              <a:rPr lang="en-US" b="1" dirty="0">
                <a:solidFill>
                  <a:srgbClr val="273239"/>
                </a:solidFill>
                <a:effectLst/>
                <a:latin typeface="urw-din"/>
                <a:sym typeface="+mn-ea"/>
              </a:rPr>
              <a:t> module </a:t>
            </a:r>
            <a:r>
              <a:rPr lang="en-US" dirty="0">
                <a:solidFill>
                  <a:srgbClr val="273239"/>
                </a:solidFill>
                <a:effectLst/>
                <a:latin typeface="urw-din"/>
                <a:sym typeface="+mn-ea"/>
              </a:rPr>
              <a:t>is a Python package having great functionalities to scrap </a:t>
            </a:r>
            <a:r>
              <a:rPr lang="en-US" dirty="0" err="1">
                <a:solidFill>
                  <a:srgbClr val="273239"/>
                </a:solidFill>
                <a:effectLst/>
                <a:latin typeface="urw-din"/>
                <a:sym typeface="+mn-ea"/>
              </a:rPr>
              <a:t>instagram</a:t>
            </a:r>
            <a:r>
              <a:rPr lang="en-US" dirty="0">
                <a:solidFill>
                  <a:srgbClr val="273239"/>
                </a:solidFill>
                <a:effectLst/>
                <a:latin typeface="urw-din"/>
                <a:sym typeface="+mn-ea"/>
              </a:rPr>
              <a:t>, it’s functions can be used as command-line utility. The </a:t>
            </a:r>
            <a:r>
              <a:rPr lang="en-US" dirty="0" err="1">
                <a:solidFill>
                  <a:srgbClr val="273239"/>
                </a:solidFill>
                <a:effectLst/>
                <a:latin typeface="urw-din"/>
                <a:sym typeface="+mn-ea"/>
              </a:rPr>
              <a:t>Instaloader</a:t>
            </a:r>
            <a:r>
              <a:rPr lang="en-US" dirty="0">
                <a:solidFill>
                  <a:srgbClr val="273239"/>
                </a:solidFill>
                <a:effectLst/>
                <a:latin typeface="urw-din"/>
                <a:sym typeface="+mn-ea"/>
              </a:rPr>
              <a:t> key is used to download the Posts of public/private account, stories , IGTV, Comments on post, Profile information and Story highlights.</a:t>
            </a:r>
            <a:endParaRPr lang="en-US" dirty="0">
              <a:solidFill>
                <a:srgbClr val="273239"/>
              </a:solidFill>
              <a:effectLst/>
              <a:latin typeface="urw-din"/>
              <a:sym typeface="+mn-ea"/>
            </a:endParaRPr>
          </a:p>
          <a:p>
            <a:pPr algn="l" fontAlgn="base"/>
            <a:r>
              <a:rPr lang="en-US" b="1" dirty="0">
                <a:sym typeface="+mn-ea"/>
              </a:rPr>
              <a:t>Facebook scraper </a:t>
            </a:r>
            <a:r>
              <a:rPr lang="en-US" dirty="0">
                <a:sym typeface="+mn-ea"/>
              </a:rPr>
              <a:t>is a tool to extract </a:t>
            </a:r>
            <a:r>
              <a:rPr lang="en-US" dirty="0" err="1">
                <a:sym typeface="+mn-ea"/>
              </a:rPr>
              <a:t>publically</a:t>
            </a:r>
            <a:r>
              <a:rPr lang="en-US" dirty="0">
                <a:sym typeface="+mn-ea"/>
              </a:rPr>
              <a:t> available data from </a:t>
            </a:r>
            <a:r>
              <a:rPr lang="en-US" dirty="0" err="1">
                <a:sym typeface="+mn-ea"/>
              </a:rPr>
              <a:t>facebook</a:t>
            </a:r>
            <a:endParaRPr lang="en-US" dirty="0"/>
          </a:p>
          <a:p>
            <a:pPr algn="l" fontAlgn="base"/>
            <a:endParaRPr lang="en-US" b="0" i="0" dirty="0">
              <a:solidFill>
                <a:srgbClr val="273239"/>
              </a:solidFill>
              <a:effectLst/>
              <a:latin typeface="urw-din"/>
            </a:endParaRPr>
          </a:p>
          <a:p>
            <a:endParaRPr lang="en-US" dirty="0"/>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Data/Text Pre-Processing</a:t>
            </a:r>
            <a:endParaRPr lang="en-US" dirty="0"/>
          </a:p>
        </p:txBody>
      </p:sp>
      <p:sp>
        <p:nvSpPr>
          <p:cNvPr id="3" name="Content Placeholder 2"/>
          <p:cNvSpPr>
            <a:spLocks noGrp="1"/>
          </p:cNvSpPr>
          <p:nvPr>
            <p:ph idx="1"/>
          </p:nvPr>
        </p:nvSpPr>
        <p:spPr>
          <a:xfrm>
            <a:off x="307340" y="1825625"/>
            <a:ext cx="11153140" cy="4617720"/>
          </a:xfrm>
        </p:spPr>
        <p:txBody>
          <a:bodyPr/>
          <a:lstStyle/>
          <a:p>
            <a:pPr marL="0" indent="0">
              <a:buNone/>
            </a:pPr>
            <a:r>
              <a:rPr lang="en-US" b="1" i="0" dirty="0">
                <a:solidFill>
                  <a:srgbClr val="202124"/>
                </a:solidFill>
                <a:effectLst/>
                <a:latin typeface="Arial" panose="020B0604020202020204" pitchFamily="34" charset="0"/>
              </a:rPr>
              <a:t>Data preprocessing</a:t>
            </a:r>
            <a:r>
              <a:rPr lang="en-US" b="0" i="0" dirty="0">
                <a:solidFill>
                  <a:srgbClr val="202124"/>
                </a:solidFill>
                <a:effectLst/>
                <a:latin typeface="Arial" panose="020B0604020202020204" pitchFamily="34" charset="0"/>
              </a:rPr>
              <a:t>, a component of data preparation, describes </a:t>
            </a:r>
            <a:r>
              <a:rPr lang="en-US" i="0" dirty="0">
                <a:solidFill>
                  <a:srgbClr val="202124"/>
                </a:solidFill>
                <a:effectLst/>
                <a:latin typeface="Arial" panose="020B0604020202020204" pitchFamily="34" charset="0"/>
              </a:rPr>
              <a:t>any type of processing performed on raw data to prepare it for another data processing procedure.</a:t>
            </a:r>
            <a:endParaRPr lang="en-US" i="0" dirty="0">
              <a:solidFill>
                <a:srgbClr val="202124"/>
              </a:solidFill>
              <a:effectLst/>
              <a:latin typeface="Arial" panose="020B0604020202020204" pitchFamily="34" charset="0"/>
            </a:endParaRPr>
          </a:p>
          <a:p>
            <a:pPr marL="0" indent="0">
              <a:buNone/>
            </a:pPr>
            <a:r>
              <a:rPr lang="en-US" dirty="0">
                <a:solidFill>
                  <a:srgbClr val="202124"/>
                </a:solidFill>
                <a:latin typeface="Arial" panose="020B0604020202020204" pitchFamily="34" charset="0"/>
              </a:rPr>
              <a:t>There are four major steps of data preprocessing.</a:t>
            </a:r>
            <a:endParaRPr lang="en-US" b="0" i="0" dirty="0">
              <a:solidFill>
                <a:srgbClr val="202124"/>
              </a:solidFill>
              <a:effectLst/>
              <a:latin typeface="Arial" panose="020B0604020202020204" pitchFamily="34" charset="0"/>
            </a:endParaRPr>
          </a:p>
          <a:p>
            <a:pPr lvl="1"/>
            <a:r>
              <a:rPr lang="en-US" dirty="0">
                <a:solidFill>
                  <a:srgbClr val="202124"/>
                </a:solidFill>
                <a:latin typeface="Arial" panose="020B0604020202020204" pitchFamily="34" charset="0"/>
              </a:rPr>
              <a:t>Data Quality Management</a:t>
            </a:r>
            <a:endParaRPr lang="en-US" b="0" i="0" dirty="0">
              <a:solidFill>
                <a:srgbClr val="202124"/>
              </a:solidFill>
              <a:effectLst/>
              <a:latin typeface="Arial" panose="020B0604020202020204" pitchFamily="34" charset="0"/>
            </a:endParaRPr>
          </a:p>
          <a:p>
            <a:pPr lvl="1"/>
            <a:r>
              <a:rPr lang="en-US" dirty="0"/>
              <a:t>Data Cleaning </a:t>
            </a:r>
            <a:endParaRPr lang="en-US" dirty="0"/>
          </a:p>
          <a:p>
            <a:pPr lvl="1"/>
            <a:r>
              <a:rPr lang="en-US" dirty="0"/>
              <a:t>Data Transformation</a:t>
            </a:r>
            <a:endParaRPr lang="en-US" dirty="0"/>
          </a:p>
          <a:p>
            <a:pPr lvl="1"/>
            <a:r>
              <a:rPr lang="en-US" dirty="0"/>
              <a:t>Data Reduction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Text Preprocessing(Cont.)</a:t>
            </a:r>
            <a:endParaRPr lang="en-US"/>
          </a:p>
        </p:txBody>
      </p:sp>
      <p:sp>
        <p:nvSpPr>
          <p:cNvPr id="3" name="Content Placeholder 2"/>
          <p:cNvSpPr>
            <a:spLocks noGrp="1"/>
          </p:cNvSpPr>
          <p:nvPr>
            <p:ph idx="1"/>
          </p:nvPr>
        </p:nvSpPr>
        <p:spPr>
          <a:xfrm>
            <a:off x="329565" y="1825625"/>
            <a:ext cx="11429365" cy="4723765"/>
          </a:xfrm>
        </p:spPr>
        <p:txBody>
          <a:bodyPr/>
          <a:p>
            <a:r>
              <a:rPr lang="en-US" dirty="0">
                <a:solidFill>
                  <a:srgbClr val="202124"/>
                </a:solidFill>
                <a:effectLst/>
                <a:latin typeface="Arial" panose="020B0604020202020204" pitchFamily="34" charset="0"/>
                <a:sym typeface="+mn-ea"/>
              </a:rPr>
              <a:t>In NLP, text preprocessing is </a:t>
            </a:r>
            <a:r>
              <a:rPr lang="en-US" b="1" dirty="0">
                <a:solidFill>
                  <a:srgbClr val="202124"/>
                </a:solidFill>
                <a:effectLst/>
                <a:latin typeface="Arial" panose="020B0604020202020204" pitchFamily="34" charset="0"/>
                <a:sym typeface="+mn-ea"/>
              </a:rPr>
              <a:t>the practice of cleaning and preparing text data</a:t>
            </a:r>
            <a:r>
              <a:rPr lang="en-US" dirty="0">
                <a:solidFill>
                  <a:srgbClr val="202124"/>
                </a:solidFill>
                <a:effectLst/>
                <a:latin typeface="Arial" panose="020B0604020202020204" pitchFamily="34" charset="0"/>
                <a:sym typeface="+mn-ea"/>
              </a:rPr>
              <a:t>.</a:t>
            </a:r>
            <a:endParaRPr lang="en-US" b="0" i="0" dirty="0">
              <a:solidFill>
                <a:srgbClr val="202124"/>
              </a:solidFill>
              <a:effectLst/>
              <a:latin typeface="Arial" panose="020B0604020202020204" pitchFamily="34" charset="0"/>
            </a:endParaRPr>
          </a:p>
          <a:p>
            <a:r>
              <a:rPr lang="en-US" dirty="0">
                <a:solidFill>
                  <a:srgbClr val="202124"/>
                </a:solidFill>
                <a:latin typeface="Arial" panose="020B0604020202020204" pitchFamily="34" charset="0"/>
                <a:sym typeface="+mn-ea"/>
              </a:rPr>
              <a:t>Convert all text to single case(Upper or lower case) and Remove all punctuation marks by using built in libraries like </a:t>
            </a:r>
            <a:r>
              <a:rPr lang="en-US" b="1" dirty="0" err="1">
                <a:solidFill>
                  <a:srgbClr val="202124"/>
                </a:solidFill>
                <a:latin typeface="Arial" panose="020B0604020202020204" pitchFamily="34" charset="0"/>
                <a:sym typeface="+mn-ea"/>
              </a:rPr>
              <a:t>wordscloud</a:t>
            </a:r>
            <a:r>
              <a:rPr lang="en-US" b="1" dirty="0">
                <a:solidFill>
                  <a:srgbClr val="202124"/>
                </a:solidFill>
                <a:latin typeface="Arial" panose="020B0604020202020204" pitchFamily="34" charset="0"/>
                <a:sym typeface="+mn-ea"/>
              </a:rPr>
              <a:t>, </a:t>
            </a:r>
            <a:r>
              <a:rPr lang="en-US" b="1" dirty="0" err="1">
                <a:solidFill>
                  <a:srgbClr val="202124"/>
                </a:solidFill>
                <a:latin typeface="Arial" panose="020B0604020202020204" pitchFamily="34" charset="0"/>
                <a:sym typeface="+mn-ea"/>
              </a:rPr>
              <a:t>textclean</a:t>
            </a:r>
            <a:r>
              <a:rPr lang="en-US" dirty="0">
                <a:solidFill>
                  <a:srgbClr val="202124"/>
                </a:solidFill>
                <a:latin typeface="Arial" panose="020B0604020202020204" pitchFamily="34" charset="0"/>
                <a:sym typeface="+mn-ea"/>
              </a:rPr>
              <a:t> etc.</a:t>
            </a:r>
            <a:endParaRPr lang="en-US" dirty="0">
              <a:solidFill>
                <a:srgbClr val="202124"/>
              </a:solidFill>
              <a:latin typeface="Arial" panose="020B0604020202020204" pitchFamily="34" charset="0"/>
            </a:endParaRPr>
          </a:p>
          <a:p>
            <a:r>
              <a:rPr lang="en-US" dirty="0">
                <a:solidFill>
                  <a:srgbClr val="202124"/>
                </a:solidFill>
                <a:latin typeface="Arial" panose="020B0604020202020204" pitchFamily="34" charset="0"/>
                <a:sym typeface="+mn-ea"/>
              </a:rPr>
              <a:t>In Python, </a:t>
            </a:r>
            <a:r>
              <a:rPr lang="en-US" b="1" dirty="0">
                <a:solidFill>
                  <a:srgbClr val="202124"/>
                </a:solidFill>
                <a:latin typeface="Arial" panose="020B0604020202020204" pitchFamily="34" charset="0"/>
                <a:sym typeface="+mn-ea"/>
              </a:rPr>
              <a:t>tokenization</a:t>
            </a:r>
            <a:r>
              <a:rPr lang="en-US" dirty="0">
                <a:solidFill>
                  <a:srgbClr val="202124"/>
                </a:solidFill>
                <a:latin typeface="Arial" panose="020B0604020202020204" pitchFamily="34" charset="0"/>
                <a:sym typeface="+mn-ea"/>
              </a:rPr>
              <a:t> basically refers to splitting up a larger body of text into smaller lines, words . </a:t>
            </a:r>
            <a:r>
              <a:rPr lang="en-US" dirty="0">
                <a:solidFill>
                  <a:srgbClr val="202124"/>
                </a:solidFill>
                <a:effectLst/>
                <a:latin typeface="Arial" panose="020B0604020202020204" pitchFamily="34" charset="0"/>
                <a:sym typeface="+mn-ea"/>
              </a:rPr>
              <a:t>The tokenization helps in interpreting the meaning of the text by analyzing the sequence of the words. There are different methods and libraries available to perform tokenization. </a:t>
            </a:r>
            <a:endParaRPr lang="en-US" dirty="0">
              <a:solidFill>
                <a:srgbClr val="202124"/>
              </a:solidFill>
              <a:effectLst/>
              <a:latin typeface="Arial" panose="020B0604020202020204" pitchFamily="34" charset="0"/>
              <a:sym typeface="+mn-ea"/>
            </a:endParaRPr>
          </a:p>
          <a:p>
            <a:r>
              <a:rPr lang="en-US" b="1" dirty="0">
                <a:solidFill>
                  <a:srgbClr val="202124"/>
                </a:solidFill>
                <a:effectLst/>
                <a:latin typeface="Arial" panose="020B0604020202020204" pitchFamily="34" charset="0"/>
                <a:sym typeface="+mn-ea"/>
              </a:rPr>
              <a:t>Stemming and lemmatization </a:t>
            </a:r>
            <a:r>
              <a:rPr lang="en-US" dirty="0">
                <a:solidFill>
                  <a:srgbClr val="202124"/>
                </a:solidFill>
                <a:effectLst/>
                <a:latin typeface="Arial" panose="020B0604020202020204" pitchFamily="34" charset="0"/>
                <a:sym typeface="+mn-ea"/>
              </a:rPr>
              <a:t>are methods used by search engines and chatbots to analyze the meaning behind a word. Stemming uses the stem of the word, while lemmatization uses the context in which the word is being used.</a:t>
            </a:r>
            <a:endParaRPr lang="en-US" i="0" dirty="0">
              <a:solidFill>
                <a:srgbClr val="202124"/>
              </a:solidFill>
              <a:effectLst/>
              <a:latin typeface="Arial" panose="020B0604020202020204" pitchFamily="34" charset="0"/>
            </a:endParaRPr>
          </a:p>
          <a:p>
            <a:r>
              <a:rPr lang="en-US" b="1" dirty="0">
                <a:solidFill>
                  <a:srgbClr val="202124"/>
                </a:solidFill>
                <a:effectLst/>
                <a:latin typeface="Arial" panose="020B0604020202020204" pitchFamily="34" charset="0"/>
                <a:sym typeface="+mn-ea"/>
              </a:rPr>
              <a:t>NLTK, </a:t>
            </a:r>
            <a:r>
              <a:rPr lang="en-US" b="1" dirty="0" err="1">
                <a:solidFill>
                  <a:srgbClr val="202124"/>
                </a:solidFill>
                <a:effectLst/>
                <a:latin typeface="Arial" panose="020B0604020202020204" pitchFamily="34" charset="0"/>
                <a:sym typeface="+mn-ea"/>
              </a:rPr>
              <a:t>Gensim</a:t>
            </a:r>
            <a:r>
              <a:rPr lang="en-US" b="1" dirty="0">
                <a:solidFill>
                  <a:srgbClr val="202124"/>
                </a:solidFill>
                <a:effectLst/>
                <a:latin typeface="Arial" panose="020B0604020202020204" pitchFamily="34" charset="0"/>
                <a:sym typeface="+mn-ea"/>
              </a:rPr>
              <a:t>, Spacy </a:t>
            </a:r>
            <a:r>
              <a:rPr lang="en-US" dirty="0">
                <a:solidFill>
                  <a:srgbClr val="202124"/>
                </a:solidFill>
                <a:effectLst/>
                <a:latin typeface="Arial" panose="020B0604020202020204" pitchFamily="34" charset="0"/>
                <a:sym typeface="+mn-ea"/>
              </a:rPr>
              <a:t>are some of the libraries that can be used to accomplish these tasks.</a:t>
            </a:r>
            <a:endParaRPr lang="en-US" i="0" dirty="0">
              <a:solidFill>
                <a:srgbClr val="202124"/>
              </a:solidFill>
              <a:effectLst/>
              <a:latin typeface="Arial" panose="020B0604020202020204" pitchFamily="34" charset="0"/>
            </a:endParaRPr>
          </a:p>
          <a:p>
            <a:pPr marL="0" indent="0">
              <a:buNone/>
            </a:pPr>
            <a:endParaRPr lang="en-US"/>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14437</Words>
  <Application>WPS Presentation</Application>
  <PresentationFormat>宽屏</PresentationFormat>
  <Paragraphs>271</Paragraphs>
  <Slides>32</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32</vt:i4>
      </vt:variant>
    </vt:vector>
  </HeadingPairs>
  <TitlesOfParts>
    <vt:vector size="48" baseType="lpstr">
      <vt:lpstr>Arial</vt:lpstr>
      <vt:lpstr>SimSun</vt:lpstr>
      <vt:lpstr>Wingdings</vt:lpstr>
      <vt:lpstr>ff-more-web-pro</vt:lpstr>
      <vt:lpstr>Gubbi</vt:lpstr>
      <vt:lpstr>Source Sans Pro</vt:lpstr>
      <vt:lpstr>source-sans-pro</vt:lpstr>
      <vt:lpstr>urw-din</vt:lpstr>
      <vt:lpstr>Wingdings</vt:lpstr>
      <vt:lpstr>Andale Mono</vt:lpstr>
      <vt:lpstr>Microsoft YaHei</vt:lpstr>
      <vt:lpstr>Droid Sans Fallback</vt:lpstr>
      <vt:lpstr>Arial Unicode MS</vt:lpstr>
      <vt:lpstr>SimSun</vt:lpstr>
      <vt:lpstr>OpenSymbol</vt:lpstr>
      <vt:lpstr>Default Design</vt:lpstr>
      <vt:lpstr>Web Application for the prevention of mental disorders in the social media posts using Natural Language Processing</vt:lpstr>
      <vt:lpstr>Outline</vt:lpstr>
      <vt:lpstr>Problem Statement</vt:lpstr>
      <vt:lpstr>Data Acquisition</vt:lpstr>
      <vt:lpstr>Data Acquisition(Cont.)</vt:lpstr>
      <vt:lpstr>Data Acquisition(Cont.)</vt:lpstr>
      <vt:lpstr>Data Acquisition(Cont.)</vt:lpstr>
      <vt:lpstr>Data/Text Pre-Processing</vt:lpstr>
      <vt:lpstr>Text Preprocessing(Cont.)</vt:lpstr>
      <vt:lpstr>Graphical representation of Data</vt:lpstr>
      <vt:lpstr>Data Visualization</vt:lpstr>
      <vt:lpstr>Data Visualization(Cont.)</vt:lpstr>
      <vt:lpstr>Feature Engineering</vt:lpstr>
      <vt:lpstr>Feature Engineering(Cont.) </vt:lpstr>
      <vt:lpstr>Feature Engineering(Cont.)</vt:lpstr>
      <vt:lpstr>Feature Engineering(Cont.)</vt:lpstr>
      <vt:lpstr>Feature Engineering(Cont.)</vt:lpstr>
      <vt:lpstr>Feature Engineering(Cont.)</vt:lpstr>
      <vt:lpstr>PowerPoint 演示文稿</vt:lpstr>
      <vt:lpstr>PowerPoint 演示文稿</vt:lpstr>
      <vt:lpstr>Model Building in NLP</vt:lpstr>
      <vt:lpstr>ML Approach</vt:lpstr>
      <vt:lpstr>Model Building in NLP</vt:lpstr>
      <vt:lpstr>Model Evaluation</vt:lpstr>
      <vt:lpstr>Model Evaluation(Cont.)</vt:lpstr>
      <vt:lpstr>Model Evaluation(Cont.)</vt:lpstr>
      <vt:lpstr>Model Evaluation(Cont.)</vt:lpstr>
      <vt:lpstr>NLP Pipeline</vt:lpstr>
      <vt:lpstr>Development </vt:lpstr>
      <vt:lpstr>Deployment</vt:lpstr>
      <vt:lpstr>Deployment(Cont.)</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dell</cp:lastModifiedBy>
  <cp:revision>62</cp:revision>
  <dcterms:created xsi:type="dcterms:W3CDTF">2022-11-03T02:19:45Z</dcterms:created>
  <dcterms:modified xsi:type="dcterms:W3CDTF">2022-11-03T02:19:45Z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1033-11.1.0.10976</vt:lpwstr>
  </property>
</Properties>
</file>