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2A4B-39E0-42CC-A136-0AA7FF689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008E-D8FC-4BE9-B817-B6AE8E6BA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6460-9FD4-486F-B2BE-D0188C6D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7E0D-F869-451D-8381-3C76613B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2EBE-68A9-4293-829C-57CD4D49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8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3986-1FD6-4B87-92C1-81866B0C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CF36C-68ED-4E09-A8BC-50009D46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7A1A-C16F-4051-B463-85532744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931A-F21D-4584-8535-9E487F25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143F4-2816-4E55-89DE-D647C607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63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FFC5C-6627-4739-83A1-0B34BBDB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EE4DC-0634-4FC1-B94F-D49EAA706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6FFF-C40B-4E49-9591-9E60B861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F7AC-651D-40A1-8F9C-75EE4971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77D6-4836-4232-B49F-E778895A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63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848C-FAD8-4863-9487-1BF9F8A6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60E0-92E9-4D62-AA15-A1731D67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6D33-042E-4B9A-B412-FE247AAE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25BE-6260-4708-8407-99DF3FA8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81AB-BDCB-4BB8-A845-83C5ADBC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24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456A-9E56-48B2-B057-A59B967F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F47DC-A870-4437-AE07-46518F41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5B5E-9639-44C5-9433-D9DCCA9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3F1A-7318-44B5-937D-E8862B2B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86CA-62A2-4732-A15E-207A055B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646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7200-D6C1-4F28-B51E-82CA614F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1583-2812-4C18-9956-0C7650D3E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0A44D-92C1-442A-9353-9335FED2E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7394A-EB1F-4A2C-8D43-D3D6147E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3A2C0-5806-4486-9DC7-8696FB6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3F86-E195-4CA0-B769-6C31CCA4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00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257F-D241-41CF-B7B2-4D349568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DFC3-00C7-4214-949C-B9923972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9EE29-3618-44CF-AB92-7D3DE62C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7ADF-756F-44C4-85F8-5819A1430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F42D6-82EB-4068-A89E-F82A2F935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8D62C-4143-4DE3-95D3-13BAF3B2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0AD0-7D05-415F-BB3F-12C3B60F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90FC3-A2BE-4834-8D0E-DD69A668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029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25D6-737B-46E4-BF1B-62A86EA8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03258-399D-4AE0-B078-5D220D8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00A4-96B9-41EB-8A6A-01B9F755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F2DBF-D29B-40FE-9937-7A274DD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36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A3690-20B3-42C3-A759-50056E9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9756D-BEA5-45DB-95D4-C7DC517A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89A9-646A-4C6A-904F-76442766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819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8F4-CB62-4E68-AE95-6BC41BAF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D42C-4758-4BD8-A49F-494369AF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40376-5AD8-42A1-A558-A5768D97A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8E48-AAFD-48EC-895B-9626647F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6D77F-5F3F-425E-BCDC-A43FCE5B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5E1C0-BB50-40FB-AC5C-A35BC9C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029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19F1-D468-4FE9-9551-FA1A1C71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A066E-3EA6-4B93-AC52-C023A5779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4E28-2C24-4784-89C0-98878DC3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4BA33-F261-4BDA-B22F-A9EEF56C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EE02D-C731-4697-AC20-CA8563BC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A792-3717-40BA-AD70-DBA697DE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51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6C0B7-0268-4F33-8E1D-6C42946A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893-2B10-4A31-986D-06252CC4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4104F-47B0-4C65-A4C3-94BF8D656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293F3-2D2F-4A59-9F0D-58180F0385B9}" type="datetimeFigureOut">
              <a:rPr lang="en-PK" smtClean="0"/>
              <a:t>14/11/2022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D350-C2B6-4885-9C58-8C6D145C6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05E0-4B7D-4571-AF35-B37F534A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FB4A-77CA-42DA-8F7A-63792722A6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9447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1CB4-E3AA-4CAB-9310-C40D1426E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 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DCBC3-955E-4F3F-8630-8F0D833F8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23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3510-B3AE-463C-9E01-0C7F9347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Optimal SVM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A2EADA-8FE1-4737-8DD2-EEBF3E888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43919"/>
            <a:ext cx="4572000" cy="3714750"/>
          </a:xfrm>
        </p:spPr>
      </p:pic>
    </p:spTree>
    <p:extLst>
      <p:ext uri="{BB962C8B-B14F-4D97-AF65-F5344CB8AC3E}">
        <p14:creationId xmlns:p14="http://schemas.microsoft.com/office/powerpoint/2010/main" val="203064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EACF-4722-4C7C-9DD2-90CD9348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data is non-linear?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59A8-59C8-4187-91BD-624D4413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Kernel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is used to handle non linear data.</a:t>
            </a:r>
          </a:p>
          <a:p>
            <a:r>
              <a:rPr lang="en-US" dirty="0"/>
              <a:t>It takes low dimensional feature space as input and give output in the form of high dimensional feature space.</a:t>
            </a:r>
          </a:p>
          <a:p>
            <a:r>
              <a:rPr lang="en-US" dirty="0"/>
              <a:t>The input we give to kernel function is non linear separable data and when kernel gives this data as output then it becomes linearly separable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10255-0AA1-51B1-867B-2A1B0817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4293177"/>
            <a:ext cx="3867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7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738E-2586-C3FA-18B8-A8FE377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kernel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A4E0-1EB9-75CA-75BC-662AFC79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  <a:p>
            <a:r>
              <a:rPr lang="en-US" dirty="0"/>
              <a:t>Polynomial Kernel</a:t>
            </a:r>
          </a:p>
          <a:p>
            <a:r>
              <a:rPr lang="en-US" dirty="0"/>
              <a:t>Radial/Gaussian Basis kernel function</a:t>
            </a:r>
          </a:p>
          <a:p>
            <a:r>
              <a:rPr lang="en-US" dirty="0"/>
              <a:t>Sigmoid Kernel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8715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77D-3B86-403E-8979-FB1C5D57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to be covered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8D63-E04C-408C-95C0-A272DEE5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Introduction</a:t>
            </a:r>
          </a:p>
          <a:p>
            <a:r>
              <a:rPr lang="en-US" dirty="0"/>
              <a:t>Types of SVM</a:t>
            </a:r>
          </a:p>
          <a:p>
            <a:r>
              <a:rPr lang="en-US" dirty="0"/>
              <a:t>Basic linear algebra</a:t>
            </a:r>
          </a:p>
          <a:p>
            <a:r>
              <a:rPr lang="en-US" dirty="0"/>
              <a:t>Hyper-plane</a:t>
            </a:r>
          </a:p>
          <a:p>
            <a:r>
              <a:rPr lang="en-US" dirty="0"/>
              <a:t>Example of Linear SVM</a:t>
            </a:r>
          </a:p>
          <a:p>
            <a:r>
              <a:rPr lang="en-US" dirty="0"/>
              <a:t>Optimal Hyperplane</a:t>
            </a:r>
          </a:p>
          <a:p>
            <a:r>
              <a:rPr lang="en-US" dirty="0"/>
              <a:t>How to choose optimal Hyperplane ?</a:t>
            </a:r>
          </a:p>
          <a:p>
            <a:r>
              <a:rPr lang="en-US" dirty="0"/>
              <a:t>What if data points is not linearly separable</a:t>
            </a:r>
            <a:r>
              <a:rPr lang="en-US" b="1" dirty="0"/>
              <a:t> 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08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53DA-27A9-436A-B3F0-A9677C7E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2B12-6E2B-4ECC-9B70-B23390DD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Machine Learning Algorithm</a:t>
            </a:r>
          </a:p>
          <a:p>
            <a:r>
              <a:rPr lang="en-US" dirty="0"/>
              <a:t>Used for both regression and classification problems</a:t>
            </a:r>
          </a:p>
          <a:p>
            <a:r>
              <a:rPr lang="en-US" dirty="0"/>
              <a:t>The objective of the support vector machine algorithm is to find a hyperplane in an N-dimensional space(N — the number of features) that distinctly classifies the data points.</a:t>
            </a:r>
          </a:p>
          <a:p>
            <a:r>
              <a:rPr lang="en-US" dirty="0"/>
              <a:t>Dimension of hyperplane depends upon the number of input features.</a:t>
            </a:r>
          </a:p>
          <a:p>
            <a:r>
              <a:rPr lang="en-US" dirty="0"/>
              <a:t>SVM algorithm can be used for Face detection, image classification, text categorization, etc.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624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5DBE-C3A3-45BB-B936-7CE1315F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SVM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4291-F1A8-4530-A69D-DC1567A9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SVM:</a:t>
            </a:r>
            <a:r>
              <a:rPr lang="en-US" dirty="0"/>
              <a:t> Linear SVM is used for linearly separable data, which means if a dataset can be classified into two classes by using a single straight line, then such data is termed as linearly separable data, and classifier is used called as Linear SVM classifier.</a:t>
            </a:r>
          </a:p>
          <a:p>
            <a:r>
              <a:rPr lang="en-US" b="1" dirty="0"/>
              <a:t>Non-linear SVM:</a:t>
            </a:r>
            <a:r>
              <a:rPr lang="en-US" dirty="0"/>
              <a:t> Non-Linear SVM is used for non-linearly separated data, which means if a dataset cannot be classified by using a straight line, then such data is termed as non-linear data and classifier used is called as Non-linear SVM classifier.</a:t>
            </a:r>
          </a:p>
        </p:txBody>
      </p:sp>
    </p:spTree>
    <p:extLst>
      <p:ext uri="{BB962C8B-B14F-4D97-AF65-F5344CB8AC3E}">
        <p14:creationId xmlns:p14="http://schemas.microsoft.com/office/powerpoint/2010/main" val="163424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0BA3-0C05-494E-A5DF-F788F1D4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Algebra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086F-BA40-4B6E-BE75-964F634D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Vectors</a:t>
            </a:r>
            <a:r>
              <a:rPr lang="en-US" dirty="0"/>
              <a:t> are mathematical quantity which has both magnitude and direction. A point in the 2D plane can be represented as a vector between origin and the point.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PK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F78233D-BBB8-4A46-A04A-1C566D7D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47" y="3429000"/>
            <a:ext cx="5062331" cy="22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2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C573-E146-4EF5-BFCA-408395C7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Algebra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05BC3-C69B-4325-A9AC-830262D8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690688"/>
            <a:ext cx="10515600" cy="4351338"/>
          </a:xfrm>
        </p:spPr>
        <p:txBody>
          <a:bodyPr/>
          <a:lstStyle/>
          <a:p>
            <a:r>
              <a:rPr lang="en-US" b="1" dirty="0"/>
              <a:t>Length of vectors </a:t>
            </a:r>
            <a:r>
              <a:rPr lang="en-US" dirty="0"/>
              <a:t>are also called as norms. It tells how far vectors are from the origin.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Direction of vector: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65945-7038-4484-84C7-E9975180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44" y="2480469"/>
            <a:ext cx="5543550" cy="1543050"/>
          </a:xfrm>
          <a:prstGeom prst="rect">
            <a:avLst/>
          </a:prstGeom>
        </p:spPr>
      </p:pic>
      <p:pic>
        <p:nvPicPr>
          <p:cNvPr id="2053" name="Picture 5" descr="1*XO2wN1AsQtCowsJHzwXkIA">
            <a:extLst>
              <a:ext uri="{FF2B5EF4-FFF2-40B4-BE49-F238E27FC236}">
                <a16:creationId xmlns:a16="http://schemas.microsoft.com/office/drawing/2014/main" id="{121DAC6E-74D8-4052-9224-D231CDED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435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1*XO2wN1AsQtCowsJHzwXkIA">
            <a:extLst>
              <a:ext uri="{FF2B5EF4-FFF2-40B4-BE49-F238E27FC236}">
                <a16:creationId xmlns:a16="http://schemas.microsoft.com/office/drawing/2014/main" id="{B32D3AFB-4A43-4104-9CAA-B7F94D710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435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1*XO2wN1AsQtCowsJHzwXkIA">
            <a:extLst>
              <a:ext uri="{FF2B5EF4-FFF2-40B4-BE49-F238E27FC236}">
                <a16:creationId xmlns:a16="http://schemas.microsoft.com/office/drawing/2014/main" id="{F0571F03-5070-4A00-A210-DB9305CD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435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3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19EC-C347-4234-8205-D2A1B49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Algebra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CBF6-E98F-41BF-9117-510812F8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Dot product </a:t>
            </a:r>
            <a:r>
              <a:rPr lang="en-US" dirty="0"/>
              <a:t>between two vectors is a scalar quantity . It tells how to vectors are related.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8D644-F22A-4F16-A663-53585E36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1" y="3033505"/>
            <a:ext cx="8030817" cy="2651678"/>
          </a:xfrm>
          <a:prstGeom prst="rect">
            <a:avLst/>
          </a:prstGeom>
        </p:spPr>
      </p:pic>
      <p:pic>
        <p:nvPicPr>
          <p:cNvPr id="3073" name="Picture 1" descr="1*XO2wN1AsQtCowsJHzwXkIA">
            <a:extLst>
              <a:ext uri="{FF2B5EF4-FFF2-40B4-BE49-F238E27FC236}">
                <a16:creationId xmlns:a16="http://schemas.microsoft.com/office/drawing/2014/main" id="{4B5C5077-0C6C-4418-9FDB-34FBB4B8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435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99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079-FDF0-4A0B-96EB-70677F66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616C-A168-415A-ADB8-0D03B3D1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Hyper-plane: </a:t>
            </a:r>
            <a:r>
              <a:rPr lang="en-US" dirty="0"/>
              <a:t>It is plane that linearly divide the n-dimensional data points in two component. In case of 2D, hyperplane is line, in case of 3D it is </a:t>
            </a:r>
            <a:r>
              <a:rPr lang="en-US" dirty="0" err="1"/>
              <a:t>plane.It</a:t>
            </a:r>
            <a:r>
              <a:rPr lang="en-US" dirty="0"/>
              <a:t> is also called as </a:t>
            </a:r>
            <a:r>
              <a:rPr lang="en-US" i="1" dirty="0"/>
              <a:t>n-dimensional line.</a:t>
            </a:r>
          </a:p>
          <a:p>
            <a:r>
              <a:rPr lang="en-US" dirty="0"/>
              <a:t> The distance between the vectors and the hyperplane is called as </a:t>
            </a:r>
            <a:r>
              <a:rPr lang="en-US" b="1" dirty="0"/>
              <a:t>margin</a:t>
            </a:r>
            <a:r>
              <a:rPr lang="en-US" dirty="0"/>
              <a:t>. And the goal of SVM is to maximize this margin.</a:t>
            </a:r>
          </a:p>
          <a:p>
            <a:r>
              <a:rPr lang="en-US" dirty="0"/>
              <a:t>In SVM our goal is to choose an optimal hyperplane which maximizes the margin.</a:t>
            </a:r>
          </a:p>
          <a:p>
            <a:r>
              <a:rPr lang="en-US" dirty="0"/>
              <a:t>The hyperplane with maximum margin is called the </a:t>
            </a:r>
            <a:r>
              <a:rPr lang="en-US" b="1" dirty="0"/>
              <a:t>optimal hyperplane.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1746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4789-ED6E-432B-BC4E-5A857F4D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Linear SVM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CEAF-70F4-41C2-A34D-5FAAA703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Suppose we have a dataset that has two tags (green and blue), and the dataset has two features x1 and x2. We want a classifier that can classify the pair(x1, x2) of coordinates in either green or blue</a:t>
            </a:r>
            <a:r>
              <a:rPr lang="en-US" dirty="0"/>
              <a:t>. </a:t>
            </a:r>
            <a:r>
              <a:rPr lang="en-US" sz="2000" dirty="0"/>
              <a:t>As it is 2-d space so by just using a straight line, we can easily separate these two classes. But there can be multiple lines that can separate these classes</a:t>
            </a:r>
            <a:r>
              <a:rPr lang="en-US" dirty="0"/>
              <a:t>. 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10498-7F6D-4EC4-8868-5C74E3B91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58" y="3193774"/>
            <a:ext cx="4288942" cy="3515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6429B-404E-4117-BA8B-9AA22D6DF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81" y="2796209"/>
            <a:ext cx="4457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544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Support Vector Machine </vt:lpstr>
      <vt:lpstr>Content to be covered</vt:lpstr>
      <vt:lpstr>Basic Introduction</vt:lpstr>
      <vt:lpstr>Types of SVM </vt:lpstr>
      <vt:lpstr>Basic Algebra</vt:lpstr>
      <vt:lpstr>Basic Algebra</vt:lpstr>
      <vt:lpstr>Basic Algebra</vt:lpstr>
      <vt:lpstr>Hyperplane</vt:lpstr>
      <vt:lpstr>Example of Linear SVM</vt:lpstr>
      <vt:lpstr>Choosing Optimal SVM</vt:lpstr>
      <vt:lpstr>What if the data is non-linear?</vt:lpstr>
      <vt:lpstr>Types of kernel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zainab saeed</dc:creator>
  <cp:lastModifiedBy>zainab saeed</cp:lastModifiedBy>
  <cp:revision>12</cp:revision>
  <dcterms:created xsi:type="dcterms:W3CDTF">2022-11-13T14:24:03Z</dcterms:created>
  <dcterms:modified xsi:type="dcterms:W3CDTF">2022-11-14T12:49:54Z</dcterms:modified>
</cp:coreProperties>
</file>