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9D6E9-A2EB-484C-96D7-EC018A3ED7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2DFE2B-7C76-4DF2-ABE3-5481E26B793C}">
      <dgm:prSet/>
      <dgm:spPr/>
      <dgm:t>
        <a:bodyPr/>
        <a:lstStyle/>
        <a:p>
          <a:r>
            <a:rPr lang="en-US"/>
            <a:t>Demonstration</a:t>
          </a:r>
        </a:p>
      </dgm:t>
    </dgm:pt>
    <dgm:pt modelId="{3CA68B42-5677-497B-9D73-23D210E10307}" type="parTrans" cxnId="{671BE4C5-3C67-43BA-A5B3-5708BDEE25DB}">
      <dgm:prSet/>
      <dgm:spPr/>
      <dgm:t>
        <a:bodyPr/>
        <a:lstStyle/>
        <a:p>
          <a:endParaRPr lang="en-US"/>
        </a:p>
      </dgm:t>
    </dgm:pt>
    <dgm:pt modelId="{01CD93E1-BF72-435D-9F2B-802D96CA52E3}" type="sibTrans" cxnId="{671BE4C5-3C67-43BA-A5B3-5708BDEE25DB}">
      <dgm:prSet/>
      <dgm:spPr/>
      <dgm:t>
        <a:bodyPr/>
        <a:lstStyle/>
        <a:p>
          <a:endParaRPr lang="en-US"/>
        </a:p>
      </dgm:t>
    </dgm:pt>
    <dgm:pt modelId="{E6C954C2-3F9B-46DA-9F9A-4DE17357E086}">
      <dgm:prSet/>
      <dgm:spPr/>
      <dgm:t>
        <a:bodyPr/>
        <a:lstStyle/>
        <a:p>
          <a:r>
            <a:rPr lang="en-US"/>
            <a:t>Assignment_Solution.ipynb</a:t>
          </a:r>
        </a:p>
      </dgm:t>
    </dgm:pt>
    <dgm:pt modelId="{0B13293A-A53E-49E4-8DA7-E40BA609292B}" type="parTrans" cxnId="{072CCBA4-3725-46D3-864F-EED39C9A144A}">
      <dgm:prSet/>
      <dgm:spPr/>
      <dgm:t>
        <a:bodyPr/>
        <a:lstStyle/>
        <a:p>
          <a:endParaRPr lang="en-US"/>
        </a:p>
      </dgm:t>
    </dgm:pt>
    <dgm:pt modelId="{A0E5EF11-0825-485C-B60D-F20EA443DA96}" type="sibTrans" cxnId="{072CCBA4-3725-46D3-864F-EED39C9A144A}">
      <dgm:prSet/>
      <dgm:spPr/>
      <dgm:t>
        <a:bodyPr/>
        <a:lstStyle/>
        <a:p>
          <a:endParaRPr lang="en-US"/>
        </a:p>
      </dgm:t>
    </dgm:pt>
    <dgm:pt modelId="{FE4F255D-EBC1-4F46-9746-1CA09AF842AA}" type="pres">
      <dgm:prSet presAssocID="{F1B9D6E9-A2EB-484C-96D7-EC018A3ED7DD}" presName="linear" presStyleCnt="0">
        <dgm:presLayoutVars>
          <dgm:animLvl val="lvl"/>
          <dgm:resizeHandles val="exact"/>
        </dgm:presLayoutVars>
      </dgm:prSet>
      <dgm:spPr/>
    </dgm:pt>
    <dgm:pt modelId="{2A6F95F9-0AC0-4D21-90F4-FC1509788C46}" type="pres">
      <dgm:prSet presAssocID="{882DFE2B-7C76-4DF2-ABE3-5481E26B79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55A79C-C0CA-4312-8F6C-9D3BAB740433}" type="pres">
      <dgm:prSet presAssocID="{01CD93E1-BF72-435D-9F2B-802D96CA52E3}" presName="spacer" presStyleCnt="0"/>
      <dgm:spPr/>
    </dgm:pt>
    <dgm:pt modelId="{68EAFA4B-8EB2-493E-BA69-B129F9B49A0E}" type="pres">
      <dgm:prSet presAssocID="{E6C954C2-3F9B-46DA-9F9A-4DE17357E0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A57C6F-DB34-4EAE-87B1-0F12D2EAB8C3}" type="presOf" srcId="{E6C954C2-3F9B-46DA-9F9A-4DE17357E086}" destId="{68EAFA4B-8EB2-493E-BA69-B129F9B49A0E}" srcOrd="0" destOrd="0" presId="urn:microsoft.com/office/officeart/2005/8/layout/vList2"/>
    <dgm:cxn modelId="{072CCBA4-3725-46D3-864F-EED39C9A144A}" srcId="{F1B9D6E9-A2EB-484C-96D7-EC018A3ED7DD}" destId="{E6C954C2-3F9B-46DA-9F9A-4DE17357E086}" srcOrd="1" destOrd="0" parTransId="{0B13293A-A53E-49E4-8DA7-E40BA609292B}" sibTransId="{A0E5EF11-0825-485C-B60D-F20EA443DA96}"/>
    <dgm:cxn modelId="{883236AC-B5C9-4E7D-B18B-C68E742FD02D}" type="presOf" srcId="{F1B9D6E9-A2EB-484C-96D7-EC018A3ED7DD}" destId="{FE4F255D-EBC1-4F46-9746-1CA09AF842AA}" srcOrd="0" destOrd="0" presId="urn:microsoft.com/office/officeart/2005/8/layout/vList2"/>
    <dgm:cxn modelId="{3B93AAB8-EA5D-4183-BC7C-DFD588B275AB}" type="presOf" srcId="{882DFE2B-7C76-4DF2-ABE3-5481E26B793C}" destId="{2A6F95F9-0AC0-4D21-90F4-FC1509788C46}" srcOrd="0" destOrd="0" presId="urn:microsoft.com/office/officeart/2005/8/layout/vList2"/>
    <dgm:cxn modelId="{671BE4C5-3C67-43BA-A5B3-5708BDEE25DB}" srcId="{F1B9D6E9-A2EB-484C-96D7-EC018A3ED7DD}" destId="{882DFE2B-7C76-4DF2-ABE3-5481E26B793C}" srcOrd="0" destOrd="0" parTransId="{3CA68B42-5677-497B-9D73-23D210E10307}" sibTransId="{01CD93E1-BF72-435D-9F2B-802D96CA52E3}"/>
    <dgm:cxn modelId="{41B375B4-524E-4AED-AB6F-86B63782DACB}" type="presParOf" srcId="{FE4F255D-EBC1-4F46-9746-1CA09AF842AA}" destId="{2A6F95F9-0AC0-4D21-90F4-FC1509788C46}" srcOrd="0" destOrd="0" presId="urn:microsoft.com/office/officeart/2005/8/layout/vList2"/>
    <dgm:cxn modelId="{F77E9D28-0B19-4428-959E-41488CC78A74}" type="presParOf" srcId="{FE4F255D-EBC1-4F46-9746-1CA09AF842AA}" destId="{ED55A79C-C0CA-4312-8F6C-9D3BAB740433}" srcOrd="1" destOrd="0" presId="urn:microsoft.com/office/officeart/2005/8/layout/vList2"/>
    <dgm:cxn modelId="{CD969493-EE2F-47D6-942F-BC1A0774083C}" type="presParOf" srcId="{FE4F255D-EBC1-4F46-9746-1CA09AF842AA}" destId="{68EAFA4B-8EB2-493E-BA69-B129F9B49A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F95F9-0AC0-4D21-90F4-FC1509788C46}">
      <dsp:nvSpPr>
        <dsp:cNvPr id="0" name=""/>
        <dsp:cNvSpPr/>
      </dsp:nvSpPr>
      <dsp:spPr>
        <a:xfrm>
          <a:off x="0" y="1082394"/>
          <a:ext cx="6505575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Demonstration</a:t>
          </a:r>
        </a:p>
      </dsp:txBody>
      <dsp:txXfrm>
        <a:off x="50347" y="1132741"/>
        <a:ext cx="6404881" cy="930660"/>
      </dsp:txXfrm>
    </dsp:sp>
    <dsp:sp modelId="{68EAFA4B-8EB2-493E-BA69-B129F9B49A0E}">
      <dsp:nvSpPr>
        <dsp:cNvPr id="0" name=""/>
        <dsp:cNvSpPr/>
      </dsp:nvSpPr>
      <dsp:spPr>
        <a:xfrm>
          <a:off x="0" y="2237589"/>
          <a:ext cx="6505575" cy="10313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Assignment_Solution.ipynb</a:t>
          </a:r>
        </a:p>
      </dsp:txBody>
      <dsp:txXfrm>
        <a:off x="50347" y="2287936"/>
        <a:ext cx="6404881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ACE-58D3-4497-866A-D85EE8D57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D66D-5217-4705-83D1-82B0513E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CF0D-776E-4971-9D2D-08D8547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D53B-F227-4893-A0CA-AF01F40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4B4D-8E4E-4C0E-8533-20DA362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BDAD-C82D-42B0-8479-0AF8C06D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0A005-CF4F-479C-9184-39A65F9D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BA15-F6FC-4674-B7A9-1F739B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DD32-EE63-4DB9-895D-F887A12C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CB34-6729-47BC-9669-BD3643F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8AC50-A731-4AB5-A832-57F61052C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7B156-48B5-44F0-99AD-BA20990F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C4FE-3527-4909-A65E-682E0EFF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DA5F-C5E8-4C95-B1CB-6F4FADE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71DB-D3DA-446A-9AEE-224FA7E5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1E65-333C-4748-A416-49085005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42B7-8AB0-46A7-8E12-2B31E35B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F7E9-53B1-41A8-A38C-4979836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78E-D914-4B49-BC0D-B4D029C7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9D55-6F95-4F2D-9308-C8EB259F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E340-5CB8-42DC-9043-C783E34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95EC-C27D-4CDD-96FC-144A7A28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F25E-17E3-4769-9542-B6079948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CF1D-9B8A-43B9-820B-079280F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8772-39E4-48A5-B842-252D4C87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B26-C450-43F4-9DBE-810EA91F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FED4-EDE1-402A-817C-1A978CF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E9D0-8489-49D5-BD73-BC186670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FFD3-581A-4259-90C4-1842CF7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CD6A-E9C8-4403-BE17-F52F2D1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EE2F-2B0C-4DD5-B444-5305136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F9DE-1B1B-4E98-A5DF-46B6A30C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A8F-8FC8-42EF-A16D-4E4A9283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D08B-B1EB-4637-98F7-EB796409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B3F1-AC9E-4EAD-851C-C21E7032F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9B543-57DF-41CE-88AA-38079F896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D00FC-43D7-4EA4-84AB-8E2FFD9A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A5031-2F62-4F9E-8F54-153C12A6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F2E93-627E-46C2-9509-9FD80EA2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FEFB-DC88-46FA-97A8-E85B982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D4E2-0D21-48A5-9BF1-BA489B58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9BF6-C34B-499E-BA8F-6272F26B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E60E-2FF5-45C8-8AEF-AAF09750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7C2D-4AC2-4AA8-943E-D76C1AD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F87FE-9121-4874-AF84-582E644F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5374-78DC-4931-9737-F3544B76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427C-E010-4EA0-B24F-35EC7D3A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D54E-70E2-4DAD-8B2C-8E0A86D9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7317-839B-44B3-9263-90484F615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8E4D-9D94-43F8-9FF5-05568C9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5C59-D974-4BB3-9406-1ED002EA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B584E-2087-4EC7-875E-91F1B620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2B9-CC48-4598-8801-A2CED6C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287B8-E6C5-4E18-B564-A452E807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0ADC1-5EB5-465A-9F0F-52A1EE42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059E-44F5-4DB5-B933-A28B955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AAA3-6AC5-4BF2-BF93-6DFBE688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62371-1C71-49E8-B51D-F0681A66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1EBA3-17C6-4191-B3D6-89D2D482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10EA-E084-413E-85D1-30703A01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E1F2-1B3A-4ACF-BEF6-F6B722431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63B1-C6C7-423D-891B-DD21E906B6F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76A0-6520-4CE7-945C-72CAC377C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951F-3E5A-4F0E-9370-7AE46689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7D260AEA-DC8E-4008-A64D-2A6DA019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5" r="473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B2520-3DAD-4CF6-B9E3-F294A8FE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3319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Introduction to Data Analyst and Data Science for Beginners</a:t>
            </a:r>
            <a:br>
              <a:rPr lang="en-US" sz="3600" b="1" dirty="0"/>
            </a:br>
            <a:r>
              <a:rPr lang="en-US" sz="3600" b="1" dirty="0"/>
              <a:t>Lecture  # 3</a:t>
            </a:r>
            <a:br>
              <a:rPr lang="en-US" sz="3600" b="1" dirty="0"/>
            </a:br>
            <a:r>
              <a:rPr lang="en-US" sz="3600" b="1" dirty="0"/>
              <a:t>Operators and String 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2587-4CDB-4A06-A51F-832342D5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Ehtisham Sadiq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2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BCED-C544-42A1-A07A-D9BE8667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6377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Today’s Agenda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F8D9F9F-9152-434D-B7B5-A6347C8E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1002890"/>
            <a:ext cx="6975065" cy="585511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masis MT Pro" panose="02040504050005020304" pitchFamily="18" charset="0"/>
              </a:rPr>
              <a:t>Recap of Previous Lecture</a:t>
            </a:r>
          </a:p>
          <a:p>
            <a:r>
              <a:rPr lang="en-US" sz="1600" b="1" dirty="0">
                <a:latin typeface="Amasis MT Pro" panose="02040504050005020304" pitchFamily="18" charset="0"/>
              </a:rPr>
              <a:t>Assignment Solution</a:t>
            </a:r>
          </a:p>
          <a:p>
            <a:r>
              <a:rPr lang="en-US" sz="1600" b="1" dirty="0">
                <a:latin typeface="Amasis MT Pro" panose="02040504050005020304" pitchFamily="18" charset="0"/>
              </a:rPr>
              <a:t>Quiz’s  Solution</a:t>
            </a:r>
          </a:p>
          <a:p>
            <a:r>
              <a:rPr lang="en-US" sz="1600" b="1" dirty="0">
                <a:latin typeface="Amasis MT Pro" panose="02040504050005020304" pitchFamily="18" charset="0"/>
              </a:rPr>
              <a:t>Comments in Python</a:t>
            </a:r>
          </a:p>
          <a:p>
            <a:r>
              <a:rPr lang="en-US" sz="1600" b="1" dirty="0">
                <a:latin typeface="Amasis MT Pro" panose="02040504050005020304" pitchFamily="18" charset="0"/>
              </a:rPr>
              <a:t>Operators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Arithmetic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Assignment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Comparison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Logical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Bitwise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Identity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Membership Operators</a:t>
            </a:r>
          </a:p>
          <a:p>
            <a:r>
              <a:rPr lang="en-US" sz="1600" b="1" dirty="0">
                <a:latin typeface="Amasis MT Pro" panose="02040504050005020304" pitchFamily="18" charset="0"/>
              </a:rPr>
              <a:t>What is Data  Structure (Data Types)  and  String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Defining Strings in the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Accessing characters  of  a  String (Indexing)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Strings  are  immutable(Reassigning String)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Strings  Slicing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String  Concatenation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masis MT Pro" panose="02040504050005020304" pitchFamily="18" charset="0"/>
              </a:rPr>
              <a:t>String  Deletion</a:t>
            </a:r>
          </a:p>
        </p:txBody>
      </p:sp>
      <p:pic>
        <p:nvPicPr>
          <p:cNvPr id="24" name="Picture 4" descr="Illuminated server room panel">
            <a:extLst>
              <a:ext uri="{FF2B5EF4-FFF2-40B4-BE49-F238E27FC236}">
                <a16:creationId xmlns:a16="http://schemas.microsoft.com/office/drawing/2014/main" id="{E56D46B2-DB7C-4176-87D9-529FFCF1D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r="36064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15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519E-AB8E-4251-9E5A-E44C0A40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b="1" dirty="0"/>
              <a:t>Assignment’s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E130-337A-4B91-B98A-8F6C18502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9" r="38887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EBB89-9B84-441A-8013-796D425F7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209710"/>
              </p:ext>
            </p:extLst>
          </p:nvPr>
        </p:nvGraphicFramePr>
        <p:xfrm>
          <a:off x="838200" y="1825625"/>
          <a:ext cx="6505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0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and holding a pen shading number on a sheet">
            <a:extLst>
              <a:ext uri="{FF2B5EF4-FFF2-40B4-BE49-F238E27FC236}">
                <a16:creationId xmlns:a16="http://schemas.microsoft.com/office/drawing/2014/main" id="{1D0317B7-F369-493F-A0E4-1E98AA0FA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A71BB-B510-4C11-ADFB-D2A5574F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Quiz’s  Solution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B3EB-4008-40CD-A3BF-8869766E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Demonstration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FFFFFF"/>
                </a:solidFill>
                <a:latin typeface="Arial" panose="020B0604020202020204" pitchFamily="34" charset="0"/>
              </a:rPr>
              <a:t>Quiz_Solution.ipynb</a:t>
            </a:r>
            <a:endParaRPr lang="en-US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11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2F5D-4BB1-4EA9-A7FD-ADB34E1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 in Python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FBC312A-4183-4A5C-89C0-71FA94CE5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1936742"/>
            <a:ext cx="5274893" cy="42154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07D617-F36D-4E08-AB51-177C7634E9A2}"/>
              </a:ext>
            </a:extLst>
          </p:cNvPr>
          <p:cNvSpPr/>
          <p:nvPr/>
        </p:nvSpPr>
        <p:spPr>
          <a:xfrm rot="10800000" flipH="1" flipV="1">
            <a:off x="6586328" y="2027582"/>
            <a:ext cx="5499653" cy="40814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40375-7237-46AC-AFD6-9532C130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Operators in Python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B8174063-B4B2-4895-A792-A6436B65A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33" y="643466"/>
            <a:ext cx="53320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C873B46-A4E2-4C9C-8840-D18073A24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B531-445D-411C-AA1D-65031F24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Any Question?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06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</vt:lpstr>
      <vt:lpstr>Arial</vt:lpstr>
      <vt:lpstr>Calibri</vt:lpstr>
      <vt:lpstr>Calibri Light</vt:lpstr>
      <vt:lpstr>Wingdings</vt:lpstr>
      <vt:lpstr>Office Theme</vt:lpstr>
      <vt:lpstr>PowerPoint Presentation</vt:lpstr>
      <vt:lpstr>Introduction to Data Analyst and Data Science for Beginners Lecture  # 3 Operators and String Data Structure in Python</vt:lpstr>
      <vt:lpstr>Today’s Agenda</vt:lpstr>
      <vt:lpstr>Assignment’s Solution</vt:lpstr>
      <vt:lpstr>Quiz’s  Solution</vt:lpstr>
      <vt:lpstr>Comments in Python</vt:lpstr>
      <vt:lpstr>Operators in Python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Ehtisham Sadiq</dc:creator>
  <cp:lastModifiedBy>Ehtisham Sadiq</cp:lastModifiedBy>
  <cp:revision>6</cp:revision>
  <dcterms:created xsi:type="dcterms:W3CDTF">2022-01-11T14:23:25Z</dcterms:created>
  <dcterms:modified xsi:type="dcterms:W3CDTF">2022-01-11T17:08:42Z</dcterms:modified>
</cp:coreProperties>
</file>