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D98C2-4C6F-4E8A-8CDF-61C9304FC42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BF0500-2C9D-452E-BDB3-054BB548D04C}">
      <dgm:prSet/>
      <dgm:spPr/>
      <dgm:t>
        <a:bodyPr/>
        <a:lstStyle/>
        <a:p>
          <a:pPr>
            <a:lnSpc>
              <a:spcPct val="100000"/>
            </a:lnSpc>
          </a:pPr>
          <a:r>
            <a:rPr lang="en-US"/>
            <a:t>Pandas</a:t>
          </a:r>
        </a:p>
      </dgm:t>
    </dgm:pt>
    <dgm:pt modelId="{358E38C2-C66C-479F-A1DD-4310F4D3BDD8}" type="parTrans" cxnId="{AE06C88E-AD1C-4D69-AF36-3738FC5E41E8}">
      <dgm:prSet/>
      <dgm:spPr/>
      <dgm:t>
        <a:bodyPr/>
        <a:lstStyle/>
        <a:p>
          <a:endParaRPr lang="en-US"/>
        </a:p>
      </dgm:t>
    </dgm:pt>
    <dgm:pt modelId="{5CA3E90A-6A5E-4B1F-BE65-778741D6245C}" type="sibTrans" cxnId="{AE06C88E-AD1C-4D69-AF36-3738FC5E41E8}">
      <dgm:prSet/>
      <dgm:spPr/>
      <dgm:t>
        <a:bodyPr/>
        <a:lstStyle/>
        <a:p>
          <a:endParaRPr lang="en-US"/>
        </a:p>
      </dgm:t>
    </dgm:pt>
    <dgm:pt modelId="{035527D1-67C9-4902-9E54-352F518670F8}">
      <dgm:prSet custT="1"/>
      <dgm:spPr/>
      <dgm:t>
        <a:bodyPr/>
        <a:lstStyle/>
        <a:p>
          <a:pPr>
            <a:lnSpc>
              <a:spcPct val="100000"/>
            </a:lnSpc>
          </a:pPr>
          <a:r>
            <a:rPr lang="en-US" sz="1400" b="1"/>
            <a:t>Data Analysis Data Cleaning </a:t>
          </a:r>
        </a:p>
      </dgm:t>
    </dgm:pt>
    <dgm:pt modelId="{AFE8065F-2AF7-47F5-97D8-6594F670DC18}" type="parTrans" cxnId="{5DBC4631-C327-45B9-B939-2AEBC7BBF4D0}">
      <dgm:prSet/>
      <dgm:spPr/>
      <dgm:t>
        <a:bodyPr/>
        <a:lstStyle/>
        <a:p>
          <a:endParaRPr lang="en-US"/>
        </a:p>
      </dgm:t>
    </dgm:pt>
    <dgm:pt modelId="{AAABAD86-A34F-4D0B-8C1F-4E3A6D1F8B1D}" type="sibTrans" cxnId="{5DBC4631-C327-45B9-B939-2AEBC7BBF4D0}">
      <dgm:prSet/>
      <dgm:spPr/>
      <dgm:t>
        <a:bodyPr/>
        <a:lstStyle/>
        <a:p>
          <a:endParaRPr lang="en-US"/>
        </a:p>
      </dgm:t>
    </dgm:pt>
    <dgm:pt modelId="{D2804E13-A451-42E0-8D4A-209C171B0F00}">
      <dgm:prSet custT="1"/>
      <dgm:spPr/>
      <dgm:t>
        <a:bodyPr/>
        <a:lstStyle/>
        <a:p>
          <a:pPr>
            <a:lnSpc>
              <a:spcPct val="100000"/>
            </a:lnSpc>
          </a:pPr>
          <a:r>
            <a:rPr lang="en-US" sz="1400" b="1" dirty="0"/>
            <a:t>High level Abstraction </a:t>
          </a:r>
        </a:p>
      </dgm:t>
    </dgm:pt>
    <dgm:pt modelId="{B621AF1A-D6B8-4C36-A639-F3649FDC9CC6}" type="parTrans" cxnId="{CAAAFA0D-138F-43EF-A73D-882C2C0DC355}">
      <dgm:prSet/>
      <dgm:spPr/>
      <dgm:t>
        <a:bodyPr/>
        <a:lstStyle/>
        <a:p>
          <a:endParaRPr lang="en-US"/>
        </a:p>
      </dgm:t>
    </dgm:pt>
    <dgm:pt modelId="{68899FAF-2D61-401A-8C27-A526F1B88BA8}" type="sibTrans" cxnId="{CAAAFA0D-138F-43EF-A73D-882C2C0DC355}">
      <dgm:prSet/>
      <dgm:spPr/>
      <dgm:t>
        <a:bodyPr/>
        <a:lstStyle/>
        <a:p>
          <a:endParaRPr lang="en-US"/>
        </a:p>
      </dgm:t>
    </dgm:pt>
    <dgm:pt modelId="{7517B39A-BD97-4D69-BFC5-63615DF5062F}">
      <dgm:prSet custT="1"/>
      <dgm:spPr/>
      <dgm:t>
        <a:bodyPr/>
        <a:lstStyle/>
        <a:p>
          <a:pPr>
            <a:lnSpc>
              <a:spcPct val="100000"/>
            </a:lnSpc>
          </a:pPr>
          <a:r>
            <a:rPr lang="en-US" sz="1400" b="1" dirty="0"/>
            <a:t>Data structure and Manipulation tools </a:t>
          </a:r>
        </a:p>
      </dgm:t>
    </dgm:pt>
    <dgm:pt modelId="{6222A7B3-F24C-44DD-A980-D9EBAA7452C8}" type="parTrans" cxnId="{F5FAA2AE-F7F5-4122-8493-AE50EB93AECA}">
      <dgm:prSet/>
      <dgm:spPr/>
      <dgm:t>
        <a:bodyPr/>
        <a:lstStyle/>
        <a:p>
          <a:endParaRPr lang="en-US"/>
        </a:p>
      </dgm:t>
    </dgm:pt>
    <dgm:pt modelId="{FEC69B7C-E331-4198-9A87-C986412788FA}" type="sibTrans" cxnId="{F5FAA2AE-F7F5-4122-8493-AE50EB93AECA}">
      <dgm:prSet/>
      <dgm:spPr/>
      <dgm:t>
        <a:bodyPr/>
        <a:lstStyle/>
        <a:p>
          <a:endParaRPr lang="en-US"/>
        </a:p>
      </dgm:t>
    </dgm:pt>
    <dgm:pt modelId="{9BE236F8-580D-4ADE-9E41-F0A619B67AB7}">
      <dgm:prSet/>
      <dgm:spPr/>
      <dgm:t>
        <a:bodyPr/>
        <a:lstStyle/>
        <a:p>
          <a:pPr>
            <a:lnSpc>
              <a:spcPct val="100000"/>
            </a:lnSpc>
          </a:pPr>
          <a:r>
            <a:rPr lang="en-US"/>
            <a:t>NumPy</a:t>
          </a:r>
        </a:p>
      </dgm:t>
    </dgm:pt>
    <dgm:pt modelId="{8892D6A1-A5C4-4001-9116-3CC5EF88AD04}" type="parTrans" cxnId="{9AAC4C2B-9723-48DB-B2C8-667FE23CF3F0}">
      <dgm:prSet/>
      <dgm:spPr/>
      <dgm:t>
        <a:bodyPr/>
        <a:lstStyle/>
        <a:p>
          <a:endParaRPr lang="en-US"/>
        </a:p>
      </dgm:t>
    </dgm:pt>
    <dgm:pt modelId="{91BA7D3F-856C-41A3-80CA-016555007825}" type="sibTrans" cxnId="{9AAC4C2B-9723-48DB-B2C8-667FE23CF3F0}">
      <dgm:prSet/>
      <dgm:spPr/>
      <dgm:t>
        <a:bodyPr/>
        <a:lstStyle/>
        <a:p>
          <a:endParaRPr lang="en-US"/>
        </a:p>
      </dgm:t>
    </dgm:pt>
    <dgm:pt modelId="{ECC4ADAF-0728-4B54-B63D-B24773364DD0}">
      <dgm:prSet/>
      <dgm:spPr/>
      <dgm:t>
        <a:bodyPr/>
        <a:lstStyle/>
        <a:p>
          <a:pPr>
            <a:lnSpc>
              <a:spcPct val="100000"/>
            </a:lnSpc>
          </a:pPr>
          <a:r>
            <a:rPr lang="en-US" b="1" dirty="0"/>
            <a:t>Numerical Computation </a:t>
          </a:r>
        </a:p>
      </dgm:t>
    </dgm:pt>
    <dgm:pt modelId="{60125206-69E0-4A56-B72C-35A98BA2D11D}" type="parTrans" cxnId="{5DB07B9C-E5E6-4AED-B323-7A2122BFED72}">
      <dgm:prSet/>
      <dgm:spPr/>
      <dgm:t>
        <a:bodyPr/>
        <a:lstStyle/>
        <a:p>
          <a:endParaRPr lang="en-US"/>
        </a:p>
      </dgm:t>
    </dgm:pt>
    <dgm:pt modelId="{57960B61-6E15-4AAA-BAB1-E6DBBE206148}" type="sibTrans" cxnId="{5DB07B9C-E5E6-4AED-B323-7A2122BFED72}">
      <dgm:prSet/>
      <dgm:spPr/>
      <dgm:t>
        <a:bodyPr/>
        <a:lstStyle/>
        <a:p>
          <a:endParaRPr lang="en-US"/>
        </a:p>
      </dgm:t>
    </dgm:pt>
    <dgm:pt modelId="{B702401A-1AE7-4AA0-8C20-174B1D58F3E2}">
      <dgm:prSet/>
      <dgm:spPr/>
      <dgm:t>
        <a:bodyPr/>
        <a:lstStyle/>
        <a:p>
          <a:pPr>
            <a:lnSpc>
              <a:spcPct val="100000"/>
            </a:lnSpc>
          </a:pPr>
          <a:r>
            <a:rPr lang="en-US" b="1" dirty="0"/>
            <a:t>Faster computation with vectorization</a:t>
          </a:r>
        </a:p>
      </dgm:t>
    </dgm:pt>
    <dgm:pt modelId="{19584039-EBF8-4F67-BBA7-4E8AE685A9EA}" type="parTrans" cxnId="{01257CE8-BFD7-48D3-8B4A-65E936D78A9F}">
      <dgm:prSet/>
      <dgm:spPr/>
      <dgm:t>
        <a:bodyPr/>
        <a:lstStyle/>
        <a:p>
          <a:endParaRPr lang="en-US"/>
        </a:p>
      </dgm:t>
    </dgm:pt>
    <dgm:pt modelId="{7A82D38B-0323-4CA2-9EB8-3F1C91AFBDAE}" type="sibTrans" cxnId="{01257CE8-BFD7-48D3-8B4A-65E936D78A9F}">
      <dgm:prSet/>
      <dgm:spPr/>
      <dgm:t>
        <a:bodyPr/>
        <a:lstStyle/>
        <a:p>
          <a:endParaRPr lang="en-US"/>
        </a:p>
      </dgm:t>
    </dgm:pt>
    <dgm:pt modelId="{F1D06CB9-176D-465D-B964-2785D3A59271}">
      <dgm:prSet/>
      <dgm:spPr/>
      <dgm:t>
        <a:bodyPr/>
        <a:lstStyle/>
        <a:p>
          <a:pPr>
            <a:lnSpc>
              <a:spcPct val="100000"/>
            </a:lnSpc>
          </a:pPr>
          <a:r>
            <a:rPr lang="en-US" b="1" dirty="0"/>
            <a:t>N-Dimensional array creation</a:t>
          </a:r>
        </a:p>
      </dgm:t>
    </dgm:pt>
    <dgm:pt modelId="{4729D664-C533-46B7-9D18-7DEA5585B060}" type="parTrans" cxnId="{864628AD-B235-4DBE-9965-A8361910F8DD}">
      <dgm:prSet/>
      <dgm:spPr/>
      <dgm:t>
        <a:bodyPr/>
        <a:lstStyle/>
        <a:p>
          <a:endParaRPr lang="en-US"/>
        </a:p>
      </dgm:t>
    </dgm:pt>
    <dgm:pt modelId="{2EA39EB3-21CC-4381-BA2B-8E290CEF28C6}" type="sibTrans" cxnId="{864628AD-B235-4DBE-9965-A8361910F8DD}">
      <dgm:prSet/>
      <dgm:spPr/>
      <dgm:t>
        <a:bodyPr/>
        <a:lstStyle/>
        <a:p>
          <a:endParaRPr lang="en-US"/>
        </a:p>
      </dgm:t>
    </dgm:pt>
    <dgm:pt modelId="{FA1A24DD-AFD0-42ED-98DF-15212E5F5685}">
      <dgm:prSet/>
      <dgm:spPr/>
      <dgm:t>
        <a:bodyPr/>
        <a:lstStyle/>
        <a:p>
          <a:pPr>
            <a:lnSpc>
              <a:spcPct val="100000"/>
            </a:lnSpc>
          </a:pPr>
          <a:r>
            <a:rPr lang="en-US"/>
            <a:t>Matplotlib</a:t>
          </a:r>
        </a:p>
      </dgm:t>
    </dgm:pt>
    <dgm:pt modelId="{E8B3C122-F8C3-4162-84C8-641E2CED1BD4}" type="parTrans" cxnId="{1C157CD5-8643-45A9-B0C5-EF590EC5AE6D}">
      <dgm:prSet/>
      <dgm:spPr/>
      <dgm:t>
        <a:bodyPr/>
        <a:lstStyle/>
        <a:p>
          <a:endParaRPr lang="en-US"/>
        </a:p>
      </dgm:t>
    </dgm:pt>
    <dgm:pt modelId="{D3AB9373-48DC-446A-A36B-5F6CE5C8DB77}" type="sibTrans" cxnId="{1C157CD5-8643-45A9-B0C5-EF590EC5AE6D}">
      <dgm:prSet/>
      <dgm:spPr/>
      <dgm:t>
        <a:bodyPr/>
        <a:lstStyle/>
        <a:p>
          <a:endParaRPr lang="en-US"/>
        </a:p>
      </dgm:t>
    </dgm:pt>
    <dgm:pt modelId="{80BA5326-3689-4973-B68A-37FE2F3F54BD}">
      <dgm:prSet/>
      <dgm:spPr/>
      <dgm:t>
        <a:bodyPr/>
        <a:lstStyle/>
        <a:p>
          <a:pPr>
            <a:lnSpc>
              <a:spcPct val="100000"/>
            </a:lnSpc>
          </a:pPr>
          <a:r>
            <a:rPr lang="en-US" b="1" dirty="0"/>
            <a:t>Data Visualization (Bar Graph, Histogram , Scatter plot, Area Plot, Pie Plot)</a:t>
          </a:r>
        </a:p>
      </dgm:t>
    </dgm:pt>
    <dgm:pt modelId="{B0BD5EC2-4BF5-4881-B0F9-6B124487DB8E}" type="parTrans" cxnId="{1E174FAD-14EB-48F1-BFF7-0CCAEA803D88}">
      <dgm:prSet/>
      <dgm:spPr/>
      <dgm:t>
        <a:bodyPr/>
        <a:lstStyle/>
        <a:p>
          <a:endParaRPr lang="en-US"/>
        </a:p>
      </dgm:t>
    </dgm:pt>
    <dgm:pt modelId="{3A263B09-A85F-40B8-8C50-AEE8443D63AC}" type="sibTrans" cxnId="{1E174FAD-14EB-48F1-BFF7-0CCAEA803D88}">
      <dgm:prSet/>
      <dgm:spPr/>
      <dgm:t>
        <a:bodyPr/>
        <a:lstStyle/>
        <a:p>
          <a:endParaRPr lang="en-US"/>
        </a:p>
      </dgm:t>
    </dgm:pt>
    <dgm:pt modelId="{2E44BECB-2BF6-41ED-ABAB-3261E7249F45}">
      <dgm:prSet/>
      <dgm:spPr/>
      <dgm:t>
        <a:bodyPr/>
        <a:lstStyle/>
        <a:p>
          <a:pPr>
            <a:lnSpc>
              <a:spcPct val="100000"/>
            </a:lnSpc>
          </a:pPr>
          <a:r>
            <a:rPr lang="en-US" b="1" dirty="0"/>
            <a:t>Outliers Detection </a:t>
          </a:r>
        </a:p>
      </dgm:t>
    </dgm:pt>
    <dgm:pt modelId="{DB36DB3E-E97B-4623-995C-35F839739AB3}" type="parTrans" cxnId="{558ABAA7-A5BD-4AEA-BF8D-6F5DEFC2097B}">
      <dgm:prSet/>
      <dgm:spPr/>
      <dgm:t>
        <a:bodyPr/>
        <a:lstStyle/>
        <a:p>
          <a:endParaRPr lang="en-US"/>
        </a:p>
      </dgm:t>
    </dgm:pt>
    <dgm:pt modelId="{E83476FE-932F-48E5-9C64-B99B4AA9300C}" type="sibTrans" cxnId="{558ABAA7-A5BD-4AEA-BF8D-6F5DEFC2097B}">
      <dgm:prSet/>
      <dgm:spPr/>
      <dgm:t>
        <a:bodyPr/>
        <a:lstStyle/>
        <a:p>
          <a:endParaRPr lang="en-US"/>
        </a:p>
      </dgm:t>
    </dgm:pt>
    <dgm:pt modelId="{003C31B8-2AAF-46AF-B6A7-06B665722D1F}">
      <dgm:prSet/>
      <dgm:spPr/>
      <dgm:t>
        <a:bodyPr/>
        <a:lstStyle/>
        <a:p>
          <a:pPr>
            <a:lnSpc>
              <a:spcPct val="100000"/>
            </a:lnSpc>
          </a:pPr>
          <a:r>
            <a:rPr lang="en-US"/>
            <a:t>Scikit-Learn</a:t>
          </a:r>
        </a:p>
      </dgm:t>
    </dgm:pt>
    <dgm:pt modelId="{F6E776FF-5035-46C7-A1BA-3DF9F7994DDC}" type="parTrans" cxnId="{70E5338A-1D6F-445C-A9DA-172347B1E5A5}">
      <dgm:prSet/>
      <dgm:spPr/>
      <dgm:t>
        <a:bodyPr/>
        <a:lstStyle/>
        <a:p>
          <a:endParaRPr lang="en-US"/>
        </a:p>
      </dgm:t>
    </dgm:pt>
    <dgm:pt modelId="{673A5D14-C436-4F65-8A8F-028580F19A41}" type="sibTrans" cxnId="{70E5338A-1D6F-445C-A9DA-172347B1E5A5}">
      <dgm:prSet/>
      <dgm:spPr/>
      <dgm:t>
        <a:bodyPr/>
        <a:lstStyle/>
        <a:p>
          <a:endParaRPr lang="en-US"/>
        </a:p>
      </dgm:t>
    </dgm:pt>
    <dgm:pt modelId="{FD8EF50B-8E3E-43B3-965D-7E9AD0C08FB7}">
      <dgm:prSet/>
      <dgm:spPr/>
      <dgm:t>
        <a:bodyPr/>
        <a:lstStyle/>
        <a:p>
          <a:pPr>
            <a:lnSpc>
              <a:spcPct val="100000"/>
            </a:lnSpc>
          </a:pPr>
          <a:r>
            <a:rPr lang="en-US" b="1"/>
            <a:t>Machine Learning </a:t>
          </a:r>
        </a:p>
      </dgm:t>
    </dgm:pt>
    <dgm:pt modelId="{CF709086-6F90-422D-BBEF-06C3A219193B}" type="parTrans" cxnId="{78808E72-04B3-4F27-A58A-B98D273D99B7}">
      <dgm:prSet/>
      <dgm:spPr/>
      <dgm:t>
        <a:bodyPr/>
        <a:lstStyle/>
        <a:p>
          <a:endParaRPr lang="en-US"/>
        </a:p>
      </dgm:t>
    </dgm:pt>
    <dgm:pt modelId="{C771DF9C-40F2-4B6D-8569-BF09AAB3E366}" type="sibTrans" cxnId="{78808E72-04B3-4F27-A58A-B98D273D99B7}">
      <dgm:prSet/>
      <dgm:spPr/>
      <dgm:t>
        <a:bodyPr/>
        <a:lstStyle/>
        <a:p>
          <a:endParaRPr lang="en-US"/>
        </a:p>
      </dgm:t>
    </dgm:pt>
    <dgm:pt modelId="{2386D033-383D-4527-9872-420A0B8F5E3F}">
      <dgm:prSet/>
      <dgm:spPr/>
      <dgm:t>
        <a:bodyPr/>
        <a:lstStyle/>
        <a:p>
          <a:pPr>
            <a:lnSpc>
              <a:spcPct val="100000"/>
            </a:lnSpc>
          </a:pPr>
          <a:r>
            <a:rPr lang="en-US" b="1"/>
            <a:t>Support supervised, unsupervised task </a:t>
          </a:r>
        </a:p>
      </dgm:t>
    </dgm:pt>
    <dgm:pt modelId="{E507E85A-3CFE-480D-B9D1-0C45C3943FBC}" type="parTrans" cxnId="{F6C81992-4FC3-4107-B08A-053C3E900A2E}">
      <dgm:prSet/>
      <dgm:spPr/>
      <dgm:t>
        <a:bodyPr/>
        <a:lstStyle/>
        <a:p>
          <a:endParaRPr lang="en-US"/>
        </a:p>
      </dgm:t>
    </dgm:pt>
    <dgm:pt modelId="{C80E3391-A10E-4646-84E9-9C0C111EED78}" type="sibTrans" cxnId="{F6C81992-4FC3-4107-B08A-053C3E900A2E}">
      <dgm:prSet/>
      <dgm:spPr/>
      <dgm:t>
        <a:bodyPr/>
        <a:lstStyle/>
        <a:p>
          <a:endParaRPr lang="en-US"/>
        </a:p>
      </dgm:t>
    </dgm:pt>
    <dgm:pt modelId="{AE1655B3-DF9A-4919-86A8-2CF17077E1DF}">
      <dgm:prSet/>
      <dgm:spPr/>
      <dgm:t>
        <a:bodyPr/>
        <a:lstStyle/>
        <a:p>
          <a:pPr>
            <a:lnSpc>
              <a:spcPct val="100000"/>
            </a:lnSpc>
          </a:pPr>
          <a:r>
            <a:rPr lang="en-US" b="1" dirty="0"/>
            <a:t>Regression, Clustering, Classification</a:t>
          </a:r>
        </a:p>
      </dgm:t>
    </dgm:pt>
    <dgm:pt modelId="{C5B1F6E0-9ED8-4567-8490-19939A92485B}" type="parTrans" cxnId="{2D5948BD-6273-436F-A561-1A6FF8EF87B6}">
      <dgm:prSet/>
      <dgm:spPr/>
      <dgm:t>
        <a:bodyPr/>
        <a:lstStyle/>
        <a:p>
          <a:endParaRPr lang="en-US"/>
        </a:p>
      </dgm:t>
    </dgm:pt>
    <dgm:pt modelId="{731353B8-C623-4426-917A-0668B0F06C75}" type="sibTrans" cxnId="{2D5948BD-6273-436F-A561-1A6FF8EF87B6}">
      <dgm:prSet/>
      <dgm:spPr/>
      <dgm:t>
        <a:bodyPr/>
        <a:lstStyle/>
        <a:p>
          <a:endParaRPr lang="en-US"/>
        </a:p>
      </dgm:t>
    </dgm:pt>
    <dgm:pt modelId="{6A6B74F0-2503-4547-9F54-81C6A66185BA}" type="pres">
      <dgm:prSet presAssocID="{29CD98C2-4C6F-4E8A-8CDF-61C9304FC420}" presName="root" presStyleCnt="0">
        <dgm:presLayoutVars>
          <dgm:dir/>
          <dgm:resizeHandles val="exact"/>
        </dgm:presLayoutVars>
      </dgm:prSet>
      <dgm:spPr/>
    </dgm:pt>
    <dgm:pt modelId="{A2E42F95-D2B3-4D5E-9333-81DA8EFAE5EE}" type="pres">
      <dgm:prSet presAssocID="{38BF0500-2C9D-452E-BDB3-054BB548D04C}" presName="compNode" presStyleCnt="0"/>
      <dgm:spPr/>
    </dgm:pt>
    <dgm:pt modelId="{61808F65-B1DF-404F-84C4-CF44B12BC679}" type="pres">
      <dgm:prSet presAssocID="{38BF0500-2C9D-452E-BDB3-054BB548D04C}" presName="bgRect" presStyleLbl="bgShp" presStyleIdx="0" presStyleCnt="4" custLinFactNeighborY="1654"/>
      <dgm:spPr/>
    </dgm:pt>
    <dgm:pt modelId="{763F75C0-C1AF-4E1F-8139-ED4700EEAEEE}" type="pres">
      <dgm:prSet presAssocID="{38BF0500-2C9D-452E-BDB3-054BB548D0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7DBEA5E-621A-48B9-B2AF-021D9641C557}" type="pres">
      <dgm:prSet presAssocID="{38BF0500-2C9D-452E-BDB3-054BB548D04C}" presName="spaceRect" presStyleCnt="0"/>
      <dgm:spPr/>
    </dgm:pt>
    <dgm:pt modelId="{9300EB4A-B354-41A6-BB9D-CDFA71C2C5A6}" type="pres">
      <dgm:prSet presAssocID="{38BF0500-2C9D-452E-BDB3-054BB548D04C}" presName="parTx" presStyleLbl="revTx" presStyleIdx="0" presStyleCnt="8">
        <dgm:presLayoutVars>
          <dgm:chMax val="0"/>
          <dgm:chPref val="0"/>
        </dgm:presLayoutVars>
      </dgm:prSet>
      <dgm:spPr/>
    </dgm:pt>
    <dgm:pt modelId="{67E0F234-A772-402A-B68D-11DC83566F52}" type="pres">
      <dgm:prSet presAssocID="{38BF0500-2C9D-452E-BDB3-054BB548D04C}" presName="desTx" presStyleLbl="revTx" presStyleIdx="1" presStyleCnt="8">
        <dgm:presLayoutVars/>
      </dgm:prSet>
      <dgm:spPr/>
    </dgm:pt>
    <dgm:pt modelId="{C6CEF5D8-E640-431C-843D-61510198738B}" type="pres">
      <dgm:prSet presAssocID="{5CA3E90A-6A5E-4B1F-BE65-778741D6245C}" presName="sibTrans" presStyleCnt="0"/>
      <dgm:spPr/>
    </dgm:pt>
    <dgm:pt modelId="{6C1B06CD-D162-4141-B601-16ED856ECFD2}" type="pres">
      <dgm:prSet presAssocID="{9BE236F8-580D-4ADE-9E41-F0A619B67AB7}" presName="compNode" presStyleCnt="0"/>
      <dgm:spPr/>
    </dgm:pt>
    <dgm:pt modelId="{F99F2B63-74AB-46AD-8FBD-AEB58C4AD826}" type="pres">
      <dgm:prSet presAssocID="{9BE236F8-580D-4ADE-9E41-F0A619B67AB7}" presName="bgRect" presStyleLbl="bgShp" presStyleIdx="1" presStyleCnt="4"/>
      <dgm:spPr/>
    </dgm:pt>
    <dgm:pt modelId="{3E06E169-3CB3-4354-803E-9B7B6AEC518A}" type="pres">
      <dgm:prSet presAssocID="{9BE236F8-580D-4ADE-9E41-F0A619B67A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F22E50F8-ABF0-4672-B819-60AB03ECADBF}" type="pres">
      <dgm:prSet presAssocID="{9BE236F8-580D-4ADE-9E41-F0A619B67AB7}" presName="spaceRect" presStyleCnt="0"/>
      <dgm:spPr/>
    </dgm:pt>
    <dgm:pt modelId="{AD0FFDDE-97BA-4D41-9E9D-4DDBBA2AB810}" type="pres">
      <dgm:prSet presAssocID="{9BE236F8-580D-4ADE-9E41-F0A619B67AB7}" presName="parTx" presStyleLbl="revTx" presStyleIdx="2" presStyleCnt="8">
        <dgm:presLayoutVars>
          <dgm:chMax val="0"/>
          <dgm:chPref val="0"/>
        </dgm:presLayoutVars>
      </dgm:prSet>
      <dgm:spPr/>
    </dgm:pt>
    <dgm:pt modelId="{F4B3AA5A-BD1A-4408-8526-82AE4162A680}" type="pres">
      <dgm:prSet presAssocID="{9BE236F8-580D-4ADE-9E41-F0A619B67AB7}" presName="desTx" presStyleLbl="revTx" presStyleIdx="3" presStyleCnt="8">
        <dgm:presLayoutVars/>
      </dgm:prSet>
      <dgm:spPr/>
    </dgm:pt>
    <dgm:pt modelId="{249FC0CD-E3FD-4C4E-94DC-91136E8B5333}" type="pres">
      <dgm:prSet presAssocID="{91BA7D3F-856C-41A3-80CA-016555007825}" presName="sibTrans" presStyleCnt="0"/>
      <dgm:spPr/>
    </dgm:pt>
    <dgm:pt modelId="{C8F5FFB1-6FA0-4252-93A0-650725C129D7}" type="pres">
      <dgm:prSet presAssocID="{FA1A24DD-AFD0-42ED-98DF-15212E5F5685}" presName="compNode" presStyleCnt="0"/>
      <dgm:spPr/>
    </dgm:pt>
    <dgm:pt modelId="{FB9B45A9-0BE0-424E-A8C9-AB1FDF33A507}" type="pres">
      <dgm:prSet presAssocID="{FA1A24DD-AFD0-42ED-98DF-15212E5F5685}" presName="bgRect" presStyleLbl="bgShp" presStyleIdx="2" presStyleCnt="4"/>
      <dgm:spPr/>
    </dgm:pt>
    <dgm:pt modelId="{F3F2F056-2954-4017-BAF7-9AE15A1A3AA3}" type="pres">
      <dgm:prSet presAssocID="{FA1A24DD-AFD0-42ED-98DF-15212E5F56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B51993F1-0814-4B31-B638-D267840B9A59}" type="pres">
      <dgm:prSet presAssocID="{FA1A24DD-AFD0-42ED-98DF-15212E5F5685}" presName="spaceRect" presStyleCnt="0"/>
      <dgm:spPr/>
    </dgm:pt>
    <dgm:pt modelId="{D4A6FC2C-5FC3-4B09-B4F6-11BC4DB6E970}" type="pres">
      <dgm:prSet presAssocID="{FA1A24DD-AFD0-42ED-98DF-15212E5F5685}" presName="parTx" presStyleLbl="revTx" presStyleIdx="4" presStyleCnt="8">
        <dgm:presLayoutVars>
          <dgm:chMax val="0"/>
          <dgm:chPref val="0"/>
        </dgm:presLayoutVars>
      </dgm:prSet>
      <dgm:spPr/>
    </dgm:pt>
    <dgm:pt modelId="{19F37F17-249C-42F5-8EA6-BD7AEC95F926}" type="pres">
      <dgm:prSet presAssocID="{FA1A24DD-AFD0-42ED-98DF-15212E5F5685}" presName="desTx" presStyleLbl="revTx" presStyleIdx="5" presStyleCnt="8">
        <dgm:presLayoutVars/>
      </dgm:prSet>
      <dgm:spPr/>
    </dgm:pt>
    <dgm:pt modelId="{F60741BB-0E60-4DE4-9DB5-18F3664D1A6C}" type="pres">
      <dgm:prSet presAssocID="{D3AB9373-48DC-446A-A36B-5F6CE5C8DB77}" presName="sibTrans" presStyleCnt="0"/>
      <dgm:spPr/>
    </dgm:pt>
    <dgm:pt modelId="{13829E2C-E589-4034-B11D-764EAE0A66FC}" type="pres">
      <dgm:prSet presAssocID="{003C31B8-2AAF-46AF-B6A7-06B665722D1F}" presName="compNode" presStyleCnt="0"/>
      <dgm:spPr/>
    </dgm:pt>
    <dgm:pt modelId="{A2E2D964-C0F7-4C85-A725-34CC36440BED}" type="pres">
      <dgm:prSet presAssocID="{003C31B8-2AAF-46AF-B6A7-06B665722D1F}" presName="bgRect" presStyleLbl="bgShp" presStyleIdx="3" presStyleCnt="4"/>
      <dgm:spPr/>
    </dgm:pt>
    <dgm:pt modelId="{FB93F95B-7EB4-4EAC-906D-535E8EDD2EFC}" type="pres">
      <dgm:prSet presAssocID="{003C31B8-2AAF-46AF-B6A7-06B665722D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0DA3FBA-3E1A-4B5D-9C57-CFFA542E5A6B}" type="pres">
      <dgm:prSet presAssocID="{003C31B8-2AAF-46AF-B6A7-06B665722D1F}" presName="spaceRect" presStyleCnt="0"/>
      <dgm:spPr/>
    </dgm:pt>
    <dgm:pt modelId="{CDAFB156-B9FE-4EF4-97E5-D1D554E4056A}" type="pres">
      <dgm:prSet presAssocID="{003C31B8-2AAF-46AF-B6A7-06B665722D1F}" presName="parTx" presStyleLbl="revTx" presStyleIdx="6" presStyleCnt="8">
        <dgm:presLayoutVars>
          <dgm:chMax val="0"/>
          <dgm:chPref val="0"/>
        </dgm:presLayoutVars>
      </dgm:prSet>
      <dgm:spPr/>
    </dgm:pt>
    <dgm:pt modelId="{1756E409-C24D-4AEB-9AFA-494C9CCA5A19}" type="pres">
      <dgm:prSet presAssocID="{003C31B8-2AAF-46AF-B6A7-06B665722D1F}" presName="desTx" presStyleLbl="revTx" presStyleIdx="7" presStyleCnt="8">
        <dgm:presLayoutVars/>
      </dgm:prSet>
      <dgm:spPr/>
    </dgm:pt>
  </dgm:ptLst>
  <dgm:cxnLst>
    <dgm:cxn modelId="{5806AE07-73AA-44A3-A7A1-B2BDAD3B12E6}" type="presOf" srcId="{9BE236F8-580D-4ADE-9E41-F0A619B67AB7}" destId="{AD0FFDDE-97BA-4D41-9E9D-4DDBBA2AB810}" srcOrd="0" destOrd="0" presId="urn:microsoft.com/office/officeart/2018/2/layout/IconVerticalSolidList"/>
    <dgm:cxn modelId="{CAAAFA0D-138F-43EF-A73D-882C2C0DC355}" srcId="{38BF0500-2C9D-452E-BDB3-054BB548D04C}" destId="{D2804E13-A451-42E0-8D4A-209C171B0F00}" srcOrd="1" destOrd="0" parTransId="{B621AF1A-D6B8-4C36-A639-F3649FDC9CC6}" sibTransId="{68899FAF-2D61-401A-8C27-A526F1B88BA8}"/>
    <dgm:cxn modelId="{296F0512-0D79-42E5-AD1C-644C0397799A}" type="presOf" srcId="{2E44BECB-2BF6-41ED-ABAB-3261E7249F45}" destId="{19F37F17-249C-42F5-8EA6-BD7AEC95F926}" srcOrd="0" destOrd="1" presId="urn:microsoft.com/office/officeart/2018/2/layout/IconVerticalSolidList"/>
    <dgm:cxn modelId="{138F3216-0FAD-42CA-A159-9DC43D0FFBF3}" type="presOf" srcId="{38BF0500-2C9D-452E-BDB3-054BB548D04C}" destId="{9300EB4A-B354-41A6-BB9D-CDFA71C2C5A6}" srcOrd="0" destOrd="0" presId="urn:microsoft.com/office/officeart/2018/2/layout/IconVerticalSolidList"/>
    <dgm:cxn modelId="{000BA42A-E5E3-4095-BB60-811AADF71FCF}" type="presOf" srcId="{29CD98C2-4C6F-4E8A-8CDF-61C9304FC420}" destId="{6A6B74F0-2503-4547-9F54-81C6A66185BA}" srcOrd="0" destOrd="0" presId="urn:microsoft.com/office/officeart/2018/2/layout/IconVerticalSolidList"/>
    <dgm:cxn modelId="{9AAC4C2B-9723-48DB-B2C8-667FE23CF3F0}" srcId="{29CD98C2-4C6F-4E8A-8CDF-61C9304FC420}" destId="{9BE236F8-580D-4ADE-9E41-F0A619B67AB7}" srcOrd="1" destOrd="0" parTransId="{8892D6A1-A5C4-4001-9116-3CC5EF88AD04}" sibTransId="{91BA7D3F-856C-41A3-80CA-016555007825}"/>
    <dgm:cxn modelId="{5DBC4631-C327-45B9-B939-2AEBC7BBF4D0}" srcId="{38BF0500-2C9D-452E-BDB3-054BB548D04C}" destId="{035527D1-67C9-4902-9E54-352F518670F8}" srcOrd="0" destOrd="0" parTransId="{AFE8065F-2AF7-47F5-97D8-6594F670DC18}" sibTransId="{AAABAD86-A34F-4D0B-8C1F-4E3A6D1F8B1D}"/>
    <dgm:cxn modelId="{2AD7293C-64C0-4E4D-99CE-4906A04AAA69}" type="presOf" srcId="{AE1655B3-DF9A-4919-86A8-2CF17077E1DF}" destId="{1756E409-C24D-4AEB-9AFA-494C9CCA5A19}" srcOrd="0" destOrd="2" presId="urn:microsoft.com/office/officeart/2018/2/layout/IconVerticalSolidList"/>
    <dgm:cxn modelId="{A0BC215C-B088-44EA-9A26-19CD148DE8E4}" type="presOf" srcId="{FD8EF50B-8E3E-43B3-965D-7E9AD0C08FB7}" destId="{1756E409-C24D-4AEB-9AFA-494C9CCA5A19}" srcOrd="0" destOrd="0" presId="urn:microsoft.com/office/officeart/2018/2/layout/IconVerticalSolidList"/>
    <dgm:cxn modelId="{F6102861-9E4D-4B6F-B5E6-E91D41C3A3A5}" type="presOf" srcId="{80BA5326-3689-4973-B68A-37FE2F3F54BD}" destId="{19F37F17-249C-42F5-8EA6-BD7AEC95F926}" srcOrd="0" destOrd="0" presId="urn:microsoft.com/office/officeart/2018/2/layout/IconVerticalSolidList"/>
    <dgm:cxn modelId="{88805E46-E940-47DF-96D4-5E014BF2162E}" type="presOf" srcId="{ECC4ADAF-0728-4B54-B63D-B24773364DD0}" destId="{F4B3AA5A-BD1A-4408-8526-82AE4162A680}" srcOrd="0" destOrd="0" presId="urn:microsoft.com/office/officeart/2018/2/layout/IconVerticalSolidList"/>
    <dgm:cxn modelId="{78808E72-04B3-4F27-A58A-B98D273D99B7}" srcId="{003C31B8-2AAF-46AF-B6A7-06B665722D1F}" destId="{FD8EF50B-8E3E-43B3-965D-7E9AD0C08FB7}" srcOrd="0" destOrd="0" parTransId="{CF709086-6F90-422D-BBEF-06C3A219193B}" sibTransId="{C771DF9C-40F2-4B6D-8569-BF09AAB3E366}"/>
    <dgm:cxn modelId="{35C1CC86-5DE4-4A25-A922-BB660D6C8E59}" type="presOf" srcId="{003C31B8-2AAF-46AF-B6A7-06B665722D1F}" destId="{CDAFB156-B9FE-4EF4-97E5-D1D554E4056A}" srcOrd="0" destOrd="0" presId="urn:microsoft.com/office/officeart/2018/2/layout/IconVerticalSolidList"/>
    <dgm:cxn modelId="{70E5338A-1D6F-445C-A9DA-172347B1E5A5}" srcId="{29CD98C2-4C6F-4E8A-8CDF-61C9304FC420}" destId="{003C31B8-2AAF-46AF-B6A7-06B665722D1F}" srcOrd="3" destOrd="0" parTransId="{F6E776FF-5035-46C7-A1BA-3DF9F7994DDC}" sibTransId="{673A5D14-C436-4F65-8A8F-028580F19A41}"/>
    <dgm:cxn modelId="{AE06C88E-AD1C-4D69-AF36-3738FC5E41E8}" srcId="{29CD98C2-4C6F-4E8A-8CDF-61C9304FC420}" destId="{38BF0500-2C9D-452E-BDB3-054BB548D04C}" srcOrd="0" destOrd="0" parTransId="{358E38C2-C66C-479F-A1DD-4310F4D3BDD8}" sibTransId="{5CA3E90A-6A5E-4B1F-BE65-778741D6245C}"/>
    <dgm:cxn modelId="{F6C81992-4FC3-4107-B08A-053C3E900A2E}" srcId="{003C31B8-2AAF-46AF-B6A7-06B665722D1F}" destId="{2386D033-383D-4527-9872-420A0B8F5E3F}" srcOrd="1" destOrd="0" parTransId="{E507E85A-3CFE-480D-B9D1-0C45C3943FBC}" sibTransId="{C80E3391-A10E-4646-84E9-9C0C111EED78}"/>
    <dgm:cxn modelId="{5DB07B9C-E5E6-4AED-B323-7A2122BFED72}" srcId="{9BE236F8-580D-4ADE-9E41-F0A619B67AB7}" destId="{ECC4ADAF-0728-4B54-B63D-B24773364DD0}" srcOrd="0" destOrd="0" parTransId="{60125206-69E0-4A56-B72C-35A98BA2D11D}" sibTransId="{57960B61-6E15-4AAA-BAB1-E6DBBE206148}"/>
    <dgm:cxn modelId="{BB74B3A2-3134-4869-9BFE-2F82A5E7D848}" type="presOf" srcId="{D2804E13-A451-42E0-8D4A-209C171B0F00}" destId="{67E0F234-A772-402A-B68D-11DC83566F52}" srcOrd="0" destOrd="1" presId="urn:microsoft.com/office/officeart/2018/2/layout/IconVerticalSolidList"/>
    <dgm:cxn modelId="{558ABAA7-A5BD-4AEA-BF8D-6F5DEFC2097B}" srcId="{FA1A24DD-AFD0-42ED-98DF-15212E5F5685}" destId="{2E44BECB-2BF6-41ED-ABAB-3261E7249F45}" srcOrd="1" destOrd="0" parTransId="{DB36DB3E-E97B-4623-995C-35F839739AB3}" sibTransId="{E83476FE-932F-48E5-9C64-B99B4AA9300C}"/>
    <dgm:cxn modelId="{864628AD-B235-4DBE-9965-A8361910F8DD}" srcId="{9BE236F8-580D-4ADE-9E41-F0A619B67AB7}" destId="{F1D06CB9-176D-465D-B964-2785D3A59271}" srcOrd="2" destOrd="0" parTransId="{4729D664-C533-46B7-9D18-7DEA5585B060}" sibTransId="{2EA39EB3-21CC-4381-BA2B-8E290CEF28C6}"/>
    <dgm:cxn modelId="{1E174FAD-14EB-48F1-BFF7-0CCAEA803D88}" srcId="{FA1A24DD-AFD0-42ED-98DF-15212E5F5685}" destId="{80BA5326-3689-4973-B68A-37FE2F3F54BD}" srcOrd="0" destOrd="0" parTransId="{B0BD5EC2-4BF5-4881-B0F9-6B124487DB8E}" sibTransId="{3A263B09-A85F-40B8-8C50-AEE8443D63AC}"/>
    <dgm:cxn modelId="{F5FAA2AE-F7F5-4122-8493-AE50EB93AECA}" srcId="{38BF0500-2C9D-452E-BDB3-054BB548D04C}" destId="{7517B39A-BD97-4D69-BFC5-63615DF5062F}" srcOrd="2" destOrd="0" parTransId="{6222A7B3-F24C-44DD-A980-D9EBAA7452C8}" sibTransId="{FEC69B7C-E331-4198-9A87-C986412788FA}"/>
    <dgm:cxn modelId="{590C55B1-5A78-4B42-9E8B-BE9EC2D7FF90}" type="presOf" srcId="{F1D06CB9-176D-465D-B964-2785D3A59271}" destId="{F4B3AA5A-BD1A-4408-8526-82AE4162A680}" srcOrd="0" destOrd="2" presId="urn:microsoft.com/office/officeart/2018/2/layout/IconVerticalSolidList"/>
    <dgm:cxn modelId="{2D5948BD-6273-436F-A561-1A6FF8EF87B6}" srcId="{003C31B8-2AAF-46AF-B6A7-06B665722D1F}" destId="{AE1655B3-DF9A-4919-86A8-2CF17077E1DF}" srcOrd="2" destOrd="0" parTransId="{C5B1F6E0-9ED8-4567-8490-19939A92485B}" sibTransId="{731353B8-C623-4426-917A-0668B0F06C75}"/>
    <dgm:cxn modelId="{7368E8BE-91BD-4593-970E-9DCB4BC87B51}" type="presOf" srcId="{B702401A-1AE7-4AA0-8C20-174B1D58F3E2}" destId="{F4B3AA5A-BD1A-4408-8526-82AE4162A680}" srcOrd="0" destOrd="1" presId="urn:microsoft.com/office/officeart/2018/2/layout/IconVerticalSolidList"/>
    <dgm:cxn modelId="{0273B6C7-818D-4E24-8F52-8A84D679D7AA}" type="presOf" srcId="{2386D033-383D-4527-9872-420A0B8F5E3F}" destId="{1756E409-C24D-4AEB-9AFA-494C9CCA5A19}" srcOrd="0" destOrd="1" presId="urn:microsoft.com/office/officeart/2018/2/layout/IconVerticalSolidList"/>
    <dgm:cxn modelId="{1C157CD5-8643-45A9-B0C5-EF590EC5AE6D}" srcId="{29CD98C2-4C6F-4E8A-8CDF-61C9304FC420}" destId="{FA1A24DD-AFD0-42ED-98DF-15212E5F5685}" srcOrd="2" destOrd="0" parTransId="{E8B3C122-F8C3-4162-84C8-641E2CED1BD4}" sibTransId="{D3AB9373-48DC-446A-A36B-5F6CE5C8DB77}"/>
    <dgm:cxn modelId="{6DE3E7D9-F4D7-4A23-976B-B373AAC6040A}" type="presOf" srcId="{7517B39A-BD97-4D69-BFC5-63615DF5062F}" destId="{67E0F234-A772-402A-B68D-11DC83566F52}" srcOrd="0" destOrd="2" presId="urn:microsoft.com/office/officeart/2018/2/layout/IconVerticalSolidList"/>
    <dgm:cxn modelId="{30895CE3-8DB1-413B-B5FB-79B613B9C842}" type="presOf" srcId="{FA1A24DD-AFD0-42ED-98DF-15212E5F5685}" destId="{D4A6FC2C-5FC3-4B09-B4F6-11BC4DB6E970}" srcOrd="0" destOrd="0" presId="urn:microsoft.com/office/officeart/2018/2/layout/IconVerticalSolidList"/>
    <dgm:cxn modelId="{01257CE8-BFD7-48D3-8B4A-65E936D78A9F}" srcId="{9BE236F8-580D-4ADE-9E41-F0A619B67AB7}" destId="{B702401A-1AE7-4AA0-8C20-174B1D58F3E2}" srcOrd="1" destOrd="0" parTransId="{19584039-EBF8-4F67-BBA7-4E8AE685A9EA}" sibTransId="{7A82D38B-0323-4CA2-9EB8-3F1C91AFBDAE}"/>
    <dgm:cxn modelId="{60DC92EF-801B-4E0A-A2CA-71542D76C96F}" type="presOf" srcId="{035527D1-67C9-4902-9E54-352F518670F8}" destId="{67E0F234-A772-402A-B68D-11DC83566F52}" srcOrd="0" destOrd="0" presId="urn:microsoft.com/office/officeart/2018/2/layout/IconVerticalSolidList"/>
    <dgm:cxn modelId="{433C4364-DF5F-45D0-B416-93CABBA62900}" type="presParOf" srcId="{6A6B74F0-2503-4547-9F54-81C6A66185BA}" destId="{A2E42F95-D2B3-4D5E-9333-81DA8EFAE5EE}" srcOrd="0" destOrd="0" presId="urn:microsoft.com/office/officeart/2018/2/layout/IconVerticalSolidList"/>
    <dgm:cxn modelId="{487797B5-B8D0-4CEB-AD87-77DBEF199697}" type="presParOf" srcId="{A2E42F95-D2B3-4D5E-9333-81DA8EFAE5EE}" destId="{61808F65-B1DF-404F-84C4-CF44B12BC679}" srcOrd="0" destOrd="0" presId="urn:microsoft.com/office/officeart/2018/2/layout/IconVerticalSolidList"/>
    <dgm:cxn modelId="{90E734C6-8385-4425-B4BC-2BF7AF03CC06}" type="presParOf" srcId="{A2E42F95-D2B3-4D5E-9333-81DA8EFAE5EE}" destId="{763F75C0-C1AF-4E1F-8139-ED4700EEAEEE}" srcOrd="1" destOrd="0" presId="urn:microsoft.com/office/officeart/2018/2/layout/IconVerticalSolidList"/>
    <dgm:cxn modelId="{95B526FC-08BE-439F-8D1C-72C0D3CDA5D4}" type="presParOf" srcId="{A2E42F95-D2B3-4D5E-9333-81DA8EFAE5EE}" destId="{B7DBEA5E-621A-48B9-B2AF-021D9641C557}" srcOrd="2" destOrd="0" presId="urn:microsoft.com/office/officeart/2018/2/layout/IconVerticalSolidList"/>
    <dgm:cxn modelId="{3DA10FD0-9C96-4403-86A1-0808F53BD32D}" type="presParOf" srcId="{A2E42F95-D2B3-4D5E-9333-81DA8EFAE5EE}" destId="{9300EB4A-B354-41A6-BB9D-CDFA71C2C5A6}" srcOrd="3" destOrd="0" presId="urn:microsoft.com/office/officeart/2018/2/layout/IconVerticalSolidList"/>
    <dgm:cxn modelId="{AD4828BE-3300-481C-BDFB-25E85BD07089}" type="presParOf" srcId="{A2E42F95-D2B3-4D5E-9333-81DA8EFAE5EE}" destId="{67E0F234-A772-402A-B68D-11DC83566F52}" srcOrd="4" destOrd="0" presId="urn:microsoft.com/office/officeart/2018/2/layout/IconVerticalSolidList"/>
    <dgm:cxn modelId="{761CFCEF-C266-4A2B-A343-E516C593E3C5}" type="presParOf" srcId="{6A6B74F0-2503-4547-9F54-81C6A66185BA}" destId="{C6CEF5D8-E640-431C-843D-61510198738B}" srcOrd="1" destOrd="0" presId="urn:microsoft.com/office/officeart/2018/2/layout/IconVerticalSolidList"/>
    <dgm:cxn modelId="{A38DFEC9-BBF1-4410-9079-84A165A57E0B}" type="presParOf" srcId="{6A6B74F0-2503-4547-9F54-81C6A66185BA}" destId="{6C1B06CD-D162-4141-B601-16ED856ECFD2}" srcOrd="2" destOrd="0" presId="urn:microsoft.com/office/officeart/2018/2/layout/IconVerticalSolidList"/>
    <dgm:cxn modelId="{30A632AE-0893-4450-A0B8-9A8C07CEE95B}" type="presParOf" srcId="{6C1B06CD-D162-4141-B601-16ED856ECFD2}" destId="{F99F2B63-74AB-46AD-8FBD-AEB58C4AD826}" srcOrd="0" destOrd="0" presId="urn:microsoft.com/office/officeart/2018/2/layout/IconVerticalSolidList"/>
    <dgm:cxn modelId="{6539924D-43D4-4488-8B8B-199334658278}" type="presParOf" srcId="{6C1B06CD-D162-4141-B601-16ED856ECFD2}" destId="{3E06E169-3CB3-4354-803E-9B7B6AEC518A}" srcOrd="1" destOrd="0" presId="urn:microsoft.com/office/officeart/2018/2/layout/IconVerticalSolidList"/>
    <dgm:cxn modelId="{7EF3F891-185B-4E76-94F5-8737C6EB1420}" type="presParOf" srcId="{6C1B06CD-D162-4141-B601-16ED856ECFD2}" destId="{F22E50F8-ABF0-4672-B819-60AB03ECADBF}" srcOrd="2" destOrd="0" presId="urn:microsoft.com/office/officeart/2018/2/layout/IconVerticalSolidList"/>
    <dgm:cxn modelId="{F2FE939D-1E97-446F-8708-344C182DB50C}" type="presParOf" srcId="{6C1B06CD-D162-4141-B601-16ED856ECFD2}" destId="{AD0FFDDE-97BA-4D41-9E9D-4DDBBA2AB810}" srcOrd="3" destOrd="0" presId="urn:microsoft.com/office/officeart/2018/2/layout/IconVerticalSolidList"/>
    <dgm:cxn modelId="{E013FE52-5B68-4F21-B7CA-D8C9216E52BA}" type="presParOf" srcId="{6C1B06CD-D162-4141-B601-16ED856ECFD2}" destId="{F4B3AA5A-BD1A-4408-8526-82AE4162A680}" srcOrd="4" destOrd="0" presId="urn:microsoft.com/office/officeart/2018/2/layout/IconVerticalSolidList"/>
    <dgm:cxn modelId="{2679987F-B10C-48EB-B391-81B0DDDCD895}" type="presParOf" srcId="{6A6B74F0-2503-4547-9F54-81C6A66185BA}" destId="{249FC0CD-E3FD-4C4E-94DC-91136E8B5333}" srcOrd="3" destOrd="0" presId="urn:microsoft.com/office/officeart/2018/2/layout/IconVerticalSolidList"/>
    <dgm:cxn modelId="{2347F888-E5CD-4678-9C35-F730B8F38850}" type="presParOf" srcId="{6A6B74F0-2503-4547-9F54-81C6A66185BA}" destId="{C8F5FFB1-6FA0-4252-93A0-650725C129D7}" srcOrd="4" destOrd="0" presId="urn:microsoft.com/office/officeart/2018/2/layout/IconVerticalSolidList"/>
    <dgm:cxn modelId="{1DFD7EF0-3210-450C-8EC7-E031582D8F43}" type="presParOf" srcId="{C8F5FFB1-6FA0-4252-93A0-650725C129D7}" destId="{FB9B45A9-0BE0-424E-A8C9-AB1FDF33A507}" srcOrd="0" destOrd="0" presId="urn:microsoft.com/office/officeart/2018/2/layout/IconVerticalSolidList"/>
    <dgm:cxn modelId="{88C1CD7C-EAB1-4A87-89FB-936953B002EA}" type="presParOf" srcId="{C8F5FFB1-6FA0-4252-93A0-650725C129D7}" destId="{F3F2F056-2954-4017-BAF7-9AE15A1A3AA3}" srcOrd="1" destOrd="0" presId="urn:microsoft.com/office/officeart/2018/2/layout/IconVerticalSolidList"/>
    <dgm:cxn modelId="{79BDB9D8-86BE-42B1-A6AA-115F6BCCA7D6}" type="presParOf" srcId="{C8F5FFB1-6FA0-4252-93A0-650725C129D7}" destId="{B51993F1-0814-4B31-B638-D267840B9A59}" srcOrd="2" destOrd="0" presId="urn:microsoft.com/office/officeart/2018/2/layout/IconVerticalSolidList"/>
    <dgm:cxn modelId="{4C41AC02-BD1D-4382-9F6C-DC63ECD4DABE}" type="presParOf" srcId="{C8F5FFB1-6FA0-4252-93A0-650725C129D7}" destId="{D4A6FC2C-5FC3-4B09-B4F6-11BC4DB6E970}" srcOrd="3" destOrd="0" presId="urn:microsoft.com/office/officeart/2018/2/layout/IconVerticalSolidList"/>
    <dgm:cxn modelId="{1C130DC9-07C1-4C05-A495-771F464A7147}" type="presParOf" srcId="{C8F5FFB1-6FA0-4252-93A0-650725C129D7}" destId="{19F37F17-249C-42F5-8EA6-BD7AEC95F926}" srcOrd="4" destOrd="0" presId="urn:microsoft.com/office/officeart/2018/2/layout/IconVerticalSolidList"/>
    <dgm:cxn modelId="{A2F7F444-32A1-4311-97DE-FDD9B792FAAB}" type="presParOf" srcId="{6A6B74F0-2503-4547-9F54-81C6A66185BA}" destId="{F60741BB-0E60-4DE4-9DB5-18F3664D1A6C}" srcOrd="5" destOrd="0" presId="urn:microsoft.com/office/officeart/2018/2/layout/IconVerticalSolidList"/>
    <dgm:cxn modelId="{DB4EBE87-DA85-47AC-989F-1970B5BDFBF4}" type="presParOf" srcId="{6A6B74F0-2503-4547-9F54-81C6A66185BA}" destId="{13829E2C-E589-4034-B11D-764EAE0A66FC}" srcOrd="6" destOrd="0" presId="urn:microsoft.com/office/officeart/2018/2/layout/IconVerticalSolidList"/>
    <dgm:cxn modelId="{57B54BC2-4AC2-43F7-9BF2-FB0A96933AFF}" type="presParOf" srcId="{13829E2C-E589-4034-B11D-764EAE0A66FC}" destId="{A2E2D964-C0F7-4C85-A725-34CC36440BED}" srcOrd="0" destOrd="0" presId="urn:microsoft.com/office/officeart/2018/2/layout/IconVerticalSolidList"/>
    <dgm:cxn modelId="{A7D2A915-F97D-407D-8531-E3BD0481072F}" type="presParOf" srcId="{13829E2C-E589-4034-B11D-764EAE0A66FC}" destId="{FB93F95B-7EB4-4EAC-906D-535E8EDD2EFC}" srcOrd="1" destOrd="0" presId="urn:microsoft.com/office/officeart/2018/2/layout/IconVerticalSolidList"/>
    <dgm:cxn modelId="{8111357D-629F-452A-A1BA-64FC8F31BC8D}" type="presParOf" srcId="{13829E2C-E589-4034-B11D-764EAE0A66FC}" destId="{00DA3FBA-3E1A-4B5D-9C57-CFFA542E5A6B}" srcOrd="2" destOrd="0" presId="urn:microsoft.com/office/officeart/2018/2/layout/IconVerticalSolidList"/>
    <dgm:cxn modelId="{C5635477-F8BB-4D8C-8458-A558A57A3D84}" type="presParOf" srcId="{13829E2C-E589-4034-B11D-764EAE0A66FC}" destId="{CDAFB156-B9FE-4EF4-97E5-D1D554E4056A}" srcOrd="3" destOrd="0" presId="urn:microsoft.com/office/officeart/2018/2/layout/IconVerticalSolidList"/>
    <dgm:cxn modelId="{4C8AEFED-4C4B-46AA-86D3-DCFB3AFB568C}" type="presParOf" srcId="{13829E2C-E589-4034-B11D-764EAE0A66FC}" destId="{1756E409-C24D-4AEB-9AFA-494C9CCA5A1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56919-679B-4237-AFCB-4E97CBD500B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CC5EA7C-5AC5-4AEC-9EC1-B0B5E2DA62F2}">
      <dgm:prSet/>
      <dgm:spPr/>
      <dgm:t>
        <a:bodyPr/>
        <a:lstStyle/>
        <a:p>
          <a:pPr>
            <a:lnSpc>
              <a:spcPct val="100000"/>
            </a:lnSpc>
          </a:pPr>
          <a:r>
            <a:rPr lang="en-US" dirty="0"/>
            <a:t>A variable in Python is a reference rather a container.</a:t>
          </a:r>
        </a:p>
      </dgm:t>
    </dgm:pt>
    <dgm:pt modelId="{D1583CFC-DC2C-4A27-B668-C22D9F983C5A}" type="parTrans" cxnId="{706524CC-8F05-448A-9ABE-9A3C82A4047E}">
      <dgm:prSet/>
      <dgm:spPr/>
      <dgm:t>
        <a:bodyPr/>
        <a:lstStyle/>
        <a:p>
          <a:endParaRPr lang="en-US"/>
        </a:p>
      </dgm:t>
    </dgm:pt>
    <dgm:pt modelId="{1E83EA0E-B2D5-494D-8040-686645E44837}" type="sibTrans" cxnId="{706524CC-8F05-448A-9ABE-9A3C82A4047E}">
      <dgm:prSet/>
      <dgm:spPr/>
      <dgm:t>
        <a:bodyPr/>
        <a:lstStyle/>
        <a:p>
          <a:pPr>
            <a:lnSpc>
              <a:spcPct val="100000"/>
            </a:lnSpc>
          </a:pPr>
          <a:endParaRPr lang="en-US"/>
        </a:p>
      </dgm:t>
    </dgm:pt>
    <dgm:pt modelId="{54D1D5A5-DCAC-4682-98DF-45F23D920071}">
      <dgm:prSet custT="1"/>
      <dgm:spPr/>
      <dgm:t>
        <a:bodyPr/>
        <a:lstStyle/>
        <a:p>
          <a:pPr>
            <a:lnSpc>
              <a:spcPct val="100000"/>
            </a:lnSpc>
          </a:pPr>
          <a:r>
            <a:rPr lang="en-US" sz="1800" b="1" dirty="0"/>
            <a:t>Python is dynamically typed, which means you don’t have to associate a type with a variable name </a:t>
          </a:r>
        </a:p>
      </dgm:t>
    </dgm:pt>
    <dgm:pt modelId="{14295340-3499-4C25-89DE-B6AC35C726B2}" type="parTrans" cxnId="{7D2C0481-D3FC-4D5B-824C-6E49333ADABA}">
      <dgm:prSet/>
      <dgm:spPr/>
      <dgm:t>
        <a:bodyPr/>
        <a:lstStyle/>
        <a:p>
          <a:endParaRPr lang="en-US"/>
        </a:p>
      </dgm:t>
    </dgm:pt>
    <dgm:pt modelId="{2015E092-BFDB-4DFF-BF6F-B0C182768515}" type="sibTrans" cxnId="{7D2C0481-D3FC-4D5B-824C-6E49333ADABA}">
      <dgm:prSet/>
      <dgm:spPr/>
      <dgm:t>
        <a:bodyPr/>
        <a:lstStyle/>
        <a:p>
          <a:pPr>
            <a:lnSpc>
              <a:spcPct val="100000"/>
            </a:lnSpc>
          </a:pPr>
          <a:endParaRPr lang="en-US"/>
        </a:p>
      </dgm:t>
    </dgm:pt>
    <dgm:pt modelId="{30607529-D3A8-4697-A872-E049537344C4}">
      <dgm:prSet custT="1"/>
      <dgm:spPr/>
      <dgm:t>
        <a:bodyPr/>
        <a:lstStyle/>
        <a:p>
          <a:pPr>
            <a:lnSpc>
              <a:spcPct val="100000"/>
            </a:lnSpc>
          </a:pPr>
          <a:r>
            <a:rPr lang="en-US" sz="1600" b="1" dirty="0"/>
            <a:t>we don’t have to explicitly declare a variable, rather the variable is created in the same statement, where we assign an object to the variable.</a:t>
          </a:r>
        </a:p>
      </dgm:t>
    </dgm:pt>
    <dgm:pt modelId="{51F48E2A-54AB-49C1-8B4F-D24F2AA75ABF}" type="parTrans" cxnId="{A9B2C8F0-3F08-4D3F-8931-1F63C35CFAA4}">
      <dgm:prSet/>
      <dgm:spPr/>
      <dgm:t>
        <a:bodyPr/>
        <a:lstStyle/>
        <a:p>
          <a:endParaRPr lang="en-US"/>
        </a:p>
      </dgm:t>
    </dgm:pt>
    <dgm:pt modelId="{8D4DFFD0-D3AD-4A97-BE8A-3B0060AAF384}" type="sibTrans" cxnId="{A9B2C8F0-3F08-4D3F-8931-1F63C35CFAA4}">
      <dgm:prSet/>
      <dgm:spPr/>
      <dgm:t>
        <a:bodyPr/>
        <a:lstStyle/>
        <a:p>
          <a:endParaRPr lang="en-US"/>
        </a:p>
      </dgm:t>
    </dgm:pt>
    <dgm:pt modelId="{79971FC1-60BA-4E6E-9AE1-E3BBC31F0B94}" type="pres">
      <dgm:prSet presAssocID="{EEF56919-679B-4237-AFCB-4E97CBD500B4}" presName="root" presStyleCnt="0">
        <dgm:presLayoutVars>
          <dgm:dir/>
          <dgm:resizeHandles val="exact"/>
        </dgm:presLayoutVars>
      </dgm:prSet>
      <dgm:spPr/>
    </dgm:pt>
    <dgm:pt modelId="{AD00B490-B867-4EB7-8DBB-CC3AB72F30B9}" type="pres">
      <dgm:prSet presAssocID="{EEF56919-679B-4237-AFCB-4E97CBD500B4}" presName="container" presStyleCnt="0">
        <dgm:presLayoutVars>
          <dgm:dir/>
          <dgm:resizeHandles val="exact"/>
        </dgm:presLayoutVars>
      </dgm:prSet>
      <dgm:spPr/>
    </dgm:pt>
    <dgm:pt modelId="{28103E86-D60E-460D-94DA-403CAE8CB837}" type="pres">
      <dgm:prSet presAssocID="{CCC5EA7C-5AC5-4AEC-9EC1-B0B5E2DA62F2}" presName="compNode" presStyleCnt="0"/>
      <dgm:spPr/>
    </dgm:pt>
    <dgm:pt modelId="{6FA7F2BD-DACB-4543-BCE7-42F9E9B1B0B4}" type="pres">
      <dgm:prSet presAssocID="{CCC5EA7C-5AC5-4AEC-9EC1-B0B5E2DA62F2}" presName="iconBgRect" presStyleLbl="bgShp" presStyleIdx="0" presStyleCnt="3"/>
      <dgm:spPr/>
    </dgm:pt>
    <dgm:pt modelId="{B74C304C-1D14-405B-9CE2-7D14085C4B34}" type="pres">
      <dgm:prSet presAssocID="{CCC5EA7C-5AC5-4AEC-9EC1-B0B5E2DA62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992B1E4-A67D-470D-B889-98A2C97F1D01}" type="pres">
      <dgm:prSet presAssocID="{CCC5EA7C-5AC5-4AEC-9EC1-B0B5E2DA62F2}" presName="spaceRect" presStyleCnt="0"/>
      <dgm:spPr/>
    </dgm:pt>
    <dgm:pt modelId="{36C2206B-684A-44DE-B1D0-C4482DBD1BEA}" type="pres">
      <dgm:prSet presAssocID="{CCC5EA7C-5AC5-4AEC-9EC1-B0B5E2DA62F2}" presName="textRect" presStyleLbl="revTx" presStyleIdx="0" presStyleCnt="3" custScaleY="159385">
        <dgm:presLayoutVars>
          <dgm:chMax val="1"/>
          <dgm:chPref val="1"/>
        </dgm:presLayoutVars>
      </dgm:prSet>
      <dgm:spPr/>
    </dgm:pt>
    <dgm:pt modelId="{B693671E-0D21-42C3-AB03-2D573B9922FE}" type="pres">
      <dgm:prSet presAssocID="{1E83EA0E-B2D5-494D-8040-686645E44837}" presName="sibTrans" presStyleLbl="sibTrans2D1" presStyleIdx="0" presStyleCnt="0"/>
      <dgm:spPr/>
    </dgm:pt>
    <dgm:pt modelId="{55AC3B40-1A95-4066-9CB6-05EB54BC99EC}" type="pres">
      <dgm:prSet presAssocID="{54D1D5A5-DCAC-4682-98DF-45F23D920071}" presName="compNode" presStyleCnt="0"/>
      <dgm:spPr/>
    </dgm:pt>
    <dgm:pt modelId="{FB1F0885-BA2B-4702-B40B-36A313643787}" type="pres">
      <dgm:prSet presAssocID="{54D1D5A5-DCAC-4682-98DF-45F23D920071}" presName="iconBgRect" presStyleLbl="bgShp" presStyleIdx="1" presStyleCnt="3"/>
      <dgm:spPr/>
    </dgm:pt>
    <dgm:pt modelId="{7852B54A-A107-472C-BAD4-ED92EE76DF5E}" type="pres">
      <dgm:prSet presAssocID="{54D1D5A5-DCAC-4682-98DF-45F23D9200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A4E94F62-B553-491B-B34A-E5AD86C915B0}" type="pres">
      <dgm:prSet presAssocID="{54D1D5A5-DCAC-4682-98DF-45F23D920071}" presName="spaceRect" presStyleCnt="0"/>
      <dgm:spPr/>
    </dgm:pt>
    <dgm:pt modelId="{16FE2FD7-3DA3-4A76-B45D-4CF443C32C30}" type="pres">
      <dgm:prSet presAssocID="{54D1D5A5-DCAC-4682-98DF-45F23D920071}" presName="textRect" presStyleLbl="revTx" presStyleIdx="1" presStyleCnt="3" custScaleY="156428">
        <dgm:presLayoutVars>
          <dgm:chMax val="1"/>
          <dgm:chPref val="1"/>
        </dgm:presLayoutVars>
      </dgm:prSet>
      <dgm:spPr/>
    </dgm:pt>
    <dgm:pt modelId="{48178AD4-BAA6-480F-9EE2-EE78A3655052}" type="pres">
      <dgm:prSet presAssocID="{2015E092-BFDB-4DFF-BF6F-B0C182768515}" presName="sibTrans" presStyleLbl="sibTrans2D1" presStyleIdx="0" presStyleCnt="0"/>
      <dgm:spPr/>
    </dgm:pt>
    <dgm:pt modelId="{905F4CF2-ABD8-41C0-BC0E-3FA4313BEBF0}" type="pres">
      <dgm:prSet presAssocID="{30607529-D3A8-4697-A872-E049537344C4}" presName="compNode" presStyleCnt="0"/>
      <dgm:spPr/>
    </dgm:pt>
    <dgm:pt modelId="{AE86B0EB-962E-4B14-98A4-CBA10A0F2D6C}" type="pres">
      <dgm:prSet presAssocID="{30607529-D3A8-4697-A872-E049537344C4}" presName="iconBgRect" presStyleLbl="bgShp" presStyleIdx="2" presStyleCnt="3"/>
      <dgm:spPr/>
    </dgm:pt>
    <dgm:pt modelId="{27EBDCCB-C4F0-4D43-AA7A-27699E8C0A1C}" type="pres">
      <dgm:prSet presAssocID="{30607529-D3A8-4697-A872-E049537344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A7E87C2C-3CC9-42B1-8BAD-173DC107B6F9}" type="pres">
      <dgm:prSet presAssocID="{30607529-D3A8-4697-A872-E049537344C4}" presName="spaceRect" presStyleCnt="0"/>
      <dgm:spPr/>
    </dgm:pt>
    <dgm:pt modelId="{B50A06E6-1A72-445F-BBE1-ED3659E3A38A}" type="pres">
      <dgm:prSet presAssocID="{30607529-D3A8-4697-A872-E049537344C4}" presName="textRect" presStyleLbl="revTx" presStyleIdx="2" presStyleCnt="3" custScaleY="190612">
        <dgm:presLayoutVars>
          <dgm:chMax val="1"/>
          <dgm:chPref val="1"/>
        </dgm:presLayoutVars>
      </dgm:prSet>
      <dgm:spPr/>
    </dgm:pt>
  </dgm:ptLst>
  <dgm:cxnLst>
    <dgm:cxn modelId="{4DD88213-5C75-48F8-AA61-36253B8CDC49}" type="presOf" srcId="{1E83EA0E-B2D5-494D-8040-686645E44837}" destId="{B693671E-0D21-42C3-AB03-2D573B9922FE}" srcOrd="0" destOrd="0" presId="urn:microsoft.com/office/officeart/2018/2/layout/IconCircleList"/>
    <dgm:cxn modelId="{06DE5072-0667-4958-B219-816D971EA3B6}" type="presOf" srcId="{EEF56919-679B-4237-AFCB-4E97CBD500B4}" destId="{79971FC1-60BA-4E6E-9AE1-E3BBC31F0B94}" srcOrd="0" destOrd="0" presId="urn:microsoft.com/office/officeart/2018/2/layout/IconCircleList"/>
    <dgm:cxn modelId="{7D2C0481-D3FC-4D5B-824C-6E49333ADABA}" srcId="{EEF56919-679B-4237-AFCB-4E97CBD500B4}" destId="{54D1D5A5-DCAC-4682-98DF-45F23D920071}" srcOrd="1" destOrd="0" parTransId="{14295340-3499-4C25-89DE-B6AC35C726B2}" sibTransId="{2015E092-BFDB-4DFF-BF6F-B0C182768515}"/>
    <dgm:cxn modelId="{E6905BB8-3540-4016-B97C-30A52FE16816}" type="presOf" srcId="{30607529-D3A8-4697-A872-E049537344C4}" destId="{B50A06E6-1A72-445F-BBE1-ED3659E3A38A}" srcOrd="0" destOrd="0" presId="urn:microsoft.com/office/officeart/2018/2/layout/IconCircleList"/>
    <dgm:cxn modelId="{202C7DC2-6C7F-45B4-BC6F-FA6361AC7546}" type="presOf" srcId="{2015E092-BFDB-4DFF-BF6F-B0C182768515}" destId="{48178AD4-BAA6-480F-9EE2-EE78A3655052}" srcOrd="0" destOrd="0" presId="urn:microsoft.com/office/officeart/2018/2/layout/IconCircleList"/>
    <dgm:cxn modelId="{706524CC-8F05-448A-9ABE-9A3C82A4047E}" srcId="{EEF56919-679B-4237-AFCB-4E97CBD500B4}" destId="{CCC5EA7C-5AC5-4AEC-9EC1-B0B5E2DA62F2}" srcOrd="0" destOrd="0" parTransId="{D1583CFC-DC2C-4A27-B668-C22D9F983C5A}" sibTransId="{1E83EA0E-B2D5-494D-8040-686645E44837}"/>
    <dgm:cxn modelId="{68E7D1D6-8A10-4710-86AA-495379957DA5}" type="presOf" srcId="{54D1D5A5-DCAC-4682-98DF-45F23D920071}" destId="{16FE2FD7-3DA3-4A76-B45D-4CF443C32C30}" srcOrd="0" destOrd="0" presId="urn:microsoft.com/office/officeart/2018/2/layout/IconCircleList"/>
    <dgm:cxn modelId="{A9B2C8F0-3F08-4D3F-8931-1F63C35CFAA4}" srcId="{EEF56919-679B-4237-AFCB-4E97CBD500B4}" destId="{30607529-D3A8-4697-A872-E049537344C4}" srcOrd="2" destOrd="0" parTransId="{51F48E2A-54AB-49C1-8B4F-D24F2AA75ABF}" sibTransId="{8D4DFFD0-D3AD-4A97-BE8A-3B0060AAF384}"/>
    <dgm:cxn modelId="{5EF385F6-2B9A-4342-A00F-DB346F624BD7}" type="presOf" srcId="{CCC5EA7C-5AC5-4AEC-9EC1-B0B5E2DA62F2}" destId="{36C2206B-684A-44DE-B1D0-C4482DBD1BEA}" srcOrd="0" destOrd="0" presId="urn:microsoft.com/office/officeart/2018/2/layout/IconCircleList"/>
    <dgm:cxn modelId="{1D21C0E7-795E-4A33-8047-205DD176B657}" type="presParOf" srcId="{79971FC1-60BA-4E6E-9AE1-E3BBC31F0B94}" destId="{AD00B490-B867-4EB7-8DBB-CC3AB72F30B9}" srcOrd="0" destOrd="0" presId="urn:microsoft.com/office/officeart/2018/2/layout/IconCircleList"/>
    <dgm:cxn modelId="{8F9B7623-8A9C-4D50-BA98-2B9242B2DECA}" type="presParOf" srcId="{AD00B490-B867-4EB7-8DBB-CC3AB72F30B9}" destId="{28103E86-D60E-460D-94DA-403CAE8CB837}" srcOrd="0" destOrd="0" presId="urn:microsoft.com/office/officeart/2018/2/layout/IconCircleList"/>
    <dgm:cxn modelId="{05CF69BD-B805-4CC6-833C-6273B8F9F9E2}" type="presParOf" srcId="{28103E86-D60E-460D-94DA-403CAE8CB837}" destId="{6FA7F2BD-DACB-4543-BCE7-42F9E9B1B0B4}" srcOrd="0" destOrd="0" presId="urn:microsoft.com/office/officeart/2018/2/layout/IconCircleList"/>
    <dgm:cxn modelId="{C204B174-562F-4C12-B277-22CC0F58C4BA}" type="presParOf" srcId="{28103E86-D60E-460D-94DA-403CAE8CB837}" destId="{B74C304C-1D14-405B-9CE2-7D14085C4B34}" srcOrd="1" destOrd="0" presId="urn:microsoft.com/office/officeart/2018/2/layout/IconCircleList"/>
    <dgm:cxn modelId="{45CDB198-A819-4A7B-BE90-254CFE672699}" type="presParOf" srcId="{28103E86-D60E-460D-94DA-403CAE8CB837}" destId="{0992B1E4-A67D-470D-B889-98A2C97F1D01}" srcOrd="2" destOrd="0" presId="urn:microsoft.com/office/officeart/2018/2/layout/IconCircleList"/>
    <dgm:cxn modelId="{F349F003-EE70-4064-80E0-E9AC8BB0ACF4}" type="presParOf" srcId="{28103E86-D60E-460D-94DA-403CAE8CB837}" destId="{36C2206B-684A-44DE-B1D0-C4482DBD1BEA}" srcOrd="3" destOrd="0" presId="urn:microsoft.com/office/officeart/2018/2/layout/IconCircleList"/>
    <dgm:cxn modelId="{1BE2BA40-CF44-4DAA-81E3-472818AFFEBF}" type="presParOf" srcId="{AD00B490-B867-4EB7-8DBB-CC3AB72F30B9}" destId="{B693671E-0D21-42C3-AB03-2D573B9922FE}" srcOrd="1" destOrd="0" presId="urn:microsoft.com/office/officeart/2018/2/layout/IconCircleList"/>
    <dgm:cxn modelId="{047B04C3-63BD-4996-A192-DEAFD63F8014}" type="presParOf" srcId="{AD00B490-B867-4EB7-8DBB-CC3AB72F30B9}" destId="{55AC3B40-1A95-4066-9CB6-05EB54BC99EC}" srcOrd="2" destOrd="0" presId="urn:microsoft.com/office/officeart/2018/2/layout/IconCircleList"/>
    <dgm:cxn modelId="{8E99E862-DB49-4B2F-BACC-022F2E3640A3}" type="presParOf" srcId="{55AC3B40-1A95-4066-9CB6-05EB54BC99EC}" destId="{FB1F0885-BA2B-4702-B40B-36A313643787}" srcOrd="0" destOrd="0" presId="urn:microsoft.com/office/officeart/2018/2/layout/IconCircleList"/>
    <dgm:cxn modelId="{C9ED2056-5F69-4492-948E-1CB3B681A2DC}" type="presParOf" srcId="{55AC3B40-1A95-4066-9CB6-05EB54BC99EC}" destId="{7852B54A-A107-472C-BAD4-ED92EE76DF5E}" srcOrd="1" destOrd="0" presId="urn:microsoft.com/office/officeart/2018/2/layout/IconCircleList"/>
    <dgm:cxn modelId="{1022003C-77C2-40C3-A73F-CAE7C7147490}" type="presParOf" srcId="{55AC3B40-1A95-4066-9CB6-05EB54BC99EC}" destId="{A4E94F62-B553-491B-B34A-E5AD86C915B0}" srcOrd="2" destOrd="0" presId="urn:microsoft.com/office/officeart/2018/2/layout/IconCircleList"/>
    <dgm:cxn modelId="{B6277A1A-D3DA-42D5-B8EB-0914539BE9E2}" type="presParOf" srcId="{55AC3B40-1A95-4066-9CB6-05EB54BC99EC}" destId="{16FE2FD7-3DA3-4A76-B45D-4CF443C32C30}" srcOrd="3" destOrd="0" presId="urn:microsoft.com/office/officeart/2018/2/layout/IconCircleList"/>
    <dgm:cxn modelId="{FC3E3188-6F0B-4FB1-A623-F5620ABBCD4C}" type="presParOf" srcId="{AD00B490-B867-4EB7-8DBB-CC3AB72F30B9}" destId="{48178AD4-BAA6-480F-9EE2-EE78A3655052}" srcOrd="3" destOrd="0" presId="urn:microsoft.com/office/officeart/2018/2/layout/IconCircleList"/>
    <dgm:cxn modelId="{1701B045-EFCB-4673-9FB3-D804A3D14F26}" type="presParOf" srcId="{AD00B490-B867-4EB7-8DBB-CC3AB72F30B9}" destId="{905F4CF2-ABD8-41C0-BC0E-3FA4313BEBF0}" srcOrd="4" destOrd="0" presId="urn:microsoft.com/office/officeart/2018/2/layout/IconCircleList"/>
    <dgm:cxn modelId="{A6D479CD-AE8F-436F-8D9F-07C4090A9414}" type="presParOf" srcId="{905F4CF2-ABD8-41C0-BC0E-3FA4313BEBF0}" destId="{AE86B0EB-962E-4B14-98A4-CBA10A0F2D6C}" srcOrd="0" destOrd="0" presId="urn:microsoft.com/office/officeart/2018/2/layout/IconCircleList"/>
    <dgm:cxn modelId="{F07311D4-D1B3-47A1-9A57-9A68EFB82FF5}" type="presParOf" srcId="{905F4CF2-ABD8-41C0-BC0E-3FA4313BEBF0}" destId="{27EBDCCB-C4F0-4D43-AA7A-27699E8C0A1C}" srcOrd="1" destOrd="0" presId="urn:microsoft.com/office/officeart/2018/2/layout/IconCircleList"/>
    <dgm:cxn modelId="{EEE2C581-EB00-4B64-998A-51C34BAC71C4}" type="presParOf" srcId="{905F4CF2-ABD8-41C0-BC0E-3FA4313BEBF0}" destId="{A7E87C2C-3CC9-42B1-8BAD-173DC107B6F9}" srcOrd="2" destOrd="0" presId="urn:microsoft.com/office/officeart/2018/2/layout/IconCircleList"/>
    <dgm:cxn modelId="{064E4DD4-6DB2-4A6C-A299-60D3BCA19F4D}" type="presParOf" srcId="{905F4CF2-ABD8-41C0-BC0E-3FA4313BEBF0}" destId="{B50A06E6-1A72-445F-BBE1-ED3659E3A38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A580F-7EAD-42BC-A116-CD9FE397A3C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E6DA522-C347-4714-9E04-E5EDDA1A566D}">
      <dgm:prSet custT="1"/>
      <dgm:spPr/>
      <dgm:t>
        <a:bodyPr/>
        <a:lstStyle/>
        <a:p>
          <a:r>
            <a:rPr lang="en-US" sz="2400" b="1" dirty="0"/>
            <a:t>Python Keywords</a:t>
          </a:r>
          <a:r>
            <a:rPr lang="en-US" sz="2100" b="1" dirty="0"/>
            <a:t>: </a:t>
          </a:r>
          <a:r>
            <a:rPr lang="en-US" sz="2100" dirty="0"/>
            <a:t>and, def, False, import, not, True, as, del, finally, in, or, try, assert, </a:t>
          </a:r>
          <a:r>
            <a:rPr lang="en-US" sz="2100" dirty="0" err="1"/>
            <a:t>elif</a:t>
          </a:r>
          <a:r>
            <a:rPr lang="en-US" sz="2100" dirty="0"/>
            <a:t>, for, is, pass, while, break, else, from, lambda, print, with, class, except, global, None, raise, yield, continue, exec, if, nonlocal, return</a:t>
          </a:r>
        </a:p>
      </dgm:t>
    </dgm:pt>
    <dgm:pt modelId="{437A4C21-6D78-4DD8-86FF-A12EE85ABA4A}" type="parTrans" cxnId="{D713C62A-1CCD-4B6B-ABD6-E9195F577BB3}">
      <dgm:prSet/>
      <dgm:spPr/>
      <dgm:t>
        <a:bodyPr/>
        <a:lstStyle/>
        <a:p>
          <a:endParaRPr lang="en-US"/>
        </a:p>
      </dgm:t>
    </dgm:pt>
    <dgm:pt modelId="{9FB47F7B-68E1-44C5-B40C-FDC3D0A361A1}" type="sibTrans" cxnId="{D713C62A-1CCD-4B6B-ABD6-E9195F577BB3}">
      <dgm:prSet/>
      <dgm:spPr/>
      <dgm:t>
        <a:bodyPr/>
        <a:lstStyle/>
        <a:p>
          <a:endParaRPr lang="en-US"/>
        </a:p>
      </dgm:t>
    </dgm:pt>
    <dgm:pt modelId="{FE40475E-BA37-445A-B221-CABFD4D1F626}">
      <dgm:prSet custT="1"/>
      <dgm:spPr/>
      <dgm:t>
        <a:bodyPr/>
        <a:lstStyle/>
        <a:p>
          <a:r>
            <a:rPr lang="en-US" sz="4400" b="1" dirty="0"/>
            <a:t>Demonstration</a:t>
          </a:r>
          <a:endParaRPr lang="en-US" sz="4400" dirty="0"/>
        </a:p>
      </dgm:t>
    </dgm:pt>
    <dgm:pt modelId="{3F626E16-F90E-4980-BABB-BC9474BE0E04}" type="parTrans" cxnId="{0B346A70-F702-4559-B238-BE89A05439DA}">
      <dgm:prSet/>
      <dgm:spPr/>
      <dgm:t>
        <a:bodyPr/>
        <a:lstStyle/>
        <a:p>
          <a:endParaRPr lang="en-US"/>
        </a:p>
      </dgm:t>
    </dgm:pt>
    <dgm:pt modelId="{21FC283B-74E3-4B4C-89FC-041DD6A8EB9C}" type="sibTrans" cxnId="{0B346A70-F702-4559-B238-BE89A05439DA}">
      <dgm:prSet/>
      <dgm:spPr/>
      <dgm:t>
        <a:bodyPr/>
        <a:lstStyle/>
        <a:p>
          <a:endParaRPr lang="en-US"/>
        </a:p>
      </dgm:t>
    </dgm:pt>
    <dgm:pt modelId="{B4A0AD4F-9429-4400-BBE9-D8AF98AB21B2}" type="pres">
      <dgm:prSet presAssocID="{925A580F-7EAD-42BC-A116-CD9FE397A3C8}" presName="linear" presStyleCnt="0">
        <dgm:presLayoutVars>
          <dgm:animLvl val="lvl"/>
          <dgm:resizeHandles val="exact"/>
        </dgm:presLayoutVars>
      </dgm:prSet>
      <dgm:spPr/>
    </dgm:pt>
    <dgm:pt modelId="{ACAFD4E4-406B-49B9-B7E5-0BB9A0C368C6}" type="pres">
      <dgm:prSet presAssocID="{BE6DA522-C347-4714-9E04-E5EDDA1A566D}" presName="parentText" presStyleLbl="node1" presStyleIdx="0" presStyleCnt="2">
        <dgm:presLayoutVars>
          <dgm:chMax val="0"/>
          <dgm:bulletEnabled val="1"/>
        </dgm:presLayoutVars>
      </dgm:prSet>
      <dgm:spPr/>
    </dgm:pt>
    <dgm:pt modelId="{72339616-ACAD-4F49-9804-F3824F0EE4FF}" type="pres">
      <dgm:prSet presAssocID="{9FB47F7B-68E1-44C5-B40C-FDC3D0A361A1}" presName="spacer" presStyleCnt="0"/>
      <dgm:spPr/>
    </dgm:pt>
    <dgm:pt modelId="{FF9FFAF6-8E25-45FF-9448-6B81285D6EF3}" type="pres">
      <dgm:prSet presAssocID="{FE40475E-BA37-445A-B221-CABFD4D1F626}" presName="parentText" presStyleLbl="node1" presStyleIdx="1" presStyleCnt="2">
        <dgm:presLayoutVars>
          <dgm:chMax val="0"/>
          <dgm:bulletEnabled val="1"/>
        </dgm:presLayoutVars>
      </dgm:prSet>
      <dgm:spPr/>
    </dgm:pt>
  </dgm:ptLst>
  <dgm:cxnLst>
    <dgm:cxn modelId="{B0544A05-DBB5-4322-B48B-B85872C2FD37}" type="presOf" srcId="{BE6DA522-C347-4714-9E04-E5EDDA1A566D}" destId="{ACAFD4E4-406B-49B9-B7E5-0BB9A0C368C6}" srcOrd="0" destOrd="0" presId="urn:microsoft.com/office/officeart/2005/8/layout/vList2"/>
    <dgm:cxn modelId="{D713C62A-1CCD-4B6B-ABD6-E9195F577BB3}" srcId="{925A580F-7EAD-42BC-A116-CD9FE397A3C8}" destId="{BE6DA522-C347-4714-9E04-E5EDDA1A566D}" srcOrd="0" destOrd="0" parTransId="{437A4C21-6D78-4DD8-86FF-A12EE85ABA4A}" sibTransId="{9FB47F7B-68E1-44C5-B40C-FDC3D0A361A1}"/>
    <dgm:cxn modelId="{01C8303D-AD09-4A44-B5B1-777BEF24E0E9}" type="presOf" srcId="{FE40475E-BA37-445A-B221-CABFD4D1F626}" destId="{FF9FFAF6-8E25-45FF-9448-6B81285D6EF3}" srcOrd="0" destOrd="0" presId="urn:microsoft.com/office/officeart/2005/8/layout/vList2"/>
    <dgm:cxn modelId="{0B346A70-F702-4559-B238-BE89A05439DA}" srcId="{925A580F-7EAD-42BC-A116-CD9FE397A3C8}" destId="{FE40475E-BA37-445A-B221-CABFD4D1F626}" srcOrd="1" destOrd="0" parTransId="{3F626E16-F90E-4980-BABB-BC9474BE0E04}" sibTransId="{21FC283B-74E3-4B4C-89FC-041DD6A8EB9C}"/>
    <dgm:cxn modelId="{3E753E52-A047-417E-BA69-7624A40FCCBF}" type="presOf" srcId="{925A580F-7EAD-42BC-A116-CD9FE397A3C8}" destId="{B4A0AD4F-9429-4400-BBE9-D8AF98AB21B2}" srcOrd="0" destOrd="0" presId="urn:microsoft.com/office/officeart/2005/8/layout/vList2"/>
    <dgm:cxn modelId="{0A8026D0-B760-49EF-BE1A-674BCFCE47DF}" type="presParOf" srcId="{B4A0AD4F-9429-4400-BBE9-D8AF98AB21B2}" destId="{ACAFD4E4-406B-49B9-B7E5-0BB9A0C368C6}" srcOrd="0" destOrd="0" presId="urn:microsoft.com/office/officeart/2005/8/layout/vList2"/>
    <dgm:cxn modelId="{81EF0B12-EBD3-43AC-815D-C57EFAFF0873}" type="presParOf" srcId="{B4A0AD4F-9429-4400-BBE9-D8AF98AB21B2}" destId="{72339616-ACAD-4F49-9804-F3824F0EE4FF}" srcOrd="1" destOrd="0" presId="urn:microsoft.com/office/officeart/2005/8/layout/vList2"/>
    <dgm:cxn modelId="{075D0036-8A58-4954-918F-306A66EEBCC5}" type="presParOf" srcId="{B4A0AD4F-9429-4400-BBE9-D8AF98AB21B2}" destId="{FF9FFAF6-8E25-45FF-9448-6B81285D6EF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08F65-B1DF-404F-84C4-CF44B12BC679}">
      <dsp:nvSpPr>
        <dsp:cNvPr id="0" name=""/>
        <dsp:cNvSpPr/>
      </dsp:nvSpPr>
      <dsp:spPr>
        <a:xfrm>
          <a:off x="0" y="19045"/>
          <a:ext cx="10836965" cy="10287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F75C0-C1AF-4E1F-8139-ED4700EEAEEE}">
      <dsp:nvSpPr>
        <dsp:cNvPr id="0" name=""/>
        <dsp:cNvSpPr/>
      </dsp:nvSpPr>
      <dsp:spPr>
        <a:xfrm>
          <a:off x="311207" y="233506"/>
          <a:ext cx="565831" cy="565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0EB4A-B354-41A6-BB9D-CDFA71C2C5A6}">
      <dsp:nvSpPr>
        <dsp:cNvPr id="0" name=""/>
        <dsp:cNvSpPr/>
      </dsp:nvSpPr>
      <dsp:spPr>
        <a:xfrm>
          <a:off x="1188246" y="2029"/>
          <a:ext cx="4876634"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977900">
            <a:lnSpc>
              <a:spcPct val="100000"/>
            </a:lnSpc>
            <a:spcBef>
              <a:spcPct val="0"/>
            </a:spcBef>
            <a:spcAft>
              <a:spcPct val="35000"/>
            </a:spcAft>
            <a:buNone/>
          </a:pPr>
          <a:r>
            <a:rPr lang="en-US" sz="2200" kern="1200"/>
            <a:t>Pandas</a:t>
          </a:r>
        </a:p>
      </dsp:txBody>
      <dsp:txXfrm>
        <a:off x="1188246" y="2029"/>
        <a:ext cx="4876634" cy="1028785"/>
      </dsp:txXfrm>
    </dsp:sp>
    <dsp:sp modelId="{67E0F234-A772-402A-B68D-11DC83566F52}">
      <dsp:nvSpPr>
        <dsp:cNvPr id="0" name=""/>
        <dsp:cNvSpPr/>
      </dsp:nvSpPr>
      <dsp:spPr>
        <a:xfrm>
          <a:off x="6064881" y="2029"/>
          <a:ext cx="4772083"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622300">
            <a:lnSpc>
              <a:spcPct val="100000"/>
            </a:lnSpc>
            <a:spcBef>
              <a:spcPct val="0"/>
            </a:spcBef>
            <a:spcAft>
              <a:spcPct val="35000"/>
            </a:spcAft>
            <a:buNone/>
          </a:pPr>
          <a:r>
            <a:rPr lang="en-US" sz="1400" b="1" kern="1200"/>
            <a:t>Data Analysis Data Cleaning </a:t>
          </a:r>
        </a:p>
        <a:p>
          <a:pPr marL="0" lvl="0" indent="0" algn="l" defTabSz="622300">
            <a:lnSpc>
              <a:spcPct val="100000"/>
            </a:lnSpc>
            <a:spcBef>
              <a:spcPct val="0"/>
            </a:spcBef>
            <a:spcAft>
              <a:spcPct val="35000"/>
            </a:spcAft>
            <a:buNone/>
          </a:pPr>
          <a:r>
            <a:rPr lang="en-US" sz="1400" b="1" kern="1200" dirty="0"/>
            <a:t>High level Abstraction </a:t>
          </a:r>
        </a:p>
        <a:p>
          <a:pPr marL="0" lvl="0" indent="0" algn="l" defTabSz="622300">
            <a:lnSpc>
              <a:spcPct val="100000"/>
            </a:lnSpc>
            <a:spcBef>
              <a:spcPct val="0"/>
            </a:spcBef>
            <a:spcAft>
              <a:spcPct val="35000"/>
            </a:spcAft>
            <a:buNone/>
          </a:pPr>
          <a:r>
            <a:rPr lang="en-US" sz="1400" b="1" kern="1200" dirty="0"/>
            <a:t>Data structure and Manipulation tools </a:t>
          </a:r>
        </a:p>
      </dsp:txBody>
      <dsp:txXfrm>
        <a:off x="6064881" y="2029"/>
        <a:ext cx="4772083" cy="1028785"/>
      </dsp:txXfrm>
    </dsp:sp>
    <dsp:sp modelId="{F99F2B63-74AB-46AD-8FBD-AEB58C4AD826}">
      <dsp:nvSpPr>
        <dsp:cNvPr id="0" name=""/>
        <dsp:cNvSpPr/>
      </dsp:nvSpPr>
      <dsp:spPr>
        <a:xfrm>
          <a:off x="0" y="1288011"/>
          <a:ext cx="10836965" cy="10287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6E169-3CB3-4354-803E-9B7B6AEC518A}">
      <dsp:nvSpPr>
        <dsp:cNvPr id="0" name=""/>
        <dsp:cNvSpPr/>
      </dsp:nvSpPr>
      <dsp:spPr>
        <a:xfrm>
          <a:off x="311207" y="1519487"/>
          <a:ext cx="565831" cy="565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FFDDE-97BA-4D41-9E9D-4DDBBA2AB810}">
      <dsp:nvSpPr>
        <dsp:cNvPr id="0" name=""/>
        <dsp:cNvSpPr/>
      </dsp:nvSpPr>
      <dsp:spPr>
        <a:xfrm>
          <a:off x="1188246" y="1288011"/>
          <a:ext cx="4876634"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977900">
            <a:lnSpc>
              <a:spcPct val="100000"/>
            </a:lnSpc>
            <a:spcBef>
              <a:spcPct val="0"/>
            </a:spcBef>
            <a:spcAft>
              <a:spcPct val="35000"/>
            </a:spcAft>
            <a:buNone/>
          </a:pPr>
          <a:r>
            <a:rPr lang="en-US" sz="2200" kern="1200"/>
            <a:t>NumPy</a:t>
          </a:r>
        </a:p>
      </dsp:txBody>
      <dsp:txXfrm>
        <a:off x="1188246" y="1288011"/>
        <a:ext cx="4876634" cy="1028785"/>
      </dsp:txXfrm>
    </dsp:sp>
    <dsp:sp modelId="{F4B3AA5A-BD1A-4408-8526-82AE4162A680}">
      <dsp:nvSpPr>
        <dsp:cNvPr id="0" name=""/>
        <dsp:cNvSpPr/>
      </dsp:nvSpPr>
      <dsp:spPr>
        <a:xfrm>
          <a:off x="6064881" y="1288011"/>
          <a:ext cx="4772083"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622300">
            <a:lnSpc>
              <a:spcPct val="100000"/>
            </a:lnSpc>
            <a:spcBef>
              <a:spcPct val="0"/>
            </a:spcBef>
            <a:spcAft>
              <a:spcPct val="35000"/>
            </a:spcAft>
            <a:buNone/>
          </a:pPr>
          <a:r>
            <a:rPr lang="en-US" sz="1400" b="1" kern="1200" dirty="0"/>
            <a:t>Numerical Computation </a:t>
          </a:r>
        </a:p>
        <a:p>
          <a:pPr marL="0" lvl="0" indent="0" algn="l" defTabSz="622300">
            <a:lnSpc>
              <a:spcPct val="100000"/>
            </a:lnSpc>
            <a:spcBef>
              <a:spcPct val="0"/>
            </a:spcBef>
            <a:spcAft>
              <a:spcPct val="35000"/>
            </a:spcAft>
            <a:buNone/>
          </a:pPr>
          <a:r>
            <a:rPr lang="en-US" sz="1400" b="1" kern="1200" dirty="0"/>
            <a:t>Faster computation with vectorization</a:t>
          </a:r>
        </a:p>
        <a:p>
          <a:pPr marL="0" lvl="0" indent="0" algn="l" defTabSz="622300">
            <a:lnSpc>
              <a:spcPct val="100000"/>
            </a:lnSpc>
            <a:spcBef>
              <a:spcPct val="0"/>
            </a:spcBef>
            <a:spcAft>
              <a:spcPct val="35000"/>
            </a:spcAft>
            <a:buNone/>
          </a:pPr>
          <a:r>
            <a:rPr lang="en-US" sz="1400" b="1" kern="1200" dirty="0"/>
            <a:t>N-Dimensional array creation</a:t>
          </a:r>
        </a:p>
      </dsp:txBody>
      <dsp:txXfrm>
        <a:off x="6064881" y="1288011"/>
        <a:ext cx="4772083" cy="1028785"/>
      </dsp:txXfrm>
    </dsp:sp>
    <dsp:sp modelId="{FB9B45A9-0BE0-424E-A8C9-AB1FDF33A507}">
      <dsp:nvSpPr>
        <dsp:cNvPr id="0" name=""/>
        <dsp:cNvSpPr/>
      </dsp:nvSpPr>
      <dsp:spPr>
        <a:xfrm>
          <a:off x="0" y="2573992"/>
          <a:ext cx="10836965" cy="102878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2F056-2954-4017-BAF7-9AE15A1A3AA3}">
      <dsp:nvSpPr>
        <dsp:cNvPr id="0" name=""/>
        <dsp:cNvSpPr/>
      </dsp:nvSpPr>
      <dsp:spPr>
        <a:xfrm>
          <a:off x="311207" y="2805469"/>
          <a:ext cx="565831" cy="5658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A6FC2C-5FC3-4B09-B4F6-11BC4DB6E970}">
      <dsp:nvSpPr>
        <dsp:cNvPr id="0" name=""/>
        <dsp:cNvSpPr/>
      </dsp:nvSpPr>
      <dsp:spPr>
        <a:xfrm>
          <a:off x="1188246" y="2573992"/>
          <a:ext cx="4876634"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977900">
            <a:lnSpc>
              <a:spcPct val="100000"/>
            </a:lnSpc>
            <a:spcBef>
              <a:spcPct val="0"/>
            </a:spcBef>
            <a:spcAft>
              <a:spcPct val="35000"/>
            </a:spcAft>
            <a:buNone/>
          </a:pPr>
          <a:r>
            <a:rPr lang="en-US" sz="2200" kern="1200"/>
            <a:t>Matplotlib</a:t>
          </a:r>
        </a:p>
      </dsp:txBody>
      <dsp:txXfrm>
        <a:off x="1188246" y="2573992"/>
        <a:ext cx="4876634" cy="1028785"/>
      </dsp:txXfrm>
    </dsp:sp>
    <dsp:sp modelId="{19F37F17-249C-42F5-8EA6-BD7AEC95F926}">
      <dsp:nvSpPr>
        <dsp:cNvPr id="0" name=""/>
        <dsp:cNvSpPr/>
      </dsp:nvSpPr>
      <dsp:spPr>
        <a:xfrm>
          <a:off x="6064881" y="2573992"/>
          <a:ext cx="4772083"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622300">
            <a:lnSpc>
              <a:spcPct val="100000"/>
            </a:lnSpc>
            <a:spcBef>
              <a:spcPct val="0"/>
            </a:spcBef>
            <a:spcAft>
              <a:spcPct val="35000"/>
            </a:spcAft>
            <a:buNone/>
          </a:pPr>
          <a:r>
            <a:rPr lang="en-US" sz="1400" b="1" kern="1200" dirty="0"/>
            <a:t>Data Visualization (Bar Graph, Histogram , Scatter plot, Area Plot, Pie Plot)</a:t>
          </a:r>
        </a:p>
        <a:p>
          <a:pPr marL="0" lvl="0" indent="0" algn="l" defTabSz="622300">
            <a:lnSpc>
              <a:spcPct val="100000"/>
            </a:lnSpc>
            <a:spcBef>
              <a:spcPct val="0"/>
            </a:spcBef>
            <a:spcAft>
              <a:spcPct val="35000"/>
            </a:spcAft>
            <a:buNone/>
          </a:pPr>
          <a:r>
            <a:rPr lang="en-US" sz="1400" b="1" kern="1200" dirty="0"/>
            <a:t>Outliers Detection </a:t>
          </a:r>
        </a:p>
      </dsp:txBody>
      <dsp:txXfrm>
        <a:off x="6064881" y="2573992"/>
        <a:ext cx="4772083" cy="1028785"/>
      </dsp:txXfrm>
    </dsp:sp>
    <dsp:sp modelId="{A2E2D964-C0F7-4C85-A725-34CC36440BED}">
      <dsp:nvSpPr>
        <dsp:cNvPr id="0" name=""/>
        <dsp:cNvSpPr/>
      </dsp:nvSpPr>
      <dsp:spPr>
        <a:xfrm>
          <a:off x="0" y="3859974"/>
          <a:ext cx="10836965" cy="102878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3F95B-7EB4-4EAC-906D-535E8EDD2EFC}">
      <dsp:nvSpPr>
        <dsp:cNvPr id="0" name=""/>
        <dsp:cNvSpPr/>
      </dsp:nvSpPr>
      <dsp:spPr>
        <a:xfrm>
          <a:off x="311207" y="4091450"/>
          <a:ext cx="565831" cy="5658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AFB156-B9FE-4EF4-97E5-D1D554E4056A}">
      <dsp:nvSpPr>
        <dsp:cNvPr id="0" name=""/>
        <dsp:cNvSpPr/>
      </dsp:nvSpPr>
      <dsp:spPr>
        <a:xfrm>
          <a:off x="1188246" y="3859974"/>
          <a:ext cx="4876634"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977900">
            <a:lnSpc>
              <a:spcPct val="100000"/>
            </a:lnSpc>
            <a:spcBef>
              <a:spcPct val="0"/>
            </a:spcBef>
            <a:spcAft>
              <a:spcPct val="35000"/>
            </a:spcAft>
            <a:buNone/>
          </a:pPr>
          <a:r>
            <a:rPr lang="en-US" sz="2200" kern="1200"/>
            <a:t>Scikit-Learn</a:t>
          </a:r>
        </a:p>
      </dsp:txBody>
      <dsp:txXfrm>
        <a:off x="1188246" y="3859974"/>
        <a:ext cx="4876634" cy="1028785"/>
      </dsp:txXfrm>
    </dsp:sp>
    <dsp:sp modelId="{1756E409-C24D-4AEB-9AFA-494C9CCA5A19}">
      <dsp:nvSpPr>
        <dsp:cNvPr id="0" name=""/>
        <dsp:cNvSpPr/>
      </dsp:nvSpPr>
      <dsp:spPr>
        <a:xfrm>
          <a:off x="6064881" y="3859974"/>
          <a:ext cx="4772083" cy="1028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80" tIns="108880" rIns="108880" bIns="108880" numCol="1" spcCol="1270" anchor="ctr" anchorCtr="0">
          <a:noAutofit/>
        </a:bodyPr>
        <a:lstStyle/>
        <a:p>
          <a:pPr marL="0" lvl="0" indent="0" algn="l" defTabSz="622300">
            <a:lnSpc>
              <a:spcPct val="100000"/>
            </a:lnSpc>
            <a:spcBef>
              <a:spcPct val="0"/>
            </a:spcBef>
            <a:spcAft>
              <a:spcPct val="35000"/>
            </a:spcAft>
            <a:buNone/>
          </a:pPr>
          <a:r>
            <a:rPr lang="en-US" sz="1400" b="1" kern="1200"/>
            <a:t>Machine Learning </a:t>
          </a:r>
        </a:p>
        <a:p>
          <a:pPr marL="0" lvl="0" indent="0" algn="l" defTabSz="622300">
            <a:lnSpc>
              <a:spcPct val="100000"/>
            </a:lnSpc>
            <a:spcBef>
              <a:spcPct val="0"/>
            </a:spcBef>
            <a:spcAft>
              <a:spcPct val="35000"/>
            </a:spcAft>
            <a:buNone/>
          </a:pPr>
          <a:r>
            <a:rPr lang="en-US" sz="1400" b="1" kern="1200"/>
            <a:t>Support supervised, unsupervised task </a:t>
          </a:r>
        </a:p>
        <a:p>
          <a:pPr marL="0" lvl="0" indent="0" algn="l" defTabSz="622300">
            <a:lnSpc>
              <a:spcPct val="100000"/>
            </a:lnSpc>
            <a:spcBef>
              <a:spcPct val="0"/>
            </a:spcBef>
            <a:spcAft>
              <a:spcPct val="35000"/>
            </a:spcAft>
            <a:buNone/>
          </a:pPr>
          <a:r>
            <a:rPr lang="en-US" sz="1400" b="1" kern="1200" dirty="0"/>
            <a:t>Regression, Clustering, Classification</a:t>
          </a:r>
        </a:p>
      </dsp:txBody>
      <dsp:txXfrm>
        <a:off x="6064881" y="3859974"/>
        <a:ext cx="4772083" cy="1028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7F2BD-DACB-4543-BCE7-42F9E9B1B0B4}">
      <dsp:nvSpPr>
        <dsp:cNvPr id="0" name=""/>
        <dsp:cNvSpPr/>
      </dsp:nvSpPr>
      <dsp:spPr>
        <a:xfrm>
          <a:off x="392751" y="1866796"/>
          <a:ext cx="933656" cy="9336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C304C-1D14-405B-9CE2-7D14085C4B34}">
      <dsp:nvSpPr>
        <dsp:cNvPr id="0" name=""/>
        <dsp:cNvSpPr/>
      </dsp:nvSpPr>
      <dsp:spPr>
        <a:xfrm>
          <a:off x="588819" y="2062864"/>
          <a:ext cx="541520" cy="541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2206B-684A-44DE-B1D0-C4482DBD1BEA}">
      <dsp:nvSpPr>
        <dsp:cNvPr id="0" name=""/>
        <dsp:cNvSpPr/>
      </dsp:nvSpPr>
      <dsp:spPr>
        <a:xfrm>
          <a:off x="1526476" y="1589570"/>
          <a:ext cx="2200761" cy="148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A variable in Python is a reference rather a container.</a:t>
          </a:r>
        </a:p>
      </dsp:txBody>
      <dsp:txXfrm>
        <a:off x="1526476" y="1589570"/>
        <a:ext cx="2200761" cy="1488108"/>
      </dsp:txXfrm>
    </dsp:sp>
    <dsp:sp modelId="{FB1F0885-BA2B-4702-B40B-36A313643787}">
      <dsp:nvSpPr>
        <dsp:cNvPr id="0" name=""/>
        <dsp:cNvSpPr/>
      </dsp:nvSpPr>
      <dsp:spPr>
        <a:xfrm>
          <a:off x="4110704" y="1866796"/>
          <a:ext cx="933656" cy="9336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52B54A-A107-472C-BAD4-ED92EE76DF5E}">
      <dsp:nvSpPr>
        <dsp:cNvPr id="0" name=""/>
        <dsp:cNvSpPr/>
      </dsp:nvSpPr>
      <dsp:spPr>
        <a:xfrm>
          <a:off x="4306771" y="2062864"/>
          <a:ext cx="541520" cy="541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E2FD7-3DA3-4A76-B45D-4CF443C32C30}">
      <dsp:nvSpPr>
        <dsp:cNvPr id="0" name=""/>
        <dsp:cNvSpPr/>
      </dsp:nvSpPr>
      <dsp:spPr>
        <a:xfrm>
          <a:off x="5244429" y="1603375"/>
          <a:ext cx="2200761" cy="146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Python is dynamically typed, which means you don’t have to associate a type with a variable name </a:t>
          </a:r>
        </a:p>
      </dsp:txBody>
      <dsp:txXfrm>
        <a:off x="5244429" y="1603375"/>
        <a:ext cx="2200761" cy="1460499"/>
      </dsp:txXfrm>
    </dsp:sp>
    <dsp:sp modelId="{AE86B0EB-962E-4B14-98A4-CBA10A0F2D6C}">
      <dsp:nvSpPr>
        <dsp:cNvPr id="0" name=""/>
        <dsp:cNvSpPr/>
      </dsp:nvSpPr>
      <dsp:spPr>
        <a:xfrm>
          <a:off x="7828656" y="1866796"/>
          <a:ext cx="933656" cy="9336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BDCCB-C4F0-4D43-AA7A-27699E8C0A1C}">
      <dsp:nvSpPr>
        <dsp:cNvPr id="0" name=""/>
        <dsp:cNvSpPr/>
      </dsp:nvSpPr>
      <dsp:spPr>
        <a:xfrm>
          <a:off x="8024724" y="2062864"/>
          <a:ext cx="541520" cy="541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A06E6-1A72-445F-BBE1-ED3659E3A38A}">
      <dsp:nvSpPr>
        <dsp:cNvPr id="0" name=""/>
        <dsp:cNvSpPr/>
      </dsp:nvSpPr>
      <dsp:spPr>
        <a:xfrm>
          <a:off x="8962382" y="1443794"/>
          <a:ext cx="2200761" cy="177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we don’t have to explicitly declare a variable, rather the variable is created in the same statement, where we assign an object to the variable.</a:t>
          </a:r>
        </a:p>
      </dsp:txBody>
      <dsp:txXfrm>
        <a:off x="8962382" y="1443794"/>
        <a:ext cx="2200761" cy="1779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FD4E4-406B-49B9-B7E5-0BB9A0C368C6}">
      <dsp:nvSpPr>
        <dsp:cNvPr id="0" name=""/>
        <dsp:cNvSpPr/>
      </dsp:nvSpPr>
      <dsp:spPr>
        <a:xfrm>
          <a:off x="0" y="564"/>
          <a:ext cx="6586489" cy="18850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Python Keywords</a:t>
          </a:r>
          <a:r>
            <a:rPr lang="en-US" sz="2100" b="1" kern="1200" dirty="0"/>
            <a:t>: </a:t>
          </a:r>
          <a:r>
            <a:rPr lang="en-US" sz="2100" kern="1200" dirty="0"/>
            <a:t>and, def, False, import, not, True, as, del, finally, in, or, try, assert, </a:t>
          </a:r>
          <a:r>
            <a:rPr lang="en-US" sz="2100" kern="1200" dirty="0" err="1"/>
            <a:t>elif</a:t>
          </a:r>
          <a:r>
            <a:rPr lang="en-US" sz="2100" kern="1200" dirty="0"/>
            <a:t>, for, is, pass, while, break, else, from, lambda, print, with, class, except, global, None, raise, yield, continue, exec, if, nonlocal, return</a:t>
          </a:r>
        </a:p>
      </dsp:txBody>
      <dsp:txXfrm>
        <a:off x="92022" y="92586"/>
        <a:ext cx="6402445" cy="1701027"/>
      </dsp:txXfrm>
    </dsp:sp>
    <dsp:sp modelId="{FF9FFAF6-8E25-45FF-9448-6B81285D6EF3}">
      <dsp:nvSpPr>
        <dsp:cNvPr id="0" name=""/>
        <dsp:cNvSpPr/>
      </dsp:nvSpPr>
      <dsp:spPr>
        <a:xfrm>
          <a:off x="0" y="1899782"/>
          <a:ext cx="6586489" cy="188507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kern="1200" dirty="0"/>
            <a:t>Demonstration</a:t>
          </a:r>
          <a:endParaRPr lang="en-US" sz="4400" kern="1200" dirty="0"/>
        </a:p>
      </dsp:txBody>
      <dsp:txXfrm>
        <a:off x="92022" y="1991804"/>
        <a:ext cx="6402445" cy="17010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BDCE-44EA-4B9E-BF40-BA48C305B5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99EE90-D010-488E-82B6-77380246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7CB94-FDC9-4710-B60F-53B376EF7D83}"/>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5" name="Footer Placeholder 4">
            <a:extLst>
              <a:ext uri="{FF2B5EF4-FFF2-40B4-BE49-F238E27FC236}">
                <a16:creationId xmlns:a16="http://schemas.microsoft.com/office/drawing/2014/main" id="{8FFDE788-3278-4804-B054-FDCC1E7D6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B0106-3F43-4341-8414-3260F32352E9}"/>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218560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2CD0-5819-4911-AF7E-35EDF45AC4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092E2-B587-4282-B793-1FCEB6D1B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885D5-E929-4767-9F49-635F5A8DF9EB}"/>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5" name="Footer Placeholder 4">
            <a:extLst>
              <a:ext uri="{FF2B5EF4-FFF2-40B4-BE49-F238E27FC236}">
                <a16:creationId xmlns:a16="http://schemas.microsoft.com/office/drawing/2014/main" id="{2F09E7B6-BAE2-4608-A7C1-6F9FE6F3E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7C053-B358-413B-B95C-04C8BFEFB546}"/>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324248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7E493-E33A-4216-8B12-39795166FD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1E6CA-2A5E-419D-AB5D-A38A243CB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5592C-A177-4EBC-B5D0-470EAC0919D2}"/>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5" name="Footer Placeholder 4">
            <a:extLst>
              <a:ext uri="{FF2B5EF4-FFF2-40B4-BE49-F238E27FC236}">
                <a16:creationId xmlns:a16="http://schemas.microsoft.com/office/drawing/2014/main" id="{0DA74430-D401-4886-935D-2DE8C8A4A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14952-9A4D-421E-8997-B67B75A698BC}"/>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255705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486C-06EE-4577-B74C-E0700F863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435CB-524A-4E37-A3A2-3E22F95D6B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33C51-EE7E-4F6F-833D-2BA2BD0F8C76}"/>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5" name="Footer Placeholder 4">
            <a:extLst>
              <a:ext uri="{FF2B5EF4-FFF2-40B4-BE49-F238E27FC236}">
                <a16:creationId xmlns:a16="http://schemas.microsoft.com/office/drawing/2014/main" id="{00487AF4-CCBA-459C-8747-95A0B59FC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9531D-E851-4B2E-A599-3960DEED0378}"/>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201252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6370-F572-44FD-881B-54B35BD4B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D40631-0CB6-4963-9FC0-82A59C80D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9EC4D-6AC0-48DF-A7CC-CC3B5AB07236}"/>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5" name="Footer Placeholder 4">
            <a:extLst>
              <a:ext uri="{FF2B5EF4-FFF2-40B4-BE49-F238E27FC236}">
                <a16:creationId xmlns:a16="http://schemas.microsoft.com/office/drawing/2014/main" id="{7D599EF3-F8AA-43B7-B7DC-18A89F869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035C2-BFDD-4647-842D-E61825DE671A}"/>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401491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BEFF-C79B-4279-A36E-7158EB35D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C2ED8-6F7C-4465-B965-D7ED68A34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1EFAF-FE77-46DD-9802-68A6B38EF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3B9B5C-AB6E-430F-A4D5-3D152EEEC3F4}"/>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6" name="Footer Placeholder 5">
            <a:extLst>
              <a:ext uri="{FF2B5EF4-FFF2-40B4-BE49-F238E27FC236}">
                <a16:creationId xmlns:a16="http://schemas.microsoft.com/office/drawing/2014/main" id="{83EEF2CE-788E-4DC2-BE50-AAC14D3E1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AFA867-69C0-4202-AAC4-B3F5FADB6BB9}"/>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112473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C015-7C48-4C99-B8F2-FFF4129062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A96A4-5386-4733-89CF-028F1E379D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1EEA6-D42B-44A5-867B-2D6DE290D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666A69-9A99-4501-802E-CB8290477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F3A001-EBD8-40A6-964A-2668803E5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AC2118-39ED-4939-B6A3-7B9DE8F8D58A}"/>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8" name="Footer Placeholder 7">
            <a:extLst>
              <a:ext uri="{FF2B5EF4-FFF2-40B4-BE49-F238E27FC236}">
                <a16:creationId xmlns:a16="http://schemas.microsoft.com/office/drawing/2014/main" id="{18C614B7-3EDD-4696-8351-0BE8A75165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1C7E6-5D5D-4C61-B0D5-FCC97706D36C}"/>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115033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CC30-DC68-4561-B76A-6FDE686FE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1EAECC-EEC2-4F4F-B2D1-44A20E9DD135}"/>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4" name="Footer Placeholder 3">
            <a:extLst>
              <a:ext uri="{FF2B5EF4-FFF2-40B4-BE49-F238E27FC236}">
                <a16:creationId xmlns:a16="http://schemas.microsoft.com/office/drawing/2014/main" id="{9742CD92-6004-48BD-B8B6-67ADCCFA5C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DA28EB-AB85-46F4-9C7E-C1FD5181F30C}"/>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30038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A1133-8EB3-48C2-8B8E-F42B55FF8113}"/>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3" name="Footer Placeholder 2">
            <a:extLst>
              <a:ext uri="{FF2B5EF4-FFF2-40B4-BE49-F238E27FC236}">
                <a16:creationId xmlns:a16="http://schemas.microsoft.com/office/drawing/2014/main" id="{C9A53841-25D0-4F2A-A605-DF87DFDAA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487332-A17F-449E-B02F-C6B5441DDC9A}"/>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14662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FA5E-11D0-4C2B-807D-AF49EF986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B59482-7385-41DA-BDD5-90B27586A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E1FA3A-2115-432A-A946-53577E340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30638-1244-4291-9412-6FDF43EBE4D2}"/>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6" name="Footer Placeholder 5">
            <a:extLst>
              <a:ext uri="{FF2B5EF4-FFF2-40B4-BE49-F238E27FC236}">
                <a16:creationId xmlns:a16="http://schemas.microsoft.com/office/drawing/2014/main" id="{39570D1E-4DB3-490A-9A1F-1FA0C8A35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93B17-6A79-418B-A504-F2A1CC852E0A}"/>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21584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E0FE-B3C8-481E-B6CD-869C4AA3B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4B4E34-3B3A-43D0-85DA-FC9DBACD0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B58F13-4D02-45AE-A6F6-DB2235594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0A4633-7870-45B0-8A4D-15DF1BF6F3CA}"/>
              </a:ext>
            </a:extLst>
          </p:cNvPr>
          <p:cNvSpPr>
            <a:spLocks noGrp="1"/>
          </p:cNvSpPr>
          <p:nvPr>
            <p:ph type="dt" sz="half" idx="10"/>
          </p:nvPr>
        </p:nvSpPr>
        <p:spPr/>
        <p:txBody>
          <a:bodyPr/>
          <a:lstStyle/>
          <a:p>
            <a:fld id="{B17B2CF7-3171-4A8E-A996-5CB7B30E9F6B}" type="datetimeFigureOut">
              <a:rPr lang="en-US" smtClean="0"/>
              <a:t>1/6/2022</a:t>
            </a:fld>
            <a:endParaRPr lang="en-US"/>
          </a:p>
        </p:txBody>
      </p:sp>
      <p:sp>
        <p:nvSpPr>
          <p:cNvPr id="6" name="Footer Placeholder 5">
            <a:extLst>
              <a:ext uri="{FF2B5EF4-FFF2-40B4-BE49-F238E27FC236}">
                <a16:creationId xmlns:a16="http://schemas.microsoft.com/office/drawing/2014/main" id="{A09C0EB4-3A54-424D-9D5A-D7B2AA683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4F49F-7584-455B-9135-DBB30298AF1D}"/>
              </a:ext>
            </a:extLst>
          </p:cNvPr>
          <p:cNvSpPr>
            <a:spLocks noGrp="1"/>
          </p:cNvSpPr>
          <p:nvPr>
            <p:ph type="sldNum" sz="quarter" idx="12"/>
          </p:nvPr>
        </p:nvSpPr>
        <p:spPr/>
        <p:txBody>
          <a:bodyPr/>
          <a:lstStyle/>
          <a:p>
            <a:fld id="{5ABC6B41-1F17-42D3-8031-976B70E33BEC}" type="slidenum">
              <a:rPr lang="en-US" smtClean="0"/>
              <a:t>‹#›</a:t>
            </a:fld>
            <a:endParaRPr lang="en-US"/>
          </a:p>
        </p:txBody>
      </p:sp>
    </p:spTree>
    <p:extLst>
      <p:ext uri="{BB962C8B-B14F-4D97-AF65-F5344CB8AC3E}">
        <p14:creationId xmlns:p14="http://schemas.microsoft.com/office/powerpoint/2010/main" val="352489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BB3C09-AC41-485E-9886-B15AF6BC0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1AA3FE-910C-4060-B7DC-6A0743F5B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2D929-0861-465C-B80E-D8DA17529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B2CF7-3171-4A8E-A996-5CB7B30E9F6B}" type="datetimeFigureOut">
              <a:rPr lang="en-US" smtClean="0"/>
              <a:t>1/6/2022</a:t>
            </a:fld>
            <a:endParaRPr lang="en-US"/>
          </a:p>
        </p:txBody>
      </p:sp>
      <p:sp>
        <p:nvSpPr>
          <p:cNvPr id="5" name="Footer Placeholder 4">
            <a:extLst>
              <a:ext uri="{FF2B5EF4-FFF2-40B4-BE49-F238E27FC236}">
                <a16:creationId xmlns:a16="http://schemas.microsoft.com/office/drawing/2014/main" id="{E8482F80-001F-4911-AA4A-83E2BE6ED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C3CC5-AA78-4A73-8C89-7CD8D1A3BD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C6B41-1F17-42D3-8031-976B70E33BEC}" type="slidenum">
              <a:rPr lang="en-US" smtClean="0"/>
              <a:t>‹#›</a:t>
            </a:fld>
            <a:endParaRPr lang="en-US"/>
          </a:p>
        </p:txBody>
      </p:sp>
    </p:spTree>
    <p:extLst>
      <p:ext uri="{BB962C8B-B14F-4D97-AF65-F5344CB8AC3E}">
        <p14:creationId xmlns:p14="http://schemas.microsoft.com/office/powerpoint/2010/main" val="121002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0D7FA4-E9EB-4344-A95F-8CFE3BC502E1}"/>
              </a:ext>
            </a:extLst>
          </p:cNvPr>
          <p:cNvSpPr>
            <a:spLocks noGrp="1"/>
          </p:cNvSpPr>
          <p:nvPr>
            <p:ph type="title"/>
          </p:nvPr>
        </p:nvSpPr>
        <p:spPr>
          <a:xfrm>
            <a:off x="643467" y="321734"/>
            <a:ext cx="10905066" cy="1135737"/>
          </a:xfrm>
        </p:spPr>
        <p:txBody>
          <a:bodyPr>
            <a:normAutofit/>
          </a:bodyPr>
          <a:lstStyle/>
          <a:p>
            <a:r>
              <a:rPr lang="en-US" sz="3600" b="1" dirty="0"/>
              <a:t>Introduction to Python(Cont.)</a:t>
            </a:r>
          </a:p>
        </p:txBody>
      </p:sp>
      <p:sp>
        <p:nvSpPr>
          <p:cNvPr id="3" name="Content Placeholder 2">
            <a:extLst>
              <a:ext uri="{FF2B5EF4-FFF2-40B4-BE49-F238E27FC236}">
                <a16:creationId xmlns:a16="http://schemas.microsoft.com/office/drawing/2014/main" id="{5672FB8C-FDE8-4F36-B518-90024DBEDD41}"/>
              </a:ext>
            </a:extLst>
          </p:cNvPr>
          <p:cNvSpPr>
            <a:spLocks noGrp="1"/>
          </p:cNvSpPr>
          <p:nvPr>
            <p:ph idx="1"/>
          </p:nvPr>
        </p:nvSpPr>
        <p:spPr>
          <a:xfrm>
            <a:off x="275334" y="1782981"/>
            <a:ext cx="3036593" cy="4393982"/>
          </a:xfrm>
        </p:spPr>
        <p:txBody>
          <a:bodyPr>
            <a:normAutofit/>
          </a:bodyPr>
          <a:lstStyle/>
          <a:p>
            <a:pPr marL="0" indent="0">
              <a:buNone/>
            </a:pPr>
            <a:r>
              <a:rPr lang="en-US" sz="2000" b="1" dirty="0"/>
              <a:t>Importance of Python</a:t>
            </a:r>
          </a:p>
          <a:p>
            <a:pPr marL="0" indent="0">
              <a:buNone/>
            </a:pPr>
            <a:endParaRPr lang="en-US" sz="2000" b="1"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64C63677-99A6-48BB-BEF1-8580183DE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15" y="1111348"/>
            <a:ext cx="9129933" cy="574665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0699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97C72E-D68A-42BB-9C97-EFCDBEB89EC2}"/>
              </a:ext>
            </a:extLst>
          </p:cNvPr>
          <p:cNvSpPr>
            <a:spLocks noGrp="1"/>
          </p:cNvSpPr>
          <p:nvPr>
            <p:ph type="title"/>
          </p:nvPr>
        </p:nvSpPr>
        <p:spPr>
          <a:xfrm>
            <a:off x="765051" y="662400"/>
            <a:ext cx="3384000" cy="1492132"/>
          </a:xfrm>
        </p:spPr>
        <p:txBody>
          <a:bodyPr anchor="t">
            <a:normAutofit fontScale="90000"/>
          </a:bodyPr>
          <a:lstStyle/>
          <a:p>
            <a:r>
              <a:rPr lang="en-US" b="1" dirty="0">
                <a:solidFill>
                  <a:schemeClr val="bg1"/>
                </a:solidFill>
              </a:rPr>
              <a:t>Introduction to Python(Cont.) </a:t>
            </a:r>
          </a:p>
        </p:txBody>
      </p:sp>
      <p:sp>
        <p:nvSpPr>
          <p:cNvPr id="3" name="Content Placeholder 2">
            <a:extLst>
              <a:ext uri="{FF2B5EF4-FFF2-40B4-BE49-F238E27FC236}">
                <a16:creationId xmlns:a16="http://schemas.microsoft.com/office/drawing/2014/main" id="{C3E3D4C9-6BA0-46FF-A082-2698E0127382}"/>
              </a:ext>
            </a:extLst>
          </p:cNvPr>
          <p:cNvSpPr>
            <a:spLocks noGrp="1"/>
          </p:cNvSpPr>
          <p:nvPr>
            <p:ph idx="1"/>
          </p:nvPr>
        </p:nvSpPr>
        <p:spPr>
          <a:xfrm>
            <a:off x="765051" y="2286000"/>
            <a:ext cx="3384000" cy="3844800"/>
          </a:xfrm>
        </p:spPr>
        <p:txBody>
          <a:bodyPr>
            <a:normAutofit/>
          </a:bodyPr>
          <a:lstStyle/>
          <a:p>
            <a:pPr marL="0" indent="0">
              <a:buNone/>
            </a:pPr>
            <a:r>
              <a:rPr lang="en-US" b="1" dirty="0">
                <a:solidFill>
                  <a:schemeClr val="bg1">
                    <a:alpha val="60000"/>
                  </a:schemeClr>
                </a:solidFill>
              </a:rPr>
              <a:t>Important Libraries and Frame Works</a:t>
            </a:r>
          </a:p>
          <a:p>
            <a:pPr marL="0" indent="0">
              <a:buNone/>
            </a:pPr>
            <a:endParaRPr lang="en-US" sz="2000" dirty="0">
              <a:solidFill>
                <a:schemeClr val="bg1">
                  <a:alpha val="60000"/>
                </a:schemeClr>
              </a:solidFill>
            </a:endParaRPr>
          </a:p>
        </p:txBody>
      </p:sp>
      <p:pic>
        <p:nvPicPr>
          <p:cNvPr id="5" name="Picture 4" descr="Timeline&#10;&#10;Description automatically generated">
            <a:extLst>
              <a:ext uri="{FF2B5EF4-FFF2-40B4-BE49-F238E27FC236}">
                <a16:creationId xmlns:a16="http://schemas.microsoft.com/office/drawing/2014/main" id="{69062CFD-4773-4AD5-96AE-6CE1EFBBB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102" y="365760"/>
            <a:ext cx="7141909" cy="6189785"/>
          </a:xfrm>
          <a:prstGeom prst="rect">
            <a:avLst/>
          </a:prstGeom>
        </p:spPr>
      </p:pic>
    </p:spTree>
    <p:extLst>
      <p:ext uri="{BB962C8B-B14F-4D97-AF65-F5344CB8AC3E}">
        <p14:creationId xmlns:p14="http://schemas.microsoft.com/office/powerpoint/2010/main" val="265162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0A89E5-CE52-4D47-943A-289D8D066E59}"/>
              </a:ext>
            </a:extLst>
          </p:cNvPr>
          <p:cNvPicPr>
            <a:picLocks noChangeAspect="1"/>
          </p:cNvPicPr>
          <p:nvPr/>
        </p:nvPicPr>
        <p:blipFill rotWithShape="1">
          <a:blip r:embed="rId2">
            <a:alphaModFix amt="40000"/>
          </a:blip>
          <a:srcRect t="1454" b="11336"/>
          <a:stretch/>
        </p:blipFill>
        <p:spPr>
          <a:xfrm>
            <a:off x="20" y="-154735"/>
            <a:ext cx="12191980" cy="7160446"/>
          </a:xfrm>
          <a:prstGeom prst="rect">
            <a:avLst/>
          </a:prstGeom>
        </p:spPr>
      </p:pic>
      <p:sp>
        <p:nvSpPr>
          <p:cNvPr id="2" name="Title 1">
            <a:extLst>
              <a:ext uri="{FF2B5EF4-FFF2-40B4-BE49-F238E27FC236}">
                <a16:creationId xmlns:a16="http://schemas.microsoft.com/office/drawing/2014/main" id="{705A7EB7-9521-4CD5-9CD7-5FAA388ACAEA}"/>
              </a:ext>
            </a:extLst>
          </p:cNvPr>
          <p:cNvSpPr>
            <a:spLocks noGrp="1"/>
          </p:cNvSpPr>
          <p:nvPr>
            <p:ph type="title"/>
          </p:nvPr>
        </p:nvSpPr>
        <p:spPr>
          <a:xfrm>
            <a:off x="838200" y="365125"/>
            <a:ext cx="10515600" cy="1325563"/>
          </a:xfrm>
        </p:spPr>
        <p:txBody>
          <a:bodyPr>
            <a:normAutofit/>
          </a:bodyPr>
          <a:lstStyle/>
          <a:p>
            <a:r>
              <a:rPr lang="en-US" sz="5400" b="1">
                <a:solidFill>
                  <a:srgbClr val="FFFFFF"/>
                </a:solidFill>
              </a:rPr>
              <a:t>Introduction to Python(Cont.)</a:t>
            </a:r>
          </a:p>
        </p:txBody>
      </p:sp>
      <p:sp>
        <p:nvSpPr>
          <p:cNvPr id="2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45DED2F-A120-4CB6-B4F3-402A04142D12}"/>
              </a:ext>
            </a:extLst>
          </p:cNvPr>
          <p:cNvGraphicFramePr>
            <a:graphicFrameLocks noGrp="1"/>
          </p:cNvGraphicFramePr>
          <p:nvPr>
            <p:ph idx="1"/>
            <p:extLst>
              <p:ext uri="{D42A27DB-BD31-4B8C-83A1-F6EECF244321}">
                <p14:modId xmlns:p14="http://schemas.microsoft.com/office/powerpoint/2010/main" val="1209790909"/>
              </p:ext>
            </p:extLst>
          </p:nvPr>
        </p:nvGraphicFramePr>
        <p:xfrm>
          <a:off x="838199" y="1854567"/>
          <a:ext cx="10836965" cy="4890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3285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F02103-D920-4696-9546-6DC160F7BC88}"/>
              </a:ext>
            </a:extLst>
          </p:cNvPr>
          <p:cNvSpPr>
            <a:spLocks noGrp="1"/>
          </p:cNvSpPr>
          <p:nvPr>
            <p:ph type="title"/>
          </p:nvPr>
        </p:nvSpPr>
        <p:spPr>
          <a:xfrm>
            <a:off x="833002" y="448253"/>
            <a:ext cx="10520702" cy="1325563"/>
          </a:xfrm>
        </p:spPr>
        <p:txBody>
          <a:bodyPr>
            <a:normAutofit/>
          </a:bodyPr>
          <a:lstStyle/>
          <a:p>
            <a:r>
              <a:rPr lang="en-US" b="1" dirty="0"/>
              <a:t>Introduction to Python(Cont.)</a:t>
            </a:r>
          </a:p>
        </p:txBody>
      </p:sp>
      <p:sp>
        <p:nvSpPr>
          <p:cNvPr id="3" name="Content Placeholder 2">
            <a:extLst>
              <a:ext uri="{FF2B5EF4-FFF2-40B4-BE49-F238E27FC236}">
                <a16:creationId xmlns:a16="http://schemas.microsoft.com/office/drawing/2014/main" id="{DF501BDF-5670-4589-A25D-0736E3826406}"/>
              </a:ext>
            </a:extLst>
          </p:cNvPr>
          <p:cNvSpPr>
            <a:spLocks noGrp="1"/>
          </p:cNvSpPr>
          <p:nvPr>
            <p:ph idx="1"/>
          </p:nvPr>
        </p:nvSpPr>
        <p:spPr>
          <a:xfrm>
            <a:off x="164124" y="2191807"/>
            <a:ext cx="3253151" cy="3985155"/>
          </a:xfrm>
        </p:spPr>
        <p:txBody>
          <a:bodyPr>
            <a:normAutofit/>
          </a:bodyPr>
          <a:lstStyle/>
          <a:p>
            <a:pPr marL="0" indent="0">
              <a:buNone/>
            </a:pPr>
            <a:r>
              <a:rPr lang="en-US" sz="2400" b="1" dirty="0"/>
              <a:t>Frame Works of Python</a:t>
            </a:r>
          </a:p>
          <a:p>
            <a:endParaRPr lang="en-US" sz="2400" b="1" dirty="0"/>
          </a:p>
        </p:txBody>
      </p:sp>
      <p:pic>
        <p:nvPicPr>
          <p:cNvPr id="5" name="Picture 4" descr="A picture containing logo&#10;&#10;Description automatically generated">
            <a:extLst>
              <a:ext uri="{FF2B5EF4-FFF2-40B4-BE49-F238E27FC236}">
                <a16:creationId xmlns:a16="http://schemas.microsoft.com/office/drawing/2014/main" id="{A9D964FA-9370-4411-9E7B-04D89158D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399" y="1631852"/>
            <a:ext cx="8446477" cy="5120640"/>
          </a:xfrm>
          <a:prstGeom prst="rect">
            <a:avLst/>
          </a:prstGeom>
        </p:spPr>
      </p:pic>
    </p:spTree>
    <p:extLst>
      <p:ext uri="{BB962C8B-B14F-4D97-AF65-F5344CB8AC3E}">
        <p14:creationId xmlns:p14="http://schemas.microsoft.com/office/powerpoint/2010/main" val="220778156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DE4D99-B07D-4C94-AFBD-AFA64EC306DF}"/>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Introduction to Python(Cont.)</a:t>
            </a:r>
          </a:p>
        </p:txBody>
      </p:sp>
      <p:sp>
        <p:nvSpPr>
          <p:cNvPr id="3" name="Content Placeholder 2">
            <a:extLst>
              <a:ext uri="{FF2B5EF4-FFF2-40B4-BE49-F238E27FC236}">
                <a16:creationId xmlns:a16="http://schemas.microsoft.com/office/drawing/2014/main" id="{D2AF9C78-1B24-4CC0-921C-F9E0447A15C5}"/>
              </a:ext>
            </a:extLst>
          </p:cNvPr>
          <p:cNvSpPr>
            <a:spLocks noGrp="1"/>
          </p:cNvSpPr>
          <p:nvPr>
            <p:ph idx="1"/>
          </p:nvPr>
        </p:nvSpPr>
        <p:spPr>
          <a:xfrm>
            <a:off x="4890516" y="106016"/>
            <a:ext cx="7299960" cy="6751983"/>
          </a:xfrm>
        </p:spPr>
        <p:txBody>
          <a:bodyPr anchor="ctr">
            <a:normAutofit/>
          </a:bodyPr>
          <a:lstStyle/>
          <a:p>
            <a:r>
              <a:rPr lang="en-US" sz="2400" b="1" dirty="0"/>
              <a:t>Applications of Python</a:t>
            </a:r>
          </a:p>
          <a:p>
            <a:pPr lvl="1"/>
            <a:r>
              <a:rPr lang="en-US" b="1" dirty="0"/>
              <a:t>Web Development</a:t>
            </a:r>
          </a:p>
          <a:p>
            <a:pPr lvl="2">
              <a:buFont typeface="Wingdings" panose="05000000000000000000" pitchFamily="2" charset="2"/>
              <a:buChar char="§"/>
            </a:pPr>
            <a:r>
              <a:rPr lang="en-US" sz="2400" dirty="0"/>
              <a:t>Make web-applications at a rapid rate, because of frameworks it uses (Django, flask, pyramid).</a:t>
            </a:r>
          </a:p>
          <a:p>
            <a:pPr lvl="1"/>
            <a:r>
              <a:rPr lang="en-US" b="1" dirty="0"/>
              <a:t>Games Development</a:t>
            </a:r>
          </a:p>
          <a:p>
            <a:pPr lvl="2">
              <a:buFont typeface="Wingdings" panose="05000000000000000000" pitchFamily="2" charset="2"/>
              <a:buChar char="§"/>
            </a:pPr>
            <a:r>
              <a:rPr lang="en-US" sz="2400" dirty="0"/>
              <a:t>Used in developing interactive games, Uses PySoy and PyGame libraries.</a:t>
            </a:r>
          </a:p>
          <a:p>
            <a:pPr lvl="1"/>
            <a:r>
              <a:rPr lang="en-US" b="1" dirty="0"/>
              <a:t>Data Analysis</a:t>
            </a:r>
          </a:p>
          <a:p>
            <a:pPr lvl="2">
              <a:buFont typeface="Wingdings" panose="05000000000000000000" pitchFamily="2" charset="2"/>
              <a:buChar char="§"/>
            </a:pPr>
            <a:r>
              <a:rPr lang="en-US" sz="2400" dirty="0"/>
              <a:t>Libraires such as NumPy and Pandas help in data analysis and data extraction.</a:t>
            </a:r>
          </a:p>
          <a:p>
            <a:pPr lvl="1"/>
            <a:r>
              <a:rPr lang="en-US" b="1" dirty="0"/>
              <a:t>Machine Learning and AI</a:t>
            </a:r>
          </a:p>
          <a:p>
            <a:pPr lvl="2">
              <a:buFont typeface="Wingdings" panose="05000000000000000000" pitchFamily="2" charset="2"/>
              <a:buChar char="§"/>
            </a:pPr>
            <a:r>
              <a:rPr lang="en-US" sz="2400" dirty="0"/>
              <a:t>Libraires such as Pandas, Scikit-learn, NumPy helps in Machine learning and AI related tasks.</a:t>
            </a:r>
          </a:p>
          <a:p>
            <a:pPr lvl="1"/>
            <a:r>
              <a:rPr lang="en-US" b="1" dirty="0"/>
              <a:t>Web Scraping </a:t>
            </a:r>
          </a:p>
          <a:p>
            <a:pPr lvl="2">
              <a:buFont typeface="Wingdings" panose="05000000000000000000" pitchFamily="2" charset="2"/>
              <a:buChar char="§"/>
            </a:pPr>
            <a:r>
              <a:rPr lang="en-US" sz="2400" dirty="0"/>
              <a:t>Pull large amount of data from websites to use in real-world processes.</a:t>
            </a:r>
          </a:p>
        </p:txBody>
      </p:sp>
    </p:spTree>
    <p:extLst>
      <p:ext uri="{BB962C8B-B14F-4D97-AF65-F5344CB8AC3E}">
        <p14:creationId xmlns:p14="http://schemas.microsoft.com/office/powerpoint/2010/main" val="347794839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36404-FC12-4B90-A531-4E03D1191303}"/>
              </a:ext>
            </a:extLst>
          </p:cNvPr>
          <p:cNvSpPr>
            <a:spLocks noGrp="1"/>
          </p:cNvSpPr>
          <p:nvPr>
            <p:ph type="title"/>
          </p:nvPr>
        </p:nvSpPr>
        <p:spPr>
          <a:xfrm>
            <a:off x="1102368" y="1877492"/>
            <a:ext cx="4030132" cy="3215373"/>
          </a:xfrm>
        </p:spPr>
        <p:txBody>
          <a:bodyPr>
            <a:normAutofit/>
          </a:bodyPr>
          <a:lstStyle/>
          <a:p>
            <a:pPr algn="ctr"/>
            <a:r>
              <a:rPr lang="en-US" b="1" dirty="0">
                <a:solidFill>
                  <a:schemeClr val="bg1"/>
                </a:solidFill>
              </a:rPr>
              <a:t>Introduction to Python(Cont.)</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471CCE6-4743-4386-BADD-60AE6BC42C74}"/>
              </a:ext>
            </a:extLst>
          </p:cNvPr>
          <p:cNvSpPr>
            <a:spLocks noGrp="1"/>
          </p:cNvSpPr>
          <p:nvPr>
            <p:ph idx="1"/>
          </p:nvPr>
        </p:nvSpPr>
        <p:spPr>
          <a:xfrm>
            <a:off x="5857316" y="655672"/>
            <a:ext cx="6212764" cy="5483792"/>
          </a:xfrm>
        </p:spPr>
        <p:txBody>
          <a:bodyPr>
            <a:normAutofit/>
          </a:bodyPr>
          <a:lstStyle/>
          <a:p>
            <a:r>
              <a:rPr lang="en-US" sz="3200" b="1" dirty="0">
                <a:solidFill>
                  <a:schemeClr val="bg1"/>
                </a:solidFill>
              </a:rPr>
              <a:t>Organizations using Python </a:t>
            </a:r>
          </a:p>
          <a:p>
            <a:pPr lvl="1">
              <a:buFont typeface="Wingdings" panose="05000000000000000000" pitchFamily="2" charset="2"/>
              <a:buChar char="§"/>
            </a:pPr>
            <a:r>
              <a:rPr lang="en-US" dirty="0">
                <a:solidFill>
                  <a:schemeClr val="bg1"/>
                </a:solidFill>
              </a:rPr>
              <a:t>YouTube video sharing service is largely written in Python.</a:t>
            </a:r>
          </a:p>
          <a:p>
            <a:pPr lvl="1">
              <a:buFont typeface="Wingdings" panose="05000000000000000000" pitchFamily="2" charset="2"/>
              <a:buChar char="§"/>
            </a:pPr>
            <a:r>
              <a:rPr lang="en-US" dirty="0">
                <a:solidFill>
                  <a:schemeClr val="bg1"/>
                </a:solidFill>
              </a:rPr>
              <a:t>NASA uses Python for scientific programming tasks.</a:t>
            </a:r>
          </a:p>
          <a:p>
            <a:pPr lvl="1">
              <a:buFont typeface="Wingdings" panose="05000000000000000000" pitchFamily="2" charset="2"/>
              <a:buChar char="§"/>
            </a:pPr>
            <a:r>
              <a:rPr lang="en-US" dirty="0">
                <a:solidFill>
                  <a:schemeClr val="bg1"/>
                </a:solidFill>
              </a:rPr>
              <a:t>Google uses Python in web search system.</a:t>
            </a:r>
          </a:p>
          <a:p>
            <a:pPr lvl="1">
              <a:buFont typeface="Wingdings" panose="05000000000000000000" pitchFamily="2" charset="2"/>
              <a:buChar char="§"/>
            </a:pPr>
            <a:r>
              <a:rPr lang="en-US" dirty="0">
                <a:solidFill>
                  <a:schemeClr val="bg1"/>
                </a:solidFill>
              </a:rPr>
              <a:t>Dropbox storage service code is in Python </a:t>
            </a:r>
          </a:p>
          <a:p>
            <a:pPr lvl="1">
              <a:buFont typeface="Wingdings" panose="05000000000000000000" pitchFamily="2" charset="2"/>
              <a:buChar char="§"/>
            </a:pPr>
            <a:r>
              <a:rPr lang="en-US" dirty="0">
                <a:solidFill>
                  <a:schemeClr val="bg1"/>
                </a:solidFill>
              </a:rPr>
              <a:t>Netflix also uses Python.</a:t>
            </a:r>
          </a:p>
          <a:p>
            <a:pPr lvl="1">
              <a:buFont typeface="Wingdings" panose="05000000000000000000" pitchFamily="2" charset="2"/>
              <a:buChar char="§"/>
            </a:pPr>
            <a:r>
              <a:rPr lang="en-US" dirty="0">
                <a:solidFill>
                  <a:schemeClr val="bg1"/>
                </a:solidFill>
              </a:rPr>
              <a:t>NSA uses Python for cryptography and intelligence analysis .</a:t>
            </a:r>
          </a:p>
          <a:p>
            <a:pPr marL="457200" lvl="1" indent="0">
              <a:buNone/>
            </a:pPr>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8557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36611-98B8-4779-93FD-CC770F48447D}"/>
              </a:ext>
            </a:extLst>
          </p:cNvPr>
          <p:cNvSpPr>
            <a:spLocks noGrp="1"/>
          </p:cNvSpPr>
          <p:nvPr>
            <p:ph type="title"/>
          </p:nvPr>
        </p:nvSpPr>
        <p:spPr>
          <a:xfrm>
            <a:off x="838200" y="365125"/>
            <a:ext cx="10515600" cy="1325563"/>
          </a:xfrm>
        </p:spPr>
        <p:txBody>
          <a:bodyPr>
            <a:normAutofit/>
          </a:bodyPr>
          <a:lstStyle/>
          <a:p>
            <a:r>
              <a:rPr lang="en-US" sz="5400" b="1"/>
              <a:t>Introduction to Jupyter Notebook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D21676-50AF-440E-A292-7B1D65FCD3B1}"/>
              </a:ext>
            </a:extLst>
          </p:cNvPr>
          <p:cNvSpPr>
            <a:spLocks noGrp="1"/>
          </p:cNvSpPr>
          <p:nvPr>
            <p:ph idx="1"/>
          </p:nvPr>
        </p:nvSpPr>
        <p:spPr>
          <a:xfrm>
            <a:off x="239151" y="1929383"/>
            <a:ext cx="11816861" cy="4780905"/>
          </a:xfrm>
        </p:spPr>
        <p:txBody>
          <a:bodyPr>
            <a:normAutofit/>
          </a:bodyPr>
          <a:lstStyle/>
          <a:p>
            <a:r>
              <a:rPr lang="en-US" b="1" dirty="0"/>
              <a:t>What is Jupyter Notebook</a:t>
            </a:r>
          </a:p>
          <a:p>
            <a:pPr lvl="1">
              <a:buFont typeface="Wingdings" panose="05000000000000000000" pitchFamily="2" charset="2"/>
              <a:buChar char="§"/>
            </a:pPr>
            <a:r>
              <a:rPr lang="en-US" b="0" i="0" dirty="0">
                <a:effectLst/>
              </a:rPr>
              <a:t>Jupyter Notebook is an </a:t>
            </a:r>
            <a:r>
              <a:rPr lang="en-US" b="1" i="0" dirty="0">
                <a:effectLst/>
              </a:rPr>
              <a:t>open-source, web-based interactive environment,</a:t>
            </a:r>
            <a:r>
              <a:rPr lang="en-US" b="0" i="0" dirty="0">
                <a:effectLst/>
              </a:rPr>
              <a:t> which allows you to create and share documents that contain </a:t>
            </a:r>
            <a:r>
              <a:rPr lang="en-US" b="1" i="0" dirty="0">
                <a:effectLst/>
              </a:rPr>
              <a:t>live code, mathematical equations, graphics, maps, plots, visualizations,</a:t>
            </a:r>
            <a:r>
              <a:rPr lang="en-US" b="0" i="0" dirty="0">
                <a:effectLst/>
              </a:rPr>
              <a:t> and </a:t>
            </a:r>
            <a:r>
              <a:rPr lang="en-US" b="1" i="0" dirty="0">
                <a:effectLst/>
              </a:rPr>
              <a:t>narrative text</a:t>
            </a:r>
            <a:r>
              <a:rPr lang="en-US" b="0" i="0" dirty="0">
                <a:effectLst/>
              </a:rPr>
              <a:t>. It integrates with many programming languages like </a:t>
            </a:r>
            <a:r>
              <a:rPr lang="en-US" b="1" i="0" dirty="0">
                <a:effectLst/>
              </a:rPr>
              <a:t>Python, PHP, R, C#,</a:t>
            </a:r>
            <a:r>
              <a:rPr lang="en-US" b="0" i="0" dirty="0">
                <a:effectLst/>
              </a:rPr>
              <a:t> etc. Jupyter Notebook mainly used for Python because Python is used with Artificial Intelligence (AI), Machine learning, as well as Deep learning.</a:t>
            </a:r>
          </a:p>
          <a:p>
            <a:pPr lvl="1">
              <a:buFont typeface="Wingdings" panose="05000000000000000000" pitchFamily="2" charset="2"/>
              <a:buChar char="§"/>
            </a:pPr>
            <a:r>
              <a:rPr lang="en-US" dirty="0"/>
              <a:t>Notebook is a single document where you can run code, display the output, and also add explanations, formulas, charts, and make your work more transparent, understandable, repeatable, and shareable.</a:t>
            </a:r>
          </a:p>
        </p:txBody>
      </p:sp>
    </p:spTree>
    <p:extLst>
      <p:ext uri="{BB962C8B-B14F-4D97-AF65-F5344CB8AC3E}">
        <p14:creationId xmlns:p14="http://schemas.microsoft.com/office/powerpoint/2010/main" val="361016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625DE21-247C-454D-8CED-98E2496BFE07}"/>
              </a:ext>
            </a:extLst>
          </p:cNvPr>
          <p:cNvSpPr>
            <a:spLocks noGrp="1"/>
          </p:cNvSpPr>
          <p:nvPr>
            <p:ph type="title"/>
          </p:nvPr>
        </p:nvSpPr>
        <p:spPr>
          <a:xfrm>
            <a:off x="168811" y="225083"/>
            <a:ext cx="4332849" cy="1828799"/>
          </a:xfrm>
        </p:spPr>
        <p:txBody>
          <a:bodyPr>
            <a:normAutofit/>
          </a:bodyPr>
          <a:lstStyle/>
          <a:p>
            <a:pPr algn="r"/>
            <a:r>
              <a:rPr lang="en-US" sz="3600" b="1" dirty="0">
                <a:solidFill>
                  <a:schemeClr val="bg1"/>
                </a:solidFill>
              </a:rPr>
              <a:t>Introduction to Jupyter Notebook</a:t>
            </a: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CE769C-06C3-4121-B99E-4BD1773AD304}"/>
              </a:ext>
            </a:extLst>
          </p:cNvPr>
          <p:cNvSpPr>
            <a:spLocks noGrp="1"/>
          </p:cNvSpPr>
          <p:nvPr>
            <p:ph idx="1"/>
          </p:nvPr>
        </p:nvSpPr>
        <p:spPr>
          <a:xfrm>
            <a:off x="4878783" y="105508"/>
            <a:ext cx="7050613" cy="1948375"/>
          </a:xfrm>
        </p:spPr>
        <p:txBody>
          <a:bodyPr anchor="ctr">
            <a:normAutofit/>
          </a:bodyPr>
          <a:lstStyle/>
          <a:p>
            <a:r>
              <a:rPr lang="en-US" sz="2400" b="1" dirty="0">
                <a:solidFill>
                  <a:schemeClr val="bg1"/>
                </a:solidFill>
              </a:rPr>
              <a:t>Dashboard of Jupyter Notebook</a:t>
            </a:r>
          </a:p>
          <a:p>
            <a:r>
              <a:rPr lang="en-US" sz="2400" dirty="0">
                <a:solidFill>
                  <a:schemeClr val="bg1"/>
                </a:solidFill>
              </a:rPr>
              <a:t>Five Tabs </a:t>
            </a:r>
          </a:p>
          <a:p>
            <a:pPr lvl="1">
              <a:buFont typeface="Wingdings" panose="05000000000000000000" pitchFamily="2" charset="2"/>
              <a:buChar char="§"/>
            </a:pPr>
            <a:r>
              <a:rPr lang="en-US" sz="1800" dirty="0">
                <a:solidFill>
                  <a:schemeClr val="bg1"/>
                </a:solidFill>
              </a:rPr>
              <a:t>Files, Running , Clusters , Upload , New</a:t>
            </a:r>
          </a:p>
          <a:p>
            <a:endParaRPr lang="en-US" sz="2400" dirty="0">
              <a:solidFill>
                <a:schemeClr val="bg1"/>
              </a:solidFill>
            </a:endParaRPr>
          </a:p>
        </p:txBody>
      </p:sp>
      <p:pic>
        <p:nvPicPr>
          <p:cNvPr id="5" name="Picture 4" descr="Graphical user interface, application, Teams&#10;&#10;Description automatically generated">
            <a:extLst>
              <a:ext uri="{FF2B5EF4-FFF2-40B4-BE49-F238E27FC236}">
                <a16:creationId xmlns:a16="http://schemas.microsoft.com/office/drawing/2014/main" id="{5E5DA147-B701-43D8-B2EB-F0C77E5FA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 y="2491124"/>
            <a:ext cx="11760591" cy="4261368"/>
          </a:xfrm>
          <a:prstGeom prst="rect">
            <a:avLst/>
          </a:prstGeom>
        </p:spPr>
      </p:pic>
    </p:spTree>
    <p:extLst>
      <p:ext uri="{BB962C8B-B14F-4D97-AF65-F5344CB8AC3E}">
        <p14:creationId xmlns:p14="http://schemas.microsoft.com/office/powerpoint/2010/main" val="185042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7B46A7-2ADE-4609-8503-7B79346B13A1}"/>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b="1" kern="1200">
                <a:latin typeface="+mj-lt"/>
                <a:ea typeface="+mj-ea"/>
                <a:cs typeface="+mj-cs"/>
              </a:rPr>
              <a:t>Introduction to Jupyter Notebook</a:t>
            </a:r>
          </a:p>
        </p:txBody>
      </p:sp>
      <p:sp>
        <p:nvSpPr>
          <p:cNvPr id="31" name="Rectangle 3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A59872-8B41-4741-BD43-A702565B7819}"/>
              </a:ext>
            </a:extLst>
          </p:cNvPr>
          <p:cNvSpPr>
            <a:spLocks noGrp="1"/>
          </p:cNvSpPr>
          <p:nvPr>
            <p:ph idx="1"/>
          </p:nvPr>
        </p:nvSpPr>
        <p:spPr>
          <a:xfrm>
            <a:off x="5351164" y="586822"/>
            <a:ext cx="6002636" cy="1645920"/>
          </a:xfrm>
        </p:spPr>
        <p:txBody>
          <a:bodyPr vert="horz" lIns="91440" tIns="45720" rIns="91440" bIns="45720" rtlCol="0" anchor="ctr">
            <a:normAutofit/>
          </a:bodyPr>
          <a:lstStyle/>
          <a:p>
            <a:r>
              <a:rPr lang="en-US" sz="1800" b="1" kern="1200" dirty="0">
                <a:latin typeface="+mn-lt"/>
                <a:ea typeface="+mn-ea"/>
                <a:cs typeface="+mn-cs"/>
              </a:rPr>
              <a:t>User Interface of Jupyter Notebook</a:t>
            </a:r>
          </a:p>
          <a:p>
            <a:r>
              <a:rPr lang="en-US" sz="1800" b="1" dirty="0"/>
              <a:t>Types of Cells</a:t>
            </a:r>
            <a:endParaRPr lang="en-US" sz="1800" b="1" kern="1200" dirty="0">
              <a:latin typeface="+mn-lt"/>
              <a:ea typeface="+mn-ea"/>
              <a:cs typeface="+mn-cs"/>
            </a:endParaRPr>
          </a:p>
        </p:txBody>
      </p:sp>
      <p:pic>
        <p:nvPicPr>
          <p:cNvPr id="5" name="Picture 4" descr="Graphical user interface, application, Word&#10;&#10;Description automatically generated">
            <a:extLst>
              <a:ext uri="{FF2B5EF4-FFF2-40B4-BE49-F238E27FC236}">
                <a16:creationId xmlns:a16="http://schemas.microsoft.com/office/drawing/2014/main" id="{B97D7AA4-D8E6-499A-9347-05BE1F652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2843132"/>
            <a:ext cx="11164824" cy="3265711"/>
          </a:xfrm>
          <a:prstGeom prst="rect">
            <a:avLst/>
          </a:prstGeom>
        </p:spPr>
      </p:pic>
    </p:spTree>
    <p:extLst>
      <p:ext uri="{BB962C8B-B14F-4D97-AF65-F5344CB8AC3E}">
        <p14:creationId xmlns:p14="http://schemas.microsoft.com/office/powerpoint/2010/main" val="94462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5FD31-05AF-4B2F-BD83-212CBEF666D4}"/>
              </a:ext>
            </a:extLst>
          </p:cNvPr>
          <p:cNvSpPr>
            <a:spLocks noGrp="1"/>
          </p:cNvSpPr>
          <p:nvPr>
            <p:ph type="title"/>
          </p:nvPr>
        </p:nvSpPr>
        <p:spPr>
          <a:xfrm>
            <a:off x="630936" y="639520"/>
            <a:ext cx="3429000" cy="1719072"/>
          </a:xfrm>
        </p:spPr>
        <p:txBody>
          <a:bodyPr anchor="b">
            <a:normAutofit/>
          </a:bodyPr>
          <a:lstStyle/>
          <a:p>
            <a:r>
              <a:rPr lang="en-US" sz="5400" b="1" dirty="0"/>
              <a:t>Operators in Python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CFC2C7-FD0F-46DE-A56F-38E5EA33034D}"/>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a:rPr>
              <a:t>Python supports the following arithmetic operators:</a:t>
            </a:r>
          </a:p>
          <a:p>
            <a:pPr marL="0" indent="0">
              <a:buNone/>
            </a:pPr>
            <a:endParaRPr lang="en-US" sz="2200" b="1" dirty="0"/>
          </a:p>
        </p:txBody>
      </p:sp>
      <p:pic>
        <p:nvPicPr>
          <p:cNvPr id="5" name="Picture 4" descr="Table&#10;&#10;Description automatically generated with medium confidence">
            <a:extLst>
              <a:ext uri="{FF2B5EF4-FFF2-40B4-BE49-F238E27FC236}">
                <a16:creationId xmlns:a16="http://schemas.microsoft.com/office/drawing/2014/main" id="{CAB9F015-7D73-4812-922D-064EE56D4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579" y="960824"/>
            <a:ext cx="7765366" cy="5257095"/>
          </a:xfrm>
          <a:prstGeom prst="rect">
            <a:avLst/>
          </a:prstGeom>
        </p:spPr>
      </p:pic>
    </p:spTree>
    <p:extLst>
      <p:ext uri="{BB962C8B-B14F-4D97-AF65-F5344CB8AC3E}">
        <p14:creationId xmlns:p14="http://schemas.microsoft.com/office/powerpoint/2010/main" val="401206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stock market graph">
            <a:extLst>
              <a:ext uri="{FF2B5EF4-FFF2-40B4-BE49-F238E27FC236}">
                <a16:creationId xmlns:a16="http://schemas.microsoft.com/office/drawing/2014/main" id="{4BB60077-CEA0-4EF3-9C6F-0459DD3DF45F}"/>
              </a:ext>
            </a:extLst>
          </p:cNvPr>
          <p:cNvPicPr>
            <a:picLocks noChangeAspect="1"/>
          </p:cNvPicPr>
          <p:nvPr/>
        </p:nvPicPr>
        <p:blipFill rotWithShape="1">
          <a:blip r:embed="rId2">
            <a:alphaModFix amt="50000"/>
          </a:blip>
          <a:srcRect t="6698" b="10582"/>
          <a:stretch/>
        </p:blipFill>
        <p:spPr>
          <a:xfrm>
            <a:off x="20" y="1"/>
            <a:ext cx="12191980" cy="6857999"/>
          </a:xfrm>
          <a:prstGeom prst="rect">
            <a:avLst/>
          </a:prstGeom>
        </p:spPr>
      </p:pic>
      <p:sp>
        <p:nvSpPr>
          <p:cNvPr id="2" name="Title 1">
            <a:extLst>
              <a:ext uri="{FF2B5EF4-FFF2-40B4-BE49-F238E27FC236}">
                <a16:creationId xmlns:a16="http://schemas.microsoft.com/office/drawing/2014/main" id="{3EF79F42-48DF-4AC2-B1C3-1E034254329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3300" b="1">
                <a:solidFill>
                  <a:srgbClr val="FFFFFF"/>
                </a:solidFill>
              </a:rPr>
              <a:t>Introduction To Data Analyst And Data Science For Beginners </a:t>
            </a:r>
            <a:br>
              <a:rPr lang="en-US" sz="3300">
                <a:solidFill>
                  <a:srgbClr val="FFFFFF"/>
                </a:solidFill>
              </a:rPr>
            </a:br>
            <a:r>
              <a:rPr lang="en-US" sz="3300">
                <a:solidFill>
                  <a:srgbClr val="FFFFFF"/>
                </a:solidFill>
              </a:rPr>
              <a:t>Lecture # 1</a:t>
            </a:r>
            <a:br>
              <a:rPr lang="en-US" sz="3300">
                <a:solidFill>
                  <a:srgbClr val="FFFFFF"/>
                </a:solidFill>
              </a:rPr>
            </a:br>
            <a:r>
              <a:rPr lang="en-US" sz="3300">
                <a:solidFill>
                  <a:srgbClr val="FFFFFF"/>
                </a:solidFill>
              </a:rPr>
              <a:t>Introduction to Jupyter-Notebook and Python Programming</a:t>
            </a:r>
            <a:br>
              <a:rPr lang="en-US" sz="3300">
                <a:solidFill>
                  <a:srgbClr val="FFFFFF"/>
                </a:solidFill>
              </a:rPr>
            </a:br>
            <a:endParaRPr lang="en-US" sz="3300">
              <a:solidFill>
                <a:srgbClr val="FFFFFF"/>
              </a:solidFill>
            </a:endParaRPr>
          </a:p>
        </p:txBody>
      </p:sp>
      <p:sp>
        <p:nvSpPr>
          <p:cNvPr id="3" name="Content Placeholder 2">
            <a:extLst>
              <a:ext uri="{FF2B5EF4-FFF2-40B4-BE49-F238E27FC236}">
                <a16:creationId xmlns:a16="http://schemas.microsoft.com/office/drawing/2014/main" id="{7120CDA5-399E-4C39-A1FA-1DA46B65E194}"/>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b="1">
                <a:solidFill>
                  <a:srgbClr val="FFFFFF"/>
                </a:solidFill>
              </a:rPr>
              <a:t>Ehtisham Sadiq</a:t>
            </a:r>
          </a:p>
        </p:txBody>
      </p:sp>
    </p:spTree>
    <p:extLst>
      <p:ext uri="{BB962C8B-B14F-4D97-AF65-F5344CB8AC3E}">
        <p14:creationId xmlns:p14="http://schemas.microsoft.com/office/powerpoint/2010/main" val="37878980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F816-E8B7-4791-8293-B6117A1BEE3B}"/>
              </a:ext>
            </a:extLst>
          </p:cNvPr>
          <p:cNvSpPr>
            <a:spLocks noGrp="1"/>
          </p:cNvSpPr>
          <p:nvPr>
            <p:ph type="title"/>
          </p:nvPr>
        </p:nvSpPr>
        <p:spPr/>
        <p:txBody>
          <a:bodyPr>
            <a:normAutofit/>
          </a:bodyPr>
          <a:lstStyle/>
          <a:p>
            <a:r>
              <a:rPr lang="en-US" sz="4800" b="1" dirty="0"/>
              <a:t>Variables In Python</a:t>
            </a:r>
          </a:p>
        </p:txBody>
      </p:sp>
      <p:graphicFrame>
        <p:nvGraphicFramePr>
          <p:cNvPr id="6" name="Content Placeholder 2">
            <a:extLst>
              <a:ext uri="{FF2B5EF4-FFF2-40B4-BE49-F238E27FC236}">
                <a16:creationId xmlns:a16="http://schemas.microsoft.com/office/drawing/2014/main" id="{F03242F2-BC81-436C-9B31-D58582270F76}"/>
              </a:ext>
            </a:extLst>
          </p:cNvPr>
          <p:cNvGraphicFramePr>
            <a:graphicFrameLocks noGrp="1"/>
          </p:cNvGraphicFramePr>
          <p:nvPr>
            <p:ph idx="1"/>
            <p:extLst>
              <p:ext uri="{D42A27DB-BD31-4B8C-83A1-F6EECF244321}">
                <p14:modId xmlns:p14="http://schemas.microsoft.com/office/powerpoint/2010/main" val="1801385705"/>
              </p:ext>
            </p:extLst>
          </p:nvPr>
        </p:nvGraphicFramePr>
        <p:xfrm>
          <a:off x="357809" y="1825625"/>
          <a:ext cx="11555895"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D6DD5FD9-8F35-441B-B90B-582522678AE2}"/>
              </a:ext>
            </a:extLst>
          </p:cNvPr>
          <p:cNvSpPr/>
          <p:nvPr/>
        </p:nvSpPr>
        <p:spPr>
          <a:xfrm>
            <a:off x="3770142" y="5392944"/>
            <a:ext cx="3286539" cy="109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n w="0"/>
                <a:solidFill>
                  <a:schemeClr val="accent1"/>
                </a:solidFill>
                <a:effectLst>
                  <a:outerShdw blurRad="38100" dist="25400" dir="5400000" algn="ctr" rotWithShape="0">
                    <a:srgbClr val="6E747A">
                      <a:alpha val="43000"/>
                    </a:srgbClr>
                  </a:outerShdw>
                </a:effectLst>
              </a:rPr>
              <a:t>Number1 = 2</a:t>
            </a:r>
          </a:p>
          <a:p>
            <a:pPr algn="ctr"/>
            <a:r>
              <a:rPr lang="en-US" b="1" dirty="0">
                <a:ln w="0"/>
                <a:solidFill>
                  <a:schemeClr val="accent1"/>
                </a:solidFill>
                <a:effectLst>
                  <a:outerShdw blurRad="38100" dist="25400" dir="5400000" algn="ctr" rotWithShape="0">
                    <a:srgbClr val="6E747A">
                      <a:alpha val="43000"/>
                    </a:srgbClr>
                  </a:outerShdw>
                </a:effectLst>
              </a:rPr>
              <a:t>Number2 = 5</a:t>
            </a:r>
          </a:p>
          <a:p>
            <a:pPr algn="ctr"/>
            <a:r>
              <a:rPr lang="en-US" b="1" dirty="0">
                <a:ln w="0"/>
                <a:solidFill>
                  <a:schemeClr val="accent1"/>
                </a:solidFill>
                <a:effectLst>
                  <a:outerShdw blurRad="38100" dist="25400" dir="5400000" algn="ctr" rotWithShape="0">
                    <a:srgbClr val="6E747A">
                      <a:alpha val="43000"/>
                    </a:srgbClr>
                  </a:outerShdw>
                </a:effectLst>
              </a:rPr>
              <a:t>Number3 = Number1+Number2</a:t>
            </a:r>
          </a:p>
          <a:p>
            <a:pPr algn="ctr"/>
            <a:r>
              <a:rPr lang="en-US" b="1" dirty="0">
                <a:ln w="0"/>
                <a:solidFill>
                  <a:schemeClr val="accent1"/>
                </a:solidFill>
                <a:effectLst>
                  <a:outerShdw blurRad="38100" dist="25400" dir="5400000" algn="ctr" rotWithShape="0">
                    <a:srgbClr val="6E747A">
                      <a:alpha val="43000"/>
                    </a:srgbClr>
                  </a:outerShdw>
                </a:effectLst>
              </a:rPr>
              <a:t>print(Number3) </a:t>
            </a:r>
          </a:p>
        </p:txBody>
      </p:sp>
    </p:spTree>
    <p:extLst>
      <p:ext uri="{BB962C8B-B14F-4D97-AF65-F5344CB8AC3E}">
        <p14:creationId xmlns:p14="http://schemas.microsoft.com/office/powerpoint/2010/main" val="3347232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1F103-990F-45D6-A244-90389E4ACB0F}"/>
              </a:ext>
            </a:extLst>
          </p:cNvPr>
          <p:cNvSpPr>
            <a:spLocks noGrp="1"/>
          </p:cNvSpPr>
          <p:nvPr>
            <p:ph type="title"/>
          </p:nvPr>
        </p:nvSpPr>
        <p:spPr>
          <a:xfrm>
            <a:off x="5297762" y="329184"/>
            <a:ext cx="6251110" cy="1783080"/>
          </a:xfrm>
        </p:spPr>
        <p:txBody>
          <a:bodyPr anchor="b">
            <a:normAutofit/>
          </a:bodyPr>
          <a:lstStyle/>
          <a:p>
            <a:r>
              <a:rPr lang="en-US" sz="5400" b="1" dirty="0"/>
              <a:t>Variable Naming Rules </a:t>
            </a:r>
          </a:p>
        </p:txBody>
      </p:sp>
      <p:pic>
        <p:nvPicPr>
          <p:cNvPr id="5" name="Picture 4" descr="Periodic table illustration">
            <a:extLst>
              <a:ext uri="{FF2B5EF4-FFF2-40B4-BE49-F238E27FC236}">
                <a16:creationId xmlns:a16="http://schemas.microsoft.com/office/drawing/2014/main" id="{BA1F373C-328B-4BC4-8D29-9BD8A5CD3524}"/>
              </a:ext>
            </a:extLst>
          </p:cNvPr>
          <p:cNvPicPr>
            <a:picLocks noChangeAspect="1"/>
          </p:cNvPicPr>
          <p:nvPr/>
        </p:nvPicPr>
        <p:blipFill rotWithShape="1">
          <a:blip r:embed="rId2"/>
          <a:srcRect l="5355" r="2673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23D04D94-14A0-4A13-9871-BA2C9785928B}"/>
              </a:ext>
            </a:extLst>
          </p:cNvPr>
          <p:cNvSpPr>
            <a:spLocks noGrp="1"/>
          </p:cNvSpPr>
          <p:nvPr>
            <p:ph idx="1"/>
          </p:nvPr>
        </p:nvSpPr>
        <p:spPr>
          <a:xfrm>
            <a:off x="4768948" y="2478024"/>
            <a:ext cx="7287064" cy="4325112"/>
          </a:xfrm>
        </p:spPr>
        <p:txBody>
          <a:bodyPr>
            <a:noAutofit/>
          </a:bodyPr>
          <a:lstStyle/>
          <a:p>
            <a:r>
              <a:rPr lang="en-US" sz="1800" b="1" dirty="0"/>
              <a:t>An identifier/variable name may only begin with A-Z, a-z, or an underscore(_). </a:t>
            </a:r>
          </a:p>
          <a:p>
            <a:r>
              <a:rPr lang="en-US" sz="1800" b="1" dirty="0"/>
              <a:t>This may be followed by letters, digits, and underscores- zero or more. </a:t>
            </a:r>
          </a:p>
          <a:p>
            <a:r>
              <a:rPr lang="en-US" sz="1800" b="1" dirty="0"/>
              <a:t>A number/digit can appear in the name, but not at the beginning.  </a:t>
            </a:r>
          </a:p>
          <a:p>
            <a:r>
              <a:rPr lang="en-US" sz="1800" b="1" dirty="0"/>
              <a:t>Python is case-sensitive. Name and name are two different identifiers.  </a:t>
            </a:r>
          </a:p>
          <a:p>
            <a:r>
              <a:rPr lang="en-US" sz="1800" b="1" dirty="0"/>
              <a:t>Spaces are not allowed. Instead, we must use snake case to make variable names readable.</a:t>
            </a:r>
          </a:p>
          <a:p>
            <a:r>
              <a:rPr lang="en-US" sz="1800" b="1" dirty="0"/>
              <a:t>The name of the variable should be something meaningful that describes the value it holds, instead of being random characters.</a:t>
            </a:r>
          </a:p>
        </p:txBody>
      </p:sp>
    </p:spTree>
    <p:extLst>
      <p:ext uri="{BB962C8B-B14F-4D97-AF65-F5344CB8AC3E}">
        <p14:creationId xmlns:p14="http://schemas.microsoft.com/office/powerpoint/2010/main" val="312632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69E10-0D8A-465F-B4C1-0B247FDC9A95}"/>
              </a:ext>
            </a:extLst>
          </p:cNvPr>
          <p:cNvSpPr>
            <a:spLocks noGrp="1"/>
          </p:cNvSpPr>
          <p:nvPr>
            <p:ph type="title"/>
          </p:nvPr>
        </p:nvSpPr>
        <p:spPr>
          <a:xfrm>
            <a:off x="5297762" y="329184"/>
            <a:ext cx="6251110" cy="1783080"/>
          </a:xfrm>
        </p:spPr>
        <p:txBody>
          <a:bodyPr anchor="b">
            <a:normAutofit/>
          </a:bodyPr>
          <a:lstStyle/>
          <a:p>
            <a:r>
              <a:rPr lang="en-US" sz="4200" b="1"/>
              <a:t>Three Properties Associated with every Variable </a:t>
            </a:r>
          </a:p>
        </p:txBody>
      </p:sp>
      <p:pic>
        <p:nvPicPr>
          <p:cNvPr id="5" name="Picture 4" descr="Yellow python">
            <a:extLst>
              <a:ext uri="{FF2B5EF4-FFF2-40B4-BE49-F238E27FC236}">
                <a16:creationId xmlns:a16="http://schemas.microsoft.com/office/drawing/2014/main" id="{F48131E3-1ECF-46D1-95C8-E7F63ED49977}"/>
              </a:ext>
            </a:extLst>
          </p:cNvPr>
          <p:cNvPicPr>
            <a:picLocks noChangeAspect="1"/>
          </p:cNvPicPr>
          <p:nvPr/>
        </p:nvPicPr>
        <p:blipFill rotWithShape="1">
          <a:blip r:embed="rId2"/>
          <a:srcRect l="22297" r="3203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119568-C156-430C-97EB-D2F34C5627A6}"/>
              </a:ext>
            </a:extLst>
          </p:cNvPr>
          <p:cNvSpPr>
            <a:spLocks noGrp="1"/>
          </p:cNvSpPr>
          <p:nvPr>
            <p:ph idx="1"/>
          </p:nvPr>
        </p:nvSpPr>
        <p:spPr>
          <a:xfrm>
            <a:off x="5297762" y="2706624"/>
            <a:ext cx="6251110" cy="3822192"/>
          </a:xfrm>
        </p:spPr>
        <p:txBody>
          <a:bodyPr>
            <a:normAutofit fontScale="92500" lnSpcReduction="20000"/>
          </a:bodyPr>
          <a:lstStyle/>
          <a:p>
            <a:r>
              <a:rPr lang="en-US" sz="2400" b="1" dirty="0"/>
              <a:t>Identity</a:t>
            </a:r>
            <a:r>
              <a:rPr lang="en-US" sz="2400" dirty="0"/>
              <a:t>: It can be considered as the address of the memory where the object is stored. An object’s identity never changes after it is created. In Python the id() function returns the type of an object.</a:t>
            </a:r>
          </a:p>
          <a:p>
            <a:r>
              <a:rPr lang="en-US" sz="2400" dirty="0"/>
              <a:t> </a:t>
            </a:r>
            <a:r>
              <a:rPr lang="en-US" sz="2400" b="1" dirty="0"/>
              <a:t>Type: </a:t>
            </a:r>
            <a:r>
              <a:rPr lang="en-US" sz="2400" dirty="0"/>
              <a:t>An object’s type defines the possible values and operations that the type support. For example, the integer type in Python support arithmetic operations, while string type support concatenation operation. An object’s type never changes after it is created. In Python the type() function returns the type of an object. </a:t>
            </a:r>
          </a:p>
          <a:p>
            <a:r>
              <a:rPr lang="en-US" sz="2400" dirty="0"/>
              <a:t> </a:t>
            </a:r>
            <a:r>
              <a:rPr lang="en-US" sz="2400" b="1" dirty="0"/>
              <a:t>Value: </a:t>
            </a:r>
            <a:r>
              <a:rPr lang="en-US" sz="2400" dirty="0"/>
              <a:t>It is the actual data stored in the object on which we perform various operations.</a:t>
            </a:r>
          </a:p>
        </p:txBody>
      </p:sp>
    </p:spTree>
    <p:extLst>
      <p:ext uri="{BB962C8B-B14F-4D97-AF65-F5344CB8AC3E}">
        <p14:creationId xmlns:p14="http://schemas.microsoft.com/office/powerpoint/2010/main" val="197871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20C2-F0F6-4E17-92F1-DE689A57E23E}"/>
              </a:ext>
            </a:extLst>
          </p:cNvPr>
          <p:cNvSpPr>
            <a:spLocks noGrp="1"/>
          </p:cNvSpPr>
          <p:nvPr>
            <p:ph type="title"/>
          </p:nvPr>
        </p:nvSpPr>
        <p:spPr>
          <a:xfrm>
            <a:off x="4965430" y="629268"/>
            <a:ext cx="6586491" cy="1286160"/>
          </a:xfrm>
        </p:spPr>
        <p:txBody>
          <a:bodyPr anchor="b">
            <a:normAutofit/>
          </a:bodyPr>
          <a:lstStyle/>
          <a:p>
            <a:r>
              <a:rPr lang="en-US" b="1" dirty="0"/>
              <a:t>Variables Rules</a:t>
            </a:r>
          </a:p>
        </p:txBody>
      </p:sp>
      <p:pic>
        <p:nvPicPr>
          <p:cNvPr id="6" name="Picture 5">
            <a:extLst>
              <a:ext uri="{FF2B5EF4-FFF2-40B4-BE49-F238E27FC236}">
                <a16:creationId xmlns:a16="http://schemas.microsoft.com/office/drawing/2014/main" id="{84001B49-1A24-40D1-A35B-39B8C67295C9}"/>
              </a:ext>
            </a:extLst>
          </p:cNvPr>
          <p:cNvPicPr>
            <a:picLocks noChangeAspect="1"/>
          </p:cNvPicPr>
          <p:nvPr/>
        </p:nvPicPr>
        <p:blipFill rotWithShape="1">
          <a:blip r:embed="rId2"/>
          <a:srcRect l="12722" r="46722"/>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B8F9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8EDA149-8098-4FAA-BBEA-8212DC81EF87}"/>
              </a:ext>
            </a:extLst>
          </p:cNvPr>
          <p:cNvGraphicFramePr>
            <a:graphicFrameLocks noGrp="1"/>
          </p:cNvGraphicFramePr>
          <p:nvPr>
            <p:ph idx="1"/>
            <p:extLst>
              <p:ext uri="{D42A27DB-BD31-4B8C-83A1-F6EECF244321}">
                <p14:modId xmlns:p14="http://schemas.microsoft.com/office/powerpoint/2010/main" val="1908448350"/>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783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DBEC4-3740-4636-8A3F-590B3E730BE5}"/>
              </a:ext>
            </a:extLst>
          </p:cNvPr>
          <p:cNvSpPr>
            <a:spLocks noGrp="1"/>
          </p:cNvSpPr>
          <p:nvPr>
            <p:ph type="title"/>
          </p:nvPr>
        </p:nvSpPr>
        <p:spPr>
          <a:xfrm>
            <a:off x="640080" y="325369"/>
            <a:ext cx="4368602" cy="1956841"/>
          </a:xfrm>
        </p:spPr>
        <p:txBody>
          <a:bodyPr anchor="b">
            <a:normAutofit/>
          </a:bodyPr>
          <a:lstStyle/>
          <a:p>
            <a:r>
              <a:rPr lang="en-US" sz="5400" b="1" dirty="0"/>
              <a:t>Any Question</a:t>
            </a:r>
            <a:br>
              <a:rPr lang="en-US" sz="5400" b="1" dirty="0"/>
            </a:br>
            <a:endParaRPr lang="en-US" sz="5400" b="1"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B1FFF5B7-0F46-4B70-98B4-9181A52988AC}"/>
              </a:ext>
            </a:extLst>
          </p:cNvPr>
          <p:cNvPicPr>
            <a:picLocks noChangeAspect="1"/>
          </p:cNvPicPr>
          <p:nvPr/>
        </p:nvPicPr>
        <p:blipFill rotWithShape="1">
          <a:blip r:embed="rId2"/>
          <a:srcRect l="37384" r="24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1438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43379F-59D1-4E97-851E-90E3015C942A}"/>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Today’s Agenda</a:t>
            </a:r>
          </a:p>
        </p:txBody>
      </p:sp>
      <p:cxnSp>
        <p:nvCxnSpPr>
          <p:cNvPr id="30" name="Straight Connector 2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B8CC83D8-7486-4E0B-877C-02D823A20CA3}"/>
              </a:ext>
            </a:extLst>
          </p:cNvPr>
          <p:cNvSpPr>
            <a:spLocks noGrp="1"/>
          </p:cNvSpPr>
          <p:nvPr>
            <p:ph idx="1"/>
          </p:nvPr>
        </p:nvSpPr>
        <p:spPr>
          <a:xfrm>
            <a:off x="6096000" y="647118"/>
            <a:ext cx="5008901" cy="6210882"/>
          </a:xfrm>
        </p:spPr>
        <p:txBody>
          <a:bodyPr anchor="ctr">
            <a:normAutofit/>
          </a:bodyPr>
          <a:lstStyle/>
          <a:p>
            <a:r>
              <a:rPr lang="en-US" sz="2400" dirty="0">
                <a:solidFill>
                  <a:schemeClr val="bg1"/>
                </a:solidFill>
              </a:rPr>
              <a:t>Recap of Previous Lecture</a:t>
            </a:r>
          </a:p>
          <a:p>
            <a:r>
              <a:rPr lang="en-US" sz="2400" dirty="0">
                <a:solidFill>
                  <a:schemeClr val="bg1"/>
                </a:solidFill>
              </a:rPr>
              <a:t>Roles and Responsibilities of Data Analyst </a:t>
            </a:r>
          </a:p>
          <a:p>
            <a:r>
              <a:rPr lang="en-US" sz="2400" dirty="0">
                <a:solidFill>
                  <a:schemeClr val="bg1"/>
                </a:solidFill>
              </a:rPr>
              <a:t>Skills required to be a Data Analyst</a:t>
            </a:r>
          </a:p>
          <a:p>
            <a:r>
              <a:rPr lang="en-US" sz="2400" dirty="0">
                <a:solidFill>
                  <a:schemeClr val="bg1"/>
                </a:solidFill>
              </a:rPr>
              <a:t>Introduction to Python</a:t>
            </a:r>
          </a:p>
          <a:p>
            <a:pPr lvl="1">
              <a:buFont typeface="Wingdings" panose="05000000000000000000" pitchFamily="2" charset="2"/>
              <a:buChar char="§"/>
            </a:pPr>
            <a:r>
              <a:rPr lang="en-US" sz="2000" dirty="0">
                <a:solidFill>
                  <a:schemeClr val="bg1"/>
                </a:solidFill>
              </a:rPr>
              <a:t>History</a:t>
            </a:r>
          </a:p>
          <a:p>
            <a:pPr lvl="1">
              <a:buFont typeface="Wingdings" panose="05000000000000000000" pitchFamily="2" charset="2"/>
              <a:buChar char="§"/>
            </a:pPr>
            <a:r>
              <a:rPr lang="en-US" sz="2000" dirty="0">
                <a:solidFill>
                  <a:schemeClr val="bg1"/>
                </a:solidFill>
              </a:rPr>
              <a:t>Key Features of Python </a:t>
            </a:r>
          </a:p>
          <a:p>
            <a:pPr lvl="1">
              <a:buFont typeface="Wingdings" panose="05000000000000000000" pitchFamily="2" charset="2"/>
              <a:buChar char="§"/>
            </a:pPr>
            <a:r>
              <a:rPr lang="en-US" sz="2000" dirty="0">
                <a:solidFill>
                  <a:schemeClr val="bg1"/>
                </a:solidFill>
              </a:rPr>
              <a:t>Important Libraries &amp; Frame Works </a:t>
            </a:r>
          </a:p>
          <a:p>
            <a:pPr lvl="1">
              <a:buFont typeface="Wingdings" panose="05000000000000000000" pitchFamily="2" charset="2"/>
              <a:buChar char="§"/>
            </a:pPr>
            <a:r>
              <a:rPr lang="en-US" sz="2000" dirty="0">
                <a:solidFill>
                  <a:schemeClr val="bg1"/>
                </a:solidFill>
              </a:rPr>
              <a:t>Applications </a:t>
            </a:r>
          </a:p>
          <a:p>
            <a:pPr lvl="1">
              <a:buFont typeface="Wingdings" panose="05000000000000000000" pitchFamily="2" charset="2"/>
              <a:buChar char="§"/>
            </a:pPr>
            <a:r>
              <a:rPr lang="en-US" sz="2000" dirty="0">
                <a:solidFill>
                  <a:schemeClr val="bg1"/>
                </a:solidFill>
              </a:rPr>
              <a:t>Organizations using Python</a:t>
            </a:r>
          </a:p>
          <a:p>
            <a:r>
              <a:rPr lang="en-US" sz="2400" dirty="0">
                <a:solidFill>
                  <a:schemeClr val="bg1"/>
                </a:solidFill>
              </a:rPr>
              <a:t>What is Jupyter Notebook</a:t>
            </a:r>
          </a:p>
          <a:p>
            <a:r>
              <a:rPr lang="en-US" sz="2400" dirty="0">
                <a:solidFill>
                  <a:schemeClr val="bg1"/>
                </a:solidFill>
              </a:rPr>
              <a:t>Dashboard and User interface of Jupyter Notebook</a:t>
            </a:r>
          </a:p>
          <a:p>
            <a:r>
              <a:rPr lang="en-US" sz="2400" dirty="0">
                <a:solidFill>
                  <a:schemeClr val="bg1"/>
                </a:solidFill>
              </a:rPr>
              <a:t>Variables In Python</a:t>
            </a:r>
          </a:p>
        </p:txBody>
      </p:sp>
    </p:spTree>
    <p:extLst>
      <p:ext uri="{BB962C8B-B14F-4D97-AF65-F5344CB8AC3E}">
        <p14:creationId xmlns:p14="http://schemas.microsoft.com/office/powerpoint/2010/main" val="377163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55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7BAB95-4CA0-4862-9036-0A7CDF6620B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Data Analyst</a:t>
            </a:r>
          </a:p>
        </p:txBody>
      </p:sp>
      <p:pic>
        <p:nvPicPr>
          <p:cNvPr id="5" name="Picture 4" descr="Graphical user interface&#10;&#10;Description automatically generated">
            <a:extLst>
              <a:ext uri="{FF2B5EF4-FFF2-40B4-BE49-F238E27FC236}">
                <a16:creationId xmlns:a16="http://schemas.microsoft.com/office/drawing/2014/main" id="{AA9C7936-493E-4D29-8ED0-E82437350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681037"/>
            <a:ext cx="7760110" cy="3861466"/>
          </a:xfrm>
          <a:prstGeom prst="rect">
            <a:avLst/>
          </a:prstGeom>
        </p:spPr>
      </p:pic>
      <p:sp>
        <p:nvSpPr>
          <p:cNvPr id="3" name="Content Placeholder 2">
            <a:extLst>
              <a:ext uri="{FF2B5EF4-FFF2-40B4-BE49-F238E27FC236}">
                <a16:creationId xmlns:a16="http://schemas.microsoft.com/office/drawing/2014/main" id="{E30E0C1D-DA68-408F-A298-7EF257CDB1A0}"/>
              </a:ext>
            </a:extLst>
          </p:cNvPr>
          <p:cNvSpPr>
            <a:spLocks noGrp="1"/>
          </p:cNvSpPr>
          <p:nvPr>
            <p:ph idx="1"/>
          </p:nvPr>
        </p:nvSpPr>
        <p:spPr>
          <a:xfrm>
            <a:off x="3701845" y="4884873"/>
            <a:ext cx="8259097" cy="1781398"/>
          </a:xfrm>
        </p:spPr>
        <p:txBody>
          <a:bodyPr>
            <a:normAutofit/>
          </a:bodyPr>
          <a:lstStyle/>
          <a:p>
            <a:r>
              <a:rPr lang="en-US" sz="2400" dirty="0"/>
              <a:t>Data analysis is a process of inspecting, cleansing, transforming and modeling data to discover useful information, informing conclusions and supporting decision-making. Data analysts collect, process and perform statistical analysis on the given data.</a:t>
            </a:r>
          </a:p>
          <a:p>
            <a:endParaRPr lang="en-US" sz="2400" dirty="0"/>
          </a:p>
        </p:txBody>
      </p:sp>
    </p:spTree>
    <p:extLst>
      <p:ext uri="{BB962C8B-B14F-4D97-AF65-F5344CB8AC3E}">
        <p14:creationId xmlns:p14="http://schemas.microsoft.com/office/powerpoint/2010/main" val="99349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BC950153-504A-461F-B9CB-24B86D254900}"/>
              </a:ext>
            </a:extLst>
          </p:cNvPr>
          <p:cNvPicPr>
            <a:picLocks noChangeAspect="1"/>
          </p:cNvPicPr>
          <p:nvPr/>
        </p:nvPicPr>
        <p:blipFill rotWithShape="1">
          <a:blip r:embed="rId2"/>
          <a:srcRect l="2896" r="18512" b="-1"/>
          <a:stretch/>
        </p:blipFill>
        <p:spPr>
          <a:xfrm>
            <a:off x="4117521" y="10"/>
            <a:ext cx="8074479" cy="6857990"/>
          </a:xfrm>
          <a:prstGeom prst="rect">
            <a:avLst/>
          </a:prstGeom>
        </p:spPr>
      </p:pic>
      <p:sp>
        <p:nvSpPr>
          <p:cNvPr id="20" name="Freeform: Shape 1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6595EA-6BB8-4DD2-A685-3D8784BAD854}"/>
              </a:ext>
            </a:extLst>
          </p:cNvPr>
          <p:cNvSpPr>
            <a:spLocks noGrp="1"/>
          </p:cNvSpPr>
          <p:nvPr>
            <p:ph type="title"/>
          </p:nvPr>
        </p:nvSpPr>
        <p:spPr>
          <a:xfrm>
            <a:off x="804672" y="365125"/>
            <a:ext cx="5266155" cy="1325563"/>
          </a:xfrm>
        </p:spPr>
        <p:txBody>
          <a:bodyPr>
            <a:normAutofit/>
          </a:bodyPr>
          <a:lstStyle/>
          <a:p>
            <a:r>
              <a:rPr lang="en-US" dirty="0"/>
              <a:t>Data Analyst (Cont.)</a:t>
            </a:r>
          </a:p>
        </p:txBody>
      </p:sp>
      <p:sp>
        <p:nvSpPr>
          <p:cNvPr id="3" name="Content Placeholder 2">
            <a:extLst>
              <a:ext uri="{FF2B5EF4-FFF2-40B4-BE49-F238E27FC236}">
                <a16:creationId xmlns:a16="http://schemas.microsoft.com/office/drawing/2014/main" id="{EDE91838-76A2-4DD2-9C32-4697C507AF91}"/>
              </a:ext>
            </a:extLst>
          </p:cNvPr>
          <p:cNvSpPr>
            <a:spLocks noGrp="1"/>
          </p:cNvSpPr>
          <p:nvPr>
            <p:ph idx="1"/>
          </p:nvPr>
        </p:nvSpPr>
        <p:spPr>
          <a:xfrm>
            <a:off x="804672" y="2022601"/>
            <a:ext cx="4475251" cy="4154361"/>
          </a:xfrm>
        </p:spPr>
        <p:txBody>
          <a:bodyPr>
            <a:normAutofit fontScale="92500" lnSpcReduction="10000"/>
          </a:bodyPr>
          <a:lstStyle/>
          <a:p>
            <a:r>
              <a:rPr lang="en-US" sz="2400" b="1" dirty="0"/>
              <a:t>Responsibilities of Data Analyst</a:t>
            </a:r>
          </a:p>
          <a:p>
            <a:pPr lvl="1">
              <a:buFont typeface="Wingdings" panose="05000000000000000000" pitchFamily="2" charset="2"/>
              <a:buChar char="§"/>
            </a:pPr>
            <a:r>
              <a:rPr lang="en-US" i="1" dirty="0"/>
              <a:t>Cleaning and organizing Raw data.</a:t>
            </a:r>
            <a:endParaRPr lang="en-US" dirty="0"/>
          </a:p>
          <a:p>
            <a:pPr lvl="1">
              <a:buFont typeface="Wingdings" panose="05000000000000000000" pitchFamily="2" charset="2"/>
              <a:buChar char="§"/>
            </a:pPr>
            <a:r>
              <a:rPr lang="en-US" i="1" dirty="0"/>
              <a:t>Analyzing data to derive insights.</a:t>
            </a:r>
            <a:endParaRPr lang="en-US" dirty="0"/>
          </a:p>
          <a:p>
            <a:pPr lvl="1">
              <a:buFont typeface="Wingdings" panose="05000000000000000000" pitchFamily="2" charset="2"/>
              <a:buChar char="§"/>
            </a:pPr>
            <a:r>
              <a:rPr lang="en-US" i="1" dirty="0"/>
              <a:t>Creating data visualizations.</a:t>
            </a:r>
            <a:endParaRPr lang="en-US" dirty="0"/>
          </a:p>
          <a:p>
            <a:pPr lvl="1">
              <a:buFont typeface="Wingdings" panose="05000000000000000000" pitchFamily="2" charset="2"/>
              <a:buChar char="§"/>
            </a:pPr>
            <a:r>
              <a:rPr lang="en-US" i="1" dirty="0"/>
              <a:t>Producing and maintaining reports.</a:t>
            </a:r>
            <a:endParaRPr lang="en-US" dirty="0"/>
          </a:p>
          <a:p>
            <a:pPr lvl="1">
              <a:buFont typeface="Wingdings" panose="05000000000000000000" pitchFamily="2" charset="2"/>
              <a:buChar char="§"/>
            </a:pPr>
            <a:r>
              <a:rPr lang="en-US" i="1" dirty="0"/>
              <a:t>Collaborating with teams/colleagues based on the insight gained.</a:t>
            </a:r>
            <a:endParaRPr lang="en-US" dirty="0"/>
          </a:p>
          <a:p>
            <a:pPr lvl="1">
              <a:buFont typeface="Wingdings" panose="05000000000000000000" pitchFamily="2" charset="2"/>
              <a:buChar char="§"/>
            </a:pPr>
            <a:r>
              <a:rPr lang="en-US" i="1" dirty="0"/>
              <a:t>Optimizing data collection procedures.</a:t>
            </a: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9559462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8036DC-1E1C-419B-9DC2-DAF45F38D9DB}"/>
              </a:ext>
            </a:extLst>
          </p:cNvPr>
          <p:cNvSpPr>
            <a:spLocks noGrp="1"/>
          </p:cNvSpPr>
          <p:nvPr>
            <p:ph type="title"/>
          </p:nvPr>
        </p:nvSpPr>
        <p:spPr>
          <a:xfrm>
            <a:off x="838200" y="704088"/>
            <a:ext cx="3529953" cy="2980944"/>
          </a:xfrm>
        </p:spPr>
        <p:txBody>
          <a:bodyPr>
            <a:normAutofit/>
          </a:bodyPr>
          <a:lstStyle/>
          <a:p>
            <a:r>
              <a:rPr lang="en-US">
                <a:solidFill>
                  <a:schemeClr val="bg1"/>
                </a:solidFill>
              </a:rPr>
              <a:t>Data Analyst (Cont.)</a:t>
            </a:r>
          </a:p>
        </p:txBody>
      </p:sp>
      <p:sp>
        <p:nvSpPr>
          <p:cNvPr id="3" name="Content Placeholder 2">
            <a:extLst>
              <a:ext uri="{FF2B5EF4-FFF2-40B4-BE49-F238E27FC236}">
                <a16:creationId xmlns:a16="http://schemas.microsoft.com/office/drawing/2014/main" id="{1E40EC59-A5FA-4D18-9CE2-301C267606DB}"/>
              </a:ext>
            </a:extLst>
          </p:cNvPr>
          <p:cNvSpPr>
            <a:spLocks noGrp="1"/>
          </p:cNvSpPr>
          <p:nvPr>
            <p:ph idx="1"/>
          </p:nvPr>
        </p:nvSpPr>
        <p:spPr>
          <a:xfrm>
            <a:off x="5979592" y="704087"/>
            <a:ext cx="6212408" cy="6021177"/>
          </a:xfrm>
        </p:spPr>
        <p:txBody>
          <a:bodyPr anchor="ctr">
            <a:normAutofit/>
          </a:bodyPr>
          <a:lstStyle/>
          <a:p>
            <a:r>
              <a:rPr lang="en-US" b="1" dirty="0"/>
              <a:t>Skills Required to be a data analyst</a:t>
            </a:r>
          </a:p>
          <a:p>
            <a:pPr lvl="1">
              <a:buFont typeface="Wingdings" panose="05000000000000000000" pitchFamily="2" charset="2"/>
              <a:buChar char="§"/>
            </a:pPr>
            <a:r>
              <a:rPr lang="en-US" i="1" dirty="0"/>
              <a:t>Statistical Programming</a:t>
            </a:r>
            <a:endParaRPr lang="en-US" dirty="0"/>
          </a:p>
          <a:p>
            <a:pPr lvl="1">
              <a:buFont typeface="Wingdings" panose="05000000000000000000" pitchFamily="2" charset="2"/>
              <a:buChar char="§"/>
            </a:pPr>
            <a:r>
              <a:rPr lang="en-US" i="1" dirty="0"/>
              <a:t>Programming Languages (R/SAS/Python)</a:t>
            </a:r>
            <a:endParaRPr lang="en-US" dirty="0"/>
          </a:p>
          <a:p>
            <a:pPr lvl="1">
              <a:buFont typeface="Wingdings" panose="05000000000000000000" pitchFamily="2" charset="2"/>
              <a:buChar char="§"/>
            </a:pPr>
            <a:r>
              <a:rPr lang="en-US" i="1" dirty="0"/>
              <a:t>Creative and Analytical Thinking</a:t>
            </a:r>
            <a:endParaRPr lang="en-US" dirty="0"/>
          </a:p>
          <a:p>
            <a:pPr lvl="1">
              <a:buFont typeface="Wingdings" panose="05000000000000000000" pitchFamily="2" charset="2"/>
              <a:buChar char="§"/>
            </a:pPr>
            <a:r>
              <a:rPr lang="en-US" i="1" dirty="0"/>
              <a:t>Business Acumen — Medium to High preferred</a:t>
            </a:r>
            <a:endParaRPr lang="en-US" dirty="0"/>
          </a:p>
          <a:p>
            <a:pPr lvl="1">
              <a:buFont typeface="Wingdings" panose="05000000000000000000" pitchFamily="2" charset="2"/>
              <a:buChar char="§"/>
            </a:pPr>
            <a:r>
              <a:rPr lang="en-US" i="1" dirty="0"/>
              <a:t>Strong Communication Skills.</a:t>
            </a:r>
            <a:endParaRPr lang="en-US" dirty="0"/>
          </a:p>
          <a:p>
            <a:pPr lvl="1">
              <a:buFont typeface="Wingdings" panose="05000000000000000000" pitchFamily="2" charset="2"/>
              <a:buChar char="§"/>
            </a:pPr>
            <a:r>
              <a:rPr lang="en-US" i="1" dirty="0"/>
              <a:t>Data Mining, Cleaning, and Munging</a:t>
            </a:r>
            <a:endParaRPr lang="en-US" dirty="0"/>
          </a:p>
          <a:p>
            <a:pPr lvl="1">
              <a:buFont typeface="Wingdings" panose="05000000000000000000" pitchFamily="2" charset="2"/>
              <a:buChar char="§"/>
            </a:pPr>
            <a:r>
              <a:rPr lang="en-US" i="1" dirty="0"/>
              <a:t>Data Visualization</a:t>
            </a:r>
            <a:endParaRPr lang="en-US" dirty="0"/>
          </a:p>
          <a:p>
            <a:pPr lvl="1">
              <a:buFont typeface="Wingdings" panose="05000000000000000000" pitchFamily="2" charset="2"/>
              <a:buChar char="§"/>
            </a:pPr>
            <a:r>
              <a:rPr lang="en-US" i="1" dirty="0"/>
              <a:t>Data Warehousing</a:t>
            </a:r>
            <a:endParaRPr lang="en-US" dirty="0"/>
          </a:p>
          <a:p>
            <a:pPr lvl="1">
              <a:buFont typeface="Wingdings" panose="05000000000000000000" pitchFamily="2" charset="2"/>
              <a:buChar char="§"/>
            </a:pPr>
            <a:r>
              <a:rPr lang="en-US" i="1" dirty="0"/>
              <a:t>Data Story Telling</a:t>
            </a:r>
            <a:endParaRPr lang="en-US" dirty="0"/>
          </a:p>
          <a:p>
            <a:pPr lvl="1">
              <a:buFont typeface="Wingdings" panose="05000000000000000000" pitchFamily="2" charset="2"/>
              <a:buChar char="§"/>
            </a:pPr>
            <a:r>
              <a:rPr lang="en-US" i="1" dirty="0"/>
              <a:t>SQL Databases</a:t>
            </a:r>
            <a:r>
              <a:rPr lang="en-US" dirty="0"/>
              <a:t> (</a:t>
            </a:r>
            <a:r>
              <a:rPr lang="en-US" i="1" dirty="0"/>
              <a:t>Database Querying Languages)</a:t>
            </a:r>
            <a:endParaRPr lang="en-US" dirty="0"/>
          </a:p>
          <a:p>
            <a:pPr lvl="1">
              <a:buFont typeface="Wingdings" panose="05000000000000000000" pitchFamily="2" charset="2"/>
              <a:buChar char="§"/>
            </a:pPr>
            <a:r>
              <a:rPr lang="en-US" i="1" dirty="0"/>
              <a:t>Advanced Microsoft Excel.</a:t>
            </a:r>
            <a:endParaRPr lang="en-US" dirty="0"/>
          </a:p>
          <a:p>
            <a:pPr marL="0" indent="0">
              <a:buNone/>
            </a:pPr>
            <a:endParaRPr lang="en-US" sz="2000" dirty="0"/>
          </a:p>
        </p:txBody>
      </p:sp>
    </p:spTree>
    <p:extLst>
      <p:ext uri="{BB962C8B-B14F-4D97-AF65-F5344CB8AC3E}">
        <p14:creationId xmlns:p14="http://schemas.microsoft.com/office/powerpoint/2010/main" val="301441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7" name="Freeform: Shape 2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F92041-D2A4-472B-9507-2896EECCE824}"/>
              </a:ext>
            </a:extLst>
          </p:cNvPr>
          <p:cNvSpPr>
            <a:spLocks noGrp="1"/>
          </p:cNvSpPr>
          <p:nvPr>
            <p:ph type="title"/>
          </p:nvPr>
        </p:nvSpPr>
        <p:spPr>
          <a:xfrm>
            <a:off x="765051" y="662400"/>
            <a:ext cx="3384000" cy="1492132"/>
          </a:xfrm>
          <a:prstGeom prst="ellipse">
            <a:avLst/>
          </a:prstGeom>
        </p:spPr>
        <p:txBody>
          <a:bodyPr anchor="t">
            <a:normAutofit/>
          </a:bodyPr>
          <a:lstStyle/>
          <a:p>
            <a:r>
              <a:rPr lang="en-US" sz="3400">
                <a:solidFill>
                  <a:schemeClr val="bg1"/>
                </a:solidFill>
              </a:rPr>
              <a:t>Data Analyst (Cont.)</a:t>
            </a:r>
          </a:p>
        </p:txBody>
      </p:sp>
      <p:sp>
        <p:nvSpPr>
          <p:cNvPr id="3" name="Content Placeholder 2">
            <a:extLst>
              <a:ext uri="{FF2B5EF4-FFF2-40B4-BE49-F238E27FC236}">
                <a16:creationId xmlns:a16="http://schemas.microsoft.com/office/drawing/2014/main" id="{1A726176-B504-4FB9-BA4A-B2127FF3A9D8}"/>
              </a:ext>
            </a:extLst>
          </p:cNvPr>
          <p:cNvSpPr>
            <a:spLocks noGrp="1"/>
          </p:cNvSpPr>
          <p:nvPr>
            <p:ph idx="1"/>
          </p:nvPr>
        </p:nvSpPr>
        <p:spPr>
          <a:xfrm>
            <a:off x="765051" y="2286000"/>
            <a:ext cx="3384000" cy="3844800"/>
          </a:xfrm>
        </p:spPr>
        <p:txBody>
          <a:bodyPr>
            <a:normAutofit/>
          </a:bodyPr>
          <a:lstStyle/>
          <a:p>
            <a:r>
              <a:rPr lang="en-US" sz="2000" b="1">
                <a:solidFill>
                  <a:schemeClr val="bg1">
                    <a:alpha val="60000"/>
                  </a:schemeClr>
                </a:solidFill>
              </a:rPr>
              <a:t>Average Annual Salary of Data Analysts</a:t>
            </a:r>
            <a:endParaRPr lang="en-US" sz="2000">
              <a:solidFill>
                <a:schemeClr val="bg1">
                  <a:alpha val="60000"/>
                </a:schemeClr>
              </a:solidFill>
            </a:endParaRPr>
          </a:p>
          <a:p>
            <a:pPr marL="0" indent="0">
              <a:buNone/>
            </a:pPr>
            <a:endParaRPr lang="en-US" sz="2000">
              <a:solidFill>
                <a:schemeClr val="bg1">
                  <a:alpha val="60000"/>
                </a:schemeClr>
              </a:solidFill>
            </a:endParaRPr>
          </a:p>
        </p:txBody>
      </p:sp>
      <p:pic>
        <p:nvPicPr>
          <p:cNvPr id="5" name="Picture 4" descr="Timeline&#10;&#10;Description automatically generated">
            <a:extLst>
              <a:ext uri="{FF2B5EF4-FFF2-40B4-BE49-F238E27FC236}">
                <a16:creationId xmlns:a16="http://schemas.microsoft.com/office/drawing/2014/main" id="{EB6644D5-132D-4993-AF76-04858B776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102" y="662400"/>
            <a:ext cx="7085639" cy="5358572"/>
          </a:xfrm>
          <a:prstGeom prst="rect">
            <a:avLst/>
          </a:prstGeom>
        </p:spPr>
      </p:pic>
    </p:spTree>
    <p:extLst>
      <p:ext uri="{BB962C8B-B14F-4D97-AF65-F5344CB8AC3E}">
        <p14:creationId xmlns:p14="http://schemas.microsoft.com/office/powerpoint/2010/main" val="41673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ith a beard and glasses&#10;&#10;Description automatically generated with medium confidence">
            <a:extLst>
              <a:ext uri="{FF2B5EF4-FFF2-40B4-BE49-F238E27FC236}">
                <a16:creationId xmlns:a16="http://schemas.microsoft.com/office/drawing/2014/main" id="{4BED5094-7CFD-4B70-AE08-DFC4CD56785C}"/>
              </a:ext>
            </a:extLst>
          </p:cNvPr>
          <p:cNvPicPr>
            <a:picLocks noChangeAspect="1"/>
          </p:cNvPicPr>
          <p:nvPr/>
        </p:nvPicPr>
        <p:blipFill rotWithShape="1">
          <a:blip r:embed="rId2">
            <a:extLst>
              <a:ext uri="{28A0092B-C50C-407E-A947-70E740481C1C}">
                <a14:useLocalDpi xmlns:a14="http://schemas.microsoft.com/office/drawing/2010/main" val="0"/>
              </a:ext>
            </a:extLst>
          </a:blip>
          <a:srcRect r="9090" b="13617"/>
          <a:stretch/>
        </p:blipFill>
        <p:spPr>
          <a:xfrm>
            <a:off x="3522468" y="10"/>
            <a:ext cx="8669532" cy="6857990"/>
          </a:xfrm>
          <a:prstGeom prst="rect">
            <a:avLst/>
          </a:prstGeom>
        </p:spPr>
      </p:pic>
      <p:sp>
        <p:nvSpPr>
          <p:cNvPr id="18"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23E0BD-C5C9-4EBB-BEC4-3BCD197E64EC}"/>
              </a:ext>
            </a:extLst>
          </p:cNvPr>
          <p:cNvSpPr>
            <a:spLocks noGrp="1"/>
          </p:cNvSpPr>
          <p:nvPr>
            <p:ph type="title"/>
          </p:nvPr>
        </p:nvSpPr>
        <p:spPr>
          <a:xfrm>
            <a:off x="371094" y="843534"/>
            <a:ext cx="3438144" cy="923036"/>
          </a:xfrm>
        </p:spPr>
        <p:txBody>
          <a:bodyPr anchor="b">
            <a:noAutofit/>
          </a:bodyPr>
          <a:lstStyle/>
          <a:p>
            <a:r>
              <a:rPr lang="en-US" sz="3200" b="1" dirty="0"/>
              <a:t>Introduction to Python </a:t>
            </a:r>
          </a:p>
        </p:txBody>
      </p:sp>
      <p:sp>
        <p:nvSpPr>
          <p:cNvPr id="19"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50CE4E-D800-4247-A7EA-41CBC8FBD370}"/>
              </a:ext>
            </a:extLst>
          </p:cNvPr>
          <p:cNvSpPr>
            <a:spLocks noGrp="1"/>
          </p:cNvSpPr>
          <p:nvPr>
            <p:ph idx="1"/>
          </p:nvPr>
        </p:nvSpPr>
        <p:spPr>
          <a:xfrm>
            <a:off x="126609" y="2534920"/>
            <a:ext cx="4628271" cy="4086742"/>
          </a:xfrm>
        </p:spPr>
        <p:txBody>
          <a:bodyPr anchor="t">
            <a:normAutofit/>
          </a:bodyPr>
          <a:lstStyle/>
          <a:p>
            <a:r>
              <a:rPr lang="en-US" sz="2200" b="1" dirty="0"/>
              <a:t>History</a:t>
            </a:r>
          </a:p>
          <a:p>
            <a:pPr lvl="1">
              <a:buFont typeface="Wingdings" panose="05000000000000000000" pitchFamily="2" charset="2"/>
              <a:buChar char="§"/>
            </a:pPr>
            <a:r>
              <a:rPr lang="en-US" sz="1800" dirty="0"/>
              <a:t>Python is an interpreted, general-purpose, high-level programming language developed by Guido van Rossum</a:t>
            </a:r>
          </a:p>
          <a:p>
            <a:pPr lvl="1">
              <a:buFont typeface="Wingdings" panose="05000000000000000000" pitchFamily="2" charset="2"/>
              <a:buChar char="§"/>
            </a:pPr>
            <a:r>
              <a:rPr lang="en-US" sz="1800" dirty="0"/>
              <a:t>Version 1.0 was released in 1994, with features like exception handling, lambda, map, filter, and reduce. •</a:t>
            </a:r>
          </a:p>
          <a:p>
            <a:pPr lvl="1">
              <a:buFont typeface="Wingdings" panose="05000000000000000000" pitchFamily="2" charset="2"/>
              <a:buChar char="§"/>
            </a:pPr>
            <a:r>
              <a:rPr lang="en-US" sz="1800" dirty="0"/>
              <a:t>Version 2.0 was released in 2000 with features including, list comprehensions and garbage collection. </a:t>
            </a:r>
          </a:p>
          <a:p>
            <a:pPr lvl="1">
              <a:buFont typeface="Wingdings" panose="05000000000000000000" pitchFamily="2" charset="2"/>
              <a:buChar char="§"/>
            </a:pPr>
            <a:r>
              <a:rPr lang="en-US" sz="1800" dirty="0"/>
              <a:t>Version 3.0 was released in 2008. </a:t>
            </a:r>
          </a:p>
          <a:p>
            <a:pPr lvl="1">
              <a:buFont typeface="Wingdings" panose="05000000000000000000" pitchFamily="2" charset="2"/>
              <a:buChar char="§"/>
            </a:pPr>
            <a:r>
              <a:rPr lang="en-US" sz="1800" dirty="0"/>
              <a:t>Version 3.9.6 is latest stable version released in 2021</a:t>
            </a:r>
          </a:p>
          <a:p>
            <a:pPr lvl="1">
              <a:buFont typeface="Wingdings" panose="05000000000000000000" pitchFamily="2" charset="2"/>
              <a:buChar char="§"/>
            </a:pPr>
            <a:endParaRPr lang="en-US" sz="1600" dirty="0"/>
          </a:p>
        </p:txBody>
      </p:sp>
    </p:spTree>
    <p:extLst>
      <p:ext uri="{BB962C8B-B14F-4D97-AF65-F5344CB8AC3E}">
        <p14:creationId xmlns:p14="http://schemas.microsoft.com/office/powerpoint/2010/main" val="39405375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072F3BC-7007-49F3-A3CC-F8F45B40D847}"/>
              </a:ext>
            </a:extLst>
          </p:cNvPr>
          <p:cNvSpPr>
            <a:spLocks noGrp="1"/>
          </p:cNvSpPr>
          <p:nvPr>
            <p:ph type="title"/>
          </p:nvPr>
        </p:nvSpPr>
        <p:spPr>
          <a:xfrm>
            <a:off x="1014141" y="1450655"/>
            <a:ext cx="3932030" cy="3956690"/>
          </a:xfrm>
        </p:spPr>
        <p:txBody>
          <a:bodyPr anchor="ctr">
            <a:normAutofit/>
          </a:bodyPr>
          <a:lstStyle/>
          <a:p>
            <a:r>
              <a:rPr lang="en-US" sz="5000" b="1">
                <a:solidFill>
                  <a:schemeClr val="bg1"/>
                </a:solidFill>
              </a:rPr>
              <a:t>Introduction to Python(Cont.)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C5CD75-3EC1-46A4-8904-B66A1AE7C93D}"/>
              </a:ext>
            </a:extLst>
          </p:cNvPr>
          <p:cNvSpPr>
            <a:spLocks noGrp="1"/>
          </p:cNvSpPr>
          <p:nvPr>
            <p:ph idx="1"/>
          </p:nvPr>
        </p:nvSpPr>
        <p:spPr>
          <a:xfrm>
            <a:off x="5050302" y="0"/>
            <a:ext cx="7005710" cy="6724349"/>
          </a:xfrm>
        </p:spPr>
        <p:txBody>
          <a:bodyPr anchor="ctr">
            <a:normAutofit/>
          </a:bodyPr>
          <a:lstStyle/>
          <a:p>
            <a:r>
              <a:rPr lang="en-US" sz="3200" b="1" dirty="0">
                <a:solidFill>
                  <a:schemeClr val="bg1"/>
                </a:solidFill>
              </a:rPr>
              <a:t>Key Features of Python</a:t>
            </a:r>
          </a:p>
          <a:p>
            <a:pPr lvl="1">
              <a:buFont typeface="Wingdings" panose="05000000000000000000" pitchFamily="2" charset="2"/>
              <a:buChar char="§"/>
            </a:pPr>
            <a:r>
              <a:rPr lang="en-US" sz="2000" dirty="0">
                <a:solidFill>
                  <a:schemeClr val="bg1"/>
                </a:solidFill>
              </a:rPr>
              <a:t>Python is a simple language due to its resemblance with English language, which increases its readability, writability, and makes it easy to learn. It cuts down the code about 20 percent of its actual size. 200-300 loc in Java = 50-60 loc in Python.</a:t>
            </a:r>
          </a:p>
          <a:p>
            <a:pPr lvl="1">
              <a:buFont typeface="Wingdings" panose="05000000000000000000" pitchFamily="2" charset="2"/>
              <a:buChar char="§"/>
            </a:pPr>
            <a:r>
              <a:rPr lang="en-US" sz="2000" dirty="0">
                <a:solidFill>
                  <a:schemeClr val="bg1"/>
                </a:solidFill>
              </a:rPr>
              <a:t>It is free and open source, which means one can freely distribute its copies, reads its source code, and modify it to experience different flavors of python.</a:t>
            </a:r>
          </a:p>
          <a:p>
            <a:pPr lvl="1">
              <a:buFont typeface="Wingdings" panose="05000000000000000000" pitchFamily="2" charset="2"/>
              <a:buChar char="§"/>
            </a:pPr>
            <a:r>
              <a:rPr lang="en-US" sz="2000" dirty="0">
                <a:solidFill>
                  <a:schemeClr val="bg1"/>
                </a:solidFill>
              </a:rPr>
              <a:t>Python is a high-level language, which makes programmers need not to bother about low-level details such as memory allocation etc., while practicing scripting in Python.</a:t>
            </a:r>
          </a:p>
          <a:p>
            <a:pPr lvl="1">
              <a:buFont typeface="Wingdings" panose="05000000000000000000" pitchFamily="2" charset="2"/>
              <a:buChar char="§"/>
            </a:pPr>
            <a:r>
              <a:rPr lang="en-US" sz="2000" dirty="0">
                <a:solidFill>
                  <a:schemeClr val="bg1"/>
                </a:solidFill>
              </a:rPr>
              <a:t>Python supports multiple programming paradigm as it provides procedural programming as well as object-oriented programming support.</a:t>
            </a:r>
          </a:p>
          <a:p>
            <a:pPr lvl="1">
              <a:buFont typeface="Wingdings" panose="05000000000000000000" pitchFamily="2" charset="2"/>
              <a:buChar char="§"/>
            </a:pPr>
            <a:r>
              <a:rPr lang="en-US" sz="2000" dirty="0">
                <a:solidFill>
                  <a:schemeClr val="bg1"/>
                </a:solidFill>
              </a:rPr>
              <a:t>It is a portable language as supported by many platforms like Linux, MS Windows, Mac, Free BSD, Solaris, BeOS and many more.</a:t>
            </a:r>
          </a:p>
          <a:p>
            <a:pPr lvl="1">
              <a:buFont typeface="Wingdings" panose="05000000000000000000" pitchFamily="2" charset="2"/>
              <a:buChar char="§"/>
            </a:pPr>
            <a:r>
              <a:rPr lang="en-US" sz="2000" dirty="0">
                <a:solidFill>
                  <a:schemeClr val="bg1"/>
                </a:solidFill>
              </a:rPr>
              <a:t>Python has extensive support for different libraries, that aims to provide assistance for performing complex tasks without starting from scratch.</a:t>
            </a:r>
          </a:p>
        </p:txBody>
      </p:sp>
    </p:spTree>
    <p:extLst>
      <p:ext uri="{BB962C8B-B14F-4D97-AF65-F5344CB8AC3E}">
        <p14:creationId xmlns:p14="http://schemas.microsoft.com/office/powerpoint/2010/main" val="819759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1286</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 Neue</vt:lpstr>
      <vt:lpstr>Tw Cen MT</vt:lpstr>
      <vt:lpstr>Wingdings</vt:lpstr>
      <vt:lpstr>Office Theme</vt:lpstr>
      <vt:lpstr>PowerPoint Presentation</vt:lpstr>
      <vt:lpstr>Introduction To Data Analyst And Data Science For Beginners  Lecture # 1 Introduction to Jupyter-Notebook and Python Programming </vt:lpstr>
      <vt:lpstr>Today’s Agenda</vt:lpstr>
      <vt:lpstr>Data Analyst</vt:lpstr>
      <vt:lpstr>Data Analyst (Cont.)</vt:lpstr>
      <vt:lpstr>Data Analyst (Cont.)</vt:lpstr>
      <vt:lpstr>Data Analyst (Cont.)</vt:lpstr>
      <vt:lpstr>Introduction to Python </vt:lpstr>
      <vt:lpstr>Introduction to Python(Cont.)</vt:lpstr>
      <vt:lpstr>Introduction to Python(Cont.)</vt:lpstr>
      <vt:lpstr>Introduction to Python(Cont.) </vt:lpstr>
      <vt:lpstr>Introduction to Python(Cont.)</vt:lpstr>
      <vt:lpstr>Introduction to Python(Cont.)</vt:lpstr>
      <vt:lpstr>Introduction to Python(Cont.)</vt:lpstr>
      <vt:lpstr>Introduction to Python(Cont.)</vt:lpstr>
      <vt:lpstr>Introduction to Jupyter Notebook</vt:lpstr>
      <vt:lpstr>Introduction to Jupyter Notebook</vt:lpstr>
      <vt:lpstr>Introduction to Jupyter Notebook</vt:lpstr>
      <vt:lpstr>Operators in Python </vt:lpstr>
      <vt:lpstr>Variables In Python</vt:lpstr>
      <vt:lpstr>Variable Naming Rules </vt:lpstr>
      <vt:lpstr>Three Properties Associated with every Variable </vt:lpstr>
      <vt:lpstr>Variables Rules</vt:lpstr>
      <vt:lpstr>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Ehtisham Sadiq</dc:creator>
  <cp:lastModifiedBy>Ehtisham Sadiq</cp:lastModifiedBy>
  <cp:revision>39</cp:revision>
  <dcterms:created xsi:type="dcterms:W3CDTF">2022-01-06T06:05:11Z</dcterms:created>
  <dcterms:modified xsi:type="dcterms:W3CDTF">2022-01-06T12:43:41Z</dcterms:modified>
</cp:coreProperties>
</file>