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2.xml" Type="http://schemas.openxmlformats.org/officeDocument/2006/relationships/theme" Id="rId1"/><Relationship Target="slides/slide8.xml" Type="http://schemas.openxmlformats.org/officeDocument/2006/relationships/slide" Id="rId13"/><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slides/slide19.xml" Type="http://schemas.openxmlformats.org/officeDocument/2006/relationships/slide" Id="rId24"/><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https://www.dartlang.org/docs/spec/latest/dart-language-specification.html#id.g3i7hntbrzmw" Type="http://schemas.openxmlformats.org/officeDocument/2006/relationships/hyperlink" TargetMode="External" Id="rId2"/><Relationship Target="../notesMasters/notesMaster1.xml" Type="http://schemas.openxmlformats.org/officeDocument/2006/relationships/notesMaster" Id="rId1"/><Relationship Target="https://www.dartlang.org/docs/spec/latest/dart-language-specification.html#id.g3i7hntbrzmw" Type="http://schemas.openxmlformats.org/officeDocument/2006/relationships/hyperlink" TargetMode="External" Id="rId3"/></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https://www.dartlang.org/docs/spec/latest/dart-language-specification.html#id.3drgiqgu864y" Type="http://schemas.openxmlformats.org/officeDocument/2006/relationships/hyperlink" TargetMode="External" Id="rId2"/><Relationship Target="../notesMasters/notesMaster1.xml" Type="http://schemas.openxmlformats.org/officeDocument/2006/relationships/notesMaster" Id="rId1"/><Relationship Target="https://www.dartlang.org/docs/spec/latest/dart-language-specification.html#id.x6lx0jb4kti5" Type="http://schemas.openxmlformats.org/officeDocument/2006/relationships/hyperlink" TargetMode="External" Id="rId3"/></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 name="Shape 29"/>
        <p:cNvGrpSpPr/>
        <p:nvPr/>
      </p:nvGrpSpPr>
      <p:grpSpPr>
        <a:xfrm>
          <a:off y="0" x="0"/>
          <a:ext cy="0" cx="0"/>
          <a:chOff y="0" x="0"/>
          <a:chExt cy="0" cx="0"/>
        </a:xfrm>
      </p:grpSpPr>
      <p:sp>
        <p:nvSpPr>
          <p:cNvPr id="30" name="Shape 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 name="Shape 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Yes, generics pretty much work exactly like you'd expect.</a:t>
            </a:r>
          </a:p>
          <a:p>
            <a:r>
              <a:t/>
            </a:r>
          </a:p>
          <a:p>
            <a:pPr rtl="0" lvl="0">
              <a:spcBef>
                <a:spcPts val="600"/>
              </a:spcBef>
              <a:buClr>
                <a:schemeClr val="dk1"/>
              </a:buClr>
              <a:buSzPct val="100000"/>
              <a:buFont typeface="Arial"/>
              <a:buNone/>
            </a:pPr>
            <a:r>
              <a:rPr lang="en">
                <a:solidFill>
                  <a:schemeClr val="dk1"/>
                </a:solidFill>
              </a:rPr>
              <a:t>Note that types are only enforced in checked mode.</a:t>
            </a:r>
          </a:p>
          <a:p>
            <a:r>
              <a:t/>
            </a:r>
          </a:p>
          <a:p>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private1.dart</a:t>
            </a:r>
          </a:p>
          <a:p>
            <a:pPr rtl="0" lvl="0">
              <a:spcBef>
                <a:spcPts val="600"/>
              </a:spcBef>
              <a:buClr>
                <a:schemeClr val="dk1"/>
              </a:buClr>
              <a:buSzPct val="100000"/>
              <a:buFont typeface="Arial"/>
              <a:buNone/>
            </a:pPr>
            <a:r>
              <a:rPr lang="en">
                <a:solidFill>
                  <a:schemeClr val="dk1"/>
                </a:solidFill>
              </a:rPr>
              <a:t>Only two levels: "public" and "private". It is implemented by naming convention. Class variables and methods are private when you prefix them with an underscore.</a:t>
            </a:r>
          </a:p>
          <a:p>
            <a:pPr rtl="0" lvl="0">
              <a:spcBef>
                <a:spcPts val="600"/>
              </a:spcBef>
              <a:buClr>
                <a:schemeClr val="dk1"/>
              </a:buClr>
              <a:buSzPct val="100000"/>
              <a:buFont typeface="Arial"/>
              <a:buNone/>
            </a:pPr>
            <a:r>
              <a:rPr lang="en">
                <a:solidFill>
                  <a:schemeClr val="dk1"/>
                </a:solidFill>
              </a:rPr>
              <a:t>Also note that you can only have privacy at a library level, not at object level. Read some discussion by Bob Nystrom and Ben Laurie here: https://groups.google.com/a/dartlang.org/d/topic/misc/WllRrg0zTd4/discussion</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29545"/>
              </a:lnSpc>
              <a:buClr>
                <a:schemeClr val="dk1"/>
              </a:buClr>
              <a:buSzPct val="100000"/>
              <a:buFont typeface="Arial"/>
              <a:buNone/>
            </a:pPr>
            <a:r>
              <a:rPr lang="en"/>
              <a:t>Example is directly from: https://www.dartlang.org/dart-tips/dart-tips-ep-10.html</a:t>
            </a:r>
          </a:p>
          <a:p>
            <a:r>
              <a:t/>
            </a:r>
          </a:p>
          <a:p>
            <a:pPr rtl="0" lvl="0">
              <a:lnSpc>
                <a:spcPct val="129545"/>
              </a:lnSpc>
              <a:buClr>
                <a:schemeClr val="dk1"/>
              </a:buClr>
              <a:buSzPct val="100000"/>
              <a:buFont typeface="Arial"/>
              <a:buNone/>
            </a:pPr>
            <a:r>
              <a:rPr lang="en"/>
              <a:t>The big deal here is that we avoid all the boilerplate getter/setter code like you might see in java.</a:t>
            </a:r>
          </a:p>
          <a:p>
            <a:pPr rtl="0" lvl="0">
              <a:lnSpc>
                <a:spcPct val="129545"/>
              </a:lnSpc>
              <a:buClr>
                <a:schemeClr val="dk1"/>
              </a:buClr>
              <a:buSzPct val="100000"/>
              <a:buFont typeface="Arial"/>
              <a:buNone/>
            </a:pPr>
            <a:r>
              <a:rPr lang="en"/>
              <a:t>Assignment to and reading from a member variable with </a:t>
            </a:r>
            <a:r>
              <a:rPr lang="en">
                <a:latin typeface="Courier New"/>
                <a:ea typeface="Courier New"/>
                <a:cs typeface="Courier New"/>
                <a:sym typeface="Courier New"/>
              </a:rPr>
              <a:t>=</a:t>
            </a:r>
            <a:r>
              <a:rPr lang="en"/>
              <a:t> </a:t>
            </a:r>
            <a:r>
              <a:rPr lang="en" i="1"/>
              <a:t>is</a:t>
            </a:r>
            <a:r>
              <a:rPr lang="en"/>
              <a:t> the setter and getter functions respectively.</a:t>
            </a:r>
          </a:p>
          <a:p>
            <a:pPr rtl="0" lvl="0">
              <a:lnSpc>
                <a:spcPct val="129545"/>
              </a:lnSpc>
              <a:buClr>
                <a:schemeClr val="dk1"/>
              </a:buClr>
              <a:buSzPct val="100000"/>
              <a:buFont typeface="Arial"/>
              <a:buNone/>
            </a:pPr>
            <a:r>
              <a:rPr lang="en"/>
              <a:t>However, you </a:t>
            </a:r>
            <a:r>
              <a:rPr lang="en" i="1"/>
              <a:t>can</a:t>
            </a:r>
            <a:r>
              <a:rPr lang="en"/>
              <a:t> override the default by writing a getter or setter.</a:t>
            </a:r>
          </a:p>
          <a:p>
            <a:r>
              <a:t/>
            </a:r>
          </a:p>
          <a:p>
            <a:pPr rtl="0" lvl="0">
              <a:lnSpc>
                <a:spcPct val="129545"/>
              </a:lnSpc>
              <a:buClr>
                <a:schemeClr val="dk1"/>
              </a:buClr>
              <a:buSzPct val="100000"/>
              <a:buFont typeface="Arial"/>
              <a:buNone/>
            </a:pPr>
            <a:r>
              <a:rPr lang="en"/>
              <a:t>But wait... why was all that getter/setter boilerplate stuff important to start with? Well, the idea is that you gain </a:t>
            </a:r>
            <a:r>
              <a:rPr b="1" lang="en"/>
              <a:t>encapsulation</a:t>
            </a:r>
            <a:r>
              <a:rPr lang="en"/>
              <a:t> by using getters and setters, that you don't expose the inner state of your object to the outside world. But there is no reason for encapsulation to be mandatory. Use cases like data transfer objects are a good example where you just want to transport a organized record of information and there is never any related code to act upon it in an object oriented manner.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29545"/>
              </a:lnSpc>
              <a:buClr>
                <a:schemeClr val="dk1"/>
              </a:buClr>
              <a:buSzPct val="100000"/>
              <a:buFont typeface="Arial"/>
              <a:buNone/>
            </a:pPr>
            <a:r>
              <a:rPr lang="en"/>
              <a:t>Example is directly from: https://www.dartlang.org/dart-tips/dart-tips-ep-10.html</a:t>
            </a:r>
          </a:p>
          <a:p>
            <a:r>
              <a:t/>
            </a:r>
          </a:p>
          <a:p>
            <a:pPr rtl="0" lvl="0">
              <a:lnSpc>
                <a:spcPct val="129545"/>
              </a:lnSpc>
              <a:buClr>
                <a:schemeClr val="dk1"/>
              </a:buClr>
              <a:buSzPct val="100000"/>
              <a:buFont typeface="Arial"/>
              <a:buNone/>
            </a:pPr>
            <a:r>
              <a:rPr lang="en"/>
              <a:t>The big deal here is that we avoid all the boilerplate getter/setter code like you might see in java.</a:t>
            </a:r>
          </a:p>
          <a:p>
            <a:pPr rtl="0" lvl="0">
              <a:lnSpc>
                <a:spcPct val="129545"/>
              </a:lnSpc>
              <a:buClr>
                <a:schemeClr val="dk1"/>
              </a:buClr>
              <a:buSzPct val="100000"/>
              <a:buFont typeface="Arial"/>
              <a:buNone/>
            </a:pPr>
            <a:r>
              <a:rPr lang="en"/>
              <a:t>Assignment to and reading from a member variable with </a:t>
            </a:r>
            <a:r>
              <a:rPr lang="en">
                <a:latin typeface="Courier New"/>
                <a:ea typeface="Courier New"/>
                <a:cs typeface="Courier New"/>
                <a:sym typeface="Courier New"/>
              </a:rPr>
              <a:t>=</a:t>
            </a:r>
            <a:r>
              <a:rPr lang="en"/>
              <a:t> </a:t>
            </a:r>
            <a:r>
              <a:rPr lang="en" i="1"/>
              <a:t>is</a:t>
            </a:r>
            <a:r>
              <a:rPr lang="en"/>
              <a:t> the setter and getter functions respectively.</a:t>
            </a:r>
          </a:p>
          <a:p>
            <a:pPr rtl="0" lvl="0">
              <a:lnSpc>
                <a:spcPct val="129545"/>
              </a:lnSpc>
              <a:buClr>
                <a:schemeClr val="dk1"/>
              </a:buClr>
              <a:buSzPct val="100000"/>
              <a:buFont typeface="Arial"/>
              <a:buNone/>
            </a:pPr>
            <a:r>
              <a:rPr lang="en"/>
              <a:t>However, you </a:t>
            </a:r>
            <a:r>
              <a:rPr lang="en" i="1"/>
              <a:t>can</a:t>
            </a:r>
            <a:r>
              <a:rPr lang="en"/>
              <a:t> override the default by writing a getter or setter.</a:t>
            </a:r>
          </a:p>
          <a:p>
            <a:r>
              <a:t/>
            </a:r>
          </a:p>
          <a:p>
            <a:pPr rtl="0" lvl="0">
              <a:lnSpc>
                <a:spcPct val="129545"/>
              </a:lnSpc>
              <a:buClr>
                <a:schemeClr val="dk1"/>
              </a:buClr>
              <a:buSzPct val="100000"/>
              <a:buFont typeface="Arial"/>
              <a:buNone/>
            </a:pPr>
            <a:r>
              <a:rPr lang="en"/>
              <a:t>But wait... why was all that getter/setter boilerplate stuff important to start with? Well, the idea is that you gain </a:t>
            </a:r>
            <a:r>
              <a:rPr b="1" lang="en"/>
              <a:t>encapsulation</a:t>
            </a:r>
            <a:r>
              <a:rPr lang="en"/>
              <a:t> by using getters and setters, that you don't expose the inner state of your object to the outside world. But there is no reason for encapsulation to be mandatory. Use cases like data transfer objects are a good example where you just want to transport a organized record of information and there is never any related code to act upon it in an object oriented manner.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The idea here is that the code in Wings can be shared in lots of places without forcing it to be declared in a particular class hierarchy.</a:t>
            </a:r>
          </a:p>
          <a:p>
            <a:pPr rtl="0" lvl="0">
              <a:spcBef>
                <a:spcPts val="600"/>
              </a:spcBef>
              <a:buClr>
                <a:schemeClr val="dk1"/>
              </a:buClr>
              <a:buSzPct val="100000"/>
              <a:buFont typeface="Arial"/>
              <a:buNone/>
            </a:pPr>
            <a:r>
              <a:rPr lang="en">
                <a:solidFill>
                  <a:schemeClr val="dk1"/>
                </a:solidFill>
              </a:rPr>
              <a:t>A mixin class "has no inheritance", since it is meant to be bolted "onto the side".</a:t>
            </a:r>
          </a:p>
          <a:p>
            <a:pPr rtl="0" lvl="0">
              <a:spcBef>
                <a:spcPts val="600"/>
              </a:spcBef>
              <a:buClr>
                <a:schemeClr val="dk1"/>
              </a:buClr>
              <a:buSzPct val="100000"/>
              <a:buFont typeface="Arial"/>
              <a:buNone/>
            </a:pPr>
            <a:r>
              <a:rPr lang="en">
                <a:solidFill>
                  <a:schemeClr val="dk1"/>
                </a:solidFill>
              </a:rPr>
              <a:t>Q: So what do you think the restrictions are for creating a mixin class?  A: -- don't extend another class (and never call a super), -- don't have a constructor (we don't know what class we're going to be bolted onto and what their constructor would demand…)</a:t>
            </a:r>
          </a:p>
          <a:p>
            <a:r>
              <a:t/>
            </a:r>
          </a:p>
          <a:p>
            <a:pPr rtl="0" lvl="0">
              <a:lnSpc>
                <a:spcPct val="115000"/>
              </a:lnSpc>
              <a:spcBef>
                <a:spcPts val="1500"/>
              </a:spcBef>
              <a:spcAft>
                <a:spcPts val="800"/>
              </a:spcAft>
              <a:buClr>
                <a:schemeClr val="dk1"/>
              </a:buClr>
              <a:buSzPct val="100000"/>
              <a:buFont typeface="Arial"/>
              <a:buNone/>
            </a:pPr>
            <a:r>
              <a:rPr lang="en">
                <a:solidFill>
                  <a:schemeClr val="dk1"/>
                </a:solidFill>
              </a:rPr>
              <a:t>Directly from the Dart language specification:</a:t>
            </a:r>
          </a:p>
          <a:p>
            <a:pPr rtl="0" lvl="0">
              <a:lnSpc>
                <a:spcPct val="115000"/>
              </a:lnSpc>
              <a:spcBef>
                <a:spcPts val="1500"/>
              </a:spcBef>
              <a:spcAft>
                <a:spcPts val="800"/>
              </a:spcAft>
              <a:buClr>
                <a:schemeClr val="dk1"/>
              </a:buClr>
              <a:buSzPct val="110000"/>
              <a:buFont typeface="Arial"/>
              <a:buNone/>
            </a:pPr>
            <a:r>
              <a:rPr b="1" sz="1000" lang="en">
                <a:solidFill>
                  <a:schemeClr val="dk1"/>
                </a:solidFill>
              </a:rPr>
              <a:t>Mixin Application</a:t>
            </a:r>
          </a:p>
          <a:p>
            <a:pPr rtl="0" lvl="0">
              <a:lnSpc>
                <a:spcPct val="129545"/>
              </a:lnSpc>
              <a:buClr>
                <a:schemeClr val="dk1"/>
              </a:buClr>
              <a:buSzPct val="110000"/>
              <a:buFont typeface="Arial"/>
              <a:buNone/>
            </a:pPr>
            <a:r>
              <a:rPr sz="1000" lang="en">
                <a:solidFill>
                  <a:schemeClr val="dk1"/>
                </a:solidFill>
              </a:rPr>
              <a:t>A mixin may be applied to a superclass, yielding a new class. Mixin application occurs when a mixin is mixed into a class declaration via its </a:t>
            </a:r>
            <a:r>
              <a:rPr u="sng" b="1" sz="1000" lang="en">
                <a:solidFill>
                  <a:schemeClr val="hlink"/>
                </a:solidFill>
                <a:hlinkClick r:id="rId2"/>
              </a:rPr>
              <a:t>with</a:t>
            </a:r>
            <a:r>
              <a:rPr u="sng" sz="1000" lang="en">
                <a:solidFill>
                  <a:schemeClr val="hlink"/>
                </a:solidFill>
                <a:hlinkClick r:id="rId3"/>
              </a:rPr>
              <a:t> clause</a:t>
            </a:r>
            <a:r>
              <a:rPr sz="1000" lang="en">
                <a:solidFill>
                  <a:schemeClr val="dk1"/>
                </a:solidFill>
              </a:rPr>
              <a:t>.  The mixin application may be used to extend a class; alternately, a class may be defined as a mixin application as described in this section.</a:t>
            </a:r>
          </a:p>
          <a:p>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Wings is a mixin class. It extends no other class, never calls super(), and has no constructor.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If Dart is "single threaded", how do I do work "in parallel"? (The correct term here is "concurrent". Search for Rob Pike on the topic in golang.)</a:t>
            </a:r>
          </a:p>
          <a:p>
            <a:pPr rtl="0" lvl="0">
              <a:spcBef>
                <a:spcPts val="600"/>
              </a:spcBef>
              <a:buClr>
                <a:schemeClr val="dk1"/>
              </a:buClr>
              <a:buSzPct val="100000"/>
              <a:buFont typeface="Arial"/>
              <a:buNone/>
            </a:pPr>
            <a:r>
              <a:rPr lang="en">
                <a:solidFill>
                  <a:schemeClr val="dk1"/>
                </a:solidFill>
              </a:rPr>
              <a:t>Dart uses Isolates, in dart:isolate lib. Each isolate has its own course of execution, and its own stack. Isolates cannot access each other's memory. You must use message passing to share state information. You invoke spawnFunction() or spawnUri() to create an isolate.</a:t>
            </a:r>
          </a:p>
          <a:p>
            <a:pPr rtl="0" lvl="0">
              <a:spcBef>
                <a:spcPts val="600"/>
              </a:spcBef>
              <a:buClr>
                <a:schemeClr val="dk1"/>
              </a:buClr>
              <a:buSzPct val="100000"/>
              <a:buFont typeface="Arial"/>
              <a:buNone/>
            </a:pPr>
            <a:r>
              <a:rPr lang="en">
                <a:solidFill>
                  <a:schemeClr val="dk1"/>
                </a:solidFill>
              </a:rPr>
              <a:t>**Note that the code snippet does not gather the returned Future objects and wait for their termination! The example is to convey the concept. Also, in a browser spawnUri() must be used rather than spawn().</a:t>
            </a:r>
          </a:p>
          <a:p>
            <a:r>
              <a:t/>
            </a:r>
          </a:p>
          <a:p>
            <a:pPr rtl="0" lvl="0">
              <a:lnSpc>
                <a:spcPct val="115000"/>
              </a:lnSpc>
              <a:spcBef>
                <a:spcPts val="1500"/>
              </a:spcBef>
              <a:spcAft>
                <a:spcPts val="800"/>
              </a:spcAft>
              <a:buClr>
                <a:schemeClr val="dk1"/>
              </a:buClr>
              <a:buSzPct val="100000"/>
              <a:buFont typeface="Arial"/>
              <a:buNone/>
            </a:pPr>
            <a:r>
              <a:rPr lang="en">
                <a:solidFill>
                  <a:schemeClr val="dk1"/>
                </a:solidFill>
              </a:rPr>
              <a:t>Directly from the Dart language specification:</a:t>
            </a:r>
          </a:p>
          <a:p>
            <a:pPr rtl="0" lvl="0">
              <a:lnSpc>
                <a:spcPct val="115000"/>
              </a:lnSpc>
              <a:spcBef>
                <a:spcPts val="1500"/>
              </a:spcBef>
              <a:spcAft>
                <a:spcPts val="800"/>
              </a:spcAft>
              <a:buClr>
                <a:schemeClr val="dk1"/>
              </a:buClr>
              <a:buSzPct val="110000"/>
              <a:buFont typeface="Arial"/>
              <a:buNone/>
            </a:pPr>
            <a:r>
              <a:rPr b="1" sz="1000" lang="en">
                <a:solidFill>
                  <a:schemeClr val="dk1"/>
                </a:solidFill>
              </a:rPr>
              <a:t>Concurrency</a:t>
            </a:r>
          </a:p>
          <a:p>
            <a:pPr rtl="0" lvl="0">
              <a:lnSpc>
                <a:spcPct val="129545"/>
              </a:lnSpc>
              <a:buClr>
                <a:schemeClr val="dk1"/>
              </a:buClr>
              <a:buSzPct val="110000"/>
              <a:buFont typeface="Arial"/>
              <a:buNone/>
            </a:pPr>
            <a:r>
              <a:rPr sz="1000" lang="en">
                <a:solidFill>
                  <a:schemeClr val="dk1"/>
                </a:solidFill>
              </a:rPr>
              <a:t>Dart code is always single threaded. There is no shared-state concurrency in Dart. Concurrency is supported via actor-like entities called </a:t>
            </a:r>
            <a:r>
              <a:rPr sz="1000" lang="en" i="1">
                <a:solidFill>
                  <a:schemeClr val="dk1"/>
                </a:solidFill>
              </a:rPr>
              <a:t>isolates</a:t>
            </a:r>
            <a:r>
              <a:rPr sz="1000" lang="en">
                <a:solidFill>
                  <a:schemeClr val="dk1"/>
                </a:solidFill>
              </a:rPr>
              <a:t>. An </a:t>
            </a:r>
            <a:r>
              <a:rPr sz="1000" lang="en" i="1">
                <a:solidFill>
                  <a:schemeClr val="dk1"/>
                </a:solidFill>
              </a:rPr>
              <a:t>isolate</a:t>
            </a:r>
            <a:r>
              <a:rPr sz="1000" lang="en">
                <a:solidFill>
                  <a:schemeClr val="dk1"/>
                </a:solidFill>
              </a:rPr>
              <a:t> is a unit of concurrency. It has its own memory and its own thread of control. Isolates communicate by </a:t>
            </a:r>
            <a:r>
              <a:rPr u="sng" sz="1000" lang="en">
                <a:solidFill>
                  <a:schemeClr val="hlink"/>
                </a:solidFill>
                <a:hlinkClick r:id="rId2"/>
              </a:rPr>
              <a:t>message passing</a:t>
            </a:r>
            <a:r>
              <a:rPr sz="1000" lang="en">
                <a:solidFill>
                  <a:schemeClr val="dk1"/>
                </a:solidFill>
              </a:rPr>
              <a:t>. No mutable state is ever shared between isolates. Isolates are created by </a:t>
            </a:r>
            <a:r>
              <a:rPr u="sng" sz="1000" lang="en">
                <a:solidFill>
                  <a:schemeClr val="hlink"/>
                </a:solidFill>
                <a:hlinkClick r:id="rId3"/>
              </a:rPr>
              <a:t>spawning</a:t>
            </a:r>
            <a:r>
              <a:rPr sz="1000" lang="en">
                <a:solidFill>
                  <a:schemeClr val="dk1"/>
                </a:solidFill>
              </a:rPr>
              <a:t>.</a:t>
            </a:r>
          </a:p>
          <a:p>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buClr>
                <a:schemeClr val="dk1"/>
              </a:buClr>
              <a:buSzPct val="100000"/>
              <a:buFont typeface="Arial"/>
              <a:buNone/>
            </a:pPr>
            <a:r>
              <a:rPr lang="en">
                <a:solidFill>
                  <a:schemeClr val="dk1"/>
                </a:solidFill>
              </a:rPr>
              <a:t>Mirrors 2004 paper by Gilad Bracha et al.</a:t>
            </a:r>
          </a:p>
          <a:p>
            <a:r>
              <a:t/>
            </a:r>
          </a:p>
          <a:p>
            <a:pPr rtl="0" lvl="0">
              <a:lnSpc>
                <a:spcPct val="115000"/>
              </a:lnSpc>
              <a:buClr>
                <a:schemeClr val="dk1"/>
              </a:buClr>
              <a:buSzPct val="100000"/>
              <a:buFont typeface="Arial"/>
              <a:buNone/>
            </a:pPr>
            <a:r>
              <a:rPr lang="en">
                <a:solidFill>
                  <a:schemeClr val="dk1"/>
                </a:solidFill>
              </a:rPr>
              <a:t>Mirrors are objects that reflect other objects.</a:t>
            </a:r>
          </a:p>
          <a:p>
            <a:pPr rtl="0" lvl="0">
              <a:lnSpc>
                <a:spcPct val="115000"/>
              </a:lnSpc>
              <a:buClr>
                <a:schemeClr val="dk1"/>
              </a:buClr>
              <a:buSzPct val="100000"/>
              <a:buFont typeface="Arial"/>
              <a:buNone/>
            </a:pPr>
            <a:r>
              <a:rPr lang="en">
                <a:solidFill>
                  <a:schemeClr val="dk1"/>
                </a:solidFill>
              </a:rPr>
              <a:t>Good for code distribution, deployment, security.   Deployment to web browser is the big deal here.</a:t>
            </a:r>
          </a:p>
          <a:p>
            <a:pPr rtl="0" lvl="0">
              <a:lnSpc>
                <a:spcPct val="115000"/>
              </a:lnSpc>
              <a:buClr>
                <a:schemeClr val="dk1"/>
              </a:buClr>
              <a:buSzPct val="100000"/>
              <a:buFont typeface="Arial"/>
              <a:buNone/>
            </a:pPr>
            <a:r>
              <a:rPr lang="en">
                <a:solidFill>
                  <a:schemeClr val="dk1"/>
                </a:solidFill>
              </a:rPr>
              <a:t>If you don't have mirrors, then you can't do any of this (good for security). And you are also not deploying all the extra code to the browser.</a:t>
            </a:r>
          </a:p>
          <a:p>
            <a:r>
              <a:t/>
            </a:r>
          </a:p>
          <a:p>
            <a:pPr rtl="0" lvl="0">
              <a:lnSpc>
                <a:spcPct val="115000"/>
              </a:lnSpc>
              <a:buClr>
                <a:schemeClr val="dk1"/>
              </a:buClr>
              <a:buSzPct val="100000"/>
              <a:buFont typeface="Arial"/>
              <a:buNone/>
            </a:pPr>
            <a:r>
              <a:rPr lang="en">
                <a:solidFill>
                  <a:schemeClr val="dk1"/>
                </a:solidFill>
              </a:rPr>
              <a:t>tree-shaking -- remove the unused code.</a:t>
            </a:r>
          </a:p>
          <a:p>
            <a:r>
              <a:t/>
            </a:r>
          </a:p>
          <a:p>
            <a:pPr rtl="0" lvl="0">
              <a:lnSpc>
                <a:spcPct val="115000"/>
              </a:lnSpc>
              <a:buClr>
                <a:schemeClr val="dk1"/>
              </a:buClr>
              <a:buSzPct val="100000"/>
              <a:buFont typeface="Arial"/>
              <a:buNone/>
            </a:pPr>
            <a:r>
              <a:rPr lang="en">
                <a:solidFill>
                  <a:schemeClr val="dk1"/>
                </a:solidFill>
              </a:rPr>
              <a:t>reflection vs. tree-shaking.</a:t>
            </a:r>
          </a:p>
          <a:p>
            <a:pPr rtl="0" lvl="0">
              <a:lnSpc>
                <a:spcPct val="115000"/>
              </a:lnSpc>
              <a:buClr>
                <a:schemeClr val="dk1"/>
              </a:buClr>
              <a:buSzPct val="100000"/>
              <a:buFont typeface="Arial"/>
              <a:buNone/>
            </a:pPr>
            <a:r>
              <a:rPr lang="en">
                <a:solidFill>
                  <a:schemeClr val="dk1"/>
                </a:solidFill>
              </a:rPr>
              <a:t>  need to optimize code. but can't if doing reflection.</a:t>
            </a:r>
          </a:p>
          <a:p>
            <a:pPr rtl="0" lvl="0">
              <a:lnSpc>
                <a:spcPct val="115000"/>
              </a:lnSpc>
              <a:buClr>
                <a:schemeClr val="dk1"/>
              </a:buClr>
              <a:buSzPct val="100000"/>
              <a:buFont typeface="Arial"/>
              <a:buNone/>
            </a:pPr>
            <a:r>
              <a:rPr lang="en">
                <a:solidFill>
                  <a:schemeClr val="dk1"/>
                </a:solidFill>
              </a:rPr>
              <a:t>  use of annotations to mark things to keep around.</a:t>
            </a:r>
          </a:p>
          <a:p>
            <a:r>
              <a:t/>
            </a:r>
          </a:p>
          <a:p>
            <a:pPr rtl="0" lvl="0">
              <a:lnSpc>
                <a:spcPct val="115000"/>
              </a:lnSpc>
              <a:buClr>
                <a:schemeClr val="dk1"/>
              </a:buClr>
              <a:buSzPct val="100000"/>
              <a:buFont typeface="Arial"/>
              <a:buNone/>
            </a:pPr>
            <a:r>
              <a:rPr lang="en">
                <a:solidFill>
                  <a:schemeClr val="dk1"/>
                </a:solidFill>
              </a:rPr>
              <a:t>reflection vs. minification</a:t>
            </a:r>
          </a:p>
          <a:p>
            <a:pPr rtl="0" lvl="0">
              <a:lnSpc>
                <a:spcPct val="115000"/>
              </a:lnSpc>
              <a:buClr>
                <a:schemeClr val="dk1"/>
              </a:buClr>
              <a:buSzPct val="100000"/>
              <a:buFont typeface="Arial"/>
              <a:buNone/>
            </a:pPr>
            <a:r>
              <a:rPr lang="en">
                <a:solidFill>
                  <a:schemeClr val="dk1"/>
                </a:solidFill>
              </a:rPr>
              <a:t>  reflect(MyClass).declaration[someMethod]</a:t>
            </a:r>
          </a:p>
          <a:p>
            <a:pPr rtl="0" lvl="0">
              <a:lnSpc>
                <a:spcPct val="115000"/>
              </a:lnSpc>
              <a:buClr>
                <a:schemeClr val="dk1"/>
              </a:buClr>
              <a:buSzPct val="100000"/>
              <a:buFont typeface="Arial"/>
              <a:buNone/>
            </a:pPr>
            <a:r>
              <a:rPr lang="en">
                <a:solidFill>
                  <a:schemeClr val="dk1"/>
                </a:solidFill>
              </a:rPr>
              <a:t>  the symbols get mangled.</a:t>
            </a:r>
          </a:p>
          <a:p>
            <a:r>
              <a:t/>
            </a:r>
          </a:p>
          <a:p>
            <a:pPr rtl="0" lvl="0">
              <a:lnSpc>
                <a:spcPct val="115000"/>
              </a:lnSpc>
              <a:buClr>
                <a:schemeClr val="dk1"/>
              </a:buClr>
              <a:buSzPct val="100000"/>
              <a:buFont typeface="Arial"/>
              <a:buNone/>
            </a:pPr>
            <a:r>
              <a:rPr lang="en">
                <a:solidFill>
                  <a:schemeClr val="dk1"/>
                </a:solidFill>
              </a:rPr>
              <a:t>Symbols to rescue.</a:t>
            </a:r>
          </a:p>
          <a:p>
            <a:pPr rtl="0" lvl="0">
              <a:lnSpc>
                <a:spcPct val="115000"/>
              </a:lnSpc>
              <a:buClr>
                <a:schemeClr val="dk1"/>
              </a:buClr>
              <a:buSzPct val="100000"/>
              <a:buFont typeface="Arial"/>
              <a:buNone/>
            </a:pPr>
            <a:r>
              <a:rPr lang="en">
                <a:solidFill>
                  <a:schemeClr val="dk1"/>
                </a:solidFill>
              </a:rPr>
              <a:t>  reflect(MyClass).declaration[#someMethod]</a:t>
            </a:r>
          </a:p>
          <a:p>
            <a:r>
              <a:t/>
            </a:r>
          </a:p>
          <a:p>
            <a:pPr rtl="0" lvl="0">
              <a:lnSpc>
                <a:spcPct val="115000"/>
              </a:lnSpc>
              <a:buClr>
                <a:schemeClr val="dk1"/>
              </a:buClr>
              <a:buSzPct val="100000"/>
              <a:buFont typeface="Arial"/>
              <a:buNone/>
            </a:pPr>
            <a:r>
              <a:rPr lang="en">
                <a:solidFill>
                  <a:schemeClr val="dk1"/>
                </a:solidFill>
              </a:rPr>
              <a:t>to get one:  new Symbol(s);</a:t>
            </a:r>
          </a:p>
          <a:p>
            <a:r>
              <a:t/>
            </a:r>
          </a:p>
          <a:p>
            <a:pPr rtl="0" lvl="0">
              <a:lnSpc>
                <a:spcPct val="115000"/>
              </a:lnSpc>
              <a:buClr>
                <a:schemeClr val="dk1"/>
              </a:buClr>
              <a:buSzPct val="100000"/>
              <a:buFont typeface="Arial"/>
              <a:buNone/>
            </a:pPr>
            <a:r>
              <a:rPr lang="en">
                <a:solidFill>
                  <a:schemeClr val="dk1"/>
                </a:solidFill>
              </a:rPr>
              <a:t>this helps us partially defeat minification.</a:t>
            </a:r>
          </a:p>
          <a:p>
            <a:r>
              <a:t/>
            </a:r>
          </a:p>
          <a:p>
            <a:pPr rtl="0" lvl="0">
              <a:lnSpc>
                <a:spcPct val="115000"/>
              </a:lnSpc>
              <a:buClr>
                <a:schemeClr val="dk1"/>
              </a:buClr>
              <a:buSzPct val="100000"/>
              <a:buFont typeface="Arial"/>
              <a:buNone/>
            </a:pPr>
            <a:r>
              <a:rPr lang="en">
                <a:solidFill>
                  <a:schemeClr val="dk1"/>
                </a:solidFill>
              </a:rPr>
              <a:t>Mirrors Caveat Emptor: work-in-progress. coming to dart2js soon.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http://blog.sethladd.com/2014/02/angular-and-polymer-data-binding.html</a:t>
            </a:r>
          </a:p>
          <a:p>
            <a:pPr rtl="0" lvl="0">
              <a:spcBef>
                <a:spcPts val="600"/>
              </a:spcBef>
              <a:buClr>
                <a:schemeClr val="dk1"/>
              </a:buClr>
              <a:buSzPct val="100000"/>
              <a:buFont typeface="Arial"/>
              <a:buNone/>
            </a:pPr>
            <a:r>
              <a:rPr lang="en">
                <a:solidFill>
                  <a:schemeClr val="dk1"/>
                </a:solidFill>
              </a:rPr>
              <a:t>A compelling reason to use Dart is to write client apps. There are good libraries to help, namely Polymer and AngularDart.</a:t>
            </a:r>
          </a:p>
          <a:p>
            <a:pPr rtl="0" lvl="0">
              <a:spcBef>
                <a:spcPts val="600"/>
              </a:spcBef>
              <a:buClr>
                <a:schemeClr val="dk1"/>
              </a:buClr>
              <a:buSzPct val="100000"/>
              <a:buFont typeface="Arial"/>
              <a:buNone/>
            </a:pPr>
            <a:r>
              <a:rPr lang="en">
                <a:solidFill>
                  <a:schemeClr val="dk1"/>
                </a:solidFill>
              </a:rPr>
              <a:t>Demo a sample client app made with AngularDart: https://www.dartlang.org/samples/angular_todo/</a:t>
            </a:r>
          </a:p>
          <a:p>
            <a:pPr rtl="0" lvl="0">
              <a:spcBef>
                <a:spcPts val="600"/>
              </a:spcBef>
              <a:buClr>
                <a:schemeClr val="dk1"/>
              </a:buClr>
              <a:buSzPct val="100000"/>
              <a:buFont typeface="Arial"/>
              <a:buNone/>
            </a:pPr>
            <a:r>
              <a:rPr lang="en">
                <a:solidFill>
                  <a:schemeClr val="dk1"/>
                </a:solidFill>
              </a:rPr>
              <a:t>Other demos: https://www.dartlang.org/samples/</a:t>
            </a:r>
          </a:p>
          <a:p>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Let me know if it should have been exit(2)!</a:t>
            </a:r>
          </a:p>
          <a:p>
            <a:r>
              <a:t/>
            </a:r>
          </a:p>
          <a:p>
            <a:pPr>
              <a:buNone/>
            </a:pPr>
            <a:r>
              <a:rPr lang="en"/>
              <a:t>dart code samples from these slides are here: https://github.com/bseib/LightningishDart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t>There is dart2js compiler, and there is DartVM. DartVM will eventually make its way into mainstream Chrome. DartVM also big help for instant feedback in during development.</a:t>
            </a:r>
          </a:p>
          <a:p>
            <a:pPr rtl="0" lvl="0">
              <a:spcBef>
                <a:spcPts val="600"/>
              </a:spcBef>
              <a:buClr>
                <a:schemeClr val="dk1"/>
              </a:buClr>
              <a:buSzPct val="100000"/>
              <a:buFont typeface="Arial"/>
              <a:buNone/>
            </a:pPr>
            <a:r>
              <a:rPr lang="en"/>
              <a:t>Can run server-side in DartVM. There is also mod_dart for Apache.</a:t>
            </a:r>
          </a:p>
          <a:p>
            <a:pPr rtl="0" lvl="0">
              <a:spcBef>
                <a:spcPts val="600"/>
              </a:spcBef>
              <a:buClr>
                <a:schemeClr val="dk1"/>
              </a:buClr>
              <a:buSzPct val="100000"/>
              <a:buFont typeface="Arial"/>
              <a:buNone/>
            </a:pPr>
            <a:r>
              <a:rPr lang="en"/>
              <a:t>Influences from many langs, like Smalltalk, Strongtalk, Erlang, C#, and JavaScript.</a:t>
            </a:r>
          </a:p>
          <a:p>
            <a:pPr rtl="0" lvl="0">
              <a:spcBef>
                <a:spcPts val="600"/>
              </a:spcBef>
              <a:buClr>
                <a:schemeClr val="dk1"/>
              </a:buClr>
              <a:buSzPct val="100000"/>
              <a:buFont typeface="Arial"/>
              <a:buNone/>
            </a:pPr>
            <a:r>
              <a:rPr lang="en">
                <a:solidFill>
                  <a:schemeClr val="dk1"/>
                </a:solidFill>
              </a:rPr>
              <a:t>Great details about the language: Search for videos by Gilad Bracha on Dart language.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91666"/>
              <a:buFont typeface="Arial"/>
              <a:buNone/>
            </a:pPr>
            <a:r>
              <a:rPr sz="1200" lang="en">
                <a:solidFill>
                  <a:schemeClr val="dk1"/>
                </a:solidFill>
              </a:rPr>
              <a:t>Yet another language!? Why?! Because the biggest client-side platform is the web browser, and programming for it stinks. Just consider data types alone. When your code gets big enough to modularize and you create "API contracts", you really need data types. Look at gmail as an example of a large scale client side app.</a:t>
            </a:r>
          </a:p>
          <a:p>
            <a:pPr rtl="0" lvl="0">
              <a:spcBef>
                <a:spcPts val="600"/>
              </a:spcBef>
              <a:buClr>
                <a:schemeClr val="dk1"/>
              </a:buClr>
              <a:buSzPct val="91666"/>
              <a:buFont typeface="Arial"/>
              <a:buNone/>
            </a:pPr>
            <a:r>
              <a:rPr sz="1200" lang="en">
                <a:solidFill>
                  <a:schemeClr val="dk1"/>
                </a:solidFill>
              </a:rPr>
              <a:t>(Note: Dart catches type assignment problems only in "checked mode", which is on by default in development. Kinda like erasures in Java.)</a:t>
            </a:r>
          </a:p>
          <a:p>
            <a:pPr rtl="0" lvl="0">
              <a:spcBef>
                <a:spcPts val="600"/>
              </a:spcBef>
              <a:buClr>
                <a:schemeClr val="dk1"/>
              </a:buClr>
              <a:buSzPct val="91666"/>
              <a:buFont typeface="Arial"/>
              <a:buNone/>
            </a:pPr>
            <a:r>
              <a:rPr sz="1200" lang="en">
                <a:solidFill>
                  <a:schemeClr val="dk1"/>
                </a:solidFill>
              </a:rPr>
              <a:t>Ever seen slide decks just on the topic of "surprises" in Javascript? There are too many pitfalls and gotchas when writing code for web clients. E.g., count the number of ways a value can be interpreted as boolean false in js:  false, null, undefined, "", 0, NaN.</a:t>
            </a:r>
          </a:p>
          <a:p>
            <a:pPr rtl="0" lvl="0">
              <a:spcBef>
                <a:spcPts val="600"/>
              </a:spcBef>
              <a:buClr>
                <a:schemeClr val="dk1"/>
              </a:buClr>
              <a:buSzPct val="91666"/>
              <a:buFont typeface="Arial"/>
              <a:buNone/>
            </a:pPr>
            <a:r>
              <a:rPr sz="1200" lang="en">
                <a:solidFill>
                  <a:schemeClr val="dk1"/>
                </a:solidFill>
              </a:rPr>
              <a:t>Dart as a language is designed to be familiar and comfortable for the common programmer. This does not mean we are dumb programmers. It means Good Design, akin to Josh Bloch's thoughts on having a Good API. (Search: How To Design A Good API and Why it Matters - by Josh Bloch)</a:t>
            </a:r>
          </a:p>
          <a:p>
            <a:pPr rtl="0" lvl="0">
              <a:spcBef>
                <a:spcPts val="600"/>
              </a:spcBef>
              <a:buClr>
                <a:schemeClr val="dk1"/>
              </a:buClr>
              <a:buSzPct val="91666"/>
              <a:buFont typeface="Arial"/>
              <a:buNone/>
            </a:pPr>
            <a:r>
              <a:rPr sz="1200" lang="en">
                <a:solidFill>
                  <a:schemeClr val="dk1"/>
                </a:solidFill>
              </a:rPr>
              <a:t>I don't think Dart is simply raising the bar higher than Javascript (which is pretty low) -- it's not just another compile-to-js solution. Thought and care are put into the language with consideration to the larger picture. Examples: slimmer distribution size (mirror API), adaptation (dart2js), minification (symbols), the development experience as a whole (types,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There's a lot of Dart that you've already seen in other languages, so no point in diving into what is already well understood.</a:t>
            </a:r>
          </a:p>
          <a:p>
            <a:r>
              <a:t/>
            </a:r>
          </a:p>
          <a:p>
            <a:pPr rtl="0" lvl="0">
              <a:spcBef>
                <a:spcPts val="600"/>
              </a:spcBef>
              <a:buClr>
                <a:schemeClr val="dk1"/>
              </a:buClr>
              <a:buSzPct val="100000"/>
              <a:buFont typeface="Arial"/>
              <a:buNone/>
            </a:pPr>
            <a:r>
              <a:rPr lang="en">
                <a:solidFill>
                  <a:schemeClr val="dk1"/>
                </a:solidFill>
              </a:rPr>
              <a:t>flow control</a:t>
            </a:r>
          </a:p>
          <a:p>
            <a:pPr rtl="0" lvl="0">
              <a:spcBef>
                <a:spcPts val="600"/>
              </a:spcBef>
              <a:buClr>
                <a:schemeClr val="dk1"/>
              </a:buClr>
              <a:buSzPct val="100000"/>
              <a:buFont typeface="Arial"/>
              <a:buNone/>
            </a:pPr>
            <a:r>
              <a:rPr lang="en">
                <a:solidFill>
                  <a:schemeClr val="dk1"/>
                </a:solidFill>
              </a:rPr>
              <a:t>loops</a:t>
            </a:r>
          </a:p>
          <a:p>
            <a:pPr rtl="0" lvl="0">
              <a:spcBef>
                <a:spcPts val="600"/>
              </a:spcBef>
              <a:buClr>
                <a:schemeClr val="dk1"/>
              </a:buClr>
              <a:buSzPct val="100000"/>
              <a:buFont typeface="Arial"/>
              <a:buNone/>
            </a:pPr>
            <a:r>
              <a:rPr lang="en">
                <a:solidFill>
                  <a:schemeClr val="dk1"/>
                </a:solidFill>
              </a:rPr>
              <a:t>built-in types, objects, generics</a:t>
            </a:r>
          </a:p>
          <a:p>
            <a:pPr rtl="0" lvl="0">
              <a:spcBef>
                <a:spcPts val="600"/>
              </a:spcBef>
              <a:buClr>
                <a:schemeClr val="dk1"/>
              </a:buClr>
              <a:buSzPct val="100000"/>
              <a:buFont typeface="Arial"/>
              <a:buNone/>
            </a:pPr>
            <a:r>
              <a:rPr lang="en">
                <a:solidFill>
                  <a:schemeClr val="dk1"/>
                </a:solidFill>
              </a:rPr>
              <a:t>  only boolean 'true' means true. everything else is false.</a:t>
            </a:r>
          </a:p>
          <a:p>
            <a:pPr rtl="0" lvl="0">
              <a:spcBef>
                <a:spcPts val="600"/>
              </a:spcBef>
              <a:buClr>
                <a:schemeClr val="dk1"/>
              </a:buClr>
              <a:buSzPct val="100000"/>
              <a:buFont typeface="Arial"/>
              <a:buNone/>
            </a:pPr>
            <a:r>
              <a:rPr lang="en">
                <a:solidFill>
                  <a:schemeClr val="dk1"/>
                </a:solidFill>
              </a:rPr>
              <a:t>classes</a:t>
            </a:r>
          </a:p>
          <a:p>
            <a:pPr rtl="0" lvl="0">
              <a:spcBef>
                <a:spcPts val="600"/>
              </a:spcBef>
              <a:buClr>
                <a:schemeClr val="dk1"/>
              </a:buClr>
              <a:buSzPct val="100000"/>
              <a:buFont typeface="Arial"/>
              <a:buNone/>
            </a:pPr>
            <a:r>
              <a:rPr lang="en">
                <a:solidFill>
                  <a:schemeClr val="dk1"/>
                </a:solidFill>
              </a:rPr>
              <a:t>exception handling</a:t>
            </a:r>
          </a:p>
          <a:p>
            <a:pPr rtl="0" lvl="0">
              <a:spcBef>
                <a:spcPts val="600"/>
              </a:spcBef>
              <a:buClr>
                <a:schemeClr val="dk1"/>
              </a:buClr>
              <a:buSzPct val="100000"/>
              <a:buFont typeface="Arial"/>
              <a:buNone/>
            </a:pPr>
            <a:r>
              <a:rPr lang="en">
                <a:solidFill>
                  <a:schemeClr val="dk1"/>
                </a:solidFill>
              </a:rPr>
              <a:t>class libraries</a:t>
            </a:r>
          </a:p>
          <a:p>
            <a:pPr rtl="0" lvl="0">
              <a:spcBef>
                <a:spcPts val="600"/>
              </a:spcBef>
              <a:buClr>
                <a:schemeClr val="dk1"/>
              </a:buClr>
              <a:buSzPct val="100000"/>
              <a:buFont typeface="Arial"/>
              <a:buNone/>
            </a:pPr>
            <a:r>
              <a:rPr lang="en">
                <a:solidFill>
                  <a:schemeClr val="dk1"/>
                </a:solidFill>
              </a:rPr>
              <a:t>  strings, dates, collections, io, net, crypto, html,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collections1.dart</a:t>
            </a:r>
          </a:p>
          <a:p>
            <a:pPr rtl="0" lvl="0">
              <a:spcBef>
                <a:spcPts val="600"/>
              </a:spcBef>
              <a:buClr>
                <a:schemeClr val="dk1"/>
              </a:buClr>
              <a:buSzPct val="100000"/>
              <a:buFont typeface="Arial"/>
              <a:buNone/>
            </a:pPr>
            <a:r>
              <a:rPr lang="en">
                <a:solidFill>
                  <a:schemeClr val="dk1"/>
                </a:solidFill>
              </a:rPr>
              <a:t>In addition to the "usual suspects" are some basic building blocks for data structures.</a:t>
            </a:r>
          </a:p>
          <a:p>
            <a:pPr rtl="0" lvl="0">
              <a:spcBef>
                <a:spcPts val="600"/>
              </a:spcBef>
              <a:buClr>
                <a:schemeClr val="dk1"/>
              </a:buClr>
              <a:buSzPct val="100000"/>
              <a:buFont typeface="Arial"/>
              <a:buNone/>
            </a:pPr>
            <a:r>
              <a:rPr lang="en">
                <a:solidFill>
                  <a:schemeClr val="dk1"/>
                </a:solidFill>
              </a:rPr>
              <a:t>Maybe have a look at this for starters: https://www.dartlang.org/dart-tips/dart-tips-ep-5.html</a:t>
            </a:r>
          </a:p>
          <a:p>
            <a:pPr rtl="0" lvl="0">
              <a:spcBef>
                <a:spcPts val="600"/>
              </a:spcBef>
              <a:buClr>
                <a:schemeClr val="dk1"/>
              </a:buClr>
              <a:buSzPct val="100000"/>
              <a:buFont typeface="Arial"/>
              <a:buNone/>
            </a:pPr>
            <a:r>
              <a:rPr lang="en">
                <a:solidFill>
                  <a:schemeClr val="dk1"/>
                </a:solidFill>
              </a:rPr>
              <a:t>Code examples for each one would be too long for this talk.</a:t>
            </a:r>
          </a:p>
          <a:p>
            <a:r>
              <a:t/>
            </a:r>
          </a:p>
          <a:p>
            <a:pPr rtl="0" lvl="0">
              <a:spcBef>
                <a:spcPts val="600"/>
              </a:spcBef>
              <a:buClr>
                <a:schemeClr val="dk1"/>
              </a:buClr>
              <a:buSzPct val="100000"/>
              <a:buFont typeface="Arial"/>
              <a:buNone/>
            </a:pPr>
            <a:r>
              <a:rPr lang="en">
                <a:solidFill>
                  <a:schemeClr val="dk1"/>
                </a:solidFill>
              </a:rPr>
              <a:t>So let's talk about the aspects of Dart that stand out compared to other languages...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sample1.dart</a:t>
            </a:r>
          </a:p>
          <a:p>
            <a:pPr rtl="0" lvl="0">
              <a:spcBef>
                <a:spcPts val="600"/>
              </a:spcBef>
              <a:buClr>
                <a:schemeClr val="dk1"/>
              </a:buClr>
              <a:buSzPct val="100000"/>
              <a:buFont typeface="Arial"/>
              <a:buNone/>
            </a:pPr>
            <a:r>
              <a:rPr lang="en">
                <a:solidFill>
                  <a:schemeClr val="dk1"/>
                </a:solidFill>
              </a:rPr>
              <a:t> * entry point is top level function main(). note that return type "void" is not mandatory.</a:t>
            </a:r>
          </a:p>
          <a:p>
            <a:pPr rtl="0" lvl="0">
              <a:spcBef>
                <a:spcPts val="600"/>
              </a:spcBef>
              <a:buClr>
                <a:schemeClr val="dk1"/>
              </a:buClr>
              <a:buSzPct val="100000"/>
              <a:buFont typeface="Arial"/>
              <a:buNone/>
            </a:pPr>
            <a:r>
              <a:rPr lang="en">
                <a:solidFill>
                  <a:schemeClr val="dk1"/>
                </a:solidFill>
              </a:rPr>
              <a:t> * optional types</a:t>
            </a:r>
          </a:p>
          <a:p>
            <a:pPr rtl="0" lvl="0">
              <a:spcBef>
                <a:spcPts val="600"/>
              </a:spcBef>
              <a:buClr>
                <a:schemeClr val="dk1"/>
              </a:buClr>
              <a:buSzPct val="100000"/>
              <a:buFont typeface="Arial"/>
              <a:buNone/>
            </a:pPr>
            <a:r>
              <a:rPr lang="en">
                <a:solidFill>
                  <a:schemeClr val="dk1"/>
                </a:solidFill>
              </a:rPr>
              <a:t> * strings with single or double quotes</a:t>
            </a:r>
          </a:p>
          <a:p>
            <a:pPr rtl="0" lvl="0">
              <a:spcBef>
                <a:spcPts val="600"/>
              </a:spcBef>
              <a:buClr>
                <a:schemeClr val="dk1"/>
              </a:buClr>
              <a:buSzPct val="100000"/>
              <a:buFont typeface="Arial"/>
              <a:buNone/>
            </a:pPr>
            <a:r>
              <a:rPr lang="en">
                <a:solidFill>
                  <a:schemeClr val="dk1"/>
                </a:solidFill>
              </a:rPr>
              <a:t> * string interpolation, with expressions</a:t>
            </a:r>
          </a:p>
          <a:p>
            <a:pPr rtl="0" lvl="0">
              <a:spcBef>
                <a:spcPts val="600"/>
              </a:spcBef>
              <a:buClr>
                <a:schemeClr val="dk1"/>
              </a:buClr>
              <a:buSzPct val="100000"/>
              <a:buFont typeface="Arial"/>
              <a:buNone/>
            </a:pPr>
            <a:r>
              <a:rPr lang="en">
                <a:solidFill>
                  <a:schemeClr val="dk1"/>
                </a:solidFill>
              </a:rPr>
              <a:t> * string concatenation</a:t>
            </a:r>
          </a:p>
          <a:p>
            <a:pPr rtl="0" lvl="0">
              <a:spcBef>
                <a:spcPts val="600"/>
              </a:spcBef>
              <a:buClr>
                <a:schemeClr val="dk1"/>
              </a:buClr>
              <a:buSzPct val="100000"/>
              <a:buFont typeface="Arial"/>
              <a:buNone/>
            </a:pPr>
            <a:r>
              <a:rPr lang="en">
                <a:solidFill>
                  <a:schemeClr val="dk1"/>
                </a:solidFill>
              </a:rPr>
              <a:t> * multi-line strings</a:t>
            </a:r>
          </a:p>
          <a:p>
            <a:pPr rtl="0" lvl="0">
              <a:spcBef>
                <a:spcPts val="600"/>
              </a:spcBef>
              <a:buClr>
                <a:schemeClr val="dk1"/>
              </a:buClr>
              <a:buSzPct val="100000"/>
              <a:buFont typeface="Arial"/>
              <a:buNone/>
            </a:pPr>
            <a:r>
              <a:rPr lang="en">
                <a:solidFill>
                  <a:schemeClr val="dk1"/>
                </a:solidFill>
              </a:rPr>
              <a:t>Live code demo: Ok folks, let's change some types and find where it breaks the code.</a:t>
            </a:r>
          </a:p>
          <a:p>
            <a:pPr rtl="0" lvl="0">
              <a:spcBef>
                <a:spcPts val="600"/>
              </a:spcBef>
              <a:buClr>
                <a:schemeClr val="dk1"/>
              </a:buClr>
              <a:buSzPct val="100000"/>
              <a:buFont typeface="Arial"/>
              <a:buNone/>
            </a:pPr>
            <a:r>
              <a:rPr lang="en">
                <a:solidFill>
                  <a:schemeClr val="dk1"/>
                </a:solidFill>
              </a:rPr>
              <a:t>e.g., alter 'verbose()' arg type vs. alter type for 'favorite' variable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function1.dart</a:t>
            </a:r>
          </a:p>
          <a:p>
            <a:r>
              <a:t/>
            </a:r>
          </a:p>
          <a:p>
            <a:pPr rtl="0" lvl="0">
              <a:spcBef>
                <a:spcPts val="600"/>
              </a:spcBef>
              <a:buClr>
                <a:schemeClr val="dk1"/>
              </a:buClr>
              <a:buSzPct val="100000"/>
              <a:buFont typeface="Arial"/>
              <a:buNone/>
            </a:pPr>
            <a:r>
              <a:rPr lang="en">
                <a:solidFill>
                  <a:schemeClr val="dk1"/>
                </a:solidFill>
              </a:rPr>
              <a:t>show a closure</a:t>
            </a:r>
          </a:p>
          <a:p>
            <a:pPr rtl="0" lvl="0">
              <a:spcBef>
                <a:spcPts val="600"/>
              </a:spcBef>
              <a:buClr>
                <a:schemeClr val="dk1"/>
              </a:buClr>
              <a:buSzPct val="100000"/>
              <a:buFont typeface="Arial"/>
              <a:buNone/>
            </a:pPr>
            <a:r>
              <a:rPr lang="en">
                <a:solidFill>
                  <a:schemeClr val="dk1"/>
                </a:solidFill>
              </a:rPr>
              <a:t>show =&gt; shorthand</a:t>
            </a:r>
          </a:p>
          <a:p>
            <a:pPr rtl="0" lvl="0">
              <a:spcBef>
                <a:spcPts val="600"/>
              </a:spcBef>
              <a:buClr>
                <a:schemeClr val="dk1"/>
              </a:buClr>
              <a:buSzPct val="100000"/>
              <a:buFont typeface="Arial"/>
              <a:buNone/>
            </a:pPr>
            <a:r>
              <a:rPr lang="en">
                <a:solidFill>
                  <a:schemeClr val="dk1"/>
                </a:solidFill>
                <a:latin typeface="Courier New"/>
                <a:ea typeface="Courier New"/>
                <a:cs typeface="Courier New"/>
                <a:sym typeface="Courier New"/>
              </a:rPr>
              <a:t>=&gt; expr </a:t>
            </a:r>
          </a:p>
          <a:p>
            <a:pPr rtl="0" lvl="0">
              <a:spcBef>
                <a:spcPts val="600"/>
              </a:spcBef>
              <a:buClr>
                <a:schemeClr val="dk1"/>
              </a:buClr>
              <a:buSzPct val="100000"/>
              <a:buFont typeface="Arial"/>
              <a:buNone/>
            </a:pPr>
            <a:r>
              <a:rPr lang="en">
                <a:solidFill>
                  <a:schemeClr val="dk1"/>
                </a:solidFill>
              </a:rPr>
              <a:t>is shorthand for </a:t>
            </a:r>
          </a:p>
          <a:p>
            <a:pPr rtl="0" lvl="0">
              <a:spcBef>
                <a:spcPts val="600"/>
              </a:spcBef>
              <a:buClr>
                <a:schemeClr val="dk1"/>
              </a:buClr>
              <a:buSzPct val="100000"/>
              <a:buFont typeface="Arial"/>
              <a:buNone/>
            </a:pPr>
            <a:r>
              <a:rPr lang="en">
                <a:solidFill>
                  <a:schemeClr val="dk1"/>
                </a:solidFill>
                <a:latin typeface="Courier New"/>
                <a:ea typeface="Courier New"/>
                <a:cs typeface="Courier New"/>
                <a:sym typeface="Courier New"/>
              </a:rPr>
              <a:t>{ return expr;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cascade1.dart</a:t>
            </a:r>
          </a:p>
          <a:p>
            <a:pPr rtl="0" lvl="0">
              <a:spcBef>
                <a:spcPts val="600"/>
              </a:spcBef>
              <a:buClr>
                <a:schemeClr val="dk1"/>
              </a:buClr>
              <a:buSzPct val="100000"/>
              <a:buFont typeface="Arial"/>
              <a:buNone/>
            </a:pPr>
            <a:r>
              <a:rPr lang="en">
                <a:solidFill>
                  <a:schemeClr val="dk1"/>
                </a:solidFill>
              </a:rPr>
              <a:t>The cascade operator </a:t>
            </a:r>
            <a:r>
              <a:rPr b="1" lang="en">
                <a:solidFill>
                  <a:schemeClr val="dk1"/>
                </a:solidFill>
                <a:latin typeface="Courier New"/>
                <a:ea typeface="Courier New"/>
                <a:cs typeface="Courier New"/>
                <a:sym typeface="Courier New"/>
              </a:rPr>
              <a:t>..</a:t>
            </a:r>
            <a:r>
              <a:rPr lang="en">
                <a:solidFill>
                  <a:schemeClr val="dk1"/>
                </a:solidFill>
              </a:rPr>
              <a:t> allows you to perform multiple operations on the same object.</a:t>
            </a:r>
          </a:p>
          <a:p>
            <a:r>
              <a:t/>
            </a:r>
          </a:p>
          <a:p>
            <a:pPr rtl="0" lvl="0">
              <a:spcBef>
                <a:spcPts val="600"/>
              </a:spcBef>
              <a:buClr>
                <a:schemeClr val="dk1"/>
              </a:buClr>
              <a:buSzPct val="100000"/>
              <a:buFont typeface="Arial"/>
              <a:buNone/>
            </a:pPr>
            <a:r>
              <a:rPr lang="en">
                <a:solidFill>
                  <a:schemeClr val="dk1"/>
                </a:solidFill>
              </a:rPr>
              <a:t>function type?</a:t>
            </a:r>
          </a:p>
          <a:p>
            <a:pPr rtl="0" lvl="0">
              <a:spcBef>
                <a:spcPts val="600"/>
              </a:spcBef>
              <a:buClr>
                <a:schemeClr val="dk1"/>
              </a:buClr>
              <a:buSzPct val="100000"/>
              <a:buFont typeface="Arial"/>
              <a:buNone/>
            </a:pPr>
            <a:r>
              <a:rPr lang="en">
                <a:solidFill>
                  <a:schemeClr val="dk1"/>
                </a:solidFill>
              </a:rPr>
              <a:t>default arguments in fn call</a:t>
            </a:r>
          </a:p>
          <a:p>
            <a:pPr rtl="0" lvl="0">
              <a:spcBef>
                <a:spcPts val="600"/>
              </a:spcBef>
              <a:buClr>
                <a:schemeClr val="dk1"/>
              </a:buClr>
              <a:buSzPct val="100000"/>
              <a:buFont typeface="Arial"/>
              <a:buNone/>
            </a:pPr>
            <a:r>
              <a:rPr lang="en">
                <a:solidFill>
                  <a:schemeClr val="dk1"/>
                </a:solidFill>
              </a:rPr>
              <a:t>private variable</a:t>
            </a:r>
          </a:p>
          <a:p>
            <a:pPr rtl="0" lvl="0">
              <a:spcBef>
                <a:spcPts val="600"/>
              </a:spcBef>
              <a:buClr>
                <a:schemeClr val="dk1"/>
              </a:buClr>
              <a:buSzPct val="100000"/>
              <a:buFont typeface="Arial"/>
              <a:buNone/>
            </a:pPr>
            <a:r>
              <a:rPr lang="en">
                <a:solidFill>
                  <a:schemeClr val="dk1"/>
                </a:solidFill>
              </a:rPr>
              <a:t>collections, generics</a:t>
            </a:r>
          </a:p>
          <a:p>
            <a:r>
              <a:t/>
            </a:r>
          </a:p>
          <a:p>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100000"/>
              <a:buFont typeface="Arial"/>
              <a:buNone/>
            </a:pPr>
            <a:r>
              <a:rPr lang="en">
                <a:solidFill>
                  <a:schemeClr val="dk1"/>
                </a:solidFill>
              </a:rPr>
              <a:t>parameters1.dart</a:t>
            </a:r>
          </a:p>
          <a:p>
            <a:pPr rtl="0" lvl="0">
              <a:spcBef>
                <a:spcPts val="600"/>
              </a:spcBef>
              <a:buClr>
                <a:schemeClr val="dk1"/>
              </a:buClr>
              <a:buSzPct val="100000"/>
              <a:buFont typeface="Arial"/>
              <a:buNone/>
            </a:pPr>
            <a:r>
              <a:rPr lang="en">
                <a:solidFill>
                  <a:schemeClr val="dk1"/>
                </a:solidFill>
              </a:rPr>
              <a:t>named parameters: you specify their presence by name. You can omit params and specify defaults when absent.</a:t>
            </a:r>
          </a:p>
          <a:p>
            <a:pPr rtl="0" lvl="0">
              <a:spcBef>
                <a:spcPts val="600"/>
              </a:spcBef>
              <a:buClr>
                <a:schemeClr val="dk1"/>
              </a:buClr>
              <a:buSzPct val="100000"/>
              <a:buFont typeface="Arial"/>
              <a:buNone/>
            </a:pPr>
            <a:r>
              <a:rPr lang="en">
                <a:solidFill>
                  <a:schemeClr val="dk1"/>
                </a:solidFill>
              </a:rPr>
              <a:t>ordered parameters: the order of arguments dictates their presence. They are </a:t>
            </a:r>
            <a:r>
              <a:rPr lang="en">
                <a:solidFill>
                  <a:schemeClr val="dk1"/>
                </a:solidFill>
                <a:latin typeface="Courier New"/>
                <a:ea typeface="Courier New"/>
                <a:cs typeface="Courier New"/>
                <a:sym typeface="Courier New"/>
              </a:rPr>
              <a:t>null</a:t>
            </a:r>
            <a:r>
              <a:rPr lang="en">
                <a:solidFill>
                  <a:schemeClr val="dk1"/>
                </a:solidFill>
              </a:rPr>
              <a:t> when absent.</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500"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3786737" x="685800"/>
            <a:ext cy="1046400"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3.png" Type="http://schemas.openxmlformats.org/officeDocument/2006/relationships/image" Id="rId3"/><Relationship Target="../media/image07.png" Type="http://schemas.openxmlformats.org/officeDocument/2006/relationships/image"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3.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3.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3.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3.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03.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500" cx="7772400"/>
          </a:xfrm>
          <a:prstGeom prst="rect">
            <a:avLst/>
          </a:prstGeom>
        </p:spPr>
        <p:txBody>
          <a:bodyPr bIns="91425" rIns="91425" lIns="91425" tIns="91425" anchor="b" anchorCtr="0">
            <a:noAutofit/>
          </a:bodyPr>
          <a:lstStyle/>
          <a:p>
            <a:pPr>
              <a:buNone/>
            </a:pPr>
            <a:r>
              <a:rPr lang="en"/>
              <a:t>Dart</a:t>
            </a:r>
          </a:p>
        </p:txBody>
      </p:sp>
      <p:sp>
        <p:nvSpPr>
          <p:cNvPr id="24" name="Shape 24"/>
          <p:cNvSpPr txBox="1"/>
          <p:nvPr>
            <p:ph idx="1" type="subTitle"/>
          </p:nvPr>
        </p:nvSpPr>
        <p:spPr>
          <a:xfrm>
            <a:off y="3786745" x="685800"/>
            <a:ext cy="588599" cx="7772400"/>
          </a:xfrm>
          <a:prstGeom prst="rect">
            <a:avLst/>
          </a:prstGeom>
        </p:spPr>
        <p:txBody>
          <a:bodyPr bIns="91425" rIns="91425" lIns="91425" tIns="91425" anchor="t" anchorCtr="0">
            <a:noAutofit/>
          </a:bodyPr>
          <a:lstStyle/>
          <a:p>
            <a:pPr>
              <a:buNone/>
            </a:pPr>
            <a:r>
              <a:rPr lang="en"/>
              <a:t>a </a:t>
            </a:r>
            <a:r>
              <a:rPr lang="en" i="1"/>
              <a:t>very</a:t>
            </a:r>
            <a:r>
              <a:rPr lang="en"/>
              <a:t> quick introduction</a:t>
            </a:r>
          </a:p>
        </p:txBody>
      </p:sp>
      <p:pic>
        <p:nvPicPr>
          <p:cNvPr id="25" name="Shape 25"/>
          <p:cNvPicPr preferRelativeResize="0"/>
          <p:nvPr/>
        </p:nvPicPr>
        <p:blipFill>
          <a:blip r:embed="rId3"/>
          <a:stretch>
            <a:fillRect/>
          </a:stretch>
        </p:blipFill>
        <p:spPr>
          <a:xfrm>
            <a:off y="274650" x="6665250"/>
            <a:ext cy="1209100" cx="1209100"/>
          </a:xfrm>
          <a:prstGeom prst="rect">
            <a:avLst/>
          </a:prstGeom>
          <a:noFill/>
          <a:ln>
            <a:noFill/>
          </a:ln>
        </p:spPr>
      </p:pic>
      <p:sp>
        <p:nvSpPr>
          <p:cNvPr id="26" name="Shape 26"/>
          <p:cNvSpPr txBox="1"/>
          <p:nvPr/>
        </p:nvSpPr>
        <p:spPr>
          <a:xfrm>
            <a:off y="5963225" x="415625"/>
            <a:ext cy="588599" cx="3053699"/>
          </a:xfrm>
          <a:prstGeom prst="rect">
            <a:avLst/>
          </a:prstGeom>
        </p:spPr>
        <p:txBody>
          <a:bodyPr bIns="91425" rIns="91425" lIns="91425" tIns="91425" anchor="t" anchorCtr="0">
            <a:noAutofit/>
          </a:bodyPr>
          <a:lstStyle/>
          <a:p>
            <a:pPr rtl="0" lvl="0">
              <a:buNone/>
            </a:pPr>
            <a:r>
              <a:rPr lang="en"/>
              <a:t>google.com/+BrocSeib</a:t>
            </a:r>
          </a:p>
          <a:p>
            <a:pPr rtl="0" lvl="0">
              <a:buNone/>
            </a:pPr>
            <a:r>
              <a:rPr lang="en"/>
              <a:t>broc.seib@gmail.com</a:t>
            </a:r>
          </a:p>
        </p:txBody>
      </p:sp>
      <p:sp>
        <p:nvSpPr>
          <p:cNvPr id="27" name="Shape 27"/>
          <p:cNvSpPr txBox="1"/>
          <p:nvPr/>
        </p:nvSpPr>
        <p:spPr>
          <a:xfrm>
            <a:off y="5963225" x="6224275"/>
            <a:ext cy="588599" cx="2610899"/>
          </a:xfrm>
          <a:prstGeom prst="rect">
            <a:avLst/>
          </a:prstGeom>
        </p:spPr>
        <p:txBody>
          <a:bodyPr bIns="91425" rIns="91425" lIns="91425" tIns="91425" anchor="t" anchorCtr="0">
            <a:noAutofit/>
          </a:bodyPr>
          <a:lstStyle/>
          <a:p>
            <a:pPr rtl="0" lvl="0">
              <a:buNone/>
            </a:pPr>
            <a:r>
              <a:rPr lang="en"/>
              <a:t>GLOSSY lightning-ish talks</a:t>
            </a:r>
          </a:p>
          <a:p>
            <a:pPr rtl="0" lvl="0">
              <a:buNone/>
            </a:pPr>
            <a:r>
              <a:rPr lang="en"/>
              <a:t>Apr. 26, 2014</a:t>
            </a:r>
          </a:p>
        </p:txBody>
      </p:sp>
      <p:sp>
        <p:nvSpPr>
          <p:cNvPr id="28" name="Shape 28"/>
          <p:cNvSpPr txBox="1"/>
          <p:nvPr/>
        </p:nvSpPr>
        <p:spPr>
          <a:xfrm>
            <a:off y="4504475" x="685800"/>
            <a:ext cy="432299" cx="8149500"/>
          </a:xfrm>
          <a:prstGeom prst="rect">
            <a:avLst/>
          </a:prstGeom>
        </p:spPr>
        <p:txBody>
          <a:bodyPr bIns="91425" rIns="91425" lIns="91425" tIns="91425" anchor="t" anchorCtr="0">
            <a:noAutofit/>
          </a:bodyPr>
          <a:lstStyle/>
          <a:p>
            <a:pPr algn="ctr">
              <a:buNone/>
            </a:pPr>
            <a:r>
              <a:rPr sz="2400" lang="en">
                <a:solidFill>
                  <a:schemeClr val="dk2"/>
                </a:solidFill>
              </a:rPr>
              <a:t>https://github.com/bseib/LightningishDart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Generics</a:t>
            </a:r>
          </a:p>
        </p:txBody>
      </p:sp>
      <p:pic>
        <p:nvPicPr>
          <p:cNvPr id="102" name="Shape 102"/>
          <p:cNvPicPr preferRelativeResize="0"/>
          <p:nvPr/>
        </p:nvPicPr>
        <p:blipFill>
          <a:blip r:embed="rId3"/>
          <a:stretch>
            <a:fillRect/>
          </a:stretch>
        </p:blipFill>
        <p:spPr>
          <a:xfrm>
            <a:off y="274650" x="6665250"/>
            <a:ext cy="1209100" cx="1209100"/>
          </a:xfrm>
          <a:prstGeom prst="rect">
            <a:avLst/>
          </a:prstGeom>
          <a:noFill/>
          <a:ln>
            <a:noFill/>
          </a:ln>
        </p:spPr>
      </p:pic>
      <p:sp>
        <p:nvSpPr>
          <p:cNvPr id="103" name="Shape 103"/>
          <p:cNvSpPr txBox="1"/>
          <p:nvPr/>
        </p:nvSpPr>
        <p:spPr>
          <a:xfrm>
            <a:off y="1792275" x="480450"/>
            <a:ext cy="1392300" cx="8183099"/>
          </a:xfrm>
          <a:prstGeom prst="rect">
            <a:avLst/>
          </a:prstGeom>
        </p:spPr>
        <p:txBody>
          <a:bodyPr bIns="91425" rIns="91425" lIns="91425" tIns="91425" anchor="t" anchorCtr="0">
            <a:noAutofit/>
          </a:bodyPr>
          <a:lstStyle/>
          <a:p>
            <a:pPr rtl="0" lvl="0">
              <a:buClr>
                <a:schemeClr val="dk1"/>
              </a:buClr>
              <a:buSzPct val="45833"/>
              <a:buFont typeface="Arial"/>
              <a:buNone/>
            </a:pPr>
            <a:r>
              <a:rPr sz="2400" lang="en">
                <a:latin typeface="Courier New"/>
                <a:ea typeface="Courier New"/>
                <a:cs typeface="Courier New"/>
                <a:sym typeface="Courier New"/>
              </a:rPr>
              <a:t>var colors = new List&lt;String&gt;();</a:t>
            </a:r>
          </a:p>
          <a:p>
            <a:pPr rtl="0" lvl="0">
              <a:buNone/>
            </a:pPr>
            <a:r>
              <a:rPr sz="2400" lang="en">
                <a:latin typeface="Courier New"/>
                <a:ea typeface="Courier New"/>
                <a:cs typeface="Courier New"/>
                <a:sym typeface="Courier New"/>
              </a:rPr>
              <a:t>colors.addAll(['Red', 'Blue', 'Green']);</a:t>
            </a:r>
          </a:p>
          <a:p>
            <a:pPr rtl="0" lvl="0">
              <a:buClr>
                <a:schemeClr val="dk1"/>
              </a:buClr>
              <a:buSzPct val="45833"/>
              <a:buFont typeface="Arial"/>
              <a:buNone/>
            </a:pPr>
            <a:r>
              <a:rPr sz="2400" lang="en">
                <a:latin typeface="Courier New"/>
                <a:ea typeface="Courier New"/>
                <a:cs typeface="Courier New"/>
                <a:sym typeface="Courier New"/>
              </a:rPr>
              <a:t>colors.add(123); // fails in checked mode</a:t>
            </a:r>
          </a:p>
          <a:p>
            <a:r>
              <a:t/>
            </a:r>
          </a:p>
        </p:txBody>
      </p:sp>
      <p:sp>
        <p:nvSpPr>
          <p:cNvPr id="104" name="Shape 104"/>
          <p:cNvSpPr txBox="1"/>
          <p:nvPr/>
        </p:nvSpPr>
        <p:spPr>
          <a:xfrm>
            <a:off y="3184575" x="480450"/>
            <a:ext cy="1036800" cx="8183099"/>
          </a:xfrm>
          <a:prstGeom prst="rect">
            <a:avLst/>
          </a:prstGeom>
        </p:spPr>
        <p:txBody>
          <a:bodyPr bIns="91425" rIns="91425" lIns="91425" tIns="91425" anchor="t" anchorCtr="0">
            <a:noAutofit/>
          </a:bodyPr>
          <a:lstStyle/>
          <a:p>
            <a:pPr rtl="0" lvl="0">
              <a:buNone/>
            </a:pPr>
            <a:r>
              <a:rPr sz="2400" lang="en">
                <a:latin typeface="Courier New"/>
                <a:ea typeface="Courier New"/>
                <a:cs typeface="Courier New"/>
                <a:sym typeface="Courier New"/>
              </a:rPr>
              <a:t>var map = new Map&lt;String, bool&gt;();</a:t>
            </a:r>
          </a:p>
          <a:p>
            <a:pPr rtl="0" lvl="0">
              <a:buNone/>
            </a:pPr>
            <a:r>
              <a:rPr sz="2400" lang="en">
                <a:latin typeface="Courier New"/>
                <a:ea typeface="Courier New"/>
                <a:cs typeface="Courier New"/>
                <a:sym typeface="Courier New"/>
              </a:rPr>
              <a:t>// ...</a:t>
            </a:r>
          </a:p>
        </p:txBody>
      </p:sp>
      <p:sp>
        <p:nvSpPr>
          <p:cNvPr id="105" name="Shape 105"/>
          <p:cNvSpPr txBox="1"/>
          <p:nvPr/>
        </p:nvSpPr>
        <p:spPr>
          <a:xfrm>
            <a:off y="4458375" x="480450"/>
            <a:ext cy="1836899" cx="8183099"/>
          </a:xfrm>
          <a:prstGeom prst="rect">
            <a:avLst/>
          </a:prstGeom>
        </p:spPr>
        <p:txBody>
          <a:bodyPr bIns="91425" rIns="91425" lIns="91425" tIns="91425" anchor="t" anchorCtr="0">
            <a:noAutofit/>
          </a:bodyPr>
          <a:lstStyle/>
          <a:p>
            <a:pPr rtl="0" lvl="0">
              <a:buNone/>
            </a:pPr>
            <a:r>
              <a:rPr sz="2400" lang="en">
                <a:latin typeface="Courier New"/>
                <a:ea typeface="Courier New"/>
                <a:cs typeface="Courier New"/>
                <a:sym typeface="Courier New"/>
              </a:rPr>
              <a:t>class Cache&lt;T&gt; {</a:t>
            </a:r>
          </a:p>
          <a:p>
            <a:pPr rtl="0" lvl="0">
              <a:buNone/>
            </a:pPr>
            <a:r>
              <a:rPr sz="2400" lang="en">
                <a:latin typeface="Courier New"/>
                <a:ea typeface="Courier New"/>
                <a:cs typeface="Courier New"/>
                <a:sym typeface="Courier New"/>
              </a:rPr>
              <a:t>  T getByKey(String key);</a:t>
            </a:r>
          </a:p>
          <a:p>
            <a:pPr rtl="0" lvl="0">
              <a:buNone/>
            </a:pPr>
            <a:r>
              <a:rPr sz="2400" lang="en">
                <a:latin typeface="Courier New"/>
                <a:ea typeface="Courier New"/>
                <a:cs typeface="Courier New"/>
                <a:sym typeface="Courier New"/>
              </a:rPr>
              <a:t>  setByKey(String key, T value);</a:t>
            </a:r>
          </a:p>
          <a:p>
            <a:pPr rtl="0" lvl="0">
              <a:buNone/>
            </a:pPr>
            <a:r>
              <a:rPr sz="2400" lang="en">
                <a:latin typeface="Courier New"/>
                <a:ea typeface="Courier New"/>
                <a:cs typeface="Courier New"/>
                <a:sym typeface="Courier New"/>
              </a:rPr>
              <a:t>}</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300"/>
                                        <p:tgtEl>
                                          <p:spTgt spid="10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4"/>
                                        </p:tgtEl>
                                        <p:attrNameLst>
                                          <p:attrName>style.visibility</p:attrName>
                                        </p:attrNameLst>
                                      </p:cBhvr>
                                      <p:to>
                                        <p:strVal val="visible"/>
                                      </p:to>
                                    </p:set>
                                    <p:animEffect transition="in" filter="fade">
                                      <p:cBhvr>
                                        <p:cTn dur="300"/>
                                        <p:tgtEl>
                                          <p:spTgt spid="10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fade">
                                      <p:cBhvr>
                                        <p:cTn dur="3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Private variables</a:t>
            </a:r>
          </a:p>
        </p:txBody>
      </p:sp>
      <p:pic>
        <p:nvPicPr>
          <p:cNvPr id="111" name="Shape 111"/>
          <p:cNvPicPr preferRelativeResize="0"/>
          <p:nvPr/>
        </p:nvPicPr>
        <p:blipFill>
          <a:blip r:embed="rId3"/>
          <a:stretch>
            <a:fillRect/>
          </a:stretch>
        </p:blipFill>
        <p:spPr>
          <a:xfrm>
            <a:off y="274650" x="6665250"/>
            <a:ext cy="1209100" cx="1209100"/>
          </a:xfrm>
          <a:prstGeom prst="rect">
            <a:avLst/>
          </a:prstGeom>
          <a:noFill/>
          <a:ln>
            <a:noFill/>
          </a:ln>
        </p:spPr>
      </p:pic>
      <p:pic>
        <p:nvPicPr>
          <p:cNvPr id="112" name="Shape 112"/>
          <p:cNvPicPr preferRelativeResize="0"/>
          <p:nvPr/>
        </p:nvPicPr>
        <p:blipFill>
          <a:blip r:embed="rId4"/>
          <a:stretch>
            <a:fillRect/>
          </a:stretch>
        </p:blipFill>
        <p:spPr>
          <a:xfrm>
            <a:off y="1483750" x="457200"/>
            <a:ext cy="3044372" cx="6667425"/>
          </a:xfrm>
          <a:prstGeom prst="rect">
            <a:avLst/>
          </a:prstGeom>
        </p:spPr>
      </p:pic>
      <p:pic>
        <p:nvPicPr>
          <p:cNvPr id="113" name="Shape 113"/>
          <p:cNvPicPr preferRelativeResize="0"/>
          <p:nvPr/>
        </p:nvPicPr>
        <p:blipFill>
          <a:blip r:embed="rId5"/>
          <a:stretch>
            <a:fillRect/>
          </a:stretch>
        </p:blipFill>
        <p:spPr>
          <a:xfrm>
            <a:off y="4714525" x="457200"/>
            <a:ext cy="1744400" cx="6400800"/>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Getters and Setters</a:t>
            </a:r>
          </a:p>
        </p:txBody>
      </p:sp>
      <p:pic>
        <p:nvPicPr>
          <p:cNvPr id="119" name="Shape 119"/>
          <p:cNvPicPr preferRelativeResize="0"/>
          <p:nvPr/>
        </p:nvPicPr>
        <p:blipFill>
          <a:blip r:embed="rId3"/>
          <a:stretch>
            <a:fillRect/>
          </a:stretch>
        </p:blipFill>
        <p:spPr>
          <a:xfrm>
            <a:off y="274650" x="6665250"/>
            <a:ext cy="1209100" cx="1209100"/>
          </a:xfrm>
          <a:prstGeom prst="rect">
            <a:avLst/>
          </a:prstGeom>
          <a:noFill/>
          <a:ln>
            <a:noFill/>
          </a:ln>
        </p:spPr>
      </p:pic>
      <p:pic>
        <p:nvPicPr>
          <p:cNvPr id="120" name="Shape 120"/>
          <p:cNvPicPr preferRelativeResize="0"/>
          <p:nvPr/>
        </p:nvPicPr>
        <p:blipFill>
          <a:blip r:embed="rId4"/>
          <a:stretch>
            <a:fillRect/>
          </a:stretch>
        </p:blipFill>
        <p:spPr>
          <a:xfrm>
            <a:off y="1826150" x="457200"/>
            <a:ext cy="2507250" cx="4889975"/>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Getters and Setters</a:t>
            </a:r>
          </a:p>
        </p:txBody>
      </p:sp>
      <p:pic>
        <p:nvPicPr>
          <p:cNvPr id="126" name="Shape 126"/>
          <p:cNvPicPr preferRelativeResize="0"/>
          <p:nvPr/>
        </p:nvPicPr>
        <p:blipFill>
          <a:blip r:embed="rId3"/>
          <a:stretch>
            <a:fillRect/>
          </a:stretch>
        </p:blipFill>
        <p:spPr>
          <a:xfrm>
            <a:off y="274650" x="6665250"/>
            <a:ext cy="1209100" cx="1209100"/>
          </a:xfrm>
          <a:prstGeom prst="rect">
            <a:avLst/>
          </a:prstGeom>
          <a:noFill/>
          <a:ln>
            <a:noFill/>
          </a:ln>
        </p:spPr>
      </p:pic>
      <p:pic>
        <p:nvPicPr>
          <p:cNvPr id="127" name="Shape 127"/>
          <p:cNvPicPr preferRelativeResize="0"/>
          <p:nvPr/>
        </p:nvPicPr>
        <p:blipFill>
          <a:blip r:embed="rId4"/>
          <a:stretch>
            <a:fillRect/>
          </a:stretch>
        </p:blipFill>
        <p:spPr>
          <a:xfrm>
            <a:off y="1826175" x="457200"/>
            <a:ext cy="4481175" cx="56750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Mixins</a:t>
            </a:r>
          </a:p>
        </p:txBody>
      </p:sp>
      <p:pic>
        <p:nvPicPr>
          <p:cNvPr id="133" name="Shape 133"/>
          <p:cNvPicPr preferRelativeResize="0"/>
          <p:nvPr/>
        </p:nvPicPr>
        <p:blipFill>
          <a:blip r:embed="rId3"/>
          <a:stretch>
            <a:fillRect/>
          </a:stretch>
        </p:blipFill>
        <p:spPr>
          <a:xfrm>
            <a:off y="274650" x="6665250"/>
            <a:ext cy="1209100" cx="1209100"/>
          </a:xfrm>
          <a:prstGeom prst="rect">
            <a:avLst/>
          </a:prstGeom>
          <a:noFill/>
          <a:ln>
            <a:noFill/>
          </a:ln>
        </p:spPr>
      </p:pic>
      <p:sp>
        <p:nvSpPr>
          <p:cNvPr id="134" name="Shape 134"/>
          <p:cNvSpPr txBox="1"/>
          <p:nvPr/>
        </p:nvSpPr>
        <p:spPr>
          <a:xfrm>
            <a:off y="1866325" x="457200"/>
            <a:ext cy="2086500" cx="8385600"/>
          </a:xfrm>
          <a:prstGeom prst="rect">
            <a:avLst/>
          </a:prstGeom>
        </p:spPr>
        <p:txBody>
          <a:bodyPr bIns="91425" rIns="91425" lIns="91425" tIns="91425" anchor="t" anchorCtr="0">
            <a:noAutofit/>
          </a:bodyPr>
          <a:lstStyle/>
          <a:p>
            <a:pPr rtl="0" lvl="0">
              <a:lnSpc>
                <a:spcPct val="150000"/>
              </a:lnSpc>
              <a:buNone/>
            </a:pPr>
            <a:r>
              <a:rPr sz="3000" lang="en"/>
              <a:t>A la carte inheritance. Pick what you want.</a:t>
            </a:r>
          </a:p>
          <a:p>
            <a:pPr rtl="0" lvl="0" indent="457200">
              <a:buNone/>
            </a:pPr>
            <a:r>
              <a:rPr sz="2400" lang="en">
                <a:latin typeface="Courier New"/>
                <a:ea typeface="Courier New"/>
                <a:cs typeface="Courier New"/>
                <a:sym typeface="Courier New"/>
              </a:rPr>
              <a:t>// Wings is a mixin</a:t>
            </a:r>
          </a:p>
          <a:p>
            <a:pPr rtl="0" lvl="0" indent="457200">
              <a:buNone/>
            </a:pPr>
            <a:r>
              <a:rPr sz="2400" lang="en">
                <a:latin typeface="Courier New"/>
                <a:ea typeface="Courier New"/>
                <a:cs typeface="Courier New"/>
                <a:sym typeface="Courier New"/>
              </a:rPr>
              <a:t>// FlyingPig is called a mixin application</a:t>
            </a:r>
          </a:p>
          <a:p>
            <a:pPr rtl="0" lvl="0" indent="457200">
              <a:buNone/>
            </a:pPr>
            <a:r>
              <a:rPr sz="2400" lang="en">
                <a:latin typeface="Courier New"/>
                <a:ea typeface="Courier New"/>
                <a:cs typeface="Courier New"/>
                <a:sym typeface="Courier New"/>
              </a:rPr>
              <a:t>abstract class FlyingPig = Pig with Wings;</a:t>
            </a:r>
          </a:p>
          <a:p>
            <a:r>
              <a:t/>
            </a:r>
          </a:p>
        </p:txBody>
      </p:sp>
      <p:sp>
        <p:nvSpPr>
          <p:cNvPr id="135" name="Shape 135"/>
          <p:cNvSpPr txBox="1"/>
          <p:nvPr/>
        </p:nvSpPr>
        <p:spPr>
          <a:xfrm>
            <a:off y="3952750" x="457200"/>
            <a:ext cy="653699" cx="8385600"/>
          </a:xfrm>
          <a:prstGeom prst="rect">
            <a:avLst/>
          </a:prstGeom>
        </p:spPr>
        <p:txBody>
          <a:bodyPr bIns="91425" rIns="91425" lIns="91425" tIns="91425" anchor="t" anchorCtr="0">
            <a:noAutofit/>
          </a:bodyPr>
          <a:lstStyle/>
          <a:p>
            <a:pPr rtl="0" lvl="0">
              <a:buNone/>
            </a:pPr>
            <a:r>
              <a:rPr sz="3000" lang="en"/>
              <a:t>A class declaration + convention makes a mixin.</a:t>
            </a:r>
          </a:p>
        </p:txBody>
      </p:sp>
      <p:sp>
        <p:nvSpPr>
          <p:cNvPr id="136" name="Shape 136"/>
          <p:cNvSpPr txBox="1"/>
          <p:nvPr/>
        </p:nvSpPr>
        <p:spPr>
          <a:xfrm>
            <a:off y="4390475" x="457200"/>
            <a:ext cy="1246499" cx="8229600"/>
          </a:xfrm>
          <a:prstGeom prst="rect">
            <a:avLst/>
          </a:prstGeom>
        </p:spPr>
        <p:txBody>
          <a:bodyPr bIns="91425" rIns="91425" lIns="91425" tIns="91425" anchor="t" anchorCtr="0">
            <a:noAutofit/>
          </a:bodyPr>
          <a:lstStyle/>
          <a:p>
            <a:pPr rtl="0" lvl="0">
              <a:buNone/>
            </a:pPr>
            <a:r>
              <a:rPr sz="2400" lang="en"/>
              <a:t>	no constructor</a:t>
            </a:r>
          </a:p>
          <a:p>
            <a:pPr rtl="0" lvl="0">
              <a:buNone/>
            </a:pPr>
            <a:r>
              <a:rPr sz="2400" lang="en"/>
              <a:t>	super class is Object</a:t>
            </a:r>
          </a:p>
          <a:p>
            <a:pPr rtl="0" lvl="0">
              <a:buNone/>
            </a:pPr>
            <a:r>
              <a:rPr sz="2400" lang="en"/>
              <a:t>	never call super()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4"/>
                                        </p:tgtEl>
                                        <p:attrNameLst>
                                          <p:attrName>style.visibility</p:attrName>
                                        </p:attrNameLst>
                                      </p:cBhvr>
                                      <p:to>
                                        <p:strVal val="visible"/>
                                      </p:to>
                                    </p:set>
                                    <p:animEffect transition="in" filter="fade">
                                      <p:cBhvr>
                                        <p:cTn dur="300"/>
                                        <p:tgtEl>
                                          <p:spTgt spid="13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gtEl>
                                        <p:attrNameLst>
                                          <p:attrName>style.visibility</p:attrName>
                                        </p:attrNameLst>
                                      </p:cBhvr>
                                      <p:to>
                                        <p:strVal val="visible"/>
                                      </p:to>
                                    </p:set>
                                    <p:animEffect transition="in" filter="fade">
                                      <p:cBhvr>
                                        <p:cTn dur="300"/>
                                        <p:tgtEl>
                                          <p:spTgt spid="13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gtEl>
                                        <p:attrNameLst>
                                          <p:attrName>style.visibility</p:attrName>
                                        </p:attrNameLst>
                                      </p:cBhvr>
                                      <p:to>
                                        <p:strVal val="visible"/>
                                      </p:to>
                                    </p:set>
                                    <p:animEffect transition="in" filter="fade">
                                      <p:cBhvr>
                                        <p:cTn dur="3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Mixin Example</a:t>
            </a:r>
          </a:p>
        </p:txBody>
      </p:sp>
      <p:pic>
        <p:nvPicPr>
          <p:cNvPr id="142" name="Shape 142"/>
          <p:cNvPicPr preferRelativeResize="0"/>
          <p:nvPr/>
        </p:nvPicPr>
        <p:blipFill>
          <a:blip r:embed="rId3"/>
          <a:stretch>
            <a:fillRect/>
          </a:stretch>
        </p:blipFill>
        <p:spPr>
          <a:xfrm>
            <a:off y="274650" x="6665250"/>
            <a:ext cy="1209100" cx="1209100"/>
          </a:xfrm>
          <a:prstGeom prst="rect">
            <a:avLst/>
          </a:prstGeom>
          <a:noFill/>
          <a:ln>
            <a:noFill/>
          </a:ln>
        </p:spPr>
      </p:pic>
      <p:pic>
        <p:nvPicPr>
          <p:cNvPr id="143" name="Shape 143"/>
          <p:cNvPicPr preferRelativeResize="0"/>
          <p:nvPr/>
        </p:nvPicPr>
        <p:blipFill>
          <a:blip r:embed="rId4"/>
          <a:stretch>
            <a:fillRect/>
          </a:stretch>
        </p:blipFill>
        <p:spPr>
          <a:xfrm>
            <a:off y="1483750" x="730050"/>
            <a:ext cy="5169524" cx="4188592"/>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Isolates</a:t>
            </a:r>
          </a:p>
        </p:txBody>
      </p:sp>
      <p:pic>
        <p:nvPicPr>
          <p:cNvPr id="149" name="Shape 149"/>
          <p:cNvPicPr preferRelativeResize="0"/>
          <p:nvPr/>
        </p:nvPicPr>
        <p:blipFill>
          <a:blip r:embed="rId3"/>
          <a:stretch>
            <a:fillRect/>
          </a:stretch>
        </p:blipFill>
        <p:spPr>
          <a:xfrm>
            <a:off y="274650" x="6665250"/>
            <a:ext cy="1209100" cx="1209100"/>
          </a:xfrm>
          <a:prstGeom prst="rect">
            <a:avLst/>
          </a:prstGeom>
          <a:noFill/>
          <a:ln>
            <a:noFill/>
          </a:ln>
        </p:spPr>
      </p:pic>
      <p:sp>
        <p:nvSpPr>
          <p:cNvPr id="150" name="Shape 150"/>
          <p:cNvSpPr txBox="1"/>
          <p:nvPr/>
        </p:nvSpPr>
        <p:spPr>
          <a:xfrm>
            <a:off y="1910750" x="457200"/>
            <a:ext cy="903600" cx="8229600"/>
          </a:xfrm>
          <a:prstGeom prst="rect">
            <a:avLst/>
          </a:prstGeom>
        </p:spPr>
        <p:txBody>
          <a:bodyPr bIns="91425" rIns="91425" lIns="91425" tIns="91425" anchor="t" anchorCtr="0">
            <a:noAutofit/>
          </a:bodyPr>
          <a:lstStyle/>
          <a:p>
            <a:pPr>
              <a:buNone/>
            </a:pPr>
            <a:r>
              <a:rPr sz="3000" lang="en"/>
              <a:t>Dart is single threaded</a:t>
            </a:r>
          </a:p>
        </p:txBody>
      </p:sp>
      <p:sp>
        <p:nvSpPr>
          <p:cNvPr id="151" name="Shape 151"/>
          <p:cNvSpPr txBox="1"/>
          <p:nvPr/>
        </p:nvSpPr>
        <p:spPr>
          <a:xfrm>
            <a:off y="2710600" x="457200"/>
            <a:ext cy="740700" cx="8415299"/>
          </a:xfrm>
          <a:prstGeom prst="rect">
            <a:avLst/>
          </a:prstGeom>
        </p:spPr>
        <p:txBody>
          <a:bodyPr bIns="91425" rIns="91425" lIns="91425" tIns="91425" anchor="t" anchorCtr="0">
            <a:noAutofit/>
          </a:bodyPr>
          <a:lstStyle/>
          <a:p>
            <a:pPr rtl="0" lvl="0">
              <a:buNone/>
            </a:pPr>
            <a:r>
              <a:rPr sz="3000" lang="en"/>
              <a:t>Concurrent tasks have private, isolated memory</a:t>
            </a:r>
          </a:p>
        </p:txBody>
      </p:sp>
      <p:pic>
        <p:nvPicPr>
          <p:cNvPr id="152" name="Shape 152"/>
          <p:cNvPicPr preferRelativeResize="0"/>
          <p:nvPr/>
        </p:nvPicPr>
        <p:blipFill>
          <a:blip r:embed="rId4"/>
          <a:stretch>
            <a:fillRect/>
          </a:stretch>
        </p:blipFill>
        <p:spPr>
          <a:xfrm>
            <a:off y="3514750" x="590500"/>
            <a:ext cy="2808949" cx="3556874"/>
          </a:xfrm>
          <a:prstGeom prst="rect">
            <a:avLst/>
          </a:prstGeom>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0"/>
                                        </p:tgtEl>
                                        <p:attrNameLst>
                                          <p:attrName>style.visibility</p:attrName>
                                        </p:attrNameLst>
                                      </p:cBhvr>
                                      <p:to>
                                        <p:strVal val="visible"/>
                                      </p:to>
                                    </p:set>
                                    <p:animEffect transition="in" filter="fade">
                                      <p:cBhvr>
                                        <p:cTn dur="300"/>
                                        <p:tgtEl>
                                          <p:spTgt spid="15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gtEl>
                                        <p:attrNameLst>
                                          <p:attrName>style.visibility</p:attrName>
                                        </p:attrNameLst>
                                      </p:cBhvr>
                                      <p:to>
                                        <p:strVal val="visible"/>
                                      </p:to>
                                    </p:set>
                                    <p:animEffect transition="in" filter="fade">
                                      <p:cBhvr>
                                        <p:cTn dur="300"/>
                                        <p:tgtEl>
                                          <p:spTgt spid="15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gtEl>
                                        <p:attrNameLst>
                                          <p:attrName>style.visibility</p:attrName>
                                        </p:attrNameLst>
                                      </p:cBhvr>
                                      <p:to>
                                        <p:strVal val="visible"/>
                                      </p:to>
                                    </p:set>
                                    <p:animEffect transition="in" filter="fade">
                                      <p:cBhvr>
                                        <p:cTn dur="3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Mirror reflection</a:t>
            </a:r>
          </a:p>
        </p:txBody>
      </p:sp>
      <p:pic>
        <p:nvPicPr>
          <p:cNvPr id="158" name="Shape 158"/>
          <p:cNvPicPr preferRelativeResize="0"/>
          <p:nvPr/>
        </p:nvPicPr>
        <p:blipFill>
          <a:blip r:embed="rId3"/>
          <a:stretch>
            <a:fillRect/>
          </a:stretch>
        </p:blipFill>
        <p:spPr>
          <a:xfrm>
            <a:off y="274650" x="6665250"/>
            <a:ext cy="1209100" cx="1209100"/>
          </a:xfrm>
          <a:prstGeom prst="rect">
            <a:avLst/>
          </a:prstGeom>
          <a:noFill/>
          <a:ln>
            <a:noFill/>
          </a:ln>
        </p:spPr>
      </p:pic>
      <p:sp>
        <p:nvSpPr>
          <p:cNvPr id="159" name="Shape 159"/>
          <p:cNvSpPr txBox="1"/>
          <p:nvPr/>
        </p:nvSpPr>
        <p:spPr>
          <a:xfrm>
            <a:off y="1984800" x="457200"/>
            <a:ext cy="1143000" cx="8229600"/>
          </a:xfrm>
          <a:prstGeom prst="rect">
            <a:avLst/>
          </a:prstGeom>
        </p:spPr>
        <p:txBody>
          <a:bodyPr bIns="91425" rIns="91425" lIns="91425" tIns="91425" anchor="t" anchorCtr="0">
            <a:noAutofit/>
          </a:bodyPr>
          <a:lstStyle/>
          <a:p>
            <a:pPr rtl="0" lvl="0">
              <a:buClr>
                <a:schemeClr val="dk1"/>
              </a:buClr>
              <a:buSzPct val="36666"/>
              <a:buFont typeface="Arial"/>
              <a:buNone/>
            </a:pPr>
            <a:r>
              <a:rPr sz="3000" lang="en"/>
              <a:t>Classic OO way to do reflection:</a:t>
            </a:r>
          </a:p>
          <a:p>
            <a:pPr rtl="0" lvl="0">
              <a:buClr>
                <a:schemeClr val="dk1"/>
              </a:buClr>
              <a:buSzPct val="36666"/>
              <a:buFont typeface="Arial"/>
              <a:buNone/>
            </a:pPr>
            <a:r>
              <a:rPr sz="3000" lang="en">
                <a:latin typeface="Courier New"/>
                <a:ea typeface="Courier New"/>
                <a:cs typeface="Courier New"/>
                <a:sym typeface="Courier New"/>
              </a:rPr>
              <a:t>  o.getClass().getMethods();</a:t>
            </a:r>
          </a:p>
          <a:p>
            <a:r>
              <a:t/>
            </a:r>
          </a:p>
          <a:p>
            <a:r>
              <a:t/>
            </a:r>
          </a:p>
        </p:txBody>
      </p:sp>
      <p:sp>
        <p:nvSpPr>
          <p:cNvPr id="160" name="Shape 160"/>
          <p:cNvSpPr txBox="1"/>
          <p:nvPr/>
        </p:nvSpPr>
        <p:spPr>
          <a:xfrm>
            <a:off y="3317875" x="457200"/>
            <a:ext cy="1143000" cx="8229600"/>
          </a:xfrm>
          <a:prstGeom prst="rect">
            <a:avLst/>
          </a:prstGeom>
        </p:spPr>
        <p:txBody>
          <a:bodyPr bIns="91425" rIns="91425" lIns="91425" tIns="91425" anchor="t" anchorCtr="0">
            <a:noAutofit/>
          </a:bodyPr>
          <a:lstStyle/>
          <a:p>
            <a:pPr rtl="0" lvl="0">
              <a:buClr>
                <a:schemeClr val="dk1"/>
              </a:buClr>
              <a:buSzPct val="36666"/>
              <a:buFont typeface="Arial"/>
              <a:buNone/>
            </a:pPr>
            <a:r>
              <a:rPr sz="3000" lang="en"/>
              <a:t>Mirror way to do reflection:</a:t>
            </a:r>
          </a:p>
          <a:p>
            <a:pPr rtl="0" lvl="0">
              <a:buClr>
                <a:schemeClr val="dk1"/>
              </a:buClr>
              <a:buSzPct val="36666"/>
              <a:buFont typeface="Arial"/>
              <a:buNone/>
            </a:pPr>
            <a:r>
              <a:rPr sz="3000" lang="en">
                <a:latin typeface="Courier New"/>
                <a:ea typeface="Courier New"/>
                <a:cs typeface="Courier New"/>
                <a:sym typeface="Courier New"/>
              </a:rPr>
              <a:t>  reflect(o).type.declarations;</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gtEl>
                                        <p:attrNameLst>
                                          <p:attrName>style.visibility</p:attrName>
                                        </p:attrNameLst>
                                      </p:cBhvr>
                                      <p:to>
                                        <p:strVal val="visible"/>
                                      </p:to>
                                    </p:set>
                                    <p:animEffect transition="in" filter="fade">
                                      <p:cBhvr>
                                        <p:cTn dur="300"/>
                                        <p:tgtEl>
                                          <p:spTgt spid="15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0"/>
                                        </p:tgtEl>
                                        <p:attrNameLst>
                                          <p:attrName>style.visibility</p:attrName>
                                        </p:attrNameLst>
                                      </p:cBhvr>
                                      <p:to>
                                        <p:strVal val="visible"/>
                                      </p:to>
                                    </p:set>
                                    <p:animEffect transition="in" filter="fade">
                                      <p:cBhvr>
                                        <p:cTn dur="3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What to do with Dart?</a:t>
            </a:r>
          </a:p>
        </p:txBody>
      </p:sp>
      <p:pic>
        <p:nvPicPr>
          <p:cNvPr id="166" name="Shape 166"/>
          <p:cNvPicPr preferRelativeResize="0"/>
          <p:nvPr/>
        </p:nvPicPr>
        <p:blipFill>
          <a:blip r:embed="rId3"/>
          <a:stretch>
            <a:fillRect/>
          </a:stretch>
        </p:blipFill>
        <p:spPr>
          <a:xfrm>
            <a:off y="274650" x="6665250"/>
            <a:ext cy="1209100" cx="1209100"/>
          </a:xfrm>
          <a:prstGeom prst="rect">
            <a:avLst/>
          </a:prstGeom>
          <a:noFill/>
          <a:ln>
            <a:noFill/>
          </a:ln>
        </p:spPr>
      </p:pic>
      <p:sp>
        <p:nvSpPr>
          <p:cNvPr id="167" name="Shape 167"/>
          <p:cNvSpPr txBox="1"/>
          <p:nvPr/>
        </p:nvSpPr>
        <p:spPr>
          <a:xfrm>
            <a:off y="2208300" x="457200"/>
            <a:ext cy="1598400" cx="8229600"/>
          </a:xfrm>
          <a:prstGeom prst="rect">
            <a:avLst/>
          </a:prstGeom>
        </p:spPr>
        <p:txBody>
          <a:bodyPr bIns="91425" rIns="91425" lIns="91425" tIns="91425" anchor="t" anchorCtr="0">
            <a:noAutofit/>
          </a:bodyPr>
          <a:lstStyle/>
          <a:p>
            <a:pPr rtl="0" lvl="0">
              <a:buNone/>
            </a:pPr>
            <a:r>
              <a:rPr sz="3000" lang="en"/>
              <a:t>Powerful libraries for rich web apps:</a:t>
            </a:r>
          </a:p>
          <a:p>
            <a:pPr rtl="0" lvl="0" indent="457200">
              <a:buNone/>
            </a:pPr>
            <a:r>
              <a:rPr sz="2400" lang="en"/>
              <a:t>Polymer</a:t>
            </a:r>
          </a:p>
          <a:p>
            <a:pPr rtl="0" lvl="0" indent="457200">
              <a:buNone/>
            </a:pPr>
            <a:r>
              <a:rPr sz="2400" lang="en"/>
              <a:t>AngularDart</a:t>
            </a:r>
          </a:p>
        </p:txBody>
      </p:sp>
      <p:pic>
        <p:nvPicPr>
          <p:cNvPr id="168" name="Shape 168"/>
          <p:cNvPicPr preferRelativeResize="0"/>
          <p:nvPr/>
        </p:nvPicPr>
        <p:blipFill>
          <a:blip r:embed="rId4"/>
          <a:stretch>
            <a:fillRect/>
          </a:stretch>
        </p:blipFill>
        <p:spPr>
          <a:xfrm>
            <a:off y="2895900" x="3189348"/>
            <a:ext cy="3417574" cx="5497450"/>
          </a:xfrm>
          <a:prstGeom prst="rect">
            <a:avLst/>
          </a:prstGeom>
        </p:spPr>
      </p:pic>
      <p:sp>
        <p:nvSpPr>
          <p:cNvPr id="169" name="Shape 169"/>
          <p:cNvSpPr txBox="1"/>
          <p:nvPr/>
        </p:nvSpPr>
        <p:spPr>
          <a:xfrm>
            <a:off y="6313475" x="5773500"/>
            <a:ext cy="325799" cx="2913299"/>
          </a:xfrm>
          <a:prstGeom prst="rect">
            <a:avLst/>
          </a:prstGeom>
        </p:spPr>
        <p:txBody>
          <a:bodyPr bIns="91425" rIns="91425" lIns="91425" tIns="91425" anchor="t" anchorCtr="0">
            <a:noAutofit/>
          </a:bodyPr>
          <a:lstStyle/>
          <a:p>
            <a:pPr>
              <a:buNone/>
            </a:pPr>
            <a:r>
              <a:rPr lang="en" i="1"/>
              <a:t>image source: Seth Ladd's blog</a:t>
            </a:r>
          </a:p>
        </p:txBody>
      </p:sp>
      <p:sp>
        <p:nvSpPr>
          <p:cNvPr id="170" name="Shape 170"/>
          <p:cNvSpPr txBox="1"/>
          <p:nvPr/>
        </p:nvSpPr>
        <p:spPr>
          <a:xfrm>
            <a:off y="1605275" x="457200"/>
            <a:ext cy="687600" cx="8229600"/>
          </a:xfrm>
          <a:prstGeom prst="rect">
            <a:avLst/>
          </a:prstGeom>
        </p:spPr>
        <p:txBody>
          <a:bodyPr bIns="91425" rIns="91425" lIns="91425" tIns="91425" anchor="t" anchorCtr="0">
            <a:noAutofit/>
          </a:bodyPr>
          <a:lstStyle/>
          <a:p>
            <a:pPr rtl="0" lvl="0">
              <a:buNone/>
            </a:pPr>
            <a:r>
              <a:rPr sz="3000" lang="en"/>
              <a:t>A compelling use for Dart is client apps.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0"/>
                                        </p:tgtEl>
                                        <p:attrNameLst>
                                          <p:attrName>style.visibility</p:attrName>
                                        </p:attrNameLst>
                                      </p:cBhvr>
                                      <p:to>
                                        <p:strVal val="visible"/>
                                      </p:to>
                                    </p:set>
                                    <p:animEffect transition="in" filter="fade">
                                      <p:cBhvr>
                                        <p:cTn dur="300"/>
                                        <p:tgtEl>
                                          <p:spTgt spid="17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gtEl>
                                        <p:attrNameLst>
                                          <p:attrName>style.visibility</p:attrName>
                                        </p:attrNameLst>
                                      </p:cBhvr>
                                      <p:to>
                                        <p:strVal val="visible"/>
                                      </p:to>
                                    </p:set>
                                    <p:animEffect transition="in" filter="fade">
                                      <p:cBhvr>
                                        <p:cTn dur="300"/>
                                        <p:tgtEl>
                                          <p:spTgt spid="167"/>
                                        </p:tgtEl>
                                      </p:cBhvr>
                                    </p:animEffect>
                                  </p:childTnLst>
                                </p:cTn>
                              </p:par>
                              <p:par>
                                <p:cTn presetID="10" fill="hold" presetSubtype="0" presetClass="entr" nodeType="withEffect">
                                  <p:stCondLst>
                                    <p:cond delay="0"/>
                                  </p:stCondLst>
                                  <p:childTnLst>
                                    <p:set>
                                      <p:cBhvr>
                                        <p:cTn dur="1" fill="hold">
                                          <p:stCondLst>
                                            <p:cond delay="0"/>
                                          </p:stCondLst>
                                        </p:cTn>
                                        <p:tgtEl>
                                          <p:spTgt spid="168"/>
                                        </p:tgtEl>
                                        <p:attrNameLst>
                                          <p:attrName>style.visibility</p:attrName>
                                        </p:attrNameLst>
                                      </p:cBhvr>
                                      <p:to>
                                        <p:strVal val="visible"/>
                                      </p:to>
                                    </p:set>
                                    <p:animEffect transition="in" filter="fade">
                                      <p:cBhvr>
                                        <p:cTn dur="300"/>
                                        <p:tgtEl>
                                          <p:spTgt spid="168"/>
                                        </p:tgtEl>
                                      </p:cBhvr>
                                    </p:animEffect>
                                  </p:childTnLst>
                                </p:cTn>
                              </p:par>
                              <p:par>
                                <p:cTn presetID="10" fill="hold" presetSubtype="0" presetClass="entr" nodeType="withEffect">
                                  <p:stCondLst>
                                    <p:cond delay="0"/>
                                  </p:stCondLst>
                                  <p:childTnLst>
                                    <p:set>
                                      <p:cBhvr>
                                        <p:cTn dur="1" fill="hold">
                                          <p:stCondLst>
                                            <p:cond delay="0"/>
                                          </p:stCondLst>
                                        </p:cTn>
                                        <p:tgtEl>
                                          <p:spTgt spid="169"/>
                                        </p:tgtEl>
                                        <p:attrNameLst>
                                          <p:attrName>style.visibility</p:attrName>
                                        </p:attrNameLst>
                                      </p:cBhvr>
                                      <p:to>
                                        <p:strVal val="visible"/>
                                      </p:to>
                                    </p:set>
                                    <p:animEffect transition="in" filter="fade">
                                      <p:cBhvr>
                                        <p:cTn dur="3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idx="1" type="subTitle"/>
          </p:nvPr>
        </p:nvSpPr>
        <p:spPr>
          <a:xfrm>
            <a:off y="2767350" x="3292950"/>
            <a:ext cy="1323300" cx="2558099"/>
          </a:xfrm>
          <a:prstGeom prst="rect">
            <a:avLst/>
          </a:prstGeom>
        </p:spPr>
        <p:txBody>
          <a:bodyPr bIns="91425" rIns="91425" lIns="91425" tIns="91425" anchor="t" anchorCtr="0">
            <a:noAutofit/>
          </a:bodyPr>
          <a:lstStyle/>
          <a:p>
            <a:pPr algn="l" rtl="0" lvl="0">
              <a:buNone/>
            </a:pPr>
            <a:r>
              <a:rPr sz="3600" lang="en">
                <a:solidFill>
                  <a:srgbClr val="4A86E8"/>
                </a:solidFill>
              </a:rPr>
              <a:t>// thanks!</a:t>
            </a:r>
          </a:p>
          <a:p>
            <a:pPr algn="l" rtl="0" lvl="0">
              <a:buNone/>
            </a:pPr>
            <a:r>
              <a:rPr sz="3600" lang="en">
                <a:solidFill>
                  <a:schemeClr val="dk1"/>
                </a:solidFill>
              </a:rPr>
              <a:t>exit(0);</a:t>
            </a:r>
          </a:p>
        </p:txBody>
      </p:sp>
      <p:pic>
        <p:nvPicPr>
          <p:cNvPr id="176" name="Shape 176"/>
          <p:cNvPicPr preferRelativeResize="0"/>
          <p:nvPr/>
        </p:nvPicPr>
        <p:blipFill>
          <a:blip r:embed="rId3"/>
          <a:stretch>
            <a:fillRect/>
          </a:stretch>
        </p:blipFill>
        <p:spPr>
          <a:xfrm>
            <a:off y="274650" x="6665250"/>
            <a:ext cy="1209100" cx="1209100"/>
          </a:xfrm>
          <a:prstGeom prst="rect">
            <a:avLst/>
          </a:prstGeom>
          <a:noFill/>
          <a:ln>
            <a:noFill/>
          </a:ln>
        </p:spPr>
      </p:pic>
      <p:sp>
        <p:nvSpPr>
          <p:cNvPr id="177" name="Shape 177"/>
          <p:cNvSpPr txBox="1"/>
          <p:nvPr/>
        </p:nvSpPr>
        <p:spPr>
          <a:xfrm>
            <a:off y="5963225" x="415625"/>
            <a:ext cy="588599" cx="3053699"/>
          </a:xfrm>
          <a:prstGeom prst="rect">
            <a:avLst/>
          </a:prstGeom>
        </p:spPr>
        <p:txBody>
          <a:bodyPr bIns="91425" rIns="91425" lIns="91425" tIns="91425" anchor="t" anchorCtr="0">
            <a:noAutofit/>
          </a:bodyPr>
          <a:lstStyle/>
          <a:p>
            <a:pPr rtl="0" lvl="0">
              <a:buNone/>
            </a:pPr>
            <a:r>
              <a:rPr lang="en"/>
              <a:t>google.com/+BrocSeib</a:t>
            </a:r>
          </a:p>
          <a:p>
            <a:pPr rtl="0" lvl="0">
              <a:buNone/>
            </a:pPr>
            <a:r>
              <a:rPr lang="en"/>
              <a:t>broc.seib@gmail.com</a:t>
            </a:r>
          </a:p>
        </p:txBody>
      </p:sp>
      <p:sp>
        <p:nvSpPr>
          <p:cNvPr id="178" name="Shape 178"/>
          <p:cNvSpPr txBox="1"/>
          <p:nvPr/>
        </p:nvSpPr>
        <p:spPr>
          <a:xfrm>
            <a:off y="5963225" x="6224275"/>
            <a:ext cy="588599" cx="2610899"/>
          </a:xfrm>
          <a:prstGeom prst="rect">
            <a:avLst/>
          </a:prstGeom>
        </p:spPr>
        <p:txBody>
          <a:bodyPr bIns="91425" rIns="91425" lIns="91425" tIns="91425" anchor="t" anchorCtr="0">
            <a:noAutofit/>
          </a:bodyPr>
          <a:lstStyle/>
          <a:p>
            <a:pPr rtl="0" lvl="0">
              <a:buNone/>
            </a:pPr>
            <a:r>
              <a:rPr lang="en"/>
              <a:t>GLOSSY lightning-ish talks</a:t>
            </a:r>
          </a:p>
          <a:p>
            <a:pPr rtl="0" lvl="0">
              <a:buNone/>
            </a:pPr>
            <a:r>
              <a:rPr lang="en"/>
              <a:t>Apr. 26, 2014</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What is Dart?</a:t>
            </a:r>
          </a:p>
        </p:txBody>
      </p:sp>
      <p:sp>
        <p:nvSpPr>
          <p:cNvPr id="34" name="Shape 34"/>
          <p:cNvSpPr txBox="1"/>
          <p:nvPr>
            <p:ph idx="1" type="body"/>
          </p:nvPr>
        </p:nvSpPr>
        <p:spPr>
          <a:xfrm>
            <a:off y="2207700" x="457200"/>
            <a:ext cy="935099" cx="8229600"/>
          </a:xfrm>
          <a:prstGeom prst="rect">
            <a:avLst/>
          </a:prstGeom>
        </p:spPr>
        <p:txBody>
          <a:bodyPr bIns="91425" rIns="91425" lIns="91425" tIns="91425" anchor="t" anchorCtr="0">
            <a:noAutofit/>
          </a:bodyPr>
          <a:lstStyle/>
          <a:p>
            <a:pPr>
              <a:buNone/>
            </a:pPr>
            <a:r>
              <a:rPr lang="en"/>
              <a:t>A programing language, developed by Google.</a:t>
            </a:r>
          </a:p>
        </p:txBody>
      </p:sp>
      <p:pic>
        <p:nvPicPr>
          <p:cNvPr id="35" name="Shape 35"/>
          <p:cNvPicPr preferRelativeResize="0"/>
          <p:nvPr/>
        </p:nvPicPr>
        <p:blipFill>
          <a:blip r:embed="rId3"/>
          <a:stretch>
            <a:fillRect/>
          </a:stretch>
        </p:blipFill>
        <p:spPr>
          <a:xfrm>
            <a:off y="274650" x="6665250"/>
            <a:ext cy="1209100" cx="1209100"/>
          </a:xfrm>
          <a:prstGeom prst="rect">
            <a:avLst/>
          </a:prstGeom>
          <a:noFill/>
          <a:ln>
            <a:noFill/>
          </a:ln>
        </p:spPr>
      </p:pic>
      <p:sp>
        <p:nvSpPr>
          <p:cNvPr id="36" name="Shape 36"/>
          <p:cNvSpPr txBox="1"/>
          <p:nvPr>
            <p:ph idx="2" type="body"/>
          </p:nvPr>
        </p:nvSpPr>
        <p:spPr>
          <a:xfrm>
            <a:off y="3259250" x="457200"/>
            <a:ext cy="935099" cx="8229600"/>
          </a:xfrm>
          <a:prstGeom prst="rect">
            <a:avLst/>
          </a:prstGeom>
        </p:spPr>
        <p:txBody>
          <a:bodyPr bIns="91425" rIns="91425" lIns="91425" tIns="91425" anchor="t" anchorCtr="0">
            <a:noAutofit/>
          </a:bodyPr>
          <a:lstStyle/>
          <a:p>
            <a:pPr rtl="0" lvl="0">
              <a:buNone/>
            </a:pPr>
            <a:r>
              <a:rPr lang="en"/>
              <a:t>It runs client side in web browsers.</a:t>
            </a:r>
          </a:p>
        </p:txBody>
      </p:sp>
      <p:sp>
        <p:nvSpPr>
          <p:cNvPr id="37" name="Shape 37"/>
          <p:cNvSpPr txBox="1"/>
          <p:nvPr>
            <p:ph idx="3" type="body"/>
          </p:nvPr>
        </p:nvSpPr>
        <p:spPr>
          <a:xfrm>
            <a:off y="4310800" x="457200"/>
            <a:ext cy="935099" cx="8229600"/>
          </a:xfrm>
          <a:prstGeom prst="rect">
            <a:avLst/>
          </a:prstGeom>
        </p:spPr>
        <p:txBody>
          <a:bodyPr bIns="91425" rIns="91425" lIns="91425" tIns="91425" anchor="t" anchorCtr="0">
            <a:noAutofit/>
          </a:bodyPr>
          <a:lstStyle/>
          <a:p>
            <a:pPr rtl="0" lvl="0">
              <a:buNone/>
            </a:pPr>
            <a:r>
              <a:rPr lang="en"/>
              <a:t>It can also run on server side.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300"/>
                                        <p:tgtEl>
                                          <p:spTgt spid="3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300"/>
                                        <p:tgtEl>
                                          <p:spTgt spid="3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Why Dart?</a:t>
            </a:r>
          </a:p>
        </p:txBody>
      </p:sp>
      <p:sp>
        <p:nvSpPr>
          <p:cNvPr id="43" name="Shape 43"/>
          <p:cNvSpPr txBox="1"/>
          <p:nvPr>
            <p:ph idx="1" type="body"/>
          </p:nvPr>
        </p:nvSpPr>
        <p:spPr>
          <a:xfrm>
            <a:off y="2207700" x="457200"/>
            <a:ext cy="935099" cx="8229600"/>
          </a:xfrm>
          <a:prstGeom prst="rect">
            <a:avLst/>
          </a:prstGeom>
        </p:spPr>
        <p:txBody>
          <a:bodyPr bIns="91425" rIns="91425" lIns="91425" tIns="91425" anchor="t" anchorCtr="0">
            <a:noAutofit/>
          </a:bodyPr>
          <a:lstStyle/>
          <a:p>
            <a:pPr rtl="0" lvl="0">
              <a:buNone/>
            </a:pPr>
            <a:r>
              <a:rPr lang="en"/>
              <a:t>Do we need yet another language?</a:t>
            </a:r>
          </a:p>
        </p:txBody>
      </p:sp>
      <p:pic>
        <p:nvPicPr>
          <p:cNvPr id="44" name="Shape 44"/>
          <p:cNvPicPr preferRelativeResize="0"/>
          <p:nvPr/>
        </p:nvPicPr>
        <p:blipFill>
          <a:blip r:embed="rId3"/>
          <a:stretch>
            <a:fillRect/>
          </a:stretch>
        </p:blipFill>
        <p:spPr>
          <a:xfrm>
            <a:off y="274650" x="6665250"/>
            <a:ext cy="1209100" cx="1209100"/>
          </a:xfrm>
          <a:prstGeom prst="rect">
            <a:avLst/>
          </a:prstGeom>
          <a:noFill/>
          <a:ln>
            <a:noFill/>
          </a:ln>
        </p:spPr>
      </p:pic>
      <p:sp>
        <p:nvSpPr>
          <p:cNvPr id="45" name="Shape 45"/>
          <p:cNvSpPr txBox="1"/>
          <p:nvPr>
            <p:ph idx="2" type="body"/>
          </p:nvPr>
        </p:nvSpPr>
        <p:spPr>
          <a:xfrm>
            <a:off y="3259250" x="457200"/>
            <a:ext cy="935099" cx="8229600"/>
          </a:xfrm>
          <a:prstGeom prst="rect">
            <a:avLst/>
          </a:prstGeom>
        </p:spPr>
        <p:txBody>
          <a:bodyPr bIns="91425" rIns="91425" lIns="91425" tIns="91425" anchor="t" anchorCtr="0">
            <a:noAutofit/>
          </a:bodyPr>
          <a:lstStyle/>
          <a:p>
            <a:pPr rtl="0" lvl="0">
              <a:buNone/>
            </a:pPr>
            <a:r>
              <a:rPr lang="en"/>
              <a:t>Large scale javascript development stinks.</a:t>
            </a:r>
          </a:p>
        </p:txBody>
      </p:sp>
      <p:sp>
        <p:nvSpPr>
          <p:cNvPr id="46" name="Shape 46"/>
          <p:cNvSpPr txBox="1"/>
          <p:nvPr>
            <p:ph idx="3" type="body"/>
          </p:nvPr>
        </p:nvSpPr>
        <p:spPr>
          <a:xfrm>
            <a:off y="4310800" x="457200"/>
            <a:ext cy="935099" cx="4179000"/>
          </a:xfrm>
          <a:prstGeom prst="rect">
            <a:avLst/>
          </a:prstGeom>
        </p:spPr>
        <p:txBody>
          <a:bodyPr bIns="91425" rIns="91425" lIns="91425" tIns="91425" anchor="t" anchorCtr="0">
            <a:noAutofit/>
          </a:bodyPr>
          <a:lstStyle/>
          <a:p>
            <a:pPr rtl="0" lvl="0">
              <a:buNone/>
            </a:pPr>
            <a:r>
              <a:rPr lang="en"/>
              <a:t>You already know Dart.</a:t>
            </a:r>
          </a:p>
        </p:txBody>
      </p:sp>
      <p:sp>
        <p:nvSpPr>
          <p:cNvPr id="47" name="Shape 47"/>
          <p:cNvSpPr txBox="1"/>
          <p:nvPr>
            <p:ph idx="4" type="body"/>
          </p:nvPr>
        </p:nvSpPr>
        <p:spPr>
          <a:xfrm>
            <a:off y="4310800" x="4708200"/>
            <a:ext cy="935099" cx="3978600"/>
          </a:xfrm>
          <a:prstGeom prst="rect">
            <a:avLst/>
          </a:prstGeom>
        </p:spPr>
        <p:txBody>
          <a:bodyPr bIns="91425" rIns="91425" lIns="91425" tIns="91425" anchor="t" anchorCtr="0">
            <a:noAutofit/>
          </a:bodyPr>
          <a:lstStyle/>
          <a:p>
            <a:pPr rtl="0" lvl="0">
              <a:buNone/>
            </a:pPr>
            <a:r>
              <a:rPr lang="en"/>
              <a:t>(Pretty much anyway.)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300"/>
                                        <p:tgtEl>
                                          <p:spTgt spid="4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300"/>
                                        <p:tgtEl>
                                          <p:spTgt spid="4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300"/>
                                        <p:tgtEl>
                                          <p:spTgt spid="46"/>
                                        </p:tgtEl>
                                      </p:cBhvr>
                                    </p:animEffect>
                                  </p:childTnLst>
                                </p:cTn>
                              </p:par>
                            </p:childTnLst>
                          </p:cTn>
                        </p:par>
                        <p:par>
                          <p:cTn fill="hold">
                            <p:stCondLst>
                              <p:cond delay="300"/>
                            </p:stCondLst>
                            <p:childTnLst>
                              <p:par>
                                <p:cTn presetID="10" fill="hold" presetSubtype="0" presetClass="entr"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9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The usual suspects</a:t>
            </a:r>
          </a:p>
        </p:txBody>
      </p:sp>
      <p:pic>
        <p:nvPicPr>
          <p:cNvPr id="53" name="Shape 53"/>
          <p:cNvPicPr preferRelativeResize="0"/>
          <p:nvPr/>
        </p:nvPicPr>
        <p:blipFill>
          <a:blip r:embed="rId3"/>
          <a:stretch>
            <a:fillRect/>
          </a:stretch>
        </p:blipFill>
        <p:spPr>
          <a:xfrm>
            <a:off y="274650" x="6665250"/>
            <a:ext cy="1209100" cx="1209100"/>
          </a:xfrm>
          <a:prstGeom prst="rect">
            <a:avLst/>
          </a:prstGeom>
          <a:noFill/>
          <a:ln>
            <a:noFill/>
          </a:ln>
        </p:spPr>
      </p:pic>
      <p:sp>
        <p:nvSpPr>
          <p:cNvPr id="54" name="Shape 54"/>
          <p:cNvSpPr txBox="1"/>
          <p:nvPr>
            <p:ph idx="2" type="title"/>
          </p:nvPr>
        </p:nvSpPr>
        <p:spPr>
          <a:xfrm>
            <a:off y="1918850" x="457200"/>
            <a:ext cy="3132000" cx="3971699"/>
          </a:xfrm>
          <a:prstGeom prst="rect">
            <a:avLst/>
          </a:prstGeom>
        </p:spPr>
        <p:txBody>
          <a:bodyPr bIns="91425" rIns="91425" lIns="91425" tIns="91425" anchor="t" anchorCtr="0">
            <a:noAutofit/>
          </a:bodyPr>
          <a:lstStyle/>
          <a:p>
            <a:pPr rtl="0" lvl="0">
              <a:lnSpc>
                <a:spcPct val="115000"/>
              </a:lnSpc>
              <a:buNone/>
            </a:pPr>
            <a:r>
              <a:rPr b="0" sz="3000" lang="en"/>
              <a:t>Control Flow</a:t>
            </a:r>
          </a:p>
          <a:p>
            <a:pPr rtl="0" lvl="0">
              <a:buClr>
                <a:schemeClr val="dk1"/>
              </a:buClr>
              <a:buSzPct val="45833"/>
              <a:buFont typeface="Arial"/>
              <a:buNone/>
            </a:pPr>
            <a:r>
              <a:rPr sz="2400" lang="en"/>
              <a:t>while() {}</a:t>
            </a:r>
          </a:p>
          <a:p>
            <a:pPr rtl="0" lvl="0">
              <a:buNone/>
            </a:pPr>
            <a:r>
              <a:rPr sz="2400" lang="en"/>
              <a:t>do {} while()</a:t>
            </a:r>
          </a:p>
          <a:p>
            <a:pPr rtl="0" lvl="0">
              <a:buNone/>
            </a:pPr>
            <a:r>
              <a:rPr sz="2400" lang="en"/>
              <a:t>if () {} else {}</a:t>
            </a:r>
          </a:p>
          <a:p>
            <a:pPr rtl="0" lvl="0">
              <a:buNone/>
            </a:pPr>
            <a:r>
              <a:rPr sz="2400" lang="en"/>
              <a:t>for ( ; ; )</a:t>
            </a:r>
          </a:p>
          <a:p>
            <a:pPr rtl="0" lvl="0">
              <a:buNone/>
            </a:pPr>
            <a:r>
              <a:rPr sz="2400" lang="en"/>
              <a:t>for ( x in list )</a:t>
            </a:r>
          </a:p>
          <a:p>
            <a:pPr rtl="0" lvl="0">
              <a:buNone/>
            </a:pPr>
            <a:r>
              <a:rPr sz="2400" lang="en"/>
              <a:t>switch case</a:t>
            </a:r>
          </a:p>
        </p:txBody>
      </p:sp>
      <p:sp>
        <p:nvSpPr>
          <p:cNvPr id="55" name="Shape 55"/>
          <p:cNvSpPr txBox="1"/>
          <p:nvPr>
            <p:ph idx="3" type="title"/>
          </p:nvPr>
        </p:nvSpPr>
        <p:spPr>
          <a:xfrm>
            <a:off y="1918850" x="4715100"/>
            <a:ext cy="1635900" cx="3971699"/>
          </a:xfrm>
          <a:prstGeom prst="rect">
            <a:avLst/>
          </a:prstGeom>
        </p:spPr>
        <p:txBody>
          <a:bodyPr bIns="91425" rIns="91425" lIns="91425" tIns="91425" anchor="t" anchorCtr="0">
            <a:noAutofit/>
          </a:bodyPr>
          <a:lstStyle/>
          <a:p>
            <a:pPr rtl="0" lvl="0">
              <a:lnSpc>
                <a:spcPct val="115000"/>
              </a:lnSpc>
              <a:buNone/>
            </a:pPr>
            <a:r>
              <a:rPr b="0" sz="3000" lang="en"/>
              <a:t>Exception Handling</a:t>
            </a:r>
          </a:p>
          <a:p>
            <a:pPr rtl="0" lvl="0">
              <a:buNone/>
            </a:pPr>
            <a:r>
              <a:rPr sz="2400" lang="en"/>
              <a:t>try {} catch() {} finally {}</a:t>
            </a:r>
          </a:p>
          <a:p>
            <a:pPr rtl="0" lvl="0">
              <a:buNone/>
            </a:pPr>
            <a:r>
              <a:rPr sz="2400" lang="en"/>
              <a:t>throw</a:t>
            </a:r>
          </a:p>
          <a:p>
            <a:r>
              <a:t/>
            </a:r>
          </a:p>
        </p:txBody>
      </p:sp>
      <p:sp>
        <p:nvSpPr>
          <p:cNvPr id="56" name="Shape 56"/>
          <p:cNvSpPr txBox="1"/>
          <p:nvPr>
            <p:ph idx="4" type="title"/>
          </p:nvPr>
        </p:nvSpPr>
        <p:spPr>
          <a:xfrm>
            <a:off y="3554750" x="4715100"/>
            <a:ext cy="2910000" cx="3608400"/>
          </a:xfrm>
          <a:prstGeom prst="rect">
            <a:avLst/>
          </a:prstGeom>
        </p:spPr>
        <p:txBody>
          <a:bodyPr bIns="91425" rIns="91425" lIns="91425" tIns="91425" anchor="t" anchorCtr="0">
            <a:noAutofit/>
          </a:bodyPr>
          <a:lstStyle/>
          <a:p>
            <a:pPr rtl="0" lvl="0">
              <a:lnSpc>
                <a:spcPct val="115000"/>
              </a:lnSpc>
              <a:buNone/>
            </a:pPr>
            <a:r>
              <a:rPr b="0" sz="3000" lang="en"/>
              <a:t>Classes</a:t>
            </a:r>
          </a:p>
          <a:p>
            <a:pPr rtl="0" lvl="0">
              <a:buNone/>
            </a:pPr>
            <a:r>
              <a:rPr sz="2400" lang="en"/>
              <a:t>class Foo {</a:t>
            </a:r>
          </a:p>
          <a:p>
            <a:pPr rtl="0" lvl="0">
              <a:buNone/>
            </a:pPr>
            <a:r>
              <a:rPr sz="2400" lang="en"/>
              <a:t>	String name;</a:t>
            </a:r>
          </a:p>
          <a:p>
            <a:pPr rtl="0" lvl="0">
              <a:buNone/>
            </a:pPr>
            <a:r>
              <a:rPr sz="2400" lang="en"/>
              <a:t>	void printName() {</a:t>
            </a:r>
          </a:p>
          <a:p>
            <a:pPr rtl="0" lvl="0">
              <a:buNone/>
            </a:pPr>
            <a:r>
              <a:rPr sz="2400" lang="en"/>
              <a:t>		print(name);</a:t>
            </a:r>
          </a:p>
          <a:p>
            <a:pPr rtl="0" lvl="0">
              <a:buNone/>
            </a:pPr>
            <a:r>
              <a:rPr sz="2400" lang="en"/>
              <a:t>	}</a:t>
            </a:r>
          </a:p>
          <a:p>
            <a:pPr rtl="0" lvl="0">
              <a:buNone/>
            </a:pPr>
            <a:r>
              <a:rPr sz="2400" lang="en"/>
              <a:t>}</a:t>
            </a:r>
          </a:p>
        </p:txBody>
      </p:sp>
      <p:sp>
        <p:nvSpPr>
          <p:cNvPr id="57" name="Shape 57"/>
          <p:cNvSpPr txBox="1"/>
          <p:nvPr>
            <p:ph idx="5" type="title"/>
          </p:nvPr>
        </p:nvSpPr>
        <p:spPr>
          <a:xfrm>
            <a:off y="5050850" x="457200"/>
            <a:ext cy="1635900" cx="4179000"/>
          </a:xfrm>
          <a:prstGeom prst="rect">
            <a:avLst/>
          </a:prstGeom>
        </p:spPr>
        <p:txBody>
          <a:bodyPr bIns="91425" rIns="91425" lIns="91425" tIns="91425" anchor="t" anchorCtr="0">
            <a:noAutofit/>
          </a:bodyPr>
          <a:lstStyle/>
          <a:p>
            <a:pPr rtl="0" lvl="0">
              <a:lnSpc>
                <a:spcPct val="115000"/>
              </a:lnSpc>
              <a:buNone/>
            </a:pPr>
            <a:r>
              <a:rPr b="0" sz="3000" lang="en"/>
              <a:t>Built-in Types</a:t>
            </a:r>
          </a:p>
          <a:p>
            <a:pPr rtl="0" lvl="0">
              <a:buNone/>
            </a:pPr>
            <a:r>
              <a:rPr sz="2400" lang="en"/>
              <a:t>double, int, num,</a:t>
            </a:r>
          </a:p>
          <a:p>
            <a:pPr rtl="0" lvl="0">
              <a:buNone/>
            </a:pPr>
            <a:r>
              <a:rPr sz="2400" lang="en"/>
              <a:t>bool, String</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300"/>
                                        <p:tgtEl>
                                          <p:spTgt spid="5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300"/>
                                        <p:tgtEl>
                                          <p:spTgt spid="5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300"/>
                                        <p:tgtEl>
                                          <p:spTgt spid="5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3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Collections</a:t>
            </a:r>
          </a:p>
        </p:txBody>
      </p:sp>
      <p:pic>
        <p:nvPicPr>
          <p:cNvPr id="63" name="Shape 63"/>
          <p:cNvPicPr preferRelativeResize="0"/>
          <p:nvPr/>
        </p:nvPicPr>
        <p:blipFill>
          <a:blip r:embed="rId3"/>
          <a:stretch>
            <a:fillRect/>
          </a:stretch>
        </p:blipFill>
        <p:spPr>
          <a:xfrm>
            <a:off y="274650" x="6665250"/>
            <a:ext cy="1209100" cx="1209100"/>
          </a:xfrm>
          <a:prstGeom prst="rect">
            <a:avLst/>
          </a:prstGeom>
          <a:noFill/>
          <a:ln>
            <a:noFill/>
          </a:ln>
        </p:spPr>
      </p:pic>
      <p:sp>
        <p:nvSpPr>
          <p:cNvPr id="64" name="Shape 64"/>
          <p:cNvSpPr txBox="1"/>
          <p:nvPr/>
        </p:nvSpPr>
        <p:spPr>
          <a:xfrm>
            <a:off y="1575325" x="457200"/>
            <a:ext cy="651599" cx="5215800"/>
          </a:xfrm>
          <a:prstGeom prst="rect">
            <a:avLst/>
          </a:prstGeom>
        </p:spPr>
        <p:txBody>
          <a:bodyPr bIns="91425" rIns="91425" lIns="91425" tIns="91425" anchor="t" anchorCtr="0">
            <a:noAutofit/>
          </a:bodyPr>
          <a:lstStyle/>
          <a:p>
            <a:pPr rtl="0" lvl="0">
              <a:buNone/>
            </a:pPr>
            <a:r>
              <a:rPr sz="3000" lang="en"/>
              <a:t>Map, Set, List, Queue</a:t>
            </a:r>
          </a:p>
          <a:p>
            <a:r>
              <a:t/>
            </a:r>
          </a:p>
        </p:txBody>
      </p:sp>
      <p:pic>
        <p:nvPicPr>
          <p:cNvPr id="65" name="Shape 65"/>
          <p:cNvPicPr preferRelativeResize="0"/>
          <p:nvPr/>
        </p:nvPicPr>
        <p:blipFill>
          <a:blip r:embed="rId4"/>
          <a:stretch>
            <a:fillRect/>
          </a:stretch>
        </p:blipFill>
        <p:spPr>
          <a:xfrm>
            <a:off y="2226937" x="1597050"/>
            <a:ext cy="3051424" cx="4261336"/>
          </a:xfrm>
          <a:prstGeom prst="rect">
            <a:avLst/>
          </a:prstGeom>
        </p:spPr>
      </p:pic>
      <p:sp>
        <p:nvSpPr>
          <p:cNvPr id="66" name="Shape 66"/>
          <p:cNvSpPr txBox="1"/>
          <p:nvPr/>
        </p:nvSpPr>
        <p:spPr>
          <a:xfrm>
            <a:off y="5376775" x="457200"/>
            <a:ext cy="1273800" cx="8229600"/>
          </a:xfrm>
          <a:prstGeom prst="rect">
            <a:avLst/>
          </a:prstGeom>
        </p:spPr>
        <p:txBody>
          <a:bodyPr bIns="91425" rIns="91425" lIns="91425" tIns="91425" anchor="t" anchorCtr="0">
            <a:noAutofit/>
          </a:bodyPr>
          <a:lstStyle/>
          <a:p>
            <a:pPr rtl="0" lvl="0">
              <a:buNone/>
            </a:pPr>
            <a:r>
              <a:rPr sz="3000" lang="en"/>
              <a:t>Literal assignments are supported:</a:t>
            </a:r>
          </a:p>
          <a:p>
            <a:pPr rtl="0" lvl="0">
              <a:buNone/>
            </a:pPr>
            <a:r>
              <a:rPr sz="2400" lang="en">
                <a:latin typeface="Courier New"/>
                <a:ea typeface="Courier New"/>
                <a:cs typeface="Courier New"/>
                <a:sym typeface="Courier New"/>
              </a:rPr>
              <a:t>  var colors = ["red", "blue", "green"];</a:t>
            </a:r>
          </a:p>
          <a:p>
            <a:pPr rtl="0" lvl="0">
              <a:buNone/>
            </a:pPr>
            <a:r>
              <a:rPr sz="2400" lang="en">
                <a:latin typeface="Courier New"/>
                <a:ea typeface="Courier New"/>
                <a:cs typeface="Courier New"/>
                <a:sym typeface="Courier New"/>
              </a:rPr>
              <a:t>  var histogram = { 'oak': 12, 'ash' : 34 };</a:t>
            </a:r>
          </a:p>
          <a:p>
            <a:r>
              <a:t/>
            </a:r>
          </a:p>
        </p:txBody>
      </p:sp>
      <p:sp>
        <p:nvSpPr>
          <p:cNvPr id="67" name="Shape 67"/>
          <p:cNvSpPr txBox="1"/>
          <p:nvPr/>
        </p:nvSpPr>
        <p:spPr>
          <a:xfrm>
            <a:off y="3589750" x="6018300"/>
            <a:ext cy="651599" cx="2668500"/>
          </a:xfrm>
          <a:prstGeom prst="rect">
            <a:avLst/>
          </a:prstGeom>
        </p:spPr>
        <p:txBody>
          <a:bodyPr bIns="91425" rIns="91425" lIns="91425" tIns="91425" anchor="t" anchorCtr="0">
            <a:noAutofit/>
          </a:bodyPr>
          <a:lstStyle/>
          <a:p>
            <a:pPr rtl="0" lvl="0">
              <a:buNone/>
            </a:pPr>
            <a:r>
              <a:rPr lang="en" i="1"/>
              <a:t>image source:</a:t>
            </a:r>
          </a:p>
          <a:p>
            <a:pPr rtl="0" lvl="0">
              <a:buNone/>
            </a:pPr>
            <a:r>
              <a:rPr lang="en" i="1"/>
              <a:t>Seth Ladd's Dart tips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300"/>
                                        <p:tgtEl>
                                          <p:spTgt spid="64"/>
                                        </p:tgtEl>
                                      </p:cBhvr>
                                    </p:animEffect>
                                  </p:childTnLst>
                                </p:cTn>
                              </p:par>
                              <p:par>
                                <p:cTn presetID="10" fill="hold" presetSubtype="0" presetClass="entr"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300"/>
                                        <p:tgtEl>
                                          <p:spTgt spid="65"/>
                                        </p:tgtEl>
                                      </p:cBhvr>
                                    </p:animEffect>
                                  </p:childTnLst>
                                </p:cTn>
                              </p:par>
                              <p:par>
                                <p:cTn presetID="10" fill="hold" presetSubtype="0" presetClass="entr"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300"/>
                                        <p:tgtEl>
                                          <p:spTgt spid="6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3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What does Dart look like?</a:t>
            </a:r>
          </a:p>
        </p:txBody>
      </p:sp>
      <p:pic>
        <p:nvPicPr>
          <p:cNvPr id="73" name="Shape 73"/>
          <p:cNvPicPr preferRelativeResize="0"/>
          <p:nvPr/>
        </p:nvPicPr>
        <p:blipFill>
          <a:blip r:embed="rId3"/>
          <a:stretch>
            <a:fillRect/>
          </a:stretch>
        </p:blipFill>
        <p:spPr>
          <a:xfrm>
            <a:off y="274650" x="6665250"/>
            <a:ext cy="1209100" cx="1209100"/>
          </a:xfrm>
          <a:prstGeom prst="rect">
            <a:avLst/>
          </a:prstGeom>
          <a:noFill/>
          <a:ln>
            <a:noFill/>
          </a:ln>
        </p:spPr>
      </p:pic>
      <p:pic>
        <p:nvPicPr>
          <p:cNvPr id="74" name="Shape 74"/>
          <p:cNvPicPr preferRelativeResize="0"/>
          <p:nvPr/>
        </p:nvPicPr>
        <p:blipFill>
          <a:blip r:embed="rId4"/>
          <a:stretch>
            <a:fillRect/>
          </a:stretch>
        </p:blipFill>
        <p:spPr>
          <a:xfrm>
            <a:off y="1752100" x="567150"/>
            <a:ext cy="4569900" cx="714995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Closures, fn =&gt; shorthand</a:t>
            </a:r>
          </a:p>
        </p:txBody>
      </p:sp>
      <p:pic>
        <p:nvPicPr>
          <p:cNvPr id="80" name="Shape 80"/>
          <p:cNvPicPr preferRelativeResize="0"/>
          <p:nvPr/>
        </p:nvPicPr>
        <p:blipFill>
          <a:blip r:embed="rId3"/>
          <a:stretch>
            <a:fillRect/>
          </a:stretch>
        </p:blipFill>
        <p:spPr>
          <a:xfrm>
            <a:off y="274650" x="6665250"/>
            <a:ext cy="1209100" cx="1209100"/>
          </a:xfrm>
          <a:prstGeom prst="rect">
            <a:avLst/>
          </a:prstGeom>
          <a:noFill/>
          <a:ln>
            <a:noFill/>
          </a:ln>
        </p:spPr>
      </p:pic>
      <p:pic>
        <p:nvPicPr>
          <p:cNvPr id="81" name="Shape 81"/>
          <p:cNvPicPr preferRelativeResize="0"/>
          <p:nvPr/>
        </p:nvPicPr>
        <p:blipFill>
          <a:blip r:embed="rId4"/>
          <a:stretch>
            <a:fillRect/>
          </a:stretch>
        </p:blipFill>
        <p:spPr>
          <a:xfrm>
            <a:off y="1589175" x="457200"/>
            <a:ext cy="4957774" cx="5450650"/>
          </a:xfrm>
          <a:prstGeom prst="rect">
            <a:avLst/>
          </a:prstGeom>
        </p:spPr>
      </p:pic>
      <p:sp>
        <p:nvSpPr>
          <p:cNvPr id="82" name="Shape 82"/>
          <p:cNvSpPr txBox="1"/>
          <p:nvPr/>
        </p:nvSpPr>
        <p:spPr>
          <a:xfrm>
            <a:off y="3040000" x="475450"/>
            <a:ext cy="2579100" cx="7996200"/>
          </a:xfrm>
          <a:prstGeom prst="rect">
            <a:avLst/>
          </a:prstGeom>
          <a:solidFill>
            <a:schemeClr val="lt1"/>
          </a:solidFill>
        </p:spPr>
        <p:txBody>
          <a:bodyPr bIns="91425" rIns="91425" lIns="91425" tIns="91425" anchor="t" anchorCtr="0">
            <a:noAutofit/>
          </a:bodyPr>
          <a:lstStyle/>
          <a:p>
            <a:pPr algn="ctr" rtl="0" lvl="0">
              <a:buNone/>
            </a:pPr>
            <a:r>
              <a:rPr b="1" sz="2400" lang="en">
                <a:latin typeface="Courier New"/>
                <a:ea typeface="Courier New"/>
                <a:cs typeface="Courier New"/>
                <a:sym typeface="Courier New"/>
              </a:rPr>
              <a:t>=&gt; expr</a:t>
            </a:r>
          </a:p>
          <a:p>
            <a:r>
              <a:t/>
            </a:r>
          </a:p>
          <a:p>
            <a:pPr algn="ctr" rtl="0" lvl="0">
              <a:buNone/>
            </a:pPr>
            <a:r>
              <a:rPr sz="2400" lang="en"/>
              <a:t>is shorthand for</a:t>
            </a:r>
          </a:p>
          <a:p>
            <a:r>
              <a:t/>
            </a:r>
          </a:p>
          <a:p>
            <a:pPr algn="ctr">
              <a:buNone/>
            </a:pPr>
            <a:r>
              <a:rPr b="1" sz="2400" lang="en">
                <a:latin typeface="Courier New"/>
                <a:ea typeface="Courier New"/>
                <a:cs typeface="Courier New"/>
                <a:sym typeface="Courier New"/>
              </a:rPr>
              <a:t>{ return expr;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3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Cascade operator ..</a:t>
            </a:r>
          </a:p>
        </p:txBody>
      </p:sp>
      <p:pic>
        <p:nvPicPr>
          <p:cNvPr id="88" name="Shape 88"/>
          <p:cNvPicPr preferRelativeResize="0"/>
          <p:nvPr/>
        </p:nvPicPr>
        <p:blipFill>
          <a:blip r:embed="rId3"/>
          <a:stretch>
            <a:fillRect/>
          </a:stretch>
        </p:blipFill>
        <p:spPr>
          <a:xfrm>
            <a:off y="274650" x="6665250"/>
            <a:ext cy="1209100" cx="1209100"/>
          </a:xfrm>
          <a:prstGeom prst="rect">
            <a:avLst/>
          </a:prstGeom>
          <a:noFill/>
          <a:ln>
            <a:noFill/>
          </a:ln>
        </p:spPr>
      </p:pic>
      <p:pic>
        <p:nvPicPr>
          <p:cNvPr id="89" name="Shape 89"/>
          <p:cNvPicPr preferRelativeResize="0"/>
          <p:nvPr/>
        </p:nvPicPr>
        <p:blipFill>
          <a:blip r:embed="rId4"/>
          <a:stretch>
            <a:fillRect/>
          </a:stretch>
        </p:blipFill>
        <p:spPr>
          <a:xfrm>
            <a:off y="2166850" x="457200"/>
            <a:ext cy="3595049" cx="8293849"/>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Optional parameters</a:t>
            </a:r>
          </a:p>
        </p:txBody>
      </p:sp>
      <p:pic>
        <p:nvPicPr>
          <p:cNvPr id="95" name="Shape 95"/>
          <p:cNvPicPr preferRelativeResize="0"/>
          <p:nvPr/>
        </p:nvPicPr>
        <p:blipFill>
          <a:blip r:embed="rId3"/>
          <a:stretch>
            <a:fillRect/>
          </a:stretch>
        </p:blipFill>
        <p:spPr>
          <a:xfrm>
            <a:off y="274650" x="6665250"/>
            <a:ext cy="1209100" cx="1209100"/>
          </a:xfrm>
          <a:prstGeom prst="rect">
            <a:avLst/>
          </a:prstGeom>
          <a:noFill/>
          <a:ln>
            <a:noFill/>
          </a:ln>
        </p:spPr>
      </p:pic>
      <p:pic>
        <p:nvPicPr>
          <p:cNvPr id="96" name="Shape 96"/>
          <p:cNvPicPr preferRelativeResize="0"/>
          <p:nvPr/>
        </p:nvPicPr>
        <p:blipFill>
          <a:blip r:embed="rId4"/>
          <a:stretch>
            <a:fillRect/>
          </a:stretch>
        </p:blipFill>
        <p:spPr>
          <a:xfrm>
            <a:off y="1885450" x="221550"/>
            <a:ext cy="4350449" cx="8700899"/>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