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63" r:id="rId4"/>
    <p:sldId id="257" r:id="rId5"/>
    <p:sldId id="258" r:id="rId6"/>
    <p:sldId id="259" r:id="rId7"/>
    <p:sldId id="261" r:id="rId8"/>
    <p:sldId id="265" r:id="rId9"/>
    <p:sldId id="260"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Seifert" initials="B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753"/>
  </p:normalViewPr>
  <p:slideViewPr>
    <p:cSldViewPr snapToGrid="0" snapToObjects="1">
      <p:cViewPr varScale="1">
        <p:scale>
          <a:sx n="84" d="100"/>
          <a:sy n="84" d="100"/>
        </p:scale>
        <p:origin x="200"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9T12:25:13.405" idx="1">
    <p:pos x="882" y="1422"/>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B6129-AED9-1A41-B42F-699D920BBAA6}" type="datetimeFigureOut">
              <a:rPr lang="en-US" smtClean="0"/>
              <a:t>12/28/17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F303D-2881-D440-8400-2975A4EAD210}" type="slidenum">
              <a:rPr lang="en-US" smtClean="0"/>
              <a:t>‹#›</a:t>
            </a:fld>
            <a:endParaRPr lang="en-US"/>
          </a:p>
        </p:txBody>
      </p:sp>
    </p:spTree>
    <p:extLst>
      <p:ext uri="{BB962C8B-B14F-4D97-AF65-F5344CB8AC3E}">
        <p14:creationId xmlns:p14="http://schemas.microsoft.com/office/powerpoint/2010/main" val="73960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Good morning, My</a:t>
            </a:r>
            <a:r>
              <a:rPr lang="en-US" sz="1200" kern="1200" baseline="0" dirty="0" smtClean="0">
                <a:solidFill>
                  <a:schemeClr val="tx1"/>
                </a:solidFill>
                <a:effectLst/>
                <a:latin typeface="+mn-lt"/>
                <a:ea typeface="+mn-ea"/>
                <a:cs typeface="+mn-cs"/>
              </a:rPr>
              <a:t> name is ben </a:t>
            </a:r>
            <a:r>
              <a:rPr lang="en-US" sz="1200" kern="1200" baseline="0" dirty="0" err="1" smtClean="0">
                <a:solidFill>
                  <a:schemeClr val="tx1"/>
                </a:solidFill>
                <a:effectLst/>
                <a:latin typeface="+mn-lt"/>
                <a:ea typeface="+mn-ea"/>
                <a:cs typeface="+mn-cs"/>
              </a:rPr>
              <a:t>seifert</a:t>
            </a:r>
            <a:r>
              <a:rPr lang="en-US" sz="1200" kern="1200" baseline="0" dirty="0" smtClean="0">
                <a:solidFill>
                  <a:schemeClr val="tx1"/>
                </a:solidFill>
                <a:effectLst/>
                <a:latin typeface="+mn-lt"/>
                <a:ea typeface="+mn-ea"/>
                <a:cs typeface="+mn-cs"/>
              </a:rPr>
              <a:t>, and for my capstone I chose to predict consumer appetites.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What is consumer appetite?</a:t>
            </a:r>
          </a:p>
          <a:p>
            <a:pPr lvl="0"/>
            <a:r>
              <a:rPr lang="en-US" sz="1200" kern="1200" baseline="0" dirty="0" smtClean="0">
                <a:solidFill>
                  <a:schemeClr val="tx1"/>
                </a:solidFill>
                <a:effectLst/>
                <a:latin typeface="+mn-lt"/>
                <a:ea typeface="+mn-ea"/>
                <a:cs typeface="+mn-cs"/>
              </a:rPr>
              <a:t>Much like consumer behavior, where we aim to predict where when and what you will place in your shopping cart. Consumer Appetite aims to predict where when and what you will purchase the items on your grocery list.</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This idea began in college when a friend tipped me off to a company named </a:t>
            </a:r>
            <a:r>
              <a:rPr lang="en-US" sz="1200" kern="1200" baseline="0" dirty="0" err="1" smtClean="0">
                <a:solidFill>
                  <a:schemeClr val="tx1"/>
                </a:solidFill>
                <a:effectLst/>
                <a:latin typeface="+mn-lt"/>
                <a:ea typeface="+mn-ea"/>
                <a:cs typeface="+mn-cs"/>
              </a:rPr>
              <a:t>instacart</a:t>
            </a:r>
            <a:r>
              <a:rPr lang="en-US" sz="1200" kern="1200" baseline="0" dirty="0" smtClean="0">
                <a:solidFill>
                  <a:schemeClr val="tx1"/>
                </a:solidFill>
                <a:effectLst/>
                <a:latin typeface="+mn-lt"/>
                <a:ea typeface="+mn-ea"/>
                <a:cs typeface="+mn-cs"/>
              </a:rPr>
              <a:t>.  My roommate and I, struggling with a steady diet of pizza and leftover pizza, sought a way that  would make our grocery shopping experience easier.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1</a:t>
            </a:fld>
            <a:endParaRPr lang="en-US"/>
          </a:p>
        </p:txBody>
      </p:sp>
    </p:spTree>
    <p:extLst>
      <p:ext uri="{BB962C8B-B14F-4D97-AF65-F5344CB8AC3E}">
        <p14:creationId xmlns:p14="http://schemas.microsoft.com/office/powerpoint/2010/main" val="86716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way</a:t>
            </a:r>
            <a:r>
              <a:rPr lang="en-US" baseline="0" dirty="0" smtClean="0"/>
              <a:t> for stores to learn what to order </a:t>
            </a:r>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10</a:t>
            </a:fld>
            <a:endParaRPr lang="en-US"/>
          </a:p>
        </p:txBody>
      </p:sp>
    </p:spTree>
    <p:extLst>
      <p:ext uri="{BB962C8B-B14F-4D97-AF65-F5344CB8AC3E}">
        <p14:creationId xmlns:p14="http://schemas.microsoft.com/office/powerpoint/2010/main" val="201969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also have to imagine that when</a:t>
            </a:r>
            <a:r>
              <a:rPr lang="en-US" baseline="0" dirty="0" smtClean="0"/>
              <a:t> a person grocery shops, generally they only are placing about 50% of the same items in if not less.  Most people don’t eat the same exact thing all the time.  There is some variation.</a:t>
            </a:r>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11</a:t>
            </a:fld>
            <a:endParaRPr lang="en-US"/>
          </a:p>
        </p:txBody>
      </p:sp>
    </p:spTree>
    <p:extLst>
      <p:ext uri="{BB962C8B-B14F-4D97-AF65-F5344CB8AC3E}">
        <p14:creationId xmlns:p14="http://schemas.microsoft.com/office/powerpoint/2010/main" val="85384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company </a:t>
            </a:r>
            <a:r>
              <a:rPr lang="en-US" sz="1200" kern="1200" dirty="0" err="1" smtClean="0">
                <a:solidFill>
                  <a:schemeClr val="tx1"/>
                </a:solidFill>
                <a:effectLst/>
                <a:latin typeface="+mn-lt"/>
                <a:ea typeface="+mn-ea"/>
                <a:cs typeface="+mn-cs"/>
              </a:rPr>
              <a:t>instacart</a:t>
            </a:r>
            <a:r>
              <a:rPr lang="en-US" sz="1200" kern="1200" dirty="0" smtClean="0">
                <a:solidFill>
                  <a:schemeClr val="tx1"/>
                </a:solidFill>
                <a:effectLst/>
                <a:latin typeface="+mn-lt"/>
                <a:ea typeface="+mn-ea"/>
                <a:cs typeface="+mn-cs"/>
              </a:rPr>
              <a:t>, began in 2012</a:t>
            </a:r>
            <a:r>
              <a:rPr lang="en-US" sz="1200" kern="1200" baseline="0" dirty="0" smtClean="0">
                <a:solidFill>
                  <a:schemeClr val="tx1"/>
                </a:solidFill>
                <a:effectLst/>
                <a:latin typeface="+mn-lt"/>
                <a:ea typeface="+mn-ea"/>
                <a:cs typeface="+mn-cs"/>
              </a:rPr>
              <a:t> and has been collecting data on their users ever since.  The way it works is simple.  </a:t>
            </a:r>
          </a:p>
          <a:p>
            <a:r>
              <a:rPr lang="en-US" sz="1200" kern="1200" baseline="0" dirty="0" smtClean="0">
                <a:solidFill>
                  <a:schemeClr val="tx1"/>
                </a:solidFill>
                <a:effectLst/>
                <a:latin typeface="+mn-lt"/>
                <a:ea typeface="+mn-ea"/>
                <a:cs typeface="+mn-cs"/>
              </a:rPr>
              <a:t>Log into your account on their website or app, select a store near your location, then select what items you want to purchase from that store.  Finally, check out and within an hour, your grocery shopping list is delivered to your front door</a:t>
            </a: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Instacart</a:t>
            </a:r>
            <a:r>
              <a:rPr lang="en-US" sz="1200" kern="1200" baseline="0" dirty="0" smtClean="0">
                <a:solidFill>
                  <a:schemeClr val="tx1"/>
                </a:solidFill>
                <a:effectLst/>
                <a:latin typeface="+mn-lt"/>
                <a:ea typeface="+mn-ea"/>
                <a:cs typeface="+mn-cs"/>
              </a:rPr>
              <a:t> made this data available about a year ago in an online competition to predict the same very thing that I wanted to.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extracted their data, cleaned it up and merged the data into one big </a:t>
            </a:r>
            <a:r>
              <a:rPr lang="en-US" sz="1200" kern="1200" baseline="0" dirty="0" err="1" smtClean="0">
                <a:solidFill>
                  <a:schemeClr val="tx1"/>
                </a:solidFill>
                <a:effectLst/>
                <a:latin typeface="+mn-lt"/>
                <a:ea typeface="+mn-ea"/>
                <a:cs typeface="+mn-cs"/>
              </a:rPr>
              <a:t>dataframe</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2</a:t>
            </a:fld>
            <a:endParaRPr lang="en-US"/>
          </a:p>
        </p:txBody>
      </p:sp>
    </p:spTree>
    <p:extLst>
      <p:ext uri="{BB962C8B-B14F-4D97-AF65-F5344CB8AC3E}">
        <p14:creationId xmlns:p14="http://schemas.microsoft.com/office/powerpoint/2010/main" val="19614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Order_id</a:t>
            </a:r>
            <a:r>
              <a:rPr lang="en-US" sz="1200" kern="1200" dirty="0" smtClean="0">
                <a:solidFill>
                  <a:schemeClr val="tx1"/>
                </a:solidFill>
                <a:effectLst/>
                <a:latin typeface="+mn-lt"/>
                <a:ea typeface="+mn-ea"/>
                <a:cs typeface="+mn-cs"/>
              </a:rPr>
              <a:t> = This is not the second order of this user. This is the second recorded order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this dataset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Product_id</a:t>
            </a:r>
            <a:r>
              <a:rPr lang="en-US" sz="1200" kern="1200" dirty="0" smtClean="0">
                <a:solidFill>
                  <a:schemeClr val="tx1"/>
                </a:solidFill>
                <a:effectLst/>
                <a:latin typeface="+mn-lt"/>
                <a:ea typeface="+mn-ea"/>
                <a:cs typeface="+mn-cs"/>
              </a:rPr>
              <a:t> = Pertains to what the product 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Reordered = Did they reorder this item from their previous cart?</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User_id</a:t>
            </a:r>
            <a:r>
              <a:rPr lang="en-US" sz="1200" kern="1200" dirty="0" smtClean="0">
                <a:solidFill>
                  <a:schemeClr val="tx1"/>
                </a:solidFill>
                <a:effectLst/>
                <a:latin typeface="+mn-lt"/>
                <a:ea typeface="+mn-ea"/>
                <a:cs typeface="+mn-cs"/>
              </a:rPr>
              <a:t> = the id of the user. Similar to an account profile identification</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Order_number</a:t>
            </a:r>
            <a:r>
              <a:rPr lang="en-US" sz="1200" kern="1200" dirty="0" smtClean="0">
                <a:solidFill>
                  <a:schemeClr val="tx1"/>
                </a:solidFill>
                <a:effectLst/>
                <a:latin typeface="+mn-lt"/>
                <a:ea typeface="+mn-ea"/>
                <a:cs typeface="+mn-cs"/>
              </a:rPr>
              <a:t> = This is the user’s third time ordering from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instacart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err="1" smtClean="0">
                <a:solidFill>
                  <a:schemeClr val="tx1"/>
                </a:solidFill>
                <a:effectLst/>
                <a:latin typeface="+mn-lt"/>
                <a:ea typeface="+mn-ea"/>
                <a:cs typeface="+mn-cs"/>
              </a:rPr>
              <a:t>order_dow</a:t>
            </a:r>
            <a:r>
              <a:rPr lang="en-US" sz="1200" kern="1200" baseline="0" dirty="0" smtClean="0">
                <a:solidFill>
                  <a:schemeClr val="tx1"/>
                </a:solidFill>
                <a:effectLst/>
                <a:latin typeface="+mn-lt"/>
                <a:ea typeface="+mn-ea"/>
                <a:cs typeface="+mn-cs"/>
              </a:rPr>
              <a:t> = 5 is Friday</a:t>
            </a:r>
          </a:p>
          <a:p>
            <a:r>
              <a:rPr lang="en-US" sz="1200" kern="1200" baseline="0" dirty="0" err="1" smtClean="0">
                <a:solidFill>
                  <a:schemeClr val="tx1"/>
                </a:solidFill>
                <a:effectLst/>
                <a:latin typeface="+mn-lt"/>
                <a:ea typeface="+mn-ea"/>
                <a:cs typeface="+mn-cs"/>
              </a:rPr>
              <a:t>order_hour_of_day</a:t>
            </a:r>
            <a:r>
              <a:rPr lang="en-US" sz="1200" kern="1200" baseline="0" dirty="0" smtClean="0">
                <a:solidFill>
                  <a:schemeClr val="tx1"/>
                </a:solidFill>
                <a:effectLst/>
                <a:latin typeface="+mn-lt"/>
                <a:ea typeface="+mn-ea"/>
                <a:cs typeface="+mn-cs"/>
              </a:rPr>
              <a:t> = 9 is 8am, 17 = 4pm</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3</a:t>
            </a:fld>
            <a:endParaRPr lang="en-US"/>
          </a:p>
        </p:txBody>
      </p:sp>
    </p:spTree>
    <p:extLst>
      <p:ext uri="{BB962C8B-B14F-4D97-AF65-F5344CB8AC3E}">
        <p14:creationId xmlns:p14="http://schemas.microsoft.com/office/powerpoint/2010/main" val="28027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Frequency of orders given the hour of the day and the day of the week</a:t>
            </a:r>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4</a:t>
            </a:fld>
            <a:endParaRPr lang="en-US"/>
          </a:p>
        </p:txBody>
      </p:sp>
    </p:spTree>
    <p:extLst>
      <p:ext uri="{BB962C8B-B14F-4D97-AF65-F5344CB8AC3E}">
        <p14:creationId xmlns:p14="http://schemas.microsoft.com/office/powerpoint/2010/main" val="112146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Frequency of alcohol orders given the hour of the day and the day of the week</a:t>
            </a:r>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5</a:t>
            </a:fld>
            <a:endParaRPr lang="en-US"/>
          </a:p>
        </p:txBody>
      </p:sp>
    </p:spTree>
    <p:extLst>
      <p:ext uri="{BB962C8B-B14F-4D97-AF65-F5344CB8AC3E}">
        <p14:creationId xmlns:p14="http://schemas.microsoft.com/office/powerpoint/2010/main" val="211423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Barchart</a:t>
            </a:r>
            <a:r>
              <a:rPr lang="en-US" sz="1200" kern="1200" dirty="0" smtClean="0">
                <a:solidFill>
                  <a:schemeClr val="tx1"/>
                </a:solidFill>
                <a:effectLst/>
                <a:latin typeface="+mn-lt"/>
                <a:ea typeface="+mn-ea"/>
                <a:cs typeface="+mn-cs"/>
              </a:rPr>
              <a:t> of the departments that each product is ordered from.</a:t>
            </a:r>
          </a:p>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6</a:t>
            </a:fld>
            <a:endParaRPr lang="en-US"/>
          </a:p>
        </p:txBody>
      </p:sp>
    </p:spTree>
    <p:extLst>
      <p:ext uri="{BB962C8B-B14F-4D97-AF65-F5344CB8AC3E}">
        <p14:creationId xmlns:p14="http://schemas.microsoft.com/office/powerpoint/2010/main" val="175038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explain to you, an example of how my model worked.  </a:t>
            </a:r>
          </a:p>
          <a:p>
            <a:endParaRPr lang="en-US" dirty="0" smtClean="0"/>
          </a:p>
          <a:p>
            <a:r>
              <a:rPr lang="en-US" dirty="0" smtClean="0"/>
              <a:t>We have the user Id, and the items</a:t>
            </a:r>
            <a:r>
              <a:rPr lang="en-US" baseline="0" dirty="0" smtClean="0"/>
              <a:t> that went into that user's shopping cart. </a:t>
            </a:r>
          </a:p>
          <a:p>
            <a:endParaRPr lang="en-US" baseline="0" dirty="0" smtClean="0"/>
          </a:p>
          <a:p>
            <a:r>
              <a:rPr lang="en-US" baseline="0" dirty="0" smtClean="0"/>
              <a:t>My model went to predict each what of those items would be in the next shopping cart for </a:t>
            </a:r>
            <a:r>
              <a:rPr lang="en-US" baseline="0" dirty="0" err="1" smtClean="0"/>
              <a:t>starving_student</a:t>
            </a:r>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7</a:t>
            </a:fld>
            <a:endParaRPr lang="en-US"/>
          </a:p>
        </p:txBody>
      </p:sp>
    </p:spTree>
    <p:extLst>
      <p:ext uri="{BB962C8B-B14F-4D97-AF65-F5344CB8AC3E}">
        <p14:creationId xmlns:p14="http://schemas.microsoft.com/office/powerpoint/2010/main" val="21783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we run the test, the computer will look at what the </a:t>
            </a:r>
            <a:r>
              <a:rPr lang="en-US" dirty="0" err="1" smtClean="0"/>
              <a:t>user_id</a:t>
            </a:r>
            <a:r>
              <a:rPr lang="en-US" baseline="0" dirty="0" smtClean="0"/>
              <a:t> it is trying to predict for, it will then using the knowledge it gained from the training set on that user, attempt to predict what will go into that user's shopping cart in the test set.  </a:t>
            </a:r>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8</a:t>
            </a:fld>
            <a:endParaRPr lang="en-US"/>
          </a:p>
        </p:txBody>
      </p:sp>
    </p:spTree>
    <p:extLst>
      <p:ext uri="{BB962C8B-B14F-4D97-AF65-F5344CB8AC3E}">
        <p14:creationId xmlns:p14="http://schemas.microsoft.com/office/powerpoint/2010/main" val="196723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5F303D-2881-D440-8400-2975A4EAD210}" type="slidenum">
              <a:rPr lang="en-US" smtClean="0"/>
              <a:t>9</a:t>
            </a:fld>
            <a:endParaRPr lang="en-US"/>
          </a:p>
        </p:txBody>
      </p:sp>
    </p:spTree>
    <p:extLst>
      <p:ext uri="{BB962C8B-B14F-4D97-AF65-F5344CB8AC3E}">
        <p14:creationId xmlns:p14="http://schemas.microsoft.com/office/powerpoint/2010/main" val="167872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12/28/17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12/28/17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hyperlink" Target="https://blog.dominodatalab.com/data-science-instacart/"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0.png"/><Relationship Id="rId9" Type="http://schemas.openxmlformats.org/officeDocument/2006/relationships/image" Target="../media/image18.png"/><Relationship Id="rId10"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587" y="613612"/>
            <a:ext cx="10154729" cy="3225308"/>
          </a:xfrm>
        </p:spPr>
        <p:txBody>
          <a:bodyPr/>
          <a:lstStyle/>
          <a:p>
            <a:r>
              <a:rPr lang="en-US" dirty="0" smtClean="0"/>
              <a:t>Predicting Consumer Appetites</a:t>
            </a:r>
            <a:endParaRPr lang="en-US" dirty="0"/>
          </a:p>
        </p:txBody>
      </p:sp>
      <p:sp>
        <p:nvSpPr>
          <p:cNvPr id="3" name="Subtitle 2"/>
          <p:cNvSpPr>
            <a:spLocks noGrp="1"/>
          </p:cNvSpPr>
          <p:nvPr>
            <p:ph type="subTitle" idx="1"/>
          </p:nvPr>
        </p:nvSpPr>
        <p:spPr>
          <a:xfrm>
            <a:off x="1395587" y="4789412"/>
            <a:ext cx="8825658" cy="861420"/>
          </a:xfrm>
        </p:spPr>
        <p:txBody>
          <a:bodyPr/>
          <a:lstStyle/>
          <a:p>
            <a:r>
              <a:rPr lang="en-US" dirty="0" smtClean="0"/>
              <a:t>Ben Seifert</a:t>
            </a:r>
          </a:p>
          <a:p>
            <a:r>
              <a:rPr lang="en-US" dirty="0" smtClean="0"/>
              <a:t>General Assembly. December 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632" y="4789412"/>
            <a:ext cx="4070684" cy="817908"/>
          </a:xfrm>
          <a:prstGeom prst="rect">
            <a:avLst/>
          </a:prstGeom>
        </p:spPr>
      </p:pic>
      <p:sp>
        <p:nvSpPr>
          <p:cNvPr id="5" name="TextBox 4"/>
          <p:cNvSpPr txBox="1"/>
          <p:nvPr/>
        </p:nvSpPr>
        <p:spPr>
          <a:xfrm>
            <a:off x="8624236" y="6485908"/>
            <a:ext cx="2926080" cy="230832"/>
          </a:xfrm>
          <a:prstGeom prst="rect">
            <a:avLst/>
          </a:prstGeom>
          <a:noFill/>
        </p:spPr>
        <p:txBody>
          <a:bodyPr wrap="square" rtlCol="0">
            <a:spAutoFit/>
          </a:bodyPr>
          <a:lstStyle/>
          <a:p>
            <a:r>
              <a:rPr lang="en-US" sz="900" dirty="0" smtClean="0"/>
              <a:t>Image taken from: </a:t>
            </a:r>
            <a:r>
              <a:rPr lang="en-US" sz="900" dirty="0" err="1" smtClean="0"/>
              <a:t>www.instacart.com</a:t>
            </a:r>
            <a:endParaRPr lang="en-US" sz="900" dirty="0"/>
          </a:p>
        </p:txBody>
      </p:sp>
    </p:spTree>
    <p:extLst>
      <p:ext uri="{BB962C8B-B14F-4D97-AF65-F5344CB8AC3E}">
        <p14:creationId xmlns:p14="http://schemas.microsoft.com/office/powerpoint/2010/main" val="644939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913" y="2465012"/>
            <a:ext cx="4211638" cy="1761846"/>
          </a:xfrm>
        </p:spPr>
        <p:txBody>
          <a:bodyPr/>
          <a:lstStyle/>
          <a:p>
            <a:r>
              <a:rPr lang="en-US" sz="9600" dirty="0" smtClean="0"/>
              <a:t>32.56%</a:t>
            </a:r>
            <a:endParaRPr lang="en-US" sz="9600" dirty="0"/>
          </a:p>
        </p:txBody>
      </p:sp>
      <p:sp>
        <p:nvSpPr>
          <p:cNvPr id="6" name="TextBox 5"/>
          <p:cNvSpPr txBox="1"/>
          <p:nvPr/>
        </p:nvSpPr>
        <p:spPr>
          <a:xfrm>
            <a:off x="4577063" y="1723532"/>
            <a:ext cx="3105337" cy="523220"/>
          </a:xfrm>
          <a:prstGeom prst="rect">
            <a:avLst/>
          </a:prstGeom>
          <a:noFill/>
        </p:spPr>
        <p:txBody>
          <a:bodyPr wrap="none" rtlCol="0">
            <a:spAutoFit/>
          </a:bodyPr>
          <a:lstStyle/>
          <a:p>
            <a:r>
              <a:rPr lang="en-US" sz="2800" b="1" u="sng" dirty="0" smtClean="0"/>
              <a:t>Accuracy Score:</a:t>
            </a:r>
            <a:endParaRPr lang="en-US" sz="2800" b="1" u="sng" dirty="0"/>
          </a:p>
        </p:txBody>
      </p:sp>
    </p:spTree>
    <p:extLst>
      <p:ext uri="{BB962C8B-B14F-4D97-AF65-F5344CB8AC3E}">
        <p14:creationId xmlns:p14="http://schemas.microsoft.com/office/powerpoint/2010/main" val="25789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a:t>
            </a:r>
            <a:br>
              <a:rPr lang="en-US" dirty="0" smtClean="0"/>
            </a:br>
            <a:endParaRPr lang="en-US" dirty="0"/>
          </a:p>
        </p:txBody>
      </p:sp>
      <p:sp>
        <p:nvSpPr>
          <p:cNvPr id="3" name="Content Placeholder 2"/>
          <p:cNvSpPr>
            <a:spLocks noGrp="1"/>
          </p:cNvSpPr>
          <p:nvPr>
            <p:ph idx="1"/>
          </p:nvPr>
        </p:nvSpPr>
        <p:spPr>
          <a:xfrm>
            <a:off x="1104293" y="2144358"/>
            <a:ext cx="8946541" cy="4195481"/>
          </a:xfrm>
        </p:spPr>
        <p:txBody>
          <a:bodyPr/>
          <a:lstStyle/>
          <a:p>
            <a:r>
              <a:rPr lang="en-US" dirty="0" smtClean="0"/>
              <a:t>Though I did not achieve my goal of making shopping easier, I know that given more features (region of user, time of year) I could greatly increase the accuracy.  </a:t>
            </a:r>
          </a:p>
          <a:p>
            <a:r>
              <a:rPr lang="en-US" dirty="0" smtClean="0"/>
              <a:t>Future Applications:</a:t>
            </a:r>
          </a:p>
          <a:p>
            <a:pPr lvl="2"/>
            <a:r>
              <a:rPr lang="en-US" dirty="0" smtClean="0"/>
              <a:t>Storm Readiness</a:t>
            </a:r>
          </a:p>
          <a:p>
            <a:pPr lvl="2"/>
            <a:r>
              <a:rPr lang="en-US" dirty="0" smtClean="0"/>
              <a:t>Store Product Repurchasing Indication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083" y="4879341"/>
            <a:ext cx="3870960" cy="777778"/>
          </a:xfrm>
          <a:prstGeom prst="rect">
            <a:avLst/>
          </a:prstGeom>
        </p:spPr>
      </p:pic>
    </p:spTree>
    <p:extLst>
      <p:ext uri="{BB962C8B-B14F-4D97-AF65-F5344CB8AC3E}">
        <p14:creationId xmlns:p14="http://schemas.microsoft.com/office/powerpoint/2010/main" val="1135519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 y="213360"/>
            <a:ext cx="4602480" cy="4602480"/>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80074" y="1661914"/>
            <a:ext cx="7313993" cy="4571246"/>
          </a:xfrm>
        </p:spPr>
      </p:pic>
      <p:sp>
        <p:nvSpPr>
          <p:cNvPr id="8" name="TextBox 7"/>
          <p:cNvSpPr txBox="1"/>
          <p:nvPr/>
        </p:nvSpPr>
        <p:spPr>
          <a:xfrm>
            <a:off x="7655181" y="6381988"/>
            <a:ext cx="4536819" cy="369332"/>
          </a:xfrm>
          <a:prstGeom prst="rect">
            <a:avLst/>
          </a:prstGeom>
          <a:noFill/>
        </p:spPr>
        <p:txBody>
          <a:bodyPr wrap="none" rtlCol="0">
            <a:spAutoFit/>
          </a:bodyPr>
          <a:lstStyle/>
          <a:p>
            <a:r>
              <a:rPr lang="en-US" sz="900" dirty="0"/>
              <a:t>Images taken from: </a:t>
            </a:r>
            <a:r>
              <a:rPr lang="en-US" sz="900" dirty="0">
                <a:hlinkClick r:id="rId5"/>
              </a:rPr>
              <a:t>https://blog.dominodatalab.com/data-science-instacart</a:t>
            </a:r>
            <a:r>
              <a:rPr lang="en-US" sz="900" dirty="0" smtClean="0">
                <a:hlinkClick r:id="rId5"/>
              </a:rPr>
              <a:t>/</a:t>
            </a:r>
            <a:endParaRPr lang="en-US" sz="900" dirty="0" smtClean="0"/>
          </a:p>
          <a:p>
            <a:r>
              <a:rPr lang="en-US" sz="900" dirty="0"/>
              <a:t>https://</a:t>
            </a:r>
            <a:r>
              <a:rPr lang="en-US" sz="900" dirty="0" err="1"/>
              <a:t>angel.co</a:t>
            </a:r>
            <a:r>
              <a:rPr lang="en-US" sz="900" dirty="0"/>
              <a:t>/</a:t>
            </a:r>
            <a:r>
              <a:rPr lang="en-US" sz="900" dirty="0" err="1"/>
              <a:t>instacart</a:t>
            </a:r>
            <a:r>
              <a:rPr lang="en-US" sz="900" dirty="0"/>
              <a:t>/jobs</a:t>
            </a:r>
          </a:p>
        </p:txBody>
      </p:sp>
    </p:spTree>
    <p:extLst>
      <p:ext uri="{BB962C8B-B14F-4D97-AF65-F5344CB8AC3E}">
        <p14:creationId xmlns:p14="http://schemas.microsoft.com/office/powerpoint/2010/main" val="189164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452718"/>
            <a:ext cx="9791982" cy="6027933"/>
          </a:xfrm>
        </p:spPr>
      </p:pic>
    </p:spTree>
    <p:extLst>
      <p:ext uri="{BB962C8B-B14F-4D97-AF65-F5344CB8AC3E}">
        <p14:creationId xmlns:p14="http://schemas.microsoft.com/office/powerpoint/2010/main" val="1314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846" y="452718"/>
            <a:ext cx="7741988" cy="5696717"/>
          </a:xfrm>
        </p:spPr>
      </p:pic>
      <p:sp>
        <p:nvSpPr>
          <p:cNvPr id="5" name="TextBox 4"/>
          <p:cNvSpPr txBox="1"/>
          <p:nvPr/>
        </p:nvSpPr>
        <p:spPr>
          <a:xfrm>
            <a:off x="1000125" y="6149435"/>
            <a:ext cx="10429875" cy="369332"/>
          </a:xfrm>
          <a:prstGeom prst="rect">
            <a:avLst/>
          </a:prstGeom>
          <a:noFill/>
        </p:spPr>
        <p:txBody>
          <a:bodyPr wrap="square" rtlCol="0">
            <a:spAutoFit/>
          </a:bodyPr>
          <a:lstStyle/>
          <a:p>
            <a:pPr algn="ctr"/>
            <a:r>
              <a:rPr lang="en-US" dirty="0" smtClean="0"/>
              <a:t>Most Orders on Sunday between 11am-8pm &amp; on Monday between 9am-2pm.</a:t>
            </a:r>
            <a:endParaRPr lang="en-US" dirty="0"/>
          </a:p>
        </p:txBody>
      </p:sp>
    </p:spTree>
    <p:extLst>
      <p:ext uri="{BB962C8B-B14F-4D97-AF65-F5344CB8AC3E}">
        <p14:creationId xmlns:p14="http://schemas.microsoft.com/office/powerpoint/2010/main" val="1181630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4885" y="452718"/>
            <a:ext cx="7805949" cy="5795682"/>
          </a:xfrm>
        </p:spPr>
      </p:pic>
      <p:sp>
        <p:nvSpPr>
          <p:cNvPr id="5" name="TextBox 4"/>
          <p:cNvSpPr txBox="1"/>
          <p:nvPr/>
        </p:nvSpPr>
        <p:spPr>
          <a:xfrm>
            <a:off x="1014413" y="6248400"/>
            <a:ext cx="10544175" cy="369332"/>
          </a:xfrm>
          <a:prstGeom prst="rect">
            <a:avLst/>
          </a:prstGeom>
          <a:noFill/>
        </p:spPr>
        <p:txBody>
          <a:bodyPr wrap="square" rtlCol="0">
            <a:spAutoFit/>
          </a:bodyPr>
          <a:lstStyle/>
          <a:p>
            <a:pPr algn="ctr"/>
            <a:r>
              <a:rPr lang="en-US" dirty="0" smtClean="0"/>
              <a:t>Most orders on Thursday and Friday sporadically through out the day.</a:t>
            </a:r>
            <a:endParaRPr lang="en-US" dirty="0"/>
          </a:p>
        </p:txBody>
      </p:sp>
    </p:spTree>
    <p:extLst>
      <p:ext uri="{BB962C8B-B14F-4D97-AF65-F5344CB8AC3E}">
        <p14:creationId xmlns:p14="http://schemas.microsoft.com/office/powerpoint/2010/main" val="1886781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1835" y="452718"/>
            <a:ext cx="7648999" cy="5903377"/>
          </a:xfrm>
        </p:spPr>
      </p:pic>
    </p:spTree>
    <p:extLst>
      <p:ext uri="{BB962C8B-B14F-4D97-AF65-F5344CB8AC3E}">
        <p14:creationId xmlns:p14="http://schemas.microsoft.com/office/powerpoint/2010/main" val="1399223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7797" y="2723357"/>
            <a:ext cx="3384366" cy="338436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1645" y="2160077"/>
            <a:ext cx="825500" cy="889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2398" y="3355907"/>
            <a:ext cx="825500" cy="889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7128" y="3229158"/>
            <a:ext cx="850900" cy="8636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3806" y="1972905"/>
            <a:ext cx="909510" cy="88819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6682" y="3037982"/>
            <a:ext cx="841377" cy="88109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8881" y="1972098"/>
            <a:ext cx="757642" cy="8890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5916" y="4272839"/>
            <a:ext cx="787400" cy="8890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71481" y="4424988"/>
            <a:ext cx="787400" cy="8890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20971" y="986161"/>
            <a:ext cx="701020" cy="867364"/>
          </a:xfrm>
          <a:prstGeom prst="rect">
            <a:avLst/>
          </a:prstGeom>
        </p:spPr>
      </p:pic>
      <p:sp>
        <p:nvSpPr>
          <p:cNvPr id="15" name="Oval 14"/>
          <p:cNvSpPr/>
          <p:nvPr/>
        </p:nvSpPr>
        <p:spPr>
          <a:xfrm>
            <a:off x="6264037" y="616841"/>
            <a:ext cx="4814888" cy="5490882"/>
          </a:xfrm>
          <a:prstGeom prst="ellipse">
            <a:avLst/>
          </a:prstGeom>
          <a:solidFill>
            <a:schemeClr val="accent3">
              <a:lumMod val="75000"/>
              <a:alpha val="0"/>
            </a:schemeClr>
          </a:solidFill>
          <a:ln w="920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rot="17079005">
            <a:off x="4815665" y="876231"/>
            <a:ext cx="3723354" cy="4166519"/>
          </a:xfrm>
          <a:prstGeom prst="arc">
            <a:avLst/>
          </a:prstGeom>
          <a:ln w="920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riangle 16"/>
          <p:cNvSpPr/>
          <p:nvPr/>
        </p:nvSpPr>
        <p:spPr>
          <a:xfrm rot="11621288">
            <a:off x="4312635" y="2358869"/>
            <a:ext cx="530865" cy="588665"/>
          </a:xfrm>
          <a:prstGeom prst="triangle">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1500" y="442913"/>
            <a:ext cx="4006567" cy="2031325"/>
          </a:xfrm>
          <a:prstGeom prst="rect">
            <a:avLst/>
          </a:prstGeom>
          <a:noFill/>
        </p:spPr>
        <p:txBody>
          <a:bodyPr wrap="square" rtlCol="0">
            <a:spAutoFit/>
          </a:bodyPr>
          <a:lstStyle/>
          <a:p>
            <a:r>
              <a:rPr lang="en-US" dirty="0" err="1" smtClean="0"/>
              <a:t>User_id</a:t>
            </a:r>
            <a:r>
              <a:rPr lang="en-US" dirty="0" smtClean="0"/>
              <a:t>: </a:t>
            </a:r>
            <a:r>
              <a:rPr lang="en-US" dirty="0" err="1" smtClean="0"/>
              <a:t>Starving_Student</a:t>
            </a:r>
            <a:endParaRPr lang="en-US" dirty="0" smtClean="0"/>
          </a:p>
          <a:p>
            <a:endParaRPr lang="en-US" dirty="0" smtClean="0"/>
          </a:p>
          <a:p>
            <a:r>
              <a:rPr lang="en-US" dirty="0" err="1" smtClean="0"/>
              <a:t>Item_id</a:t>
            </a:r>
            <a:r>
              <a:rPr lang="en-US" dirty="0" smtClean="0"/>
              <a:t>: 328 (Milk), 321 (Eggs), 321 		(Eggs), 430 (Broccoli), 498 		(Strawberry), 189 (Bread), 		832 (Pizza), 832 (Pizza), 			215 (Beer)</a:t>
            </a:r>
            <a:endParaRPr lang="en-US" dirty="0"/>
          </a:p>
        </p:txBody>
      </p:sp>
    </p:spTree>
    <p:extLst>
      <p:ext uri="{BB962C8B-B14F-4D97-AF65-F5344CB8AC3E}">
        <p14:creationId xmlns:p14="http://schemas.microsoft.com/office/powerpoint/2010/main" val="489620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7805" y="2081848"/>
            <a:ext cx="10016435" cy="4003016"/>
          </a:xfrm>
        </p:spPr>
      </p:pic>
    </p:spTree>
    <p:extLst>
      <p:ext uri="{BB962C8B-B14F-4D97-AF65-F5344CB8AC3E}">
        <p14:creationId xmlns:p14="http://schemas.microsoft.com/office/powerpoint/2010/main" val="31669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In this K-Fold Cross-Validation we have:</a:t>
            </a:r>
            <a:br>
              <a:rPr lang="en-US" sz="2000" dirty="0" smtClean="0"/>
            </a:br>
            <a:r>
              <a:rPr lang="en-US" sz="2000" dirty="0" smtClean="0"/>
              <a:t>	- 9 items from a shopping cart</a:t>
            </a:r>
            <a:br>
              <a:rPr lang="en-US" sz="2000" dirty="0" smtClean="0"/>
            </a:br>
            <a:r>
              <a:rPr lang="en-US" sz="2000" dirty="0"/>
              <a:t>	</a:t>
            </a:r>
            <a:r>
              <a:rPr lang="en-US" sz="2000" dirty="0" smtClean="0"/>
              <a:t>- 3 folds (k=3)</a:t>
            </a:r>
            <a:br>
              <a:rPr lang="en-US" sz="2000" dirty="0" smtClean="0"/>
            </a:br>
            <a:r>
              <a:rPr lang="en-US" sz="2000" dirty="0"/>
              <a:t>	</a:t>
            </a:r>
            <a:r>
              <a:rPr lang="en-US" sz="2000" dirty="0" smtClean="0"/>
              <a:t>- 3 Accuracy Scores</a:t>
            </a:r>
            <a:endParaRPr lang="en-US" sz="2000" dirty="0"/>
          </a:p>
        </p:txBody>
      </p:sp>
      <p:pic>
        <p:nvPicPr>
          <p:cNvPr id="26" name="Content Placeholder 25"/>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1312068" y="2152003"/>
            <a:ext cx="825500" cy="889000"/>
          </a:xfrm>
          <a:solidFill>
            <a:schemeClr val="tx2">
              <a:lumMod val="75000"/>
            </a:schemeClr>
          </a:solidFill>
        </p:spPr>
      </p:pic>
      <p:sp>
        <p:nvSpPr>
          <p:cNvPr id="6" name="TextBox 5"/>
          <p:cNvSpPr txBox="1"/>
          <p:nvPr/>
        </p:nvSpPr>
        <p:spPr>
          <a:xfrm>
            <a:off x="1031875" y="3357210"/>
            <a:ext cx="3715943" cy="1104620"/>
          </a:xfrm>
          <a:prstGeom prst="rect">
            <a:avLst/>
          </a:prstGeom>
          <a:noFill/>
          <a:ln w="63500">
            <a:solidFill>
              <a:schemeClr val="tx2">
                <a:lumMod val="75000"/>
              </a:schemeClr>
            </a:solidFill>
          </a:ln>
        </p:spPr>
        <p:txBody>
          <a:bodyPr wrap="square" rtlCol="0">
            <a:spAutoFit/>
          </a:bodyPr>
          <a:lstStyle/>
          <a:p>
            <a:endParaRPr lang="en-US"/>
          </a:p>
        </p:txBody>
      </p:sp>
      <p:sp>
        <p:nvSpPr>
          <p:cNvPr id="7" name="TextBox 6"/>
          <p:cNvSpPr txBox="1"/>
          <p:nvPr/>
        </p:nvSpPr>
        <p:spPr>
          <a:xfrm>
            <a:off x="7958139" y="2077721"/>
            <a:ext cx="3271837" cy="1104621"/>
          </a:xfrm>
          <a:prstGeom prst="rect">
            <a:avLst/>
          </a:prstGeom>
          <a:noFill/>
          <a:ln w="63500">
            <a:solidFill>
              <a:schemeClr val="accent2"/>
            </a:solidFill>
          </a:ln>
        </p:spPr>
        <p:txBody>
          <a:bodyPr wrap="square" rtlCol="0">
            <a:spAutoFit/>
          </a:bodyPr>
          <a:lstStyle/>
          <a:p>
            <a:endParaRPr lang="en-US"/>
          </a:p>
        </p:txBody>
      </p:sp>
      <p:sp>
        <p:nvSpPr>
          <p:cNvPr id="8" name="TextBox 7"/>
          <p:cNvSpPr txBox="1"/>
          <p:nvPr/>
        </p:nvSpPr>
        <p:spPr>
          <a:xfrm>
            <a:off x="4747820" y="3357210"/>
            <a:ext cx="3210320" cy="1104620"/>
          </a:xfrm>
          <a:prstGeom prst="rect">
            <a:avLst/>
          </a:prstGeom>
          <a:noFill/>
          <a:ln w="63500">
            <a:solidFill>
              <a:schemeClr val="accent2"/>
            </a:solidFill>
          </a:ln>
        </p:spPr>
        <p:txBody>
          <a:bodyPr wrap="square" rtlCol="0">
            <a:spAutoFit/>
          </a:bodyPr>
          <a:lstStyle/>
          <a:p>
            <a:endParaRPr lang="en-US"/>
          </a:p>
        </p:txBody>
      </p:sp>
      <p:sp>
        <p:nvSpPr>
          <p:cNvPr id="9" name="TextBox 8"/>
          <p:cNvSpPr txBox="1"/>
          <p:nvPr/>
        </p:nvSpPr>
        <p:spPr>
          <a:xfrm>
            <a:off x="7958139" y="3357210"/>
            <a:ext cx="3271837" cy="1104620"/>
          </a:xfrm>
          <a:prstGeom prst="rect">
            <a:avLst/>
          </a:prstGeom>
          <a:noFill/>
          <a:ln w="63500">
            <a:solidFill>
              <a:schemeClr val="tx2">
                <a:lumMod val="75000"/>
              </a:schemeClr>
            </a:solidFill>
          </a:ln>
        </p:spPr>
        <p:txBody>
          <a:bodyPr wrap="square" rtlCol="0">
            <a:spAutoFit/>
          </a:bodyPr>
          <a:lstStyle/>
          <a:p>
            <a:endParaRPr lang="en-US"/>
          </a:p>
        </p:txBody>
      </p:sp>
      <p:sp>
        <p:nvSpPr>
          <p:cNvPr id="10" name="TextBox 9"/>
          <p:cNvSpPr txBox="1"/>
          <p:nvPr/>
        </p:nvSpPr>
        <p:spPr>
          <a:xfrm>
            <a:off x="1031875" y="4686304"/>
            <a:ext cx="3715944" cy="1104620"/>
          </a:xfrm>
          <a:prstGeom prst="rect">
            <a:avLst/>
          </a:prstGeom>
          <a:noFill/>
          <a:ln w="63500">
            <a:solidFill>
              <a:schemeClr val="accent2"/>
            </a:solidFill>
          </a:ln>
        </p:spPr>
        <p:txBody>
          <a:bodyPr wrap="square" rtlCol="0">
            <a:spAutoFit/>
          </a:bodyPr>
          <a:lstStyle/>
          <a:p>
            <a:endParaRPr lang="en-US"/>
          </a:p>
        </p:txBody>
      </p:sp>
      <p:sp>
        <p:nvSpPr>
          <p:cNvPr id="11" name="TextBox 10"/>
          <p:cNvSpPr txBox="1"/>
          <p:nvPr/>
        </p:nvSpPr>
        <p:spPr>
          <a:xfrm>
            <a:off x="4747820" y="4686304"/>
            <a:ext cx="6482156" cy="1104620"/>
          </a:xfrm>
          <a:prstGeom prst="rect">
            <a:avLst/>
          </a:prstGeom>
          <a:noFill/>
          <a:ln w="63500">
            <a:solidFill>
              <a:schemeClr val="tx2">
                <a:lumMod val="75000"/>
              </a:schemeClr>
            </a:solidFill>
          </a:ln>
        </p:spPr>
        <p:txBody>
          <a:bodyPr wrap="square" rtlCol="0">
            <a:spAutoFit/>
          </a:bodyPr>
          <a:lstStyle/>
          <a:p>
            <a:endParaRPr lang="en-US"/>
          </a:p>
        </p:txBody>
      </p:sp>
      <p:sp>
        <p:nvSpPr>
          <p:cNvPr id="17" name="TextBox 16"/>
          <p:cNvSpPr txBox="1"/>
          <p:nvPr/>
        </p:nvSpPr>
        <p:spPr>
          <a:xfrm>
            <a:off x="142875" y="2172494"/>
            <a:ext cx="771525" cy="646331"/>
          </a:xfrm>
          <a:prstGeom prst="rect">
            <a:avLst/>
          </a:prstGeom>
          <a:noFill/>
        </p:spPr>
        <p:txBody>
          <a:bodyPr wrap="square" rtlCol="0">
            <a:spAutoFit/>
          </a:bodyPr>
          <a:lstStyle/>
          <a:p>
            <a:pPr algn="ctr"/>
            <a:r>
              <a:rPr lang="en-US" dirty="0" smtClean="0"/>
              <a:t>FOLD</a:t>
            </a:r>
          </a:p>
          <a:p>
            <a:pPr algn="ctr"/>
            <a:r>
              <a:rPr lang="en-US" dirty="0" smtClean="0"/>
              <a:t>1</a:t>
            </a:r>
            <a:endParaRPr lang="en-US" dirty="0"/>
          </a:p>
        </p:txBody>
      </p:sp>
      <p:sp>
        <p:nvSpPr>
          <p:cNvPr id="18" name="TextBox 17"/>
          <p:cNvSpPr txBox="1"/>
          <p:nvPr/>
        </p:nvSpPr>
        <p:spPr>
          <a:xfrm>
            <a:off x="142874" y="3586354"/>
            <a:ext cx="771525" cy="646331"/>
          </a:xfrm>
          <a:prstGeom prst="rect">
            <a:avLst/>
          </a:prstGeom>
          <a:noFill/>
        </p:spPr>
        <p:txBody>
          <a:bodyPr wrap="square" rtlCol="0">
            <a:spAutoFit/>
          </a:bodyPr>
          <a:lstStyle/>
          <a:p>
            <a:pPr algn="ctr"/>
            <a:r>
              <a:rPr lang="en-US" dirty="0" smtClean="0"/>
              <a:t>FOLD</a:t>
            </a:r>
          </a:p>
          <a:p>
            <a:pPr algn="ctr"/>
            <a:r>
              <a:rPr lang="en-US" dirty="0"/>
              <a:t>2</a:t>
            </a:r>
          </a:p>
        </p:txBody>
      </p:sp>
      <p:sp>
        <p:nvSpPr>
          <p:cNvPr id="19" name="TextBox 18"/>
          <p:cNvSpPr txBox="1"/>
          <p:nvPr/>
        </p:nvSpPr>
        <p:spPr>
          <a:xfrm>
            <a:off x="142873" y="4838303"/>
            <a:ext cx="771525" cy="646331"/>
          </a:xfrm>
          <a:prstGeom prst="rect">
            <a:avLst/>
          </a:prstGeom>
          <a:noFill/>
        </p:spPr>
        <p:txBody>
          <a:bodyPr wrap="square" rtlCol="0">
            <a:spAutoFit/>
          </a:bodyPr>
          <a:lstStyle/>
          <a:p>
            <a:pPr algn="ctr"/>
            <a:r>
              <a:rPr lang="en-US" dirty="0" smtClean="0"/>
              <a:t>FOLD</a:t>
            </a:r>
          </a:p>
          <a:p>
            <a:pPr algn="ctr"/>
            <a:r>
              <a:rPr lang="en-US" dirty="0"/>
              <a:t>3</a:t>
            </a:r>
          </a:p>
        </p:txBody>
      </p:sp>
      <p:sp>
        <p:nvSpPr>
          <p:cNvPr id="25" name="TextBox 24"/>
          <p:cNvSpPr txBox="1"/>
          <p:nvPr/>
        </p:nvSpPr>
        <p:spPr>
          <a:xfrm>
            <a:off x="1031875" y="2077720"/>
            <a:ext cx="6908014" cy="1104621"/>
          </a:xfrm>
          <a:prstGeom prst="rect">
            <a:avLst/>
          </a:prstGeom>
          <a:noFill/>
          <a:ln w="63500">
            <a:solidFill>
              <a:schemeClr val="tx2">
                <a:lumMod val="75000"/>
              </a:schemeClr>
            </a:solidFill>
          </a:ln>
        </p:spPr>
        <p:txBody>
          <a:bodyPr wrap="square" rtlCol="0">
            <a:spAutoFit/>
          </a:bodyPr>
          <a:lstStyle/>
          <a:p>
            <a:endParaRPr lang="en-US"/>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659" y="2137044"/>
            <a:ext cx="850900" cy="863600"/>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0357" y="2185531"/>
            <a:ext cx="787400" cy="88900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6922" y="2180020"/>
            <a:ext cx="841377" cy="881090"/>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324" y="2172110"/>
            <a:ext cx="787400" cy="8890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0832" y="2152810"/>
            <a:ext cx="909510" cy="888193"/>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091" y="2172110"/>
            <a:ext cx="825500" cy="88900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4790" y="2209576"/>
            <a:ext cx="701020" cy="867364"/>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4922" y="2152003"/>
            <a:ext cx="757642" cy="8890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659" y="3477719"/>
            <a:ext cx="850900" cy="863600"/>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067" y="3477719"/>
            <a:ext cx="825500" cy="889000"/>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625" y="4769310"/>
            <a:ext cx="825500" cy="889000"/>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664" y="3465019"/>
            <a:ext cx="825500" cy="889000"/>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664" y="4802304"/>
            <a:ext cx="825500" cy="88900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659" y="4780025"/>
            <a:ext cx="850900" cy="863600"/>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0112" y="3478122"/>
            <a:ext cx="909510" cy="888193"/>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0112" y="4776306"/>
            <a:ext cx="909510" cy="888193"/>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7051" y="4810213"/>
            <a:ext cx="841377" cy="88109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7052" y="3485289"/>
            <a:ext cx="841377" cy="881090"/>
          </a:xfrm>
          <a:prstGeom prst="rect">
            <a:avLst/>
          </a:prstGeom>
        </p:spPr>
      </p:pic>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4922" y="3476537"/>
            <a:ext cx="757642" cy="864782"/>
          </a:xfrm>
          <a:prstGeom prst="rect">
            <a:avLst/>
          </a:prstGeom>
        </p:spPr>
      </p:pic>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7775" y="4794170"/>
            <a:ext cx="781183" cy="897133"/>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2576" y="3471296"/>
            <a:ext cx="787400" cy="889000"/>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8975" y="4802304"/>
            <a:ext cx="787400" cy="889000"/>
          </a:xfrm>
          <a:prstGeom prst="rect">
            <a:avLst/>
          </a:prstGeom>
        </p:spPr>
      </p:pic>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0357" y="3485629"/>
            <a:ext cx="787400" cy="889000"/>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0357" y="4794114"/>
            <a:ext cx="787400" cy="889000"/>
          </a:xfrm>
          <a:prstGeom prst="rect">
            <a:avLst/>
          </a:prstGeom>
        </p:spPr>
      </p:pic>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4790" y="3495335"/>
            <a:ext cx="701020" cy="867364"/>
          </a:xfrm>
          <a:prstGeom prst="rect">
            <a:avLst/>
          </a:prstGeom>
        </p:spPr>
      </p:pic>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4790" y="4804932"/>
            <a:ext cx="701020" cy="867364"/>
          </a:xfrm>
          <a:prstGeom prst="rect">
            <a:avLst/>
          </a:prstGeom>
        </p:spPr>
      </p:pic>
      <p:sp>
        <p:nvSpPr>
          <p:cNvPr id="53" name="TextBox 52"/>
          <p:cNvSpPr txBox="1"/>
          <p:nvPr/>
        </p:nvSpPr>
        <p:spPr>
          <a:xfrm>
            <a:off x="11348115" y="2229896"/>
            <a:ext cx="668466" cy="646331"/>
          </a:xfrm>
          <a:prstGeom prst="rect">
            <a:avLst/>
          </a:prstGeom>
          <a:noFill/>
        </p:spPr>
        <p:txBody>
          <a:bodyPr wrap="square" rtlCol="0">
            <a:spAutoFit/>
          </a:bodyPr>
          <a:lstStyle/>
          <a:p>
            <a:pPr algn="ctr"/>
            <a:r>
              <a:rPr lang="en-US" dirty="0" smtClean="0"/>
              <a:t>=</a:t>
            </a:r>
          </a:p>
          <a:p>
            <a:pPr algn="ctr"/>
            <a:r>
              <a:rPr lang="en-US" dirty="0"/>
              <a:t>3</a:t>
            </a:r>
            <a:r>
              <a:rPr lang="en-US" dirty="0" smtClean="0"/>
              <a:t>0%</a:t>
            </a:r>
            <a:endParaRPr lang="en-US" dirty="0"/>
          </a:p>
        </p:txBody>
      </p:sp>
      <p:sp>
        <p:nvSpPr>
          <p:cNvPr id="56" name="TextBox 55"/>
          <p:cNvSpPr txBox="1"/>
          <p:nvPr/>
        </p:nvSpPr>
        <p:spPr>
          <a:xfrm>
            <a:off x="11348115" y="3495335"/>
            <a:ext cx="668466" cy="646331"/>
          </a:xfrm>
          <a:prstGeom prst="rect">
            <a:avLst/>
          </a:prstGeom>
          <a:noFill/>
        </p:spPr>
        <p:txBody>
          <a:bodyPr wrap="square" rtlCol="0">
            <a:spAutoFit/>
          </a:bodyPr>
          <a:lstStyle/>
          <a:p>
            <a:pPr algn="ctr"/>
            <a:r>
              <a:rPr lang="en-US" dirty="0" smtClean="0"/>
              <a:t>=</a:t>
            </a:r>
          </a:p>
          <a:p>
            <a:pPr algn="ctr"/>
            <a:r>
              <a:rPr lang="en-US" dirty="0" smtClean="0"/>
              <a:t>60%</a:t>
            </a:r>
            <a:endParaRPr lang="en-US" dirty="0"/>
          </a:p>
        </p:txBody>
      </p:sp>
      <p:sp>
        <p:nvSpPr>
          <p:cNvPr id="57" name="TextBox 56"/>
          <p:cNvSpPr txBox="1"/>
          <p:nvPr/>
        </p:nvSpPr>
        <p:spPr>
          <a:xfrm>
            <a:off x="11353718" y="4897236"/>
            <a:ext cx="668466" cy="646331"/>
          </a:xfrm>
          <a:prstGeom prst="rect">
            <a:avLst/>
          </a:prstGeom>
          <a:noFill/>
        </p:spPr>
        <p:txBody>
          <a:bodyPr wrap="square" rtlCol="0">
            <a:spAutoFit/>
          </a:bodyPr>
          <a:lstStyle/>
          <a:p>
            <a:pPr algn="ctr"/>
            <a:r>
              <a:rPr lang="en-US" dirty="0" smtClean="0"/>
              <a:t>=</a:t>
            </a:r>
          </a:p>
          <a:p>
            <a:pPr algn="ctr"/>
            <a:r>
              <a:rPr lang="en-US" dirty="0"/>
              <a:t>3</a:t>
            </a:r>
            <a:r>
              <a:rPr lang="en-US" dirty="0" smtClean="0"/>
              <a:t>0%</a:t>
            </a:r>
            <a:endParaRPr lang="en-US" dirty="0"/>
          </a:p>
        </p:txBody>
      </p:sp>
      <p:sp>
        <p:nvSpPr>
          <p:cNvPr id="58" name="TextBox 57"/>
          <p:cNvSpPr txBox="1"/>
          <p:nvPr/>
        </p:nvSpPr>
        <p:spPr>
          <a:xfrm>
            <a:off x="3557588" y="6000750"/>
            <a:ext cx="5772150" cy="369332"/>
          </a:xfrm>
          <a:prstGeom prst="rect">
            <a:avLst/>
          </a:prstGeom>
          <a:noFill/>
        </p:spPr>
        <p:txBody>
          <a:bodyPr wrap="square" rtlCol="0">
            <a:spAutoFit/>
          </a:bodyPr>
          <a:lstStyle/>
          <a:p>
            <a:pPr algn="ctr"/>
            <a:r>
              <a:rPr lang="en-US" dirty="0" smtClean="0"/>
              <a:t>Estimated Accuracy: 40%</a:t>
            </a:r>
            <a:endParaRPr lang="en-US" dirty="0"/>
          </a:p>
        </p:txBody>
      </p:sp>
    </p:spTree>
    <p:extLst>
      <p:ext uri="{BB962C8B-B14F-4D97-AF65-F5344CB8AC3E}">
        <p14:creationId xmlns:p14="http://schemas.microsoft.com/office/powerpoint/2010/main" val="5291084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1222</TotalTime>
  <Words>660</Words>
  <Application>Microsoft Macintosh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Predicting Consumer Appetites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this K-Fold Cross-Validation we have:  - 9 items from a shopping cart  - 3 folds (k=3)  - 3 Accuracy Scores</vt:lpstr>
      <vt:lpstr>32.56%</vt:lpstr>
      <vt:lpstr>Moving Forward..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Consumer Appetites</dc:title>
  <dc:creator>Ben Seifert</dc:creator>
  <cp:lastModifiedBy>Ben Seifert</cp:lastModifiedBy>
  <cp:revision>24</cp:revision>
  <dcterms:created xsi:type="dcterms:W3CDTF">2017-12-19T16:06:02Z</dcterms:created>
  <dcterms:modified xsi:type="dcterms:W3CDTF">2017-12-28T21:32:06Z</dcterms:modified>
</cp:coreProperties>
</file>