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0" r:id="rId4"/>
    <p:sldId id="266" r:id="rId5"/>
    <p:sldId id="262" r:id="rId6"/>
    <p:sldId id="263" r:id="rId7"/>
    <p:sldId id="271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64" r:id="rId16"/>
    <p:sldId id="258" r:id="rId17"/>
    <p:sldId id="259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72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56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14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69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46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26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67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807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7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304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9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92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00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69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98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919FA58-414D-4C11-AA77-6EBCF437F71A}" type="datetimeFigureOut">
              <a:rPr lang="pl-PL" smtClean="0"/>
              <a:t>2015-02-06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472D-8725-49CC-89E4-1AFDD5C265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375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pub/piotr-ocalewicz" TargetMode="External"/><Relationship Id="rId2" Type="http://schemas.openxmlformats.org/officeDocument/2006/relationships/hyperlink" Target="mailto:p.ocalewicz@erkakrakow.p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73345" cy="2806700"/>
          </a:xfrm>
        </p:spPr>
        <p:txBody>
          <a:bodyPr>
            <a:normAutofit/>
          </a:bodyPr>
          <a:lstStyle/>
          <a:p>
            <a:r>
              <a:rPr lang="pl-PL" sz="5000" dirty="0" smtClean="0"/>
              <a:t>Współpraca R z KNIME na przykładzie analizy sezonu 2013/14 Ekstraklasy piłkarskiej.</a:t>
            </a:r>
            <a:endParaRPr lang="pl-PL" sz="5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Piotr Ocalewicz</a:t>
            </a:r>
          </a:p>
        </p:txBody>
      </p:sp>
    </p:spTree>
    <p:extLst>
      <p:ext uri="{BB962C8B-B14F-4D97-AF65-F5344CB8AC3E}">
        <p14:creationId xmlns:p14="http://schemas.microsoft.com/office/powerpoint/2010/main" val="41779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Mechanizm analizy cz. 3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003300"/>
            <a:ext cx="92456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Kod R w środowisku KNIME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1152983"/>
            <a:ext cx="10553773" cy="52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Wyniki analizy cz. 1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2" y="1152983"/>
            <a:ext cx="5651499" cy="565149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00" y="1152983"/>
            <a:ext cx="5651499" cy="56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Wyniki analizy cz. 2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82" y="973418"/>
            <a:ext cx="5770282" cy="5770282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73418"/>
            <a:ext cx="5770282" cy="57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Wyniki analizy cz. 3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054100"/>
            <a:ext cx="5600700" cy="56007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54100"/>
            <a:ext cx="56007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Dostępne moduły R w KNIME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0" y="1354138"/>
            <a:ext cx="10189790" cy="5352568"/>
          </a:xfrm>
        </p:spPr>
      </p:pic>
    </p:spTree>
    <p:extLst>
      <p:ext uri="{BB962C8B-B14F-4D97-AF65-F5344CB8AC3E}">
        <p14:creationId xmlns:p14="http://schemas.microsoft.com/office/powerpoint/2010/main" val="39380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Słabe strony środowiska R</a:t>
            </a:r>
          </a:p>
          <a:p>
            <a:r>
              <a:rPr lang="pl-PL" dirty="0" smtClean="0"/>
              <a:t>Inne podejście do analizy danych – „</a:t>
            </a:r>
            <a:r>
              <a:rPr lang="pl-PL" dirty="0" err="1" smtClean="0"/>
              <a:t>flow</a:t>
            </a:r>
            <a:r>
              <a:rPr lang="pl-PL" dirty="0" smtClean="0"/>
              <a:t>” analityczny</a:t>
            </a:r>
          </a:p>
          <a:p>
            <a:r>
              <a:rPr lang="pl-PL" dirty="0" smtClean="0"/>
              <a:t>Potrzeba wykorzystania kodu R w narzędziach analitycznych</a:t>
            </a:r>
          </a:p>
          <a:p>
            <a:r>
              <a:rPr lang="pl-PL" dirty="0" smtClean="0"/>
              <a:t>Praktycznie każde liczące się środowisko analityczne wspiera R</a:t>
            </a:r>
          </a:p>
          <a:p>
            <a:r>
              <a:rPr lang="pl-PL" dirty="0" smtClean="0"/>
              <a:t>Warto sprawdzić KNIME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80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 (i odpowiedzi)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Kontakt:</a:t>
            </a:r>
          </a:p>
          <a:p>
            <a:endParaRPr lang="pl-PL" dirty="0"/>
          </a:p>
          <a:p>
            <a:r>
              <a:rPr lang="pl-PL" dirty="0" smtClean="0"/>
              <a:t>e-mail</a:t>
            </a:r>
            <a:r>
              <a:rPr lang="pl-PL" dirty="0"/>
              <a:t>:</a:t>
            </a:r>
            <a:r>
              <a:rPr lang="pl-PL" b="1" dirty="0" smtClean="0"/>
              <a:t> </a:t>
            </a:r>
            <a:r>
              <a:rPr lang="pl-PL" b="1" dirty="0" smtClean="0">
                <a:hlinkClick r:id="rId2"/>
              </a:rPr>
              <a:t>p.ocalewicz@erkakrakow.pl</a:t>
            </a:r>
            <a:endParaRPr lang="pl-PL" b="1" dirty="0" smtClean="0"/>
          </a:p>
          <a:p>
            <a:r>
              <a:rPr lang="pl-PL" dirty="0" smtClean="0"/>
              <a:t>LinkedIn</a:t>
            </a:r>
            <a:r>
              <a:rPr lang="pl-PL" dirty="0"/>
              <a:t>: </a:t>
            </a:r>
            <a:r>
              <a:rPr lang="pl-PL" b="1" dirty="0" smtClean="0">
                <a:hlinkClick r:id="rId3"/>
              </a:rPr>
              <a:t>www.linkedin.com/pub/piotr-ocalewicz</a:t>
            </a:r>
            <a:endParaRPr lang="pl-PL" b="1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73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</a:p>
          <a:p>
            <a:r>
              <a:rPr lang="pl-PL" dirty="0" smtClean="0"/>
              <a:t>Dlaczego R nie jest tak świetny jak wszyscy mówią…</a:t>
            </a:r>
          </a:p>
          <a:p>
            <a:r>
              <a:rPr lang="pl-PL" dirty="0" smtClean="0"/>
              <a:t>Co możemy z tym zrobić czyli o projekcie KNIME.</a:t>
            </a:r>
          </a:p>
          <a:p>
            <a:r>
              <a:rPr lang="pl-PL" dirty="0"/>
              <a:t>Co dwie głowy to nie jedna</a:t>
            </a:r>
            <a:r>
              <a:rPr lang="pl-PL" dirty="0" smtClean="0"/>
              <a:t>. </a:t>
            </a:r>
            <a:r>
              <a:rPr lang="pl-PL" dirty="0"/>
              <a:t>P</a:t>
            </a:r>
            <a:r>
              <a:rPr lang="pl-PL" dirty="0" smtClean="0"/>
              <a:t>rzykłady wykorzystania kodu R w </a:t>
            </a:r>
            <a:r>
              <a:rPr lang="pl-PL" smtClean="0"/>
              <a:t>środowisku KNIME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Podsumowanie i pytania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68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mnie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701800"/>
            <a:ext cx="8946541" cy="4546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Uniwersytet Ekonomiczny w Krakowie 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Studia magisterskie: </a:t>
            </a:r>
            <a:r>
              <a:rPr lang="pl-PL" i="1" dirty="0" smtClean="0"/>
              <a:t>Informatyka i Ekonometria</a:t>
            </a:r>
            <a:r>
              <a:rPr lang="pl-PL" dirty="0" smtClean="0"/>
              <a:t>, 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Studia podyplomowe: </a:t>
            </a:r>
            <a:r>
              <a:rPr lang="pl-PL" i="1" dirty="0" smtClean="0"/>
              <a:t>Praktyczne prognozowanie i analiza szeregów czasowych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 smtClean="0"/>
              <a:t>StatSoft</a:t>
            </a:r>
            <a:r>
              <a:rPr lang="pl-PL" dirty="0" smtClean="0"/>
              <a:t> Polska Sp. z o.o.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Polskie </a:t>
            </a:r>
            <a:r>
              <a:rPr lang="pl-PL" dirty="0"/>
              <a:t>biuro producenta oprogramowania </a:t>
            </a:r>
            <a:r>
              <a:rPr lang="pl-PL" i="1" dirty="0"/>
              <a:t>STATISTICA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/>
              <a:t>Dział Sprzedaży/Dział Klientów </a:t>
            </a:r>
            <a:r>
              <a:rPr lang="pl-PL" dirty="0" smtClean="0"/>
              <a:t>Kluczowych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Grupa Kapitałowa Integer.pl (</a:t>
            </a:r>
            <a:r>
              <a:rPr lang="pl-PL" dirty="0" err="1" smtClean="0"/>
              <a:t>InPost</a:t>
            </a:r>
            <a:r>
              <a:rPr lang="pl-PL" dirty="0" smtClean="0"/>
              <a:t> </a:t>
            </a:r>
            <a:r>
              <a:rPr lang="pl-PL" dirty="0" err="1" smtClean="0"/>
              <a:t>Paczkomaty</a:t>
            </a:r>
            <a:r>
              <a:rPr lang="pl-PL" dirty="0" smtClean="0"/>
              <a:t>) 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Analityk Danych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Analizy wielowymiarowe, Raportowanie, Prognozowanie, Analizy ad-hoc, </a:t>
            </a:r>
          </a:p>
          <a:p>
            <a:pPr lvl="1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172" y="1854200"/>
            <a:ext cx="893763" cy="89376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22" y="3384852"/>
            <a:ext cx="2604062" cy="63759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198" y="4468834"/>
            <a:ext cx="1712109" cy="9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nie warto korzystać z R?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Jest trudny (jak większość języków oprogramowania)</a:t>
            </a:r>
          </a:p>
          <a:p>
            <a:r>
              <a:rPr lang="pl-PL" dirty="0"/>
              <a:t>N</a:t>
            </a:r>
            <a:r>
              <a:rPr lang="pl-PL" dirty="0" smtClean="0"/>
              <a:t>ie ma interfejsu graficznego</a:t>
            </a:r>
          </a:p>
          <a:p>
            <a:r>
              <a:rPr lang="pl-PL" dirty="0" smtClean="0"/>
              <a:t>Trzeba zapamiętać (przynajmniej) kilkanaście parametrów każdej funkcji</a:t>
            </a:r>
          </a:p>
          <a:p>
            <a:r>
              <a:rPr lang="pl-PL" dirty="0" smtClean="0"/>
              <a:t>Odpowiedzialność za rozwój R jest rozmyta</a:t>
            </a:r>
          </a:p>
          <a:p>
            <a:r>
              <a:rPr lang="pl-PL" dirty="0" smtClean="0"/>
              <a:t>Nie </a:t>
            </a:r>
            <a:r>
              <a:rPr lang="pl-PL" dirty="0"/>
              <a:t>ma oficjalnego wsparcia </a:t>
            </a:r>
            <a:r>
              <a:rPr lang="pl-PL" dirty="0" smtClean="0"/>
              <a:t>technicznego</a:t>
            </a:r>
          </a:p>
          <a:p>
            <a:r>
              <a:rPr lang="pl-PL" dirty="0" smtClean="0"/>
              <a:t>Trudno przedstawić komuś „z zewnątrz” schemat naszej analizy</a:t>
            </a:r>
          </a:p>
          <a:p>
            <a:r>
              <a:rPr lang="pl-PL" dirty="0" smtClean="0"/>
              <a:t>itd..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 smtClean="0"/>
              <a:t>… jaką mamy alternatywę open-</a:t>
            </a:r>
            <a:r>
              <a:rPr lang="pl-PL" dirty="0" err="1" smtClean="0"/>
              <a:t>source</a:t>
            </a:r>
            <a:r>
              <a:rPr lang="pl-PL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75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Program powstał w 2004 roku na Uniwersytecie u Konstancji</a:t>
            </a:r>
          </a:p>
          <a:p>
            <a:r>
              <a:rPr lang="pl-PL" dirty="0" smtClean="0"/>
              <a:t>Początkowo nazywał się </a:t>
            </a:r>
            <a:r>
              <a:rPr lang="pl-PL" i="1" dirty="0" smtClean="0"/>
              <a:t>Hades</a:t>
            </a:r>
            <a:r>
              <a:rPr lang="pl-PL" dirty="0" smtClean="0"/>
              <a:t>, od nazwy pubu, do którego często zaglądali twórcy programu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r>
              <a:rPr lang="pl-PL" dirty="0" smtClean="0"/>
              <a:t>Obecna nazwa to skrót od słów </a:t>
            </a:r>
            <a:r>
              <a:rPr lang="pl-PL" b="1" dirty="0" err="1" smtClean="0"/>
              <a:t>K</a:t>
            </a:r>
            <a:r>
              <a:rPr lang="pl-PL" dirty="0" err="1" smtClean="0"/>
              <a:t>o</a:t>
            </a:r>
            <a:r>
              <a:rPr lang="pl-PL" b="1" dirty="0" err="1" smtClean="0"/>
              <a:t>N</a:t>
            </a:r>
            <a:r>
              <a:rPr lang="pl-PL" dirty="0" err="1" smtClean="0"/>
              <a:t>stanz</a:t>
            </a:r>
            <a:r>
              <a:rPr lang="pl-PL" dirty="0" smtClean="0"/>
              <a:t> </a:t>
            </a:r>
            <a:r>
              <a:rPr lang="pl-PL" b="1" dirty="0" smtClean="0"/>
              <a:t>I</a:t>
            </a:r>
            <a:r>
              <a:rPr lang="pl-PL" dirty="0" smtClean="0"/>
              <a:t>nformation </a:t>
            </a:r>
            <a:r>
              <a:rPr lang="pl-PL" b="1" dirty="0" err="1" smtClean="0"/>
              <a:t>M</a:t>
            </a:r>
            <a:r>
              <a:rPr lang="pl-PL" dirty="0" err="1" smtClean="0"/>
              <a:t>in</a:t>
            </a:r>
            <a:r>
              <a:rPr lang="pl-PL" b="1" dirty="0" err="1" smtClean="0"/>
              <a:t>E</a:t>
            </a:r>
            <a:r>
              <a:rPr lang="pl-PL" dirty="0" err="1" smtClean="0"/>
              <a:t>r</a:t>
            </a:r>
            <a:endParaRPr lang="pl-PL" dirty="0" smtClean="0"/>
          </a:p>
          <a:p>
            <a:r>
              <a:rPr lang="pl-PL" dirty="0" smtClean="0"/>
              <a:t>Pierwotnie stworzony głównie z myślą o analizie danych z dziedziny nauk przyrodniczych (biologia, chemia)</a:t>
            </a:r>
          </a:p>
          <a:p>
            <a:r>
              <a:rPr lang="pl-PL" dirty="0" smtClean="0"/>
              <a:t>Obecnie rozwijany równolegle na Uniwersytecie w Konstancji oraz przez firmę KNIME AG w </a:t>
            </a:r>
            <a:r>
              <a:rPr lang="pl-PL" dirty="0" err="1" smtClean="0"/>
              <a:t>Zyruchu</a:t>
            </a:r>
            <a:endParaRPr lang="pl-PL" dirty="0" smtClean="0"/>
          </a:p>
          <a:p>
            <a:r>
              <a:rPr lang="pl-PL" dirty="0" smtClean="0"/>
              <a:t>Obecnie jedna z najlepszych platform analitycznych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76518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8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Gartner – </a:t>
            </a:r>
            <a:r>
              <a:rPr lang="pl-PL" sz="3200" i="1" dirty="0"/>
              <a:t>Magic </a:t>
            </a:r>
            <a:r>
              <a:rPr lang="pl-PL" sz="3200" i="1" dirty="0" err="1"/>
              <a:t>Quadrant</a:t>
            </a:r>
            <a:r>
              <a:rPr lang="pl-PL" sz="3200" i="1" dirty="0"/>
              <a:t> for Advanced Analytics </a:t>
            </a:r>
            <a:r>
              <a:rPr lang="pl-PL" sz="3200" i="1" dirty="0" err="1" smtClean="0"/>
              <a:t>Platforms</a:t>
            </a:r>
            <a:r>
              <a:rPr lang="pl-PL" sz="3200" i="1" dirty="0" smtClean="0"/>
              <a:t> </a:t>
            </a:r>
            <a:r>
              <a:rPr lang="pl-PL" sz="3200" dirty="0" smtClean="0"/>
              <a:t>(luty 2014)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82" y="1523048"/>
            <a:ext cx="6704318" cy="52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analizy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03312" y="1701800"/>
            <a:ext cx="8946541" cy="45465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Dwa zbiory danych o różnej strukturze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Zbiorcze dane za cały sezon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Wyniki poszczególnych meczów</a:t>
            </a:r>
            <a:endParaRPr lang="pl-PL" i="1" dirty="0" smtClean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Pierwszy zbiór danych: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Korelacja pomiędzy podstawowymi zmiennymi</a:t>
            </a:r>
            <a:endParaRPr lang="pl-PL" i="1" dirty="0"/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Model regresji – jak wyniki zależą od budżetu klubu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Model regresji – liczba bramek zdobytych i straconych a punkty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Prezentacja danych ma mapie Polski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smtClean="0"/>
              <a:t>Drugi zbiór danych: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Rozkład liczby bramek i poszczególnych wyników</a:t>
            </a:r>
          </a:p>
          <a:p>
            <a:pPr marL="857250" lvl="1" indent="-457200">
              <a:buFont typeface="+mj-lt"/>
              <a:buAutoNum type="arabicPeriod"/>
            </a:pPr>
            <a:r>
              <a:rPr lang="pl-PL" dirty="0" smtClean="0"/>
              <a:t>Wykres – zysk punktowy na jednej bramce</a:t>
            </a:r>
          </a:p>
          <a:p>
            <a:pPr lvl="1"/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694" y="1409700"/>
            <a:ext cx="2514719" cy="251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Mechanizm analizy cz. 1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053092"/>
            <a:ext cx="9287853" cy="58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Mechanizm analizy cz. 2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i="1" dirty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2" y="1016000"/>
            <a:ext cx="9300978" cy="58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3130</TotalTime>
  <Words>404</Words>
  <Application>Microsoft Office PowerPoint</Application>
  <PresentationFormat>Panoramiczny</PresentationFormat>
  <Paragraphs>69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Jon</vt:lpstr>
      <vt:lpstr>Współpraca R z KNIME na przykładzie analizy sezonu 2013/14 Ekstraklasy piłkarskiej.</vt:lpstr>
      <vt:lpstr>Plan prezentacji</vt:lpstr>
      <vt:lpstr>O mnie</vt:lpstr>
      <vt:lpstr>Dlaczego nie warto korzystać z R?</vt:lpstr>
      <vt:lpstr>Prezentacja programu PowerPoint</vt:lpstr>
      <vt:lpstr>Gartner – Magic Quadrant for Advanced Analytics Platforms (luty 2014)</vt:lpstr>
      <vt:lpstr>Plan analizy</vt:lpstr>
      <vt:lpstr>Mechanizm analizy cz. 1</vt:lpstr>
      <vt:lpstr>Mechanizm analizy cz. 2</vt:lpstr>
      <vt:lpstr>Mechanizm analizy cz. 3</vt:lpstr>
      <vt:lpstr>Kod R w środowisku KNIME</vt:lpstr>
      <vt:lpstr>Wyniki analizy cz. 1</vt:lpstr>
      <vt:lpstr>Wyniki analizy cz. 2</vt:lpstr>
      <vt:lpstr>Wyniki analizy cz. 3</vt:lpstr>
      <vt:lpstr>Dostępne moduły R w KNIME</vt:lpstr>
      <vt:lpstr>Podsumowanie</vt:lpstr>
      <vt:lpstr>Pytania (i odpowiedzi)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Wykorzystanie kodu języka R w zewnętrznych aplikacjach na przykładzie programu KNIME</dc:title>
  <dc:creator>Piotr Ocalewicz</dc:creator>
  <cp:lastModifiedBy>Piotr Ocalewicz</cp:lastModifiedBy>
  <cp:revision>105</cp:revision>
  <dcterms:created xsi:type="dcterms:W3CDTF">2014-12-22T22:15:41Z</dcterms:created>
  <dcterms:modified xsi:type="dcterms:W3CDTF">2015-02-07T10:34:05Z</dcterms:modified>
</cp:coreProperties>
</file>