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9" r:id="rId12"/>
    <p:sldId id="272" r:id="rId13"/>
    <p:sldId id="273" r:id="rId14"/>
    <p:sldId id="274" r:id="rId15"/>
    <p:sldId id="271"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13999B-F343-4269-9BA4-45F37D0E408E}">
          <p14:sldIdLst>
            <p14:sldId id="256"/>
            <p14:sldId id="257"/>
          </p14:sldIdLst>
        </p14:section>
        <p14:section name="Theory" id="{68ABF9A6-5507-4140-8F00-72977CEF8D5E}">
          <p14:sldIdLst>
            <p14:sldId id="258"/>
            <p14:sldId id="259"/>
            <p14:sldId id="260"/>
            <p14:sldId id="261"/>
            <p14:sldId id="262"/>
          </p14:sldIdLst>
        </p14:section>
        <p14:section name="Implementation" id="{B1D09A69-BABA-4E59-BB2B-A14EFA4AAF36}">
          <p14:sldIdLst>
            <p14:sldId id="263"/>
            <p14:sldId id="264"/>
            <p14:sldId id="266"/>
            <p14:sldId id="269"/>
            <p14:sldId id="272"/>
            <p14:sldId id="273"/>
            <p14:sldId id="274"/>
            <p14:sldId id="271"/>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7" autoAdjust="0"/>
  </p:normalViewPr>
  <p:slideViewPr>
    <p:cSldViewPr>
      <p:cViewPr varScale="1">
        <p:scale>
          <a:sx n="100" d="100"/>
          <a:sy n="100" d="100"/>
        </p:scale>
        <p:origin x="2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E14970-1544-4356-9B3E-7AA44C3495A8}" type="datetimeFigureOut">
              <a:rPr lang="en-US" smtClean="0"/>
              <a:t>5/30/2016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8FB029-AFCC-4F35-8AAD-2C1C19383529}" type="slidenum">
              <a:rPr lang="en-US" smtClean="0"/>
              <a:t>‹#›</a:t>
            </a:fld>
            <a:endParaRPr lang="en-US"/>
          </a:p>
        </p:txBody>
      </p:sp>
    </p:spTree>
    <p:extLst>
      <p:ext uri="{BB962C8B-B14F-4D97-AF65-F5344CB8AC3E}">
        <p14:creationId xmlns:p14="http://schemas.microsoft.com/office/powerpoint/2010/main" val="2718398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B029-AFCC-4F35-8AAD-2C1C19383529}" type="slidenum">
              <a:rPr lang="en-US" smtClean="0"/>
              <a:t>2</a:t>
            </a:fld>
            <a:endParaRPr lang="en-US"/>
          </a:p>
        </p:txBody>
      </p:sp>
    </p:spTree>
    <p:extLst>
      <p:ext uri="{BB962C8B-B14F-4D97-AF65-F5344CB8AC3E}">
        <p14:creationId xmlns:p14="http://schemas.microsoft.com/office/powerpoint/2010/main" val="93722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B029-AFCC-4F35-8AAD-2C1C19383529}" type="slidenum">
              <a:rPr lang="en-US" smtClean="0"/>
              <a:t>6</a:t>
            </a:fld>
            <a:endParaRPr lang="en-US"/>
          </a:p>
        </p:txBody>
      </p:sp>
    </p:spTree>
    <p:extLst>
      <p:ext uri="{BB962C8B-B14F-4D97-AF65-F5344CB8AC3E}">
        <p14:creationId xmlns:p14="http://schemas.microsoft.com/office/powerpoint/2010/main" val="353937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C95B5A-C044-4C93-BBB3-DCEF8390A9E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306885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C95B5A-C044-4C93-BBB3-DCEF8390A9E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190439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C95B5A-C044-4C93-BBB3-DCEF8390A9E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186680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C95B5A-C044-4C93-BBB3-DCEF8390A9E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278231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95B5A-C044-4C93-BBB3-DCEF8390A9E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47206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C95B5A-C044-4C93-BBB3-DCEF8390A9E9}"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4156505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C95B5A-C044-4C93-BBB3-DCEF8390A9E9}" type="datetimeFigureOut">
              <a:rPr lang="en-US" smtClean="0"/>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233966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C95B5A-C044-4C93-BBB3-DCEF8390A9E9}" type="datetimeFigureOut">
              <a:rPr lang="en-US" smtClean="0"/>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391049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95B5A-C044-4C93-BBB3-DCEF8390A9E9}" type="datetimeFigureOut">
              <a:rPr lang="en-US" smtClean="0"/>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426114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95B5A-C044-4C93-BBB3-DCEF8390A9E9}"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127174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95B5A-C044-4C93-BBB3-DCEF8390A9E9}"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2FC5-A680-4625-9D75-741144206C6B}" type="slidenum">
              <a:rPr lang="en-US" smtClean="0"/>
              <a:t>‹#›</a:t>
            </a:fld>
            <a:endParaRPr lang="en-US"/>
          </a:p>
        </p:txBody>
      </p:sp>
    </p:spTree>
    <p:extLst>
      <p:ext uri="{BB962C8B-B14F-4D97-AF65-F5344CB8AC3E}">
        <p14:creationId xmlns:p14="http://schemas.microsoft.com/office/powerpoint/2010/main" val="413630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95B5A-C044-4C93-BBB3-DCEF8390A9E9}" type="datetimeFigureOut">
              <a:rPr lang="en-US" smtClean="0"/>
              <a:t>5/30/2016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F2FC5-A680-4625-9D75-741144206C6B}" type="slidenum">
              <a:rPr lang="en-US" smtClean="0"/>
              <a:t>‹#›</a:t>
            </a:fld>
            <a:endParaRPr lang="en-US"/>
          </a:p>
        </p:txBody>
      </p:sp>
    </p:spTree>
    <p:extLst>
      <p:ext uri="{BB962C8B-B14F-4D97-AF65-F5344CB8AC3E}">
        <p14:creationId xmlns:p14="http://schemas.microsoft.com/office/powerpoint/2010/main" val="242617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772400" cy="1981200"/>
          </a:xfrm>
        </p:spPr>
        <p:txBody>
          <a:bodyPr>
            <a:normAutofit fontScale="90000"/>
          </a:bodyPr>
          <a:lstStyle/>
          <a:p>
            <a:r>
              <a:rPr lang="en-US" dirty="0"/>
              <a:t>Monte Carlo simulation</a:t>
            </a:r>
            <a:br>
              <a:rPr lang="en-US" dirty="0"/>
            </a:br>
            <a:r>
              <a:rPr lang="en-US" dirty="0"/>
              <a:t>of a correlated credit counterparty risk in R</a:t>
            </a:r>
          </a:p>
        </p:txBody>
      </p:sp>
      <p:sp>
        <p:nvSpPr>
          <p:cNvPr id="3" name="Subtitle 2"/>
          <p:cNvSpPr>
            <a:spLocks noGrp="1"/>
          </p:cNvSpPr>
          <p:nvPr>
            <p:ph type="subTitle" idx="1"/>
          </p:nvPr>
        </p:nvSpPr>
        <p:spPr>
          <a:xfrm>
            <a:off x="1371600" y="4114800"/>
            <a:ext cx="6400800" cy="1524000"/>
          </a:xfrm>
        </p:spPr>
        <p:txBody>
          <a:bodyPr/>
          <a:lstStyle/>
          <a:p>
            <a:r>
              <a:rPr lang="en-US" dirty="0" err="1"/>
              <a:t>Dr</a:t>
            </a:r>
            <a:r>
              <a:rPr lang="en-US" dirty="0"/>
              <a:t> Grzegorz Goryl PRM</a:t>
            </a:r>
          </a:p>
          <a:p>
            <a:r>
              <a:rPr lang="en-US" dirty="0"/>
              <a:t>grzegorz@goryl.eu</a:t>
            </a:r>
          </a:p>
        </p:txBody>
      </p:sp>
    </p:spTree>
    <p:extLst>
      <p:ext uri="{BB962C8B-B14F-4D97-AF65-F5344CB8AC3E}">
        <p14:creationId xmlns:p14="http://schemas.microsoft.com/office/powerpoint/2010/main" val="1616069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Correlated default times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sz="2400" dirty="0">
                    <a:solidFill>
                      <a:schemeClr val="accent3">
                        <a:lumMod val="75000"/>
                      </a:schemeClr>
                    </a:solidFill>
                  </a:rPr>
                  <a:t>A </a:t>
                </a:r>
                <a:r>
                  <a:rPr lang="en-US" sz="2400" b="1" dirty="0">
                    <a:solidFill>
                      <a:schemeClr val="accent3">
                        <a:lumMod val="75000"/>
                      </a:schemeClr>
                    </a:solidFill>
                  </a:rPr>
                  <a:t>copula</a:t>
                </a:r>
                <a:r>
                  <a:rPr lang="en-US" sz="2400" dirty="0">
                    <a:solidFill>
                      <a:schemeClr val="accent3">
                        <a:lumMod val="75000"/>
                      </a:schemeClr>
                    </a:solidFill>
                  </a:rPr>
                  <a:t> is a multivariate probability distribution for which the marginal probability distribution of each variable is uniform.</a:t>
                </a:r>
              </a:p>
              <a:p>
                <a:pPr algn="just"/>
                <a:r>
                  <a:rPr lang="en-US" sz="2400" dirty="0"/>
                  <a:t>Gaussian copula</a:t>
                </a:r>
                <a:endParaRPr lang="en-US" sz="2400" b="0" i="1" dirty="0">
                  <a:latin typeface="Cambria Math"/>
                  <a:ea typeface="Cambria Math"/>
                </a:endParaRPr>
              </a:p>
              <a:p>
                <a:pPr marL="0" indent="0" algn="ctr">
                  <a:buNone/>
                </a:pPr>
                <a14:m>
                  <m:oMath xmlns:m="http://schemas.openxmlformats.org/officeDocument/2006/math">
                    <m:r>
                      <a:rPr lang="en-US" sz="2400" b="0" i="1" dirty="0" smtClean="0">
                        <a:latin typeface="Cambria Math"/>
                        <a:ea typeface="Cambria Math"/>
                      </a:rPr>
                      <m:t>𝐶</m:t>
                    </m:r>
                    <m:d>
                      <m:dPr>
                        <m:ctrlPr>
                          <a:rPr lang="en-US" sz="2400" b="0" i="1" dirty="0" smtClean="0">
                            <a:latin typeface="Cambria Math" panose="02040503050406030204" pitchFamily="18" charset="0"/>
                            <a:ea typeface="Cambria Math"/>
                          </a:rPr>
                        </m:ctrlPr>
                      </m:dPr>
                      <m:e>
                        <m:sSub>
                          <m:sSubPr>
                            <m:ctrlPr>
                              <a:rPr lang="en-US" sz="2400" b="0" i="1" dirty="0" smtClean="0">
                                <a:latin typeface="Cambria Math" panose="02040503050406030204" pitchFamily="18" charset="0"/>
                                <a:ea typeface="Cambria Math"/>
                              </a:rPr>
                            </m:ctrlPr>
                          </m:sSubPr>
                          <m:e>
                            <m:r>
                              <a:rPr lang="en-US" sz="2400" b="0" i="1" dirty="0" smtClean="0">
                                <a:latin typeface="Cambria Math"/>
                                <a:ea typeface="Cambria Math"/>
                              </a:rPr>
                              <m:t>𝑥</m:t>
                            </m:r>
                          </m:e>
                          <m:sub>
                            <m:r>
                              <a:rPr lang="en-US" sz="2400" b="0" i="1" dirty="0" smtClean="0">
                                <a:latin typeface="Cambria Math"/>
                                <a:ea typeface="Cambria Math"/>
                              </a:rPr>
                              <m:t>1</m:t>
                            </m:r>
                          </m:sub>
                        </m:sSub>
                        <m:r>
                          <a:rPr lang="en-US" sz="2400" b="0" i="1" dirty="0" smtClean="0">
                            <a:latin typeface="Cambria Math"/>
                            <a:ea typeface="Cambria Math"/>
                          </a:rPr>
                          <m:t>,</m:t>
                        </m:r>
                        <m:sSub>
                          <m:sSubPr>
                            <m:ctrlPr>
                              <a:rPr lang="en-US" sz="2400" i="1" dirty="0">
                                <a:latin typeface="Cambria Math" panose="02040503050406030204" pitchFamily="18" charset="0"/>
                                <a:ea typeface="Cambria Math"/>
                              </a:rPr>
                            </m:ctrlPr>
                          </m:sSubPr>
                          <m:e>
                            <m:r>
                              <a:rPr lang="en-US" sz="2400" i="1" dirty="0">
                                <a:latin typeface="Cambria Math"/>
                                <a:ea typeface="Cambria Math"/>
                              </a:rPr>
                              <m:t>𝑥</m:t>
                            </m:r>
                          </m:e>
                          <m:sub>
                            <m:r>
                              <a:rPr lang="en-US" sz="2400" b="0" i="1" dirty="0" smtClean="0">
                                <a:latin typeface="Cambria Math"/>
                                <a:ea typeface="Cambria Math"/>
                              </a:rPr>
                              <m:t>2</m:t>
                            </m:r>
                          </m:sub>
                        </m:sSub>
                      </m:e>
                    </m:d>
                    <m:r>
                      <a:rPr lang="en-US" sz="2400" b="0" i="1" dirty="0" smtClean="0">
                        <a:latin typeface="Cambria Math"/>
                        <a:ea typeface="Cambria Math"/>
                      </a:rPr>
                      <m:t>=</m:t>
                    </m:r>
                    <m:sSub>
                      <m:sSubPr>
                        <m:ctrlPr>
                          <a:rPr lang="en-US" sz="2400" b="0" i="1" dirty="0" smtClean="0">
                            <a:latin typeface="Cambria Math" panose="02040503050406030204" pitchFamily="18" charset="0"/>
                            <a:ea typeface="Cambria Math"/>
                          </a:rPr>
                        </m:ctrlPr>
                      </m:sSubPr>
                      <m:e>
                        <m:r>
                          <m:rPr>
                            <m:sty m:val="p"/>
                          </m:rPr>
                          <a:rPr lang="el-GR" sz="2400" i="1" dirty="0">
                            <a:latin typeface="Cambria Math"/>
                            <a:ea typeface="Cambria Math"/>
                          </a:rPr>
                          <m:t>Φ</m:t>
                        </m:r>
                      </m:e>
                      <m:sub>
                        <m:r>
                          <a:rPr lang="en-US" sz="2400" b="0" i="1" dirty="0" smtClean="0">
                            <a:latin typeface="Cambria Math"/>
                            <a:ea typeface="Cambria Math"/>
                          </a:rPr>
                          <m:t>2</m:t>
                        </m:r>
                      </m:sub>
                    </m:sSub>
                    <m:d>
                      <m:dPr>
                        <m:ctrlPr>
                          <a:rPr lang="en-US" sz="2400" i="1" dirty="0">
                            <a:latin typeface="Cambria Math" panose="02040503050406030204" pitchFamily="18" charset="0"/>
                            <a:ea typeface="Cambria Math"/>
                          </a:rPr>
                        </m:ctrlPr>
                      </m:dPr>
                      <m:e>
                        <m:sSup>
                          <m:sSupPr>
                            <m:ctrlPr>
                              <a:rPr lang="en-US" sz="2400" i="1" dirty="0" smtClean="0">
                                <a:latin typeface="Cambria Math" panose="02040503050406030204" pitchFamily="18" charset="0"/>
                                <a:ea typeface="Cambria Math"/>
                              </a:rPr>
                            </m:ctrlPr>
                          </m:sSupPr>
                          <m:e>
                            <m:r>
                              <m:rPr>
                                <m:sty m:val="p"/>
                              </m:rPr>
                              <a:rPr lang="el-GR" sz="2400" i="1" dirty="0">
                                <a:latin typeface="Cambria Math"/>
                                <a:ea typeface="Cambria Math"/>
                              </a:rPr>
                              <m:t>Φ</m:t>
                            </m:r>
                          </m:e>
                          <m:sup>
                            <m:r>
                              <a:rPr lang="en-US" sz="2400" b="0" i="1" dirty="0" smtClean="0">
                                <a:latin typeface="Cambria Math"/>
                                <a:ea typeface="Cambria Math"/>
                              </a:rPr>
                              <m:t>−1</m:t>
                            </m:r>
                          </m:sup>
                        </m:sSup>
                        <m:r>
                          <a:rPr lang="en-US" sz="2400" b="0" i="1" dirty="0" smtClean="0">
                            <a:latin typeface="Cambria Math"/>
                            <a:ea typeface="Cambria Math"/>
                          </a:rPr>
                          <m:t>(</m:t>
                        </m:r>
                        <m:r>
                          <a:rPr lang="en-US" sz="2400" i="1" dirty="0">
                            <a:latin typeface="Cambria Math"/>
                            <a:ea typeface="Cambria Math"/>
                          </a:rPr>
                          <m:t>𝑥</m:t>
                        </m:r>
                        <m:r>
                          <a:rPr lang="en-US" sz="2400" i="1" baseline="-25000" dirty="0">
                            <a:latin typeface="Cambria Math"/>
                            <a:ea typeface="Cambria Math"/>
                          </a:rPr>
                          <m:t>1</m:t>
                        </m:r>
                        <m:r>
                          <a:rPr lang="en-US" sz="2400" b="0" i="1" dirty="0" smtClean="0">
                            <a:latin typeface="Cambria Math"/>
                            <a:ea typeface="Cambria Math"/>
                          </a:rPr>
                          <m:t>)</m:t>
                        </m:r>
                        <m:r>
                          <a:rPr lang="en-US" sz="2400" i="1" dirty="0">
                            <a:latin typeface="Cambria Math"/>
                            <a:ea typeface="Cambria Math"/>
                          </a:rPr>
                          <m:t>,</m:t>
                        </m:r>
                        <m:sSup>
                          <m:sSupPr>
                            <m:ctrlPr>
                              <a:rPr lang="en-US" sz="2400" i="1" dirty="0">
                                <a:latin typeface="Cambria Math" panose="02040503050406030204" pitchFamily="18" charset="0"/>
                                <a:ea typeface="Cambria Math"/>
                              </a:rPr>
                            </m:ctrlPr>
                          </m:sSupPr>
                          <m:e>
                            <m:r>
                              <m:rPr>
                                <m:sty m:val="p"/>
                              </m:rPr>
                              <a:rPr lang="el-GR" sz="2400" i="1" dirty="0">
                                <a:latin typeface="Cambria Math"/>
                                <a:ea typeface="Cambria Math"/>
                              </a:rPr>
                              <m:t>Φ</m:t>
                            </m:r>
                          </m:e>
                          <m:sup>
                            <m:r>
                              <a:rPr lang="en-US" sz="2400" i="1" dirty="0">
                                <a:latin typeface="Cambria Math"/>
                                <a:ea typeface="Cambria Math"/>
                              </a:rPr>
                              <m:t>−1</m:t>
                            </m:r>
                          </m:sup>
                        </m:sSup>
                        <m:r>
                          <a:rPr lang="en-US" sz="2400" i="1" dirty="0">
                            <a:latin typeface="Cambria Math"/>
                            <a:ea typeface="Cambria Math"/>
                          </a:rPr>
                          <m:t>(</m:t>
                        </m:r>
                        <m:r>
                          <a:rPr lang="en-US" sz="2400" i="1" dirty="0">
                            <a:latin typeface="Cambria Math"/>
                            <a:ea typeface="Cambria Math"/>
                          </a:rPr>
                          <m:t>𝑥</m:t>
                        </m:r>
                        <m:r>
                          <a:rPr lang="en-US" sz="2400" b="0" i="1" baseline="-25000" dirty="0" smtClean="0">
                            <a:latin typeface="Cambria Math"/>
                            <a:ea typeface="Cambria Math"/>
                          </a:rPr>
                          <m:t>2</m:t>
                        </m:r>
                        <m:r>
                          <a:rPr lang="en-US" sz="2400" i="1" dirty="0">
                            <a:latin typeface="Cambria Math"/>
                            <a:ea typeface="Cambria Math"/>
                          </a:rPr>
                          <m:t>)</m:t>
                        </m:r>
                      </m:e>
                    </m:d>
                  </m:oMath>
                </a14:m>
                <a:r>
                  <a:rPr lang="en-US" sz="2400" dirty="0"/>
                  <a:t> </a:t>
                </a:r>
              </a:p>
              <a:p>
                <a:pPr algn="just"/>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11"/>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30000" contrast="50000"/>
                    </a14:imgEffect>
                  </a14:imgLayer>
                </a14:imgProps>
              </a:ext>
              <a:ext uri="{28A0092B-C50C-407E-A947-70E740481C1C}">
                <a14:useLocalDpi xmlns:a14="http://schemas.microsoft.com/office/drawing/2010/main" val="0"/>
              </a:ext>
            </a:extLst>
          </a:blip>
          <a:srcRect/>
          <a:stretch>
            <a:fillRect/>
          </a:stretch>
        </p:blipFill>
        <p:spPr bwMode="auto">
          <a:xfrm>
            <a:off x="729257" y="3810000"/>
            <a:ext cx="7805143" cy="2618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72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a:t>
            </a:r>
            <a:r>
              <a:rPr lang="en-US" dirty="0" err="1"/>
              <a:t>cds</a:t>
            </a:r>
            <a:r>
              <a:rPr lang="en-US" dirty="0"/>
              <a:t> issuer h=10 bps</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34781"/>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076" y="3844581"/>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8100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6676" y="16002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91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a:t>
            </a:r>
            <a:r>
              <a:rPr lang="pl-PL" dirty="0" err="1"/>
              <a:t>cds</a:t>
            </a:r>
            <a:r>
              <a:rPr lang="en-US" dirty="0"/>
              <a:t> issuer h=50 bps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076" y="16002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076" y="3844581"/>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8100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6002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17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a:t>
            </a:r>
            <a:r>
              <a:rPr lang="pl-PL" dirty="0" err="1"/>
              <a:t>cds</a:t>
            </a:r>
            <a:r>
              <a:rPr lang="en-US" dirty="0"/>
              <a:t> issuer h=80 bps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44581"/>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676" y="38100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6002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990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a:t>
            </a:r>
            <a:r>
              <a:rPr lang="pl-PL" dirty="0" err="1"/>
              <a:t>cds</a:t>
            </a:r>
            <a:r>
              <a:rPr lang="en-US" dirty="0"/>
              <a:t> issuer h=120 bps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076" y="1634781"/>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076" y="3844581"/>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676" y="38100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6002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705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bond issuer h=100 bps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276" y="1600200"/>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44581"/>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844581"/>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6676" y="1600199"/>
            <a:ext cx="2649524" cy="232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951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Non-trivial behavior of portfolio value even consisting of simple financial instruments when correlation is included</a:t>
            </a:r>
          </a:p>
          <a:p>
            <a:r>
              <a:rPr lang="en-US" dirty="0"/>
              <a:t>R could be used to quite fast simulate and analyze recent issues to be solved by financial industry</a:t>
            </a:r>
          </a:p>
        </p:txBody>
      </p:sp>
    </p:spTree>
    <p:extLst>
      <p:ext uri="{BB962C8B-B14F-4D97-AF65-F5344CB8AC3E}">
        <p14:creationId xmlns:p14="http://schemas.microsoft.com/office/powerpoint/2010/main" val="167213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2000" dirty="0"/>
              <a:t>Intro to basic finance</a:t>
            </a:r>
          </a:p>
          <a:p>
            <a:r>
              <a:rPr lang="en-US" sz="2000" dirty="0"/>
              <a:t>Briefly about implementation</a:t>
            </a:r>
          </a:p>
          <a:p>
            <a:r>
              <a:rPr lang="en-US" sz="2000"/>
              <a:t>Some results</a:t>
            </a: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3273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a:t>
            </a:r>
          </a:p>
        </p:txBody>
      </p:sp>
      <p:sp>
        <p:nvSpPr>
          <p:cNvPr id="3" name="Content Placeholder 2"/>
          <p:cNvSpPr>
            <a:spLocks noGrp="1"/>
          </p:cNvSpPr>
          <p:nvPr>
            <p:ph idx="1"/>
          </p:nvPr>
        </p:nvSpPr>
        <p:spPr/>
        <p:txBody>
          <a:bodyPr/>
          <a:lstStyle/>
          <a:p>
            <a:pPr algn="just"/>
            <a:r>
              <a:rPr lang="en-US" sz="2400" dirty="0">
                <a:solidFill>
                  <a:schemeClr val="accent3">
                    <a:lumMod val="75000"/>
                  </a:schemeClr>
                </a:solidFill>
              </a:rPr>
              <a:t>A </a:t>
            </a:r>
            <a:r>
              <a:rPr lang="en-US" sz="2400" b="1" dirty="0">
                <a:solidFill>
                  <a:schemeClr val="accent3">
                    <a:lumMod val="75000"/>
                  </a:schemeClr>
                </a:solidFill>
              </a:rPr>
              <a:t>bond</a:t>
            </a:r>
            <a:r>
              <a:rPr lang="en-US" sz="2400" dirty="0">
                <a:solidFill>
                  <a:schemeClr val="accent3">
                    <a:lumMod val="75000"/>
                  </a:schemeClr>
                </a:solidFill>
              </a:rPr>
              <a:t> is a debt investment in which an investor loans money to an entity (typically corporate or governmental) which borrows the funds for a defined period of time at a variable or fixed interest rate</a:t>
            </a:r>
            <a:r>
              <a:rPr lang="en-US" dirty="0">
                <a:solidFill>
                  <a:schemeClr val="accent3">
                    <a:lumMod val="75000"/>
                  </a:schemeClr>
                </a:solidFill>
              </a:rPr>
              <a:t>.</a:t>
            </a:r>
          </a:p>
          <a:p>
            <a:r>
              <a:rPr lang="en-US" sz="2000" dirty="0"/>
              <a:t>Zero-coupon bond</a:t>
            </a:r>
          </a:p>
          <a:p>
            <a:endParaRPr lang="en-US" sz="2000" dirty="0"/>
          </a:p>
          <a:p>
            <a:pPr marL="0" indent="0">
              <a:buNone/>
            </a:pPr>
            <a:endParaRPr lang="en-US" sz="2000" dirty="0"/>
          </a:p>
          <a:p>
            <a:pPr marL="0" indent="0">
              <a:buNone/>
            </a:pPr>
            <a:endParaRPr lang="en-US" sz="2000" dirty="0"/>
          </a:p>
          <a:p>
            <a:r>
              <a:rPr lang="en-US" sz="2000" dirty="0"/>
              <a:t>Coupon bond</a:t>
            </a:r>
          </a:p>
        </p:txBody>
      </p:sp>
      <p:grpSp>
        <p:nvGrpSpPr>
          <p:cNvPr id="32" name="Group 31"/>
          <p:cNvGrpSpPr>
            <a:grpSpLocks noChangeAspect="1"/>
          </p:cNvGrpSpPr>
          <p:nvPr/>
        </p:nvGrpSpPr>
        <p:grpSpPr>
          <a:xfrm>
            <a:off x="2743200" y="3138089"/>
            <a:ext cx="4160520" cy="1357711"/>
            <a:chOff x="-201707" y="3276600"/>
            <a:chExt cx="7812743" cy="2088786"/>
          </a:xfrm>
        </p:grpSpPr>
        <p:grpSp>
          <p:nvGrpSpPr>
            <p:cNvPr id="26" name="Group 25"/>
            <p:cNvGrpSpPr/>
            <p:nvPr/>
          </p:nvGrpSpPr>
          <p:grpSpPr>
            <a:xfrm>
              <a:off x="914400" y="4367514"/>
              <a:ext cx="551463" cy="997872"/>
              <a:chOff x="914400" y="4367514"/>
              <a:chExt cx="551463" cy="997872"/>
            </a:xfrm>
          </p:grpSpPr>
          <p:cxnSp>
            <p:nvCxnSpPr>
              <p:cNvPr id="20" name="Straight Arrow Connector 19"/>
              <p:cNvCxnSpPr/>
              <p:nvPr/>
            </p:nvCxnSpPr>
            <p:spPr>
              <a:xfrm>
                <a:off x="915365" y="4367514"/>
                <a:ext cx="0" cy="6616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4400" y="4844534"/>
                <a:ext cx="551463" cy="520852"/>
              </a:xfrm>
              <a:prstGeom prst="rect">
                <a:avLst/>
              </a:prstGeom>
              <a:noFill/>
            </p:spPr>
            <p:txBody>
              <a:bodyPr wrap="none" rtlCol="0">
                <a:spAutoFit/>
              </a:bodyPr>
              <a:lstStyle/>
              <a:p>
                <a:r>
                  <a:rPr lang="en-US" sz="1600" b="1" dirty="0"/>
                  <a:t>P</a:t>
                </a:r>
              </a:p>
            </p:txBody>
          </p:sp>
        </p:grpSp>
        <p:grpSp>
          <p:nvGrpSpPr>
            <p:cNvPr id="25" name="Group 24"/>
            <p:cNvGrpSpPr/>
            <p:nvPr/>
          </p:nvGrpSpPr>
          <p:grpSpPr>
            <a:xfrm>
              <a:off x="6494930" y="3276600"/>
              <a:ext cx="621638" cy="1066800"/>
              <a:chOff x="6494930" y="3276600"/>
              <a:chExt cx="621638" cy="1066800"/>
            </a:xfrm>
          </p:grpSpPr>
          <p:cxnSp>
            <p:nvCxnSpPr>
              <p:cNvPr id="17" name="Straight Arrow Connector 16"/>
              <p:cNvCxnSpPr/>
              <p:nvPr/>
            </p:nvCxnSpPr>
            <p:spPr>
              <a:xfrm flipV="1">
                <a:off x="6494930" y="3505200"/>
                <a:ext cx="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16942" y="3276600"/>
                <a:ext cx="599626" cy="520852"/>
              </a:xfrm>
              <a:prstGeom prst="rect">
                <a:avLst/>
              </a:prstGeom>
              <a:noFill/>
            </p:spPr>
            <p:txBody>
              <a:bodyPr wrap="none" rtlCol="0">
                <a:spAutoFit/>
              </a:bodyPr>
              <a:lstStyle/>
              <a:p>
                <a:r>
                  <a:rPr lang="en-US" sz="1600" b="1" dirty="0"/>
                  <a:t>N</a:t>
                </a:r>
              </a:p>
            </p:txBody>
          </p:sp>
        </p:grpSp>
        <p:grpSp>
          <p:nvGrpSpPr>
            <p:cNvPr id="30" name="Group 29"/>
            <p:cNvGrpSpPr/>
            <p:nvPr/>
          </p:nvGrpSpPr>
          <p:grpSpPr>
            <a:xfrm>
              <a:off x="-201707" y="4191000"/>
              <a:ext cx="7812743" cy="697366"/>
              <a:chOff x="-201707" y="4191000"/>
              <a:chExt cx="7812743" cy="697366"/>
            </a:xfrm>
          </p:grpSpPr>
          <p:grpSp>
            <p:nvGrpSpPr>
              <p:cNvPr id="11" name="Group 10"/>
              <p:cNvGrpSpPr/>
              <p:nvPr/>
            </p:nvGrpSpPr>
            <p:grpSpPr>
              <a:xfrm>
                <a:off x="-201707" y="4191000"/>
                <a:ext cx="7812743" cy="304800"/>
                <a:chOff x="309282" y="4191000"/>
                <a:chExt cx="4235824" cy="304800"/>
              </a:xfrm>
            </p:grpSpPr>
            <p:cxnSp>
              <p:nvCxnSpPr>
                <p:cNvPr id="5" name="Straight Arrow Connector 4"/>
                <p:cNvCxnSpPr/>
                <p:nvPr/>
              </p:nvCxnSpPr>
              <p:spPr>
                <a:xfrm>
                  <a:off x="309282" y="4336377"/>
                  <a:ext cx="4235824" cy="70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14400" y="41910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39988" y="41910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537782" y="4367514"/>
                <a:ext cx="536413" cy="520852"/>
              </a:xfrm>
              <a:prstGeom prst="rect">
                <a:avLst/>
              </a:prstGeom>
              <a:noFill/>
            </p:spPr>
            <p:txBody>
              <a:bodyPr wrap="none" rtlCol="0">
                <a:spAutoFit/>
              </a:bodyPr>
              <a:lstStyle/>
              <a:p>
                <a:r>
                  <a:rPr lang="en-US" sz="1600" b="1" dirty="0"/>
                  <a:t>T</a:t>
                </a:r>
              </a:p>
            </p:txBody>
          </p:sp>
          <p:sp>
            <p:nvSpPr>
              <p:cNvPr id="29" name="TextBox 28"/>
              <p:cNvSpPr txBox="1"/>
              <p:nvPr/>
            </p:nvSpPr>
            <p:spPr>
              <a:xfrm>
                <a:off x="924109" y="4329354"/>
                <a:ext cx="542433" cy="520852"/>
              </a:xfrm>
              <a:prstGeom prst="rect">
                <a:avLst/>
              </a:prstGeom>
              <a:noFill/>
            </p:spPr>
            <p:txBody>
              <a:bodyPr wrap="none" rtlCol="0">
                <a:spAutoFit/>
              </a:bodyPr>
              <a:lstStyle/>
              <a:p>
                <a:r>
                  <a:rPr lang="en-US" sz="1600" b="1" dirty="0"/>
                  <a:t>0</a:t>
                </a:r>
              </a:p>
            </p:txBody>
          </p:sp>
        </p:grpSp>
      </p:grpSp>
      <p:grpSp>
        <p:nvGrpSpPr>
          <p:cNvPr id="76" name="Group 75"/>
          <p:cNvGrpSpPr>
            <a:grpSpLocks noChangeAspect="1"/>
          </p:cNvGrpSpPr>
          <p:nvPr/>
        </p:nvGrpSpPr>
        <p:grpSpPr>
          <a:xfrm>
            <a:off x="2743200" y="4648200"/>
            <a:ext cx="4160519" cy="1594486"/>
            <a:chOff x="914400" y="4572000"/>
            <a:chExt cx="6400799" cy="2453056"/>
          </a:xfrm>
        </p:grpSpPr>
        <p:grpSp>
          <p:nvGrpSpPr>
            <p:cNvPr id="33" name="Group 32"/>
            <p:cNvGrpSpPr/>
            <p:nvPr/>
          </p:nvGrpSpPr>
          <p:grpSpPr>
            <a:xfrm>
              <a:off x="914400" y="4572000"/>
              <a:ext cx="6400799" cy="2453056"/>
              <a:chOff x="-174837" y="2912331"/>
              <a:chExt cx="7812741" cy="2453056"/>
            </a:xfrm>
          </p:grpSpPr>
          <p:grpSp>
            <p:nvGrpSpPr>
              <p:cNvPr id="34" name="Group 33"/>
              <p:cNvGrpSpPr/>
              <p:nvPr/>
            </p:nvGrpSpPr>
            <p:grpSpPr>
              <a:xfrm>
                <a:off x="914400" y="4367514"/>
                <a:ext cx="551461" cy="997873"/>
                <a:chOff x="914400" y="4367514"/>
                <a:chExt cx="551461" cy="997873"/>
              </a:xfrm>
            </p:grpSpPr>
            <p:cxnSp>
              <p:nvCxnSpPr>
                <p:cNvPr id="45" name="Straight Arrow Connector 44"/>
                <p:cNvCxnSpPr/>
                <p:nvPr/>
              </p:nvCxnSpPr>
              <p:spPr>
                <a:xfrm>
                  <a:off x="915365" y="4367514"/>
                  <a:ext cx="0" cy="6616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14400" y="4844534"/>
                  <a:ext cx="551461" cy="520853"/>
                </a:xfrm>
                <a:prstGeom prst="rect">
                  <a:avLst/>
                </a:prstGeom>
                <a:noFill/>
              </p:spPr>
              <p:txBody>
                <a:bodyPr wrap="none" rtlCol="0">
                  <a:spAutoFit/>
                </a:bodyPr>
                <a:lstStyle/>
                <a:p>
                  <a:r>
                    <a:rPr lang="en-US" sz="1600" b="1" dirty="0"/>
                    <a:t>P</a:t>
                  </a:r>
                </a:p>
              </p:txBody>
            </p:sp>
          </p:grpSp>
          <p:grpSp>
            <p:nvGrpSpPr>
              <p:cNvPr id="35" name="Group 34"/>
              <p:cNvGrpSpPr/>
              <p:nvPr/>
            </p:nvGrpSpPr>
            <p:grpSpPr>
              <a:xfrm>
                <a:off x="6518839" y="2912331"/>
                <a:ext cx="621639" cy="1066800"/>
                <a:chOff x="6518839" y="2912331"/>
                <a:chExt cx="621639" cy="1066800"/>
              </a:xfrm>
            </p:grpSpPr>
            <p:cxnSp>
              <p:nvCxnSpPr>
                <p:cNvPr id="43" name="Straight Arrow Connector 42"/>
                <p:cNvCxnSpPr/>
                <p:nvPr/>
              </p:nvCxnSpPr>
              <p:spPr>
                <a:xfrm flipV="1">
                  <a:off x="6518839" y="3140931"/>
                  <a:ext cx="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40853" y="2912331"/>
                  <a:ext cx="599625" cy="520852"/>
                </a:xfrm>
                <a:prstGeom prst="rect">
                  <a:avLst/>
                </a:prstGeom>
                <a:noFill/>
              </p:spPr>
              <p:txBody>
                <a:bodyPr wrap="none" rtlCol="0">
                  <a:spAutoFit/>
                </a:bodyPr>
                <a:lstStyle/>
                <a:p>
                  <a:r>
                    <a:rPr lang="en-US" sz="1600" b="1" dirty="0"/>
                    <a:t>N</a:t>
                  </a:r>
                </a:p>
              </p:txBody>
            </p:sp>
          </p:grpSp>
          <p:grpSp>
            <p:nvGrpSpPr>
              <p:cNvPr id="36" name="Group 35"/>
              <p:cNvGrpSpPr/>
              <p:nvPr/>
            </p:nvGrpSpPr>
            <p:grpSpPr>
              <a:xfrm>
                <a:off x="-174837" y="4191000"/>
                <a:ext cx="7812741" cy="697366"/>
                <a:chOff x="-174837" y="4191000"/>
                <a:chExt cx="7812741" cy="697366"/>
              </a:xfrm>
            </p:grpSpPr>
            <p:grpSp>
              <p:nvGrpSpPr>
                <p:cNvPr id="37" name="Group 36"/>
                <p:cNvGrpSpPr/>
                <p:nvPr/>
              </p:nvGrpSpPr>
              <p:grpSpPr>
                <a:xfrm>
                  <a:off x="-174837" y="4191000"/>
                  <a:ext cx="7812741" cy="304800"/>
                  <a:chOff x="323850" y="4191000"/>
                  <a:chExt cx="4235823" cy="304800"/>
                </a:xfrm>
              </p:grpSpPr>
              <p:cxnSp>
                <p:nvCxnSpPr>
                  <p:cNvPr id="40" name="Straight Arrow Connector 39"/>
                  <p:cNvCxnSpPr/>
                  <p:nvPr/>
                </p:nvCxnSpPr>
                <p:spPr>
                  <a:xfrm>
                    <a:off x="323850" y="4329354"/>
                    <a:ext cx="4235823" cy="140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14400" y="41910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52952" y="41910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6561689" y="4367514"/>
                  <a:ext cx="536413" cy="520852"/>
                </a:xfrm>
                <a:prstGeom prst="rect">
                  <a:avLst/>
                </a:prstGeom>
                <a:noFill/>
              </p:spPr>
              <p:txBody>
                <a:bodyPr wrap="none" rtlCol="0">
                  <a:spAutoFit/>
                </a:bodyPr>
                <a:lstStyle/>
                <a:p>
                  <a:r>
                    <a:rPr lang="en-US" sz="1600" b="1" dirty="0"/>
                    <a:t>T</a:t>
                  </a:r>
                </a:p>
              </p:txBody>
            </p:sp>
            <p:sp>
              <p:nvSpPr>
                <p:cNvPr id="39" name="TextBox 38"/>
                <p:cNvSpPr txBox="1"/>
                <p:nvPr/>
              </p:nvSpPr>
              <p:spPr>
                <a:xfrm>
                  <a:off x="924110" y="4329354"/>
                  <a:ext cx="542433" cy="520852"/>
                </a:xfrm>
                <a:prstGeom prst="rect">
                  <a:avLst/>
                </a:prstGeom>
                <a:noFill/>
              </p:spPr>
              <p:txBody>
                <a:bodyPr wrap="none" rtlCol="0">
                  <a:spAutoFit/>
                </a:bodyPr>
                <a:lstStyle/>
                <a:p>
                  <a:r>
                    <a:rPr lang="en-US" sz="1600" b="1" dirty="0"/>
                    <a:t>0</a:t>
                  </a:r>
                </a:p>
              </p:txBody>
            </p:sp>
          </p:grpSp>
        </p:grpSp>
        <p:grpSp>
          <p:nvGrpSpPr>
            <p:cNvPr id="63" name="Group 62"/>
            <p:cNvGrpSpPr/>
            <p:nvPr/>
          </p:nvGrpSpPr>
          <p:grpSpPr>
            <a:xfrm>
              <a:off x="2743200" y="5369868"/>
              <a:ext cx="451801" cy="619155"/>
              <a:chOff x="2743200" y="5369868"/>
              <a:chExt cx="451801" cy="619155"/>
            </a:xfrm>
          </p:grpSpPr>
          <p:cxnSp>
            <p:nvCxnSpPr>
              <p:cNvPr id="48" name="Straight Arrow Connector 47"/>
              <p:cNvCxnSpPr/>
              <p:nvPr/>
            </p:nvCxnSpPr>
            <p:spPr>
              <a:xfrm flipV="1">
                <a:off x="2743200" y="5569923"/>
                <a:ext cx="0" cy="419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743200" y="5369868"/>
                <a:ext cx="451801" cy="520852"/>
              </a:xfrm>
              <a:prstGeom prst="rect">
                <a:avLst/>
              </a:prstGeom>
              <a:noFill/>
            </p:spPr>
            <p:txBody>
              <a:bodyPr wrap="none" rtlCol="0">
                <a:spAutoFit/>
              </a:bodyPr>
              <a:lstStyle/>
              <a:p>
                <a:r>
                  <a:rPr lang="en-US" sz="1600" b="1" dirty="0"/>
                  <a:t>C</a:t>
                </a:r>
              </a:p>
            </p:txBody>
          </p:sp>
        </p:grpSp>
        <p:grpSp>
          <p:nvGrpSpPr>
            <p:cNvPr id="64" name="Group 63"/>
            <p:cNvGrpSpPr/>
            <p:nvPr/>
          </p:nvGrpSpPr>
          <p:grpSpPr>
            <a:xfrm>
              <a:off x="3641478" y="5400645"/>
              <a:ext cx="451801" cy="619155"/>
              <a:chOff x="2743200" y="5369868"/>
              <a:chExt cx="451801" cy="619155"/>
            </a:xfrm>
          </p:grpSpPr>
          <p:cxnSp>
            <p:nvCxnSpPr>
              <p:cNvPr id="65" name="Straight Arrow Connector 64"/>
              <p:cNvCxnSpPr/>
              <p:nvPr/>
            </p:nvCxnSpPr>
            <p:spPr>
              <a:xfrm flipV="1">
                <a:off x="2743200" y="5569923"/>
                <a:ext cx="0" cy="419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43200" y="5369868"/>
                <a:ext cx="451801" cy="520852"/>
              </a:xfrm>
              <a:prstGeom prst="rect">
                <a:avLst/>
              </a:prstGeom>
              <a:noFill/>
            </p:spPr>
            <p:txBody>
              <a:bodyPr wrap="none" rtlCol="0">
                <a:spAutoFit/>
              </a:bodyPr>
              <a:lstStyle/>
              <a:p>
                <a:r>
                  <a:rPr lang="en-US" sz="1600" b="1" dirty="0"/>
                  <a:t>C</a:t>
                </a:r>
              </a:p>
            </p:txBody>
          </p:sp>
        </p:grpSp>
        <p:grpSp>
          <p:nvGrpSpPr>
            <p:cNvPr id="67" name="Group 66"/>
            <p:cNvGrpSpPr/>
            <p:nvPr/>
          </p:nvGrpSpPr>
          <p:grpSpPr>
            <a:xfrm>
              <a:off x="4555878" y="5400645"/>
              <a:ext cx="451801" cy="619155"/>
              <a:chOff x="2743200" y="5369868"/>
              <a:chExt cx="451801" cy="619155"/>
            </a:xfrm>
          </p:grpSpPr>
          <p:cxnSp>
            <p:nvCxnSpPr>
              <p:cNvPr id="68" name="Straight Arrow Connector 67"/>
              <p:cNvCxnSpPr/>
              <p:nvPr/>
            </p:nvCxnSpPr>
            <p:spPr>
              <a:xfrm flipV="1">
                <a:off x="2743200" y="5569923"/>
                <a:ext cx="0" cy="419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743200" y="5369868"/>
                <a:ext cx="451801" cy="520852"/>
              </a:xfrm>
              <a:prstGeom prst="rect">
                <a:avLst/>
              </a:prstGeom>
              <a:noFill/>
            </p:spPr>
            <p:txBody>
              <a:bodyPr wrap="none" rtlCol="0">
                <a:spAutoFit/>
              </a:bodyPr>
              <a:lstStyle/>
              <a:p>
                <a:r>
                  <a:rPr lang="en-US" sz="1600" b="1" dirty="0"/>
                  <a:t>C</a:t>
                </a:r>
              </a:p>
            </p:txBody>
          </p:sp>
        </p:grpSp>
        <p:grpSp>
          <p:nvGrpSpPr>
            <p:cNvPr id="70" name="Group 69"/>
            <p:cNvGrpSpPr/>
            <p:nvPr/>
          </p:nvGrpSpPr>
          <p:grpSpPr>
            <a:xfrm>
              <a:off x="5470278" y="5400645"/>
              <a:ext cx="451801" cy="619155"/>
              <a:chOff x="2743200" y="5369868"/>
              <a:chExt cx="451801" cy="619155"/>
            </a:xfrm>
          </p:grpSpPr>
          <p:cxnSp>
            <p:nvCxnSpPr>
              <p:cNvPr id="71" name="Straight Arrow Connector 70"/>
              <p:cNvCxnSpPr/>
              <p:nvPr/>
            </p:nvCxnSpPr>
            <p:spPr>
              <a:xfrm flipV="1">
                <a:off x="2743200" y="5569923"/>
                <a:ext cx="0" cy="419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43200" y="5369868"/>
                <a:ext cx="451801" cy="520852"/>
              </a:xfrm>
              <a:prstGeom prst="rect">
                <a:avLst/>
              </a:prstGeom>
              <a:noFill/>
            </p:spPr>
            <p:txBody>
              <a:bodyPr wrap="none" rtlCol="0">
                <a:spAutoFit/>
              </a:bodyPr>
              <a:lstStyle/>
              <a:p>
                <a:r>
                  <a:rPr lang="en-US" sz="1600" b="1" dirty="0"/>
                  <a:t>C</a:t>
                </a:r>
              </a:p>
            </p:txBody>
          </p:sp>
        </p:grpSp>
        <p:grpSp>
          <p:nvGrpSpPr>
            <p:cNvPr id="73" name="Group 72"/>
            <p:cNvGrpSpPr/>
            <p:nvPr/>
          </p:nvGrpSpPr>
          <p:grpSpPr>
            <a:xfrm>
              <a:off x="6400800" y="5410200"/>
              <a:ext cx="451801" cy="619155"/>
              <a:chOff x="2743200" y="5369868"/>
              <a:chExt cx="451801" cy="619155"/>
            </a:xfrm>
          </p:grpSpPr>
          <p:cxnSp>
            <p:nvCxnSpPr>
              <p:cNvPr id="74" name="Straight Arrow Connector 73"/>
              <p:cNvCxnSpPr/>
              <p:nvPr/>
            </p:nvCxnSpPr>
            <p:spPr>
              <a:xfrm flipV="1">
                <a:off x="2743200" y="5569923"/>
                <a:ext cx="0" cy="419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743200" y="5369868"/>
                <a:ext cx="451801" cy="520852"/>
              </a:xfrm>
              <a:prstGeom prst="rect">
                <a:avLst/>
              </a:prstGeom>
              <a:noFill/>
            </p:spPr>
            <p:txBody>
              <a:bodyPr wrap="none" rtlCol="0">
                <a:spAutoFit/>
              </a:bodyPr>
              <a:lstStyle/>
              <a:p>
                <a:r>
                  <a:rPr lang="en-US" sz="1600" b="1" dirty="0"/>
                  <a:t>C</a:t>
                </a:r>
              </a:p>
            </p:txBody>
          </p:sp>
        </p:grpSp>
      </p:grpSp>
    </p:spTree>
    <p:extLst>
      <p:ext uri="{BB962C8B-B14F-4D97-AF65-F5344CB8AC3E}">
        <p14:creationId xmlns:p14="http://schemas.microsoft.com/office/powerpoint/2010/main" val="144660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a:t>
            </a:r>
          </a:p>
        </p:txBody>
      </p:sp>
      <p:sp>
        <p:nvSpPr>
          <p:cNvPr id="3" name="Content Placeholder 2"/>
          <p:cNvSpPr>
            <a:spLocks noGrp="1"/>
          </p:cNvSpPr>
          <p:nvPr>
            <p:ph idx="1"/>
          </p:nvPr>
        </p:nvSpPr>
        <p:spPr/>
        <p:txBody>
          <a:bodyPr>
            <a:normAutofit/>
          </a:bodyPr>
          <a:lstStyle/>
          <a:p>
            <a:pPr algn="just"/>
            <a:r>
              <a:rPr lang="en-US" sz="2400" dirty="0">
                <a:solidFill>
                  <a:schemeClr val="accent3">
                    <a:lumMod val="75000"/>
                  </a:schemeClr>
                </a:solidFill>
              </a:rPr>
              <a:t>A </a:t>
            </a:r>
            <a:r>
              <a:rPr lang="en-US" sz="2400" b="1" dirty="0">
                <a:solidFill>
                  <a:schemeClr val="accent3">
                    <a:lumMod val="75000"/>
                  </a:schemeClr>
                </a:solidFill>
              </a:rPr>
              <a:t>credit default swap </a:t>
            </a:r>
            <a:r>
              <a:rPr lang="en-US" sz="2400" dirty="0">
                <a:solidFill>
                  <a:schemeClr val="accent3">
                    <a:lumMod val="75000"/>
                  </a:schemeClr>
                </a:solidFill>
              </a:rPr>
              <a:t>is a particular type of swap designed to transfer the credit exposure between two parties. In a credit default swap, the buyer of the swap makes payments to the swap’s seller up until the maturity date of a contract. Payments are agreed as percentage of notional. In return, the seller agrees that, in the event that the debt issuer defaults or experiences another credit event, the seller will pay the buyer lost percentage of debt during the default.</a:t>
            </a:r>
          </a:p>
        </p:txBody>
      </p:sp>
      <p:cxnSp>
        <p:nvCxnSpPr>
          <p:cNvPr id="116" name="Straight Arrow Connector 115"/>
          <p:cNvCxnSpPr/>
          <p:nvPr/>
        </p:nvCxnSpPr>
        <p:spPr>
          <a:xfrm flipV="1">
            <a:off x="5695810" y="4709855"/>
            <a:ext cx="0" cy="1029092"/>
          </a:xfrm>
          <a:prstGeom prst="straightConnector1">
            <a:avLst/>
          </a:prstGeom>
          <a:ln w="38100">
            <a:prstDash val="solid"/>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5715000" y="4748347"/>
            <a:ext cx="466794" cy="338554"/>
          </a:xfrm>
          <a:prstGeom prst="rect">
            <a:avLst/>
          </a:prstGeom>
          <a:noFill/>
        </p:spPr>
        <p:txBody>
          <a:bodyPr wrap="none" rtlCol="0">
            <a:spAutoFit/>
          </a:bodyPr>
          <a:lstStyle/>
          <a:p>
            <a:r>
              <a:rPr lang="en-US" sz="1600" b="1" dirty="0"/>
              <a:t>1-R</a:t>
            </a:r>
          </a:p>
        </p:txBody>
      </p:sp>
      <p:grpSp>
        <p:nvGrpSpPr>
          <p:cNvPr id="118" name="Group 117"/>
          <p:cNvGrpSpPr/>
          <p:nvPr/>
        </p:nvGrpSpPr>
        <p:grpSpPr>
          <a:xfrm>
            <a:off x="914400" y="5641884"/>
            <a:ext cx="7305940" cy="479343"/>
            <a:chOff x="-427190" y="4158902"/>
            <a:chExt cx="8065094" cy="737450"/>
          </a:xfrm>
        </p:grpSpPr>
        <p:grpSp>
          <p:nvGrpSpPr>
            <p:cNvPr id="119" name="Group 118"/>
            <p:cNvGrpSpPr/>
            <p:nvPr/>
          </p:nvGrpSpPr>
          <p:grpSpPr>
            <a:xfrm>
              <a:off x="-427190" y="4158902"/>
              <a:ext cx="8065094" cy="336898"/>
              <a:chOff x="187032" y="4158902"/>
              <a:chExt cx="4372641" cy="336898"/>
            </a:xfrm>
          </p:grpSpPr>
          <p:cxnSp>
            <p:nvCxnSpPr>
              <p:cNvPr id="123" name="Straight Arrow Connector 122"/>
              <p:cNvCxnSpPr/>
              <p:nvPr/>
            </p:nvCxnSpPr>
            <p:spPr>
              <a:xfrm>
                <a:off x="187032" y="4329354"/>
                <a:ext cx="4372641" cy="140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734305" y="41910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017942" y="41910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052858" y="4158902"/>
                <a:ext cx="0" cy="30479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6638712" y="4367514"/>
              <a:ext cx="536413" cy="520852"/>
            </a:xfrm>
            <a:prstGeom prst="rect">
              <a:avLst/>
            </a:prstGeom>
            <a:noFill/>
          </p:spPr>
          <p:txBody>
            <a:bodyPr wrap="none" rtlCol="0">
              <a:spAutoFit/>
            </a:bodyPr>
            <a:lstStyle/>
            <a:p>
              <a:r>
                <a:rPr lang="en-US" sz="1600" b="1" dirty="0"/>
                <a:t>T</a:t>
              </a:r>
            </a:p>
          </p:txBody>
        </p:sp>
        <p:sp>
          <p:nvSpPr>
            <p:cNvPr id="121" name="TextBox 120"/>
            <p:cNvSpPr txBox="1"/>
            <p:nvPr/>
          </p:nvSpPr>
          <p:spPr>
            <a:xfrm>
              <a:off x="582225" y="4375500"/>
              <a:ext cx="542433" cy="520852"/>
            </a:xfrm>
            <a:prstGeom prst="rect">
              <a:avLst/>
            </a:prstGeom>
            <a:noFill/>
          </p:spPr>
          <p:txBody>
            <a:bodyPr wrap="none" rtlCol="0">
              <a:spAutoFit/>
            </a:bodyPr>
            <a:lstStyle/>
            <a:p>
              <a:r>
                <a:rPr lang="en-US" sz="1600" b="1" dirty="0"/>
                <a:t>0</a:t>
              </a:r>
            </a:p>
          </p:txBody>
        </p:sp>
        <p:sp>
          <p:nvSpPr>
            <p:cNvPr id="122" name="TextBox 121"/>
            <p:cNvSpPr txBox="1"/>
            <p:nvPr/>
          </p:nvSpPr>
          <p:spPr>
            <a:xfrm>
              <a:off x="4788118" y="4271388"/>
              <a:ext cx="302950" cy="520852"/>
            </a:xfrm>
            <a:prstGeom prst="rect">
              <a:avLst/>
            </a:prstGeom>
            <a:noFill/>
          </p:spPr>
          <p:txBody>
            <a:bodyPr wrap="none" rtlCol="0">
              <a:spAutoFit/>
            </a:bodyPr>
            <a:lstStyle/>
            <a:p>
              <a:r>
                <a:rPr lang="en-US" sz="1600" b="1" dirty="0">
                  <a:latin typeface="Symbol" panose="05050102010706020507" pitchFamily="18" charset="2"/>
                </a:rPr>
                <a:t>t</a:t>
              </a:r>
            </a:p>
          </p:txBody>
        </p:sp>
      </p:grpSp>
      <p:grpSp>
        <p:nvGrpSpPr>
          <p:cNvPr id="127" name="Group 126"/>
          <p:cNvGrpSpPr/>
          <p:nvPr/>
        </p:nvGrpSpPr>
        <p:grpSpPr>
          <a:xfrm>
            <a:off x="2286000" y="5744976"/>
            <a:ext cx="342620" cy="427224"/>
            <a:chOff x="2743200" y="5534563"/>
            <a:chExt cx="342620" cy="647309"/>
          </a:xfrm>
        </p:grpSpPr>
        <p:cxnSp>
          <p:nvCxnSpPr>
            <p:cNvPr id="128" name="Straight Arrow Connector 127"/>
            <p:cNvCxnSpPr/>
            <p:nvPr/>
          </p:nvCxnSpPr>
          <p:spPr>
            <a:xfrm>
              <a:off x="2743200" y="5534563"/>
              <a:ext cx="0" cy="647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30" name="Group 129"/>
          <p:cNvGrpSpPr/>
          <p:nvPr/>
        </p:nvGrpSpPr>
        <p:grpSpPr>
          <a:xfrm>
            <a:off x="2743200" y="5744976"/>
            <a:ext cx="342620" cy="427224"/>
            <a:chOff x="2743200" y="5534563"/>
            <a:chExt cx="342620" cy="647309"/>
          </a:xfrm>
        </p:grpSpPr>
        <p:cxnSp>
          <p:nvCxnSpPr>
            <p:cNvPr id="131" name="Straight Arrow Connector 130"/>
            <p:cNvCxnSpPr/>
            <p:nvPr/>
          </p:nvCxnSpPr>
          <p:spPr>
            <a:xfrm>
              <a:off x="2743200" y="5534563"/>
              <a:ext cx="0" cy="647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33" name="Group 132"/>
          <p:cNvGrpSpPr/>
          <p:nvPr/>
        </p:nvGrpSpPr>
        <p:grpSpPr>
          <a:xfrm>
            <a:off x="3233756" y="5744976"/>
            <a:ext cx="342620" cy="427224"/>
            <a:chOff x="2743200" y="5534563"/>
            <a:chExt cx="342620" cy="647309"/>
          </a:xfrm>
        </p:grpSpPr>
        <p:cxnSp>
          <p:nvCxnSpPr>
            <p:cNvPr id="134" name="Straight Arrow Connector 133"/>
            <p:cNvCxnSpPr/>
            <p:nvPr/>
          </p:nvCxnSpPr>
          <p:spPr>
            <a:xfrm>
              <a:off x="2743200" y="5534563"/>
              <a:ext cx="0" cy="647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36" name="Group 135"/>
          <p:cNvGrpSpPr/>
          <p:nvPr/>
        </p:nvGrpSpPr>
        <p:grpSpPr>
          <a:xfrm>
            <a:off x="3657600" y="5744976"/>
            <a:ext cx="342620" cy="427224"/>
            <a:chOff x="2743200" y="5534563"/>
            <a:chExt cx="342620" cy="647309"/>
          </a:xfrm>
        </p:grpSpPr>
        <p:cxnSp>
          <p:nvCxnSpPr>
            <p:cNvPr id="137" name="Straight Arrow Connector 136"/>
            <p:cNvCxnSpPr/>
            <p:nvPr/>
          </p:nvCxnSpPr>
          <p:spPr>
            <a:xfrm>
              <a:off x="2743200" y="5534563"/>
              <a:ext cx="0" cy="647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39" name="Group 138"/>
          <p:cNvGrpSpPr/>
          <p:nvPr/>
        </p:nvGrpSpPr>
        <p:grpSpPr>
          <a:xfrm>
            <a:off x="4114800" y="5744976"/>
            <a:ext cx="342620" cy="427224"/>
            <a:chOff x="2743200" y="5534563"/>
            <a:chExt cx="342620" cy="647309"/>
          </a:xfrm>
        </p:grpSpPr>
        <p:cxnSp>
          <p:nvCxnSpPr>
            <p:cNvPr id="140" name="Straight Arrow Connector 139"/>
            <p:cNvCxnSpPr/>
            <p:nvPr/>
          </p:nvCxnSpPr>
          <p:spPr>
            <a:xfrm>
              <a:off x="2743200" y="5534563"/>
              <a:ext cx="0" cy="647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42" name="Group 141"/>
          <p:cNvGrpSpPr/>
          <p:nvPr/>
        </p:nvGrpSpPr>
        <p:grpSpPr>
          <a:xfrm>
            <a:off x="4572000" y="5744976"/>
            <a:ext cx="342620" cy="427224"/>
            <a:chOff x="2743200" y="5534563"/>
            <a:chExt cx="342620" cy="647309"/>
          </a:xfrm>
        </p:grpSpPr>
        <p:cxnSp>
          <p:nvCxnSpPr>
            <p:cNvPr id="143" name="Straight Arrow Connector 142"/>
            <p:cNvCxnSpPr/>
            <p:nvPr/>
          </p:nvCxnSpPr>
          <p:spPr>
            <a:xfrm>
              <a:off x="2743200" y="5534563"/>
              <a:ext cx="0" cy="647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45" name="Group 144"/>
          <p:cNvGrpSpPr/>
          <p:nvPr/>
        </p:nvGrpSpPr>
        <p:grpSpPr>
          <a:xfrm>
            <a:off x="5029200" y="5744976"/>
            <a:ext cx="342620" cy="427224"/>
            <a:chOff x="2743200" y="5534563"/>
            <a:chExt cx="342620" cy="647309"/>
          </a:xfrm>
        </p:grpSpPr>
        <p:cxnSp>
          <p:nvCxnSpPr>
            <p:cNvPr id="146" name="Straight Arrow Connector 145"/>
            <p:cNvCxnSpPr/>
            <p:nvPr/>
          </p:nvCxnSpPr>
          <p:spPr>
            <a:xfrm>
              <a:off x="2743200" y="5534563"/>
              <a:ext cx="0" cy="647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48" name="Group 147"/>
          <p:cNvGrpSpPr/>
          <p:nvPr/>
        </p:nvGrpSpPr>
        <p:grpSpPr>
          <a:xfrm>
            <a:off x="5486400" y="5744976"/>
            <a:ext cx="342620" cy="427224"/>
            <a:chOff x="2743200" y="5534563"/>
            <a:chExt cx="342620" cy="647309"/>
          </a:xfrm>
        </p:grpSpPr>
        <p:cxnSp>
          <p:nvCxnSpPr>
            <p:cNvPr id="149" name="Straight Arrow Connector 148"/>
            <p:cNvCxnSpPr/>
            <p:nvPr/>
          </p:nvCxnSpPr>
          <p:spPr>
            <a:xfrm>
              <a:off x="2743200" y="5534563"/>
              <a:ext cx="0" cy="6473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51" name="Group 150"/>
          <p:cNvGrpSpPr/>
          <p:nvPr/>
        </p:nvGrpSpPr>
        <p:grpSpPr>
          <a:xfrm>
            <a:off x="5943600" y="5744976"/>
            <a:ext cx="342620" cy="427224"/>
            <a:chOff x="2743200" y="5534563"/>
            <a:chExt cx="342620" cy="647309"/>
          </a:xfrm>
        </p:grpSpPr>
        <p:cxnSp>
          <p:nvCxnSpPr>
            <p:cNvPr id="152" name="Straight Arrow Connector 151"/>
            <p:cNvCxnSpPr/>
            <p:nvPr/>
          </p:nvCxnSpPr>
          <p:spPr>
            <a:xfrm>
              <a:off x="2743200" y="5534563"/>
              <a:ext cx="0" cy="647309"/>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54" name="Group 153"/>
          <p:cNvGrpSpPr/>
          <p:nvPr/>
        </p:nvGrpSpPr>
        <p:grpSpPr>
          <a:xfrm>
            <a:off x="6397155" y="5744976"/>
            <a:ext cx="342620" cy="427224"/>
            <a:chOff x="2743200" y="5534563"/>
            <a:chExt cx="342620" cy="647309"/>
          </a:xfrm>
        </p:grpSpPr>
        <p:cxnSp>
          <p:nvCxnSpPr>
            <p:cNvPr id="155" name="Straight Arrow Connector 154"/>
            <p:cNvCxnSpPr/>
            <p:nvPr/>
          </p:nvCxnSpPr>
          <p:spPr>
            <a:xfrm>
              <a:off x="2743200" y="5534563"/>
              <a:ext cx="0" cy="647309"/>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57" name="Group 156"/>
          <p:cNvGrpSpPr/>
          <p:nvPr/>
        </p:nvGrpSpPr>
        <p:grpSpPr>
          <a:xfrm>
            <a:off x="6858000" y="5744976"/>
            <a:ext cx="342620" cy="427224"/>
            <a:chOff x="2743200" y="5534563"/>
            <a:chExt cx="342620" cy="647309"/>
          </a:xfrm>
        </p:grpSpPr>
        <p:cxnSp>
          <p:nvCxnSpPr>
            <p:cNvPr id="158" name="Straight Arrow Connector 157"/>
            <p:cNvCxnSpPr/>
            <p:nvPr/>
          </p:nvCxnSpPr>
          <p:spPr>
            <a:xfrm>
              <a:off x="2743200" y="5534563"/>
              <a:ext cx="0" cy="647309"/>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819400" y="5843318"/>
              <a:ext cx="266420" cy="338554"/>
            </a:xfrm>
            <a:prstGeom prst="rect">
              <a:avLst/>
            </a:prstGeom>
            <a:noFill/>
          </p:spPr>
          <p:txBody>
            <a:bodyPr wrap="none" rtlCol="0">
              <a:spAutoFit/>
            </a:bodyPr>
            <a:lstStyle/>
            <a:p>
              <a:r>
                <a:rPr lang="en-US" sz="1600" b="1" dirty="0"/>
                <a:t>s</a:t>
              </a:r>
            </a:p>
          </p:txBody>
        </p:sp>
      </p:grpSp>
      <p:grpSp>
        <p:nvGrpSpPr>
          <p:cNvPr id="160" name="Group 159"/>
          <p:cNvGrpSpPr/>
          <p:nvPr/>
        </p:nvGrpSpPr>
        <p:grpSpPr>
          <a:xfrm>
            <a:off x="7315200" y="5744976"/>
            <a:ext cx="342620" cy="427224"/>
            <a:chOff x="2743200" y="5534563"/>
            <a:chExt cx="342620" cy="647309"/>
          </a:xfrm>
        </p:grpSpPr>
        <p:cxnSp>
          <p:nvCxnSpPr>
            <p:cNvPr id="161" name="Straight Arrow Connector 160"/>
            <p:cNvCxnSpPr/>
            <p:nvPr/>
          </p:nvCxnSpPr>
          <p:spPr>
            <a:xfrm>
              <a:off x="2743200" y="5534563"/>
              <a:ext cx="0" cy="647309"/>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2819400" y="5843318"/>
              <a:ext cx="266420" cy="338554"/>
            </a:xfrm>
            <a:prstGeom prst="rect">
              <a:avLst/>
            </a:prstGeom>
            <a:noFill/>
          </p:spPr>
          <p:txBody>
            <a:bodyPr wrap="none" rtlCol="0">
              <a:spAutoFit/>
            </a:bodyPr>
            <a:lstStyle/>
            <a:p>
              <a:r>
                <a:rPr lang="en-US" sz="1600" b="1" dirty="0"/>
                <a:t>s</a:t>
              </a:r>
            </a:p>
          </p:txBody>
        </p:sp>
      </p:grpSp>
    </p:spTree>
    <p:extLst>
      <p:ext uri="{BB962C8B-B14F-4D97-AF65-F5344CB8AC3E}">
        <p14:creationId xmlns:p14="http://schemas.microsoft.com/office/powerpoint/2010/main" val="22761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time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Default time </a:t>
                </a:r>
                <a14:m>
                  <m:oMath xmlns:m="http://schemas.openxmlformats.org/officeDocument/2006/math">
                    <m:r>
                      <a:rPr lang="en-US" sz="2400" i="1" smtClean="0">
                        <a:latin typeface="Cambria Math"/>
                        <a:ea typeface="Cambria Math"/>
                      </a:rPr>
                      <m:t>𝜏</m:t>
                    </m:r>
                  </m:oMath>
                </a14:m>
                <a:r>
                  <a:rPr lang="en-US" sz="2400" dirty="0"/>
                  <a:t> could be described as a random variable</a:t>
                </a:r>
              </a:p>
              <a:p>
                <a:r>
                  <a:rPr lang="en-US" sz="2400" dirty="0"/>
                  <a:t>As such has a cumulated distribution probability:</a:t>
                </a:r>
              </a:p>
              <a:p>
                <a:pPr marL="0" indent="0">
                  <a:buNone/>
                </a:pPr>
                <a14:m>
                  <m:oMathPara xmlns:m="http://schemas.openxmlformats.org/officeDocument/2006/math">
                    <m:oMathParaPr>
                      <m:jc m:val="center"/>
                    </m:oMathParaPr>
                    <m:oMath xmlns:m="http://schemas.openxmlformats.org/officeDocument/2006/math">
                      <m:r>
                        <a:rPr lang="en-US" sz="2400" b="0" i="1" smtClean="0">
                          <a:latin typeface="Cambria Math"/>
                        </a:rPr>
                        <m:t>𝐹</m:t>
                      </m:r>
                      <m:r>
                        <a:rPr lang="en-US" sz="2400" b="0" i="1" smtClean="0">
                          <a:latin typeface="Cambria Math"/>
                        </a:rPr>
                        <m:t>(</m:t>
                      </m:r>
                      <m:r>
                        <a:rPr lang="en-US" sz="2400" b="0" i="1" smtClean="0">
                          <a:latin typeface="Cambria Math"/>
                        </a:rPr>
                        <m:t>𝑡</m:t>
                      </m:r>
                      <m:r>
                        <a:rPr lang="en-US" sz="2400" b="0" i="1" smtClean="0">
                          <a:latin typeface="Cambria Math"/>
                        </a:rPr>
                        <m:t>)=</m:t>
                      </m:r>
                      <m:r>
                        <a:rPr lang="en-US" sz="2400" b="0" i="1" smtClean="0">
                          <a:latin typeface="Cambria Math"/>
                          <a:ea typeface="Cambria Math"/>
                        </a:rPr>
                        <m:t>𝑃</m:t>
                      </m:r>
                      <m:r>
                        <a:rPr lang="en-US" sz="2400" b="0" i="1" smtClean="0">
                          <a:latin typeface="Cambria Math"/>
                          <a:ea typeface="Cambria Math"/>
                        </a:rPr>
                        <m:t>(</m:t>
                      </m:r>
                      <m:r>
                        <a:rPr lang="en-US" sz="2400" b="0" i="1" smtClean="0">
                          <a:latin typeface="Cambria Math"/>
                          <a:ea typeface="Cambria Math"/>
                        </a:rPr>
                        <m:t>𝜏</m:t>
                      </m:r>
                      <m:r>
                        <a:rPr lang="en-US" sz="2400" b="0" i="1" smtClean="0">
                          <a:latin typeface="Cambria Math"/>
                          <a:ea typeface="Cambria Math"/>
                        </a:rPr>
                        <m:t>&lt;</m:t>
                      </m:r>
                      <m:r>
                        <a:rPr lang="en-US" sz="2400" b="0" i="1" smtClean="0">
                          <a:latin typeface="Cambria Math"/>
                          <a:ea typeface="Cambria Math"/>
                        </a:rPr>
                        <m:t>𝑡</m:t>
                      </m:r>
                      <m:r>
                        <a:rPr lang="en-US" sz="2400" b="0" i="1" smtClean="0">
                          <a:latin typeface="Cambria Math"/>
                          <a:ea typeface="Cambria Math"/>
                        </a:rPr>
                        <m:t>)</m:t>
                      </m:r>
                    </m:oMath>
                  </m:oMathPara>
                </a14:m>
                <a:endParaRPr lang="en-US" sz="2400" dirty="0"/>
              </a:p>
              <a:p>
                <a:r>
                  <a:rPr lang="en-US" sz="2400" dirty="0"/>
                  <a:t>Usually it is defined in pair with survival probability </a:t>
                </a:r>
                <a14:m>
                  <m:oMath xmlns:m="http://schemas.openxmlformats.org/officeDocument/2006/math">
                    <m:r>
                      <a:rPr lang="en-US" sz="2400" b="0" i="1" smtClean="0">
                        <a:latin typeface="Cambria Math"/>
                      </a:rPr>
                      <m:t>𝑄</m:t>
                    </m:r>
                    <m:r>
                      <a:rPr lang="en-US" sz="2400" b="0" i="1" smtClean="0">
                        <a:latin typeface="Cambria Math"/>
                      </a:rPr>
                      <m:t>(</m:t>
                    </m:r>
                    <m:r>
                      <a:rPr lang="en-US" sz="2400" b="0" i="1" smtClean="0">
                        <a:latin typeface="Cambria Math"/>
                      </a:rPr>
                      <m:t>𝑡</m:t>
                    </m:r>
                    <m:r>
                      <a:rPr lang="en-US" sz="2400" b="0" i="1" smtClean="0">
                        <a:latin typeface="Cambria Math"/>
                      </a:rPr>
                      <m:t>)</m:t>
                    </m:r>
                  </m:oMath>
                </a14:m>
                <a:r>
                  <a:rPr lang="en-US" sz="2400" dirty="0"/>
                  <a:t> – probability that company survive to time </a:t>
                </a:r>
                <a14:m>
                  <m:oMath xmlns:m="http://schemas.openxmlformats.org/officeDocument/2006/math">
                    <m:r>
                      <a:rPr lang="en-US" sz="2400" i="1" smtClean="0">
                        <a:latin typeface="Cambria Math"/>
                        <a:ea typeface="Cambria Math"/>
                      </a:rPr>
                      <m:t>𝜏</m:t>
                    </m:r>
                  </m:oMath>
                </a14:m>
                <a:r>
                  <a:rPr lang="en-US" sz="2400" dirty="0"/>
                  <a: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𝐹</m:t>
                      </m:r>
                      <m:d>
                        <m:dPr>
                          <m:ctrlPr>
                            <a:rPr lang="en-US" sz="2400" i="1">
                              <a:latin typeface="Cambria Math" panose="02040503050406030204" pitchFamily="18" charset="0"/>
                            </a:rPr>
                          </m:ctrlPr>
                        </m:dPr>
                        <m:e>
                          <m:r>
                            <a:rPr lang="en-US" sz="2400" i="1">
                              <a:latin typeface="Cambria Math"/>
                            </a:rPr>
                            <m:t>𝑡</m:t>
                          </m:r>
                        </m:e>
                      </m:d>
                      <m:r>
                        <a:rPr lang="en-US" sz="2400" i="1">
                          <a:latin typeface="Cambria Math"/>
                        </a:rPr>
                        <m:t>=</m:t>
                      </m:r>
                      <m:r>
                        <a:rPr lang="en-US" sz="2400" i="1">
                          <a:latin typeface="Cambria Math"/>
                          <a:ea typeface="Cambria Math"/>
                        </a:rPr>
                        <m:t>𝑃</m:t>
                      </m:r>
                      <m:d>
                        <m:dPr>
                          <m:ctrlPr>
                            <a:rPr lang="en-US" sz="2400" i="1">
                              <a:latin typeface="Cambria Math" panose="02040503050406030204" pitchFamily="18" charset="0"/>
                              <a:ea typeface="Cambria Math"/>
                            </a:rPr>
                          </m:ctrlPr>
                        </m:dPr>
                        <m:e>
                          <m:r>
                            <a:rPr lang="en-US" sz="2400" i="1">
                              <a:latin typeface="Cambria Math"/>
                              <a:ea typeface="Cambria Math"/>
                            </a:rPr>
                            <m:t>𝜏</m:t>
                          </m:r>
                          <m:r>
                            <a:rPr lang="en-US" sz="2400" i="1">
                              <a:latin typeface="Cambria Math"/>
                              <a:ea typeface="Cambria Math"/>
                            </a:rPr>
                            <m:t>&lt;</m:t>
                          </m:r>
                          <m:r>
                            <a:rPr lang="en-US" sz="2400" i="1">
                              <a:latin typeface="Cambria Math"/>
                              <a:ea typeface="Cambria Math"/>
                            </a:rPr>
                            <m:t>𝑡</m:t>
                          </m:r>
                        </m:e>
                      </m:d>
                      <m:r>
                        <a:rPr lang="en-US" sz="2400" b="0" i="1" smtClean="0">
                          <a:latin typeface="Cambria Math"/>
                          <a:ea typeface="Cambria Math"/>
                        </a:rPr>
                        <m:t>=1−</m:t>
                      </m:r>
                      <m:r>
                        <a:rPr lang="en-US" sz="2400" b="0" i="1" smtClean="0">
                          <a:latin typeface="Cambria Math"/>
                          <a:ea typeface="Cambria Math"/>
                        </a:rPr>
                        <m:t>𝑄</m:t>
                      </m:r>
                      <m:r>
                        <a:rPr lang="en-US" sz="2400" b="0" i="1" smtClean="0">
                          <a:latin typeface="Cambria Math"/>
                          <a:ea typeface="Cambria Math"/>
                        </a:rPr>
                        <m:t>(</m:t>
                      </m:r>
                      <m:r>
                        <a:rPr lang="en-US" sz="2400" b="0" i="1" smtClean="0">
                          <a:latin typeface="Cambria Math"/>
                          <a:ea typeface="Cambria Math"/>
                        </a:rPr>
                        <m:t>𝑡</m:t>
                      </m:r>
                      <m:r>
                        <a:rPr lang="en-US" sz="2400" b="0" i="1" smtClean="0">
                          <a:latin typeface="Cambria Math"/>
                          <a:ea typeface="Cambria Math"/>
                        </a:rPr>
                        <m:t>)</m:t>
                      </m:r>
                    </m:oMath>
                  </m:oMathPara>
                </a14:m>
                <a:endParaRPr lang="en-US" sz="2400" dirty="0"/>
              </a:p>
              <a:p>
                <a:r>
                  <a:rPr lang="en-US" sz="2400" dirty="0"/>
                  <a:t>One may describe survival probability with so called constant hazard rate model:</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𝑄</m:t>
                      </m:r>
                      <m:d>
                        <m:dPr>
                          <m:ctrlPr>
                            <a:rPr lang="en-US" sz="2400" b="0" i="1" smtClean="0">
                              <a:latin typeface="Cambria Math" panose="02040503050406030204" pitchFamily="18" charset="0"/>
                            </a:rPr>
                          </m:ctrlPr>
                        </m:dPr>
                        <m:e>
                          <m:r>
                            <a:rPr lang="en-US" sz="2400" b="0" i="1" smtClean="0">
                              <a:latin typeface="Cambria Math"/>
                            </a:rPr>
                            <m:t>𝑡</m:t>
                          </m:r>
                        </m:e>
                      </m:d>
                      <m:r>
                        <a:rPr lang="en-US" sz="2400" b="0" i="1" smtClean="0">
                          <a:latin typeface="Cambria Math"/>
                        </a:rPr>
                        <m:t>= </m:t>
                      </m:r>
                      <m:sSup>
                        <m:sSupPr>
                          <m:ctrlPr>
                            <a:rPr lang="en-US" sz="2400" b="0" i="1" smtClean="0">
                              <a:latin typeface="Cambria Math" panose="02040503050406030204" pitchFamily="18" charset="0"/>
                            </a:rPr>
                          </m:ctrlPr>
                        </m:sSupPr>
                        <m:e>
                          <m:r>
                            <a:rPr lang="en-US" sz="2400" b="0" i="1" smtClean="0">
                              <a:latin typeface="Cambria Math"/>
                            </a:rPr>
                            <m:t>𝑒</m:t>
                          </m:r>
                        </m:e>
                        <m:sup>
                          <m:r>
                            <a:rPr lang="en-US" sz="2400" b="0" i="1" smtClean="0">
                              <a:latin typeface="Cambria Math"/>
                            </a:rPr>
                            <m:t>−</m:t>
                          </m:r>
                          <m:r>
                            <a:rPr lang="en-US" sz="2400" b="0" i="1" smtClean="0">
                              <a:latin typeface="Cambria Math"/>
                            </a:rPr>
                            <m:t>h𝑡</m:t>
                          </m:r>
                        </m:sup>
                      </m:sSup>
                    </m:oMath>
                  </m:oMathPara>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US">
                    <a:noFill/>
                  </a:rPr>
                  <a:t> </a:t>
                </a:r>
              </a:p>
            </p:txBody>
          </p:sp>
        </mc:Fallback>
      </mc:AlternateContent>
    </p:spTree>
    <p:extLst>
      <p:ext uri="{BB962C8B-B14F-4D97-AF65-F5344CB8AC3E}">
        <p14:creationId xmlns:p14="http://schemas.microsoft.com/office/powerpoint/2010/main" val="239068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Risky bond and risky CDS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sz="2400" dirty="0"/>
                  <a:t>If bond issuer defaults coupons are paid only until default. After default only part, recovery </a:t>
                </a:r>
                <a14:m>
                  <m:oMath xmlns:m="http://schemas.openxmlformats.org/officeDocument/2006/math">
                    <m:r>
                      <a:rPr lang="en-US" sz="2400" b="0" i="1" smtClean="0">
                        <a:latin typeface="Cambria Math"/>
                      </a:rPr>
                      <m:t>𝑅</m:t>
                    </m:r>
                  </m:oMath>
                </a14:m>
                <a:r>
                  <a:rPr lang="en-US" sz="2400" dirty="0"/>
                  <a:t>, of notional is paid</a:t>
                </a:r>
              </a:p>
              <a:p>
                <a:pPr algn="just"/>
                <a:endParaRPr lang="en-US" sz="2400" dirty="0"/>
              </a:p>
              <a:p>
                <a:pPr algn="just"/>
                <a:endParaRPr lang="en-US" sz="2400" dirty="0"/>
              </a:p>
              <a:p>
                <a:pPr algn="just"/>
                <a:endParaRPr lang="en-US" sz="2400" dirty="0"/>
              </a:p>
              <a:p>
                <a:pPr marL="0" indent="0" algn="just">
                  <a:buNone/>
                </a:pPr>
                <a:endParaRPr lang="en-US" sz="2400" dirty="0"/>
              </a:p>
              <a:p>
                <a:pPr algn="just"/>
                <a:r>
                  <a:rPr lang="en-US" sz="2400" dirty="0"/>
                  <a:t>In case of default </a:t>
                </a:r>
                <a:r>
                  <a:rPr lang="en-US" sz="2400" dirty="0" err="1"/>
                  <a:t>cds</a:t>
                </a:r>
                <a:r>
                  <a:rPr lang="en-US" sz="2400" dirty="0"/>
                  <a:t> issuer payment of premium is stopped and </a:t>
                </a:r>
                <a:r>
                  <a:rPr lang="en-US" sz="2400" dirty="0" err="1"/>
                  <a:t>cds</a:t>
                </a:r>
                <a:r>
                  <a:rPr lang="en-US" sz="2400" dirty="0"/>
                  <a:t> buyer loses protection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t="-1078" r="-1111"/>
                </a:stretch>
              </a:blipFill>
            </p:spPr>
            <p:txBody>
              <a:bodyPr/>
              <a:lstStyle/>
              <a:p>
                <a:r>
                  <a:rPr lang="en-US">
                    <a:noFill/>
                  </a:rPr>
                  <a:t> </a:t>
                </a:r>
              </a:p>
            </p:txBody>
          </p:sp>
        </mc:Fallback>
      </mc:AlternateContent>
      <p:sp>
        <p:nvSpPr>
          <p:cNvPr id="8" name="TextBox 7"/>
          <p:cNvSpPr txBox="1"/>
          <p:nvPr/>
        </p:nvSpPr>
        <p:spPr>
          <a:xfrm>
            <a:off x="7324460" y="3962400"/>
            <a:ext cx="485921" cy="338554"/>
          </a:xfrm>
          <a:prstGeom prst="rect">
            <a:avLst/>
          </a:prstGeom>
          <a:noFill/>
        </p:spPr>
        <p:txBody>
          <a:bodyPr wrap="none" rtlCol="0">
            <a:spAutoFit/>
          </a:bodyPr>
          <a:lstStyle/>
          <a:p>
            <a:r>
              <a:rPr lang="en-US" sz="1600" b="1" dirty="0"/>
              <a:t>T</a:t>
            </a:r>
          </a:p>
        </p:txBody>
      </p:sp>
      <p:grpSp>
        <p:nvGrpSpPr>
          <p:cNvPr id="117" name="Group 116"/>
          <p:cNvGrpSpPr/>
          <p:nvPr/>
        </p:nvGrpSpPr>
        <p:grpSpPr>
          <a:xfrm>
            <a:off x="914400" y="2480846"/>
            <a:ext cx="7305940" cy="1820108"/>
            <a:chOff x="914400" y="2480846"/>
            <a:chExt cx="7305940" cy="1820108"/>
          </a:xfrm>
        </p:grpSpPr>
        <p:sp>
          <p:nvSpPr>
            <p:cNvPr id="9" name="TextBox 8"/>
            <p:cNvSpPr txBox="1"/>
            <p:nvPr/>
          </p:nvSpPr>
          <p:spPr>
            <a:xfrm>
              <a:off x="1838060" y="3962400"/>
              <a:ext cx="491375" cy="338554"/>
            </a:xfrm>
            <a:prstGeom prst="rect">
              <a:avLst/>
            </a:prstGeom>
            <a:noFill/>
          </p:spPr>
          <p:txBody>
            <a:bodyPr wrap="none" rtlCol="0">
              <a:spAutoFit/>
            </a:bodyPr>
            <a:lstStyle/>
            <a:p>
              <a:r>
                <a:rPr lang="en-US" sz="1600" b="1" dirty="0"/>
                <a:t>0</a:t>
              </a:r>
            </a:p>
          </p:txBody>
        </p:sp>
        <p:grpSp>
          <p:nvGrpSpPr>
            <p:cNvPr id="115" name="Group 114"/>
            <p:cNvGrpSpPr/>
            <p:nvPr/>
          </p:nvGrpSpPr>
          <p:grpSpPr>
            <a:xfrm>
              <a:off x="914400" y="2480846"/>
              <a:ext cx="7305940" cy="1786354"/>
              <a:chOff x="914400" y="2286000"/>
              <a:chExt cx="7305940" cy="1786354"/>
            </a:xfrm>
          </p:grpSpPr>
          <p:cxnSp>
            <p:nvCxnSpPr>
              <p:cNvPr id="4" name="Straight Arrow Connector 3"/>
              <p:cNvCxnSpPr/>
              <p:nvPr/>
            </p:nvCxnSpPr>
            <p:spPr>
              <a:xfrm flipH="1" flipV="1">
                <a:off x="5784533" y="2912476"/>
                <a:ext cx="9594" cy="821323"/>
              </a:xfrm>
              <a:prstGeom prst="straightConnector1">
                <a:avLst/>
              </a:prstGeom>
              <a:ln w="38100">
                <a:prstDash val="soli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800460" y="2819400"/>
                <a:ext cx="434734" cy="338554"/>
              </a:xfrm>
              <a:prstGeom prst="rect">
                <a:avLst/>
              </a:prstGeom>
              <a:noFill/>
            </p:spPr>
            <p:txBody>
              <a:bodyPr wrap="none" rtlCol="0">
                <a:spAutoFit/>
              </a:bodyPr>
              <a:lstStyle/>
              <a:p>
                <a:r>
                  <a:rPr lang="en-US" sz="1600" b="1" dirty="0"/>
                  <a:t>RN</a:t>
                </a:r>
              </a:p>
            </p:txBody>
          </p:sp>
          <p:cxnSp>
            <p:nvCxnSpPr>
              <p:cNvPr id="11" name="Straight Arrow Connector 10"/>
              <p:cNvCxnSpPr/>
              <p:nvPr/>
            </p:nvCxnSpPr>
            <p:spPr>
              <a:xfrm>
                <a:off x="914400" y="3771476"/>
                <a:ext cx="7305940" cy="91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28800" y="3681546"/>
                <a:ext cx="0" cy="198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15200" y="3681546"/>
                <a:ext cx="0" cy="198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0" y="3688079"/>
                <a:ext cx="0" cy="198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62600" y="3733800"/>
                <a:ext cx="343364" cy="338554"/>
              </a:xfrm>
              <a:prstGeom prst="rect">
                <a:avLst/>
              </a:prstGeom>
              <a:noFill/>
            </p:spPr>
            <p:txBody>
              <a:bodyPr wrap="none" rtlCol="0">
                <a:spAutoFit/>
              </a:bodyPr>
              <a:lstStyle/>
              <a:p>
                <a:r>
                  <a:rPr lang="en-US" sz="1600" b="1" dirty="0">
                    <a:latin typeface="Symbol" panose="05050102010706020507" pitchFamily="18" charset="2"/>
                  </a:rPr>
                  <a:t>t</a:t>
                </a:r>
                <a:r>
                  <a:rPr lang="en-US" sz="1600" b="1" baseline="-25000" dirty="0">
                    <a:latin typeface="Symbol" panose="05050102010706020507" pitchFamily="18" charset="2"/>
                  </a:rPr>
                  <a:t>1</a:t>
                </a:r>
              </a:p>
            </p:txBody>
          </p:sp>
          <p:cxnSp>
            <p:nvCxnSpPr>
              <p:cNvPr id="16" name="Straight Arrow Connector 15"/>
              <p:cNvCxnSpPr/>
              <p:nvPr/>
            </p:nvCxnSpPr>
            <p:spPr>
              <a:xfrm flipV="1">
                <a:off x="2295260" y="3352800"/>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95260" y="3200400"/>
                <a:ext cx="293670" cy="338554"/>
              </a:xfrm>
              <a:prstGeom prst="rect">
                <a:avLst/>
              </a:prstGeom>
              <a:noFill/>
            </p:spPr>
            <p:txBody>
              <a:bodyPr wrap="none" rtlCol="0">
                <a:spAutoFit/>
              </a:bodyPr>
              <a:lstStyle/>
              <a:p>
                <a:r>
                  <a:rPr lang="en-US" sz="1600" b="1" dirty="0"/>
                  <a:t>C</a:t>
                </a:r>
              </a:p>
            </p:txBody>
          </p:sp>
          <p:cxnSp>
            <p:nvCxnSpPr>
              <p:cNvPr id="19" name="Straight Arrow Connector 18"/>
              <p:cNvCxnSpPr/>
              <p:nvPr/>
            </p:nvCxnSpPr>
            <p:spPr>
              <a:xfrm flipV="1">
                <a:off x="2752460" y="3352800"/>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52460" y="3200400"/>
                <a:ext cx="293670" cy="338554"/>
              </a:xfrm>
              <a:prstGeom prst="rect">
                <a:avLst/>
              </a:prstGeom>
              <a:noFill/>
            </p:spPr>
            <p:txBody>
              <a:bodyPr wrap="none" rtlCol="0">
                <a:spAutoFit/>
              </a:bodyPr>
              <a:lstStyle/>
              <a:p>
                <a:r>
                  <a:rPr lang="en-US" sz="1600" b="1" dirty="0"/>
                  <a:t>C</a:t>
                </a:r>
              </a:p>
            </p:txBody>
          </p:sp>
          <p:cxnSp>
            <p:nvCxnSpPr>
              <p:cNvPr id="22" name="Straight Arrow Connector 21"/>
              <p:cNvCxnSpPr/>
              <p:nvPr/>
            </p:nvCxnSpPr>
            <p:spPr>
              <a:xfrm flipV="1">
                <a:off x="3243016" y="3352800"/>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43016" y="3200400"/>
                <a:ext cx="293670" cy="338554"/>
              </a:xfrm>
              <a:prstGeom prst="rect">
                <a:avLst/>
              </a:prstGeom>
              <a:noFill/>
            </p:spPr>
            <p:txBody>
              <a:bodyPr wrap="none" rtlCol="0">
                <a:spAutoFit/>
              </a:bodyPr>
              <a:lstStyle/>
              <a:p>
                <a:r>
                  <a:rPr lang="en-US" sz="1600" b="1" dirty="0"/>
                  <a:t>C</a:t>
                </a:r>
              </a:p>
            </p:txBody>
          </p:sp>
          <p:cxnSp>
            <p:nvCxnSpPr>
              <p:cNvPr id="25" name="Straight Arrow Connector 24"/>
              <p:cNvCxnSpPr/>
              <p:nvPr/>
            </p:nvCxnSpPr>
            <p:spPr>
              <a:xfrm flipV="1">
                <a:off x="3666860" y="3352800"/>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666860" y="3200400"/>
                <a:ext cx="293670" cy="338554"/>
              </a:xfrm>
              <a:prstGeom prst="rect">
                <a:avLst/>
              </a:prstGeom>
              <a:noFill/>
            </p:spPr>
            <p:txBody>
              <a:bodyPr wrap="none" rtlCol="0">
                <a:spAutoFit/>
              </a:bodyPr>
              <a:lstStyle/>
              <a:p>
                <a:r>
                  <a:rPr lang="en-US" sz="1600" b="1" dirty="0"/>
                  <a:t>C</a:t>
                </a:r>
              </a:p>
            </p:txBody>
          </p:sp>
          <p:cxnSp>
            <p:nvCxnSpPr>
              <p:cNvPr id="28" name="Straight Arrow Connector 27"/>
              <p:cNvCxnSpPr/>
              <p:nvPr/>
            </p:nvCxnSpPr>
            <p:spPr>
              <a:xfrm flipV="1">
                <a:off x="4124060" y="3352800"/>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24060" y="3200400"/>
                <a:ext cx="293670" cy="338554"/>
              </a:xfrm>
              <a:prstGeom prst="rect">
                <a:avLst/>
              </a:prstGeom>
              <a:noFill/>
            </p:spPr>
            <p:txBody>
              <a:bodyPr wrap="none" rtlCol="0">
                <a:spAutoFit/>
              </a:bodyPr>
              <a:lstStyle/>
              <a:p>
                <a:r>
                  <a:rPr lang="en-US" sz="1600" b="1" dirty="0"/>
                  <a:t>C</a:t>
                </a:r>
              </a:p>
            </p:txBody>
          </p:sp>
          <p:cxnSp>
            <p:nvCxnSpPr>
              <p:cNvPr id="31" name="Straight Arrow Connector 30"/>
              <p:cNvCxnSpPr/>
              <p:nvPr/>
            </p:nvCxnSpPr>
            <p:spPr>
              <a:xfrm flipV="1">
                <a:off x="4581260" y="3352800"/>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81260" y="3200400"/>
                <a:ext cx="293670" cy="338554"/>
              </a:xfrm>
              <a:prstGeom prst="rect">
                <a:avLst/>
              </a:prstGeom>
              <a:noFill/>
            </p:spPr>
            <p:txBody>
              <a:bodyPr wrap="none" rtlCol="0">
                <a:spAutoFit/>
              </a:bodyPr>
              <a:lstStyle/>
              <a:p>
                <a:r>
                  <a:rPr lang="en-US" sz="1600" b="1" dirty="0"/>
                  <a:t>C</a:t>
                </a:r>
              </a:p>
            </p:txBody>
          </p:sp>
          <p:cxnSp>
            <p:nvCxnSpPr>
              <p:cNvPr id="34" name="Straight Arrow Connector 33"/>
              <p:cNvCxnSpPr/>
              <p:nvPr/>
            </p:nvCxnSpPr>
            <p:spPr>
              <a:xfrm flipV="1">
                <a:off x="5038460" y="3352800"/>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38460" y="3200400"/>
                <a:ext cx="293670" cy="338554"/>
              </a:xfrm>
              <a:prstGeom prst="rect">
                <a:avLst/>
              </a:prstGeom>
              <a:noFill/>
            </p:spPr>
            <p:txBody>
              <a:bodyPr wrap="none" rtlCol="0">
                <a:spAutoFit/>
              </a:bodyPr>
              <a:lstStyle/>
              <a:p>
                <a:r>
                  <a:rPr lang="en-US" sz="1600" b="1" dirty="0"/>
                  <a:t>C</a:t>
                </a:r>
              </a:p>
            </p:txBody>
          </p:sp>
          <p:cxnSp>
            <p:nvCxnSpPr>
              <p:cNvPr id="37" name="Straight Arrow Connector 36"/>
              <p:cNvCxnSpPr/>
              <p:nvPr/>
            </p:nvCxnSpPr>
            <p:spPr>
              <a:xfrm flipV="1">
                <a:off x="5495660" y="3352800"/>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95660" y="3200400"/>
                <a:ext cx="293670" cy="338554"/>
              </a:xfrm>
              <a:prstGeom prst="rect">
                <a:avLst/>
              </a:prstGeom>
              <a:noFill/>
            </p:spPr>
            <p:txBody>
              <a:bodyPr wrap="none" rtlCol="0">
                <a:spAutoFit/>
              </a:bodyPr>
              <a:lstStyle/>
              <a:p>
                <a:r>
                  <a:rPr lang="en-US" sz="1600" b="1" dirty="0"/>
                  <a:t>C</a:t>
                </a:r>
              </a:p>
            </p:txBody>
          </p:sp>
          <p:cxnSp>
            <p:nvCxnSpPr>
              <p:cNvPr id="40" name="Straight Arrow Connector 39"/>
              <p:cNvCxnSpPr/>
              <p:nvPr/>
            </p:nvCxnSpPr>
            <p:spPr>
              <a:xfrm flipV="1">
                <a:off x="5952860" y="3352800"/>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952860" y="3200400"/>
                <a:ext cx="293670" cy="338554"/>
              </a:xfrm>
              <a:prstGeom prst="rect">
                <a:avLst/>
              </a:prstGeom>
              <a:noFill/>
            </p:spPr>
            <p:txBody>
              <a:bodyPr wrap="none" rtlCol="0">
                <a:spAutoFit/>
              </a:bodyPr>
              <a:lstStyle/>
              <a:p>
                <a:r>
                  <a:rPr lang="en-US" sz="1600" b="1" dirty="0"/>
                  <a:t>C</a:t>
                </a:r>
              </a:p>
            </p:txBody>
          </p:sp>
          <p:cxnSp>
            <p:nvCxnSpPr>
              <p:cNvPr id="43" name="Straight Arrow Connector 42"/>
              <p:cNvCxnSpPr/>
              <p:nvPr/>
            </p:nvCxnSpPr>
            <p:spPr>
              <a:xfrm flipV="1">
                <a:off x="6406415" y="3352800"/>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06415" y="3200400"/>
                <a:ext cx="293670" cy="338554"/>
              </a:xfrm>
              <a:prstGeom prst="rect">
                <a:avLst/>
              </a:prstGeom>
              <a:noFill/>
            </p:spPr>
            <p:txBody>
              <a:bodyPr wrap="none" rtlCol="0">
                <a:spAutoFit/>
              </a:bodyPr>
              <a:lstStyle/>
              <a:p>
                <a:r>
                  <a:rPr lang="en-US" sz="1600" b="1" dirty="0"/>
                  <a:t>C</a:t>
                </a:r>
              </a:p>
            </p:txBody>
          </p:sp>
          <p:cxnSp>
            <p:nvCxnSpPr>
              <p:cNvPr id="46" name="Straight Arrow Connector 45"/>
              <p:cNvCxnSpPr/>
              <p:nvPr/>
            </p:nvCxnSpPr>
            <p:spPr>
              <a:xfrm flipV="1">
                <a:off x="6867260" y="3352800"/>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867260" y="3200400"/>
                <a:ext cx="293670" cy="338554"/>
              </a:xfrm>
              <a:prstGeom prst="rect">
                <a:avLst/>
              </a:prstGeom>
              <a:noFill/>
            </p:spPr>
            <p:txBody>
              <a:bodyPr wrap="none" rtlCol="0">
                <a:spAutoFit/>
              </a:bodyPr>
              <a:lstStyle/>
              <a:p>
                <a:r>
                  <a:rPr lang="en-US" sz="1600" b="1" dirty="0"/>
                  <a:t>C</a:t>
                </a:r>
              </a:p>
            </p:txBody>
          </p:sp>
          <p:cxnSp>
            <p:nvCxnSpPr>
              <p:cNvPr id="49" name="Straight Arrow Connector 48"/>
              <p:cNvCxnSpPr/>
              <p:nvPr/>
            </p:nvCxnSpPr>
            <p:spPr>
              <a:xfrm flipV="1">
                <a:off x="7324460" y="3352800"/>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24460" y="3200400"/>
                <a:ext cx="293670" cy="338554"/>
              </a:xfrm>
              <a:prstGeom prst="rect">
                <a:avLst/>
              </a:prstGeom>
              <a:noFill/>
            </p:spPr>
            <p:txBody>
              <a:bodyPr wrap="none" rtlCol="0">
                <a:spAutoFit/>
              </a:bodyPr>
              <a:lstStyle/>
              <a:p>
                <a:r>
                  <a:rPr lang="en-US" sz="1600" b="1" dirty="0"/>
                  <a:t>C</a:t>
                </a:r>
              </a:p>
            </p:txBody>
          </p:sp>
          <p:cxnSp>
            <p:nvCxnSpPr>
              <p:cNvPr id="62" name="Straight Arrow Connector 61"/>
              <p:cNvCxnSpPr/>
              <p:nvPr/>
            </p:nvCxnSpPr>
            <p:spPr>
              <a:xfrm flipV="1">
                <a:off x="7324460" y="2323708"/>
                <a:ext cx="0" cy="1029092"/>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400763" y="2286000"/>
                <a:ext cx="319318" cy="338554"/>
              </a:xfrm>
              <a:prstGeom prst="rect">
                <a:avLst/>
              </a:prstGeom>
              <a:noFill/>
            </p:spPr>
            <p:txBody>
              <a:bodyPr wrap="none" rtlCol="0">
                <a:spAutoFit/>
              </a:bodyPr>
              <a:lstStyle/>
              <a:p>
                <a:r>
                  <a:rPr lang="en-US" sz="1600" b="1" dirty="0"/>
                  <a:t>N</a:t>
                </a:r>
              </a:p>
            </p:txBody>
          </p:sp>
        </p:grpSp>
      </p:grpSp>
      <p:grpSp>
        <p:nvGrpSpPr>
          <p:cNvPr id="116" name="Group 115"/>
          <p:cNvGrpSpPr/>
          <p:nvPr/>
        </p:nvGrpSpPr>
        <p:grpSpPr>
          <a:xfrm>
            <a:off x="914400" y="4800600"/>
            <a:ext cx="7305940" cy="1473655"/>
            <a:chOff x="914400" y="4698545"/>
            <a:chExt cx="7305940" cy="1473655"/>
          </a:xfrm>
        </p:grpSpPr>
        <p:cxnSp>
          <p:nvCxnSpPr>
            <p:cNvPr id="66" name="Straight Arrow Connector 65"/>
            <p:cNvCxnSpPr/>
            <p:nvPr/>
          </p:nvCxnSpPr>
          <p:spPr>
            <a:xfrm flipV="1">
              <a:off x="5791200" y="4698545"/>
              <a:ext cx="0" cy="1029092"/>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781606" y="4748347"/>
              <a:ext cx="466794" cy="338554"/>
            </a:xfrm>
            <a:prstGeom prst="rect">
              <a:avLst/>
            </a:prstGeom>
            <a:noFill/>
          </p:spPr>
          <p:txBody>
            <a:bodyPr wrap="none" rtlCol="0">
              <a:spAutoFit/>
            </a:bodyPr>
            <a:lstStyle/>
            <a:p>
              <a:r>
                <a:rPr lang="en-US" sz="1600" b="1" dirty="0"/>
                <a:t>1-R</a:t>
              </a:r>
            </a:p>
          </p:txBody>
        </p:sp>
        <p:grpSp>
          <p:nvGrpSpPr>
            <p:cNvPr id="69" name="Group 68"/>
            <p:cNvGrpSpPr/>
            <p:nvPr/>
          </p:nvGrpSpPr>
          <p:grpSpPr>
            <a:xfrm>
              <a:off x="914400" y="5641884"/>
              <a:ext cx="7305940" cy="238973"/>
              <a:chOff x="187032" y="4158902"/>
              <a:chExt cx="4372641" cy="367651"/>
            </a:xfrm>
          </p:grpSpPr>
          <p:cxnSp>
            <p:nvCxnSpPr>
              <p:cNvPr id="73" name="Straight Arrow Connector 72"/>
              <p:cNvCxnSpPr/>
              <p:nvPr/>
            </p:nvCxnSpPr>
            <p:spPr>
              <a:xfrm>
                <a:off x="187032" y="4329354"/>
                <a:ext cx="4372641" cy="140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34305" y="41910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017942" y="41910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105821" y="4158902"/>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973936" y="4221753"/>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7315200" y="5777482"/>
              <a:ext cx="485921" cy="338554"/>
            </a:xfrm>
            <a:prstGeom prst="rect">
              <a:avLst/>
            </a:prstGeom>
            <a:noFill/>
          </p:spPr>
          <p:txBody>
            <a:bodyPr wrap="none" rtlCol="0">
              <a:spAutoFit/>
            </a:bodyPr>
            <a:lstStyle/>
            <a:p>
              <a:r>
                <a:rPr lang="en-US" sz="1600" b="1" dirty="0"/>
                <a:t>T</a:t>
              </a:r>
            </a:p>
          </p:txBody>
        </p:sp>
        <p:sp>
          <p:nvSpPr>
            <p:cNvPr id="71" name="TextBox 70"/>
            <p:cNvSpPr txBox="1"/>
            <p:nvPr/>
          </p:nvSpPr>
          <p:spPr>
            <a:xfrm>
              <a:off x="1828800" y="5782673"/>
              <a:ext cx="491375" cy="338554"/>
            </a:xfrm>
            <a:prstGeom prst="rect">
              <a:avLst/>
            </a:prstGeom>
            <a:noFill/>
          </p:spPr>
          <p:txBody>
            <a:bodyPr wrap="none" rtlCol="0">
              <a:spAutoFit/>
            </a:bodyPr>
            <a:lstStyle/>
            <a:p>
              <a:r>
                <a:rPr lang="en-US" sz="1600" b="1" dirty="0"/>
                <a:t>0</a:t>
              </a:r>
            </a:p>
          </p:txBody>
        </p:sp>
        <p:sp>
          <p:nvSpPr>
            <p:cNvPr id="72" name="TextBox 71"/>
            <p:cNvSpPr txBox="1"/>
            <p:nvPr/>
          </p:nvSpPr>
          <p:spPr>
            <a:xfrm>
              <a:off x="5562600" y="5715000"/>
              <a:ext cx="343364" cy="338554"/>
            </a:xfrm>
            <a:prstGeom prst="rect">
              <a:avLst/>
            </a:prstGeom>
            <a:noFill/>
          </p:spPr>
          <p:txBody>
            <a:bodyPr wrap="none" rtlCol="0">
              <a:spAutoFit/>
            </a:bodyPr>
            <a:lstStyle/>
            <a:p>
              <a:r>
                <a:rPr lang="en-US" sz="1600" b="1" dirty="0">
                  <a:latin typeface="Symbol" panose="05050102010706020507" pitchFamily="18" charset="2"/>
                </a:rPr>
                <a:t>t</a:t>
              </a:r>
              <a:r>
                <a:rPr lang="en-US" sz="1600" b="1" baseline="-25000" dirty="0">
                  <a:latin typeface="Symbol" panose="05050102010706020507" pitchFamily="18" charset="2"/>
                </a:rPr>
                <a:t>1</a:t>
              </a:r>
            </a:p>
          </p:txBody>
        </p:sp>
        <p:sp>
          <p:nvSpPr>
            <p:cNvPr id="114" name="TextBox 113"/>
            <p:cNvSpPr txBox="1"/>
            <p:nvPr/>
          </p:nvSpPr>
          <p:spPr>
            <a:xfrm>
              <a:off x="3671413" y="5755853"/>
              <a:ext cx="343364" cy="338554"/>
            </a:xfrm>
            <a:prstGeom prst="rect">
              <a:avLst/>
            </a:prstGeom>
            <a:noFill/>
          </p:spPr>
          <p:txBody>
            <a:bodyPr wrap="none" rtlCol="0">
              <a:spAutoFit/>
            </a:bodyPr>
            <a:lstStyle/>
            <a:p>
              <a:r>
                <a:rPr lang="en-US" sz="1600" b="1" dirty="0">
                  <a:latin typeface="Symbol" panose="05050102010706020507" pitchFamily="18" charset="2"/>
                </a:rPr>
                <a:t>t</a:t>
              </a:r>
              <a:r>
                <a:rPr lang="en-US" sz="1600" b="1" baseline="-25000" dirty="0">
                  <a:latin typeface="Symbol" panose="05050102010706020507" pitchFamily="18" charset="2"/>
                </a:rPr>
                <a:t>2</a:t>
              </a:r>
            </a:p>
          </p:txBody>
        </p:sp>
        <p:cxnSp>
          <p:nvCxnSpPr>
            <p:cNvPr id="78" name="Straight Arrow Connector 77"/>
            <p:cNvCxnSpPr/>
            <p:nvPr/>
          </p:nvCxnSpPr>
          <p:spPr>
            <a:xfrm>
              <a:off x="2286000" y="5744976"/>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362200" y="5948754"/>
              <a:ext cx="266420" cy="223446"/>
            </a:xfrm>
            <a:prstGeom prst="rect">
              <a:avLst/>
            </a:prstGeom>
            <a:noFill/>
          </p:spPr>
          <p:txBody>
            <a:bodyPr wrap="none" rtlCol="0">
              <a:spAutoFit/>
            </a:bodyPr>
            <a:lstStyle/>
            <a:p>
              <a:r>
                <a:rPr lang="en-US" sz="1600" b="1" dirty="0"/>
                <a:t>s</a:t>
              </a:r>
            </a:p>
          </p:txBody>
        </p:sp>
        <p:cxnSp>
          <p:nvCxnSpPr>
            <p:cNvPr id="81" name="Straight Arrow Connector 80"/>
            <p:cNvCxnSpPr/>
            <p:nvPr/>
          </p:nvCxnSpPr>
          <p:spPr>
            <a:xfrm>
              <a:off x="2743200" y="5744976"/>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819400" y="5948754"/>
              <a:ext cx="266420" cy="223446"/>
            </a:xfrm>
            <a:prstGeom prst="rect">
              <a:avLst/>
            </a:prstGeom>
            <a:noFill/>
          </p:spPr>
          <p:txBody>
            <a:bodyPr wrap="none" rtlCol="0">
              <a:spAutoFit/>
            </a:bodyPr>
            <a:lstStyle/>
            <a:p>
              <a:r>
                <a:rPr lang="en-US" sz="1600" b="1" dirty="0"/>
                <a:t>s</a:t>
              </a:r>
            </a:p>
          </p:txBody>
        </p:sp>
        <p:cxnSp>
          <p:nvCxnSpPr>
            <p:cNvPr id="84" name="Straight Arrow Connector 83"/>
            <p:cNvCxnSpPr/>
            <p:nvPr/>
          </p:nvCxnSpPr>
          <p:spPr>
            <a:xfrm>
              <a:off x="3233756" y="5744976"/>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309956" y="5948754"/>
              <a:ext cx="266420" cy="223446"/>
            </a:xfrm>
            <a:prstGeom prst="rect">
              <a:avLst/>
            </a:prstGeom>
            <a:noFill/>
          </p:spPr>
          <p:txBody>
            <a:bodyPr wrap="none" rtlCol="0">
              <a:spAutoFit/>
            </a:bodyPr>
            <a:lstStyle/>
            <a:p>
              <a:r>
                <a:rPr lang="en-US" sz="1600" b="1" dirty="0"/>
                <a:t>s</a:t>
              </a:r>
            </a:p>
          </p:txBody>
        </p:sp>
        <p:cxnSp>
          <p:nvCxnSpPr>
            <p:cNvPr id="87" name="Straight Arrow Connector 86"/>
            <p:cNvCxnSpPr/>
            <p:nvPr/>
          </p:nvCxnSpPr>
          <p:spPr>
            <a:xfrm>
              <a:off x="3657600" y="5744976"/>
              <a:ext cx="0" cy="427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733800" y="5948754"/>
              <a:ext cx="266420" cy="223446"/>
            </a:xfrm>
            <a:prstGeom prst="rect">
              <a:avLst/>
            </a:prstGeom>
            <a:noFill/>
          </p:spPr>
          <p:txBody>
            <a:bodyPr wrap="none" rtlCol="0">
              <a:spAutoFit/>
            </a:bodyPr>
            <a:lstStyle/>
            <a:p>
              <a:r>
                <a:rPr lang="en-US" sz="1600" b="1" dirty="0"/>
                <a:t>s</a:t>
              </a:r>
            </a:p>
          </p:txBody>
        </p:sp>
        <p:cxnSp>
          <p:nvCxnSpPr>
            <p:cNvPr id="90" name="Straight Arrow Connector 89"/>
            <p:cNvCxnSpPr/>
            <p:nvPr/>
          </p:nvCxnSpPr>
          <p:spPr>
            <a:xfrm>
              <a:off x="4114800" y="5744976"/>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191000" y="5948754"/>
              <a:ext cx="266420" cy="223446"/>
            </a:xfrm>
            <a:prstGeom prst="rect">
              <a:avLst/>
            </a:prstGeom>
            <a:noFill/>
          </p:spPr>
          <p:txBody>
            <a:bodyPr wrap="none" rtlCol="0">
              <a:spAutoFit/>
            </a:bodyPr>
            <a:lstStyle/>
            <a:p>
              <a:r>
                <a:rPr lang="en-US" sz="1600" b="1" dirty="0"/>
                <a:t>s</a:t>
              </a:r>
            </a:p>
          </p:txBody>
        </p:sp>
        <p:cxnSp>
          <p:nvCxnSpPr>
            <p:cNvPr id="93" name="Straight Arrow Connector 92"/>
            <p:cNvCxnSpPr/>
            <p:nvPr/>
          </p:nvCxnSpPr>
          <p:spPr>
            <a:xfrm>
              <a:off x="4572000" y="5744976"/>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648200" y="5948754"/>
              <a:ext cx="266420" cy="223446"/>
            </a:xfrm>
            <a:prstGeom prst="rect">
              <a:avLst/>
            </a:prstGeom>
            <a:noFill/>
          </p:spPr>
          <p:txBody>
            <a:bodyPr wrap="none" rtlCol="0">
              <a:spAutoFit/>
            </a:bodyPr>
            <a:lstStyle/>
            <a:p>
              <a:r>
                <a:rPr lang="en-US" sz="1600" b="1" dirty="0"/>
                <a:t>s</a:t>
              </a:r>
            </a:p>
          </p:txBody>
        </p:sp>
        <p:cxnSp>
          <p:nvCxnSpPr>
            <p:cNvPr id="96" name="Straight Arrow Connector 95"/>
            <p:cNvCxnSpPr/>
            <p:nvPr/>
          </p:nvCxnSpPr>
          <p:spPr>
            <a:xfrm>
              <a:off x="5029200" y="5744976"/>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105400" y="5948754"/>
              <a:ext cx="266420" cy="223446"/>
            </a:xfrm>
            <a:prstGeom prst="rect">
              <a:avLst/>
            </a:prstGeom>
            <a:noFill/>
          </p:spPr>
          <p:txBody>
            <a:bodyPr wrap="none" rtlCol="0">
              <a:spAutoFit/>
            </a:bodyPr>
            <a:lstStyle/>
            <a:p>
              <a:r>
                <a:rPr lang="en-US" sz="1600" b="1" dirty="0"/>
                <a:t>s</a:t>
              </a:r>
            </a:p>
          </p:txBody>
        </p:sp>
        <p:cxnSp>
          <p:nvCxnSpPr>
            <p:cNvPr id="99" name="Straight Arrow Connector 98"/>
            <p:cNvCxnSpPr/>
            <p:nvPr/>
          </p:nvCxnSpPr>
          <p:spPr>
            <a:xfrm>
              <a:off x="5486400" y="5744976"/>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562600" y="5948754"/>
              <a:ext cx="266420" cy="223446"/>
            </a:xfrm>
            <a:prstGeom prst="rect">
              <a:avLst/>
            </a:prstGeom>
            <a:noFill/>
          </p:spPr>
          <p:txBody>
            <a:bodyPr wrap="none" rtlCol="0">
              <a:spAutoFit/>
            </a:bodyPr>
            <a:lstStyle/>
            <a:p>
              <a:r>
                <a:rPr lang="en-US" sz="1600" b="1" dirty="0"/>
                <a:t>s</a:t>
              </a:r>
            </a:p>
          </p:txBody>
        </p:sp>
        <p:cxnSp>
          <p:nvCxnSpPr>
            <p:cNvPr id="102" name="Straight Arrow Connector 101"/>
            <p:cNvCxnSpPr/>
            <p:nvPr/>
          </p:nvCxnSpPr>
          <p:spPr>
            <a:xfrm>
              <a:off x="5943600" y="5744976"/>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019800" y="5948754"/>
              <a:ext cx="266420" cy="223446"/>
            </a:xfrm>
            <a:prstGeom prst="rect">
              <a:avLst/>
            </a:prstGeom>
            <a:noFill/>
          </p:spPr>
          <p:txBody>
            <a:bodyPr wrap="none" rtlCol="0">
              <a:spAutoFit/>
            </a:bodyPr>
            <a:lstStyle/>
            <a:p>
              <a:r>
                <a:rPr lang="en-US" sz="1600" b="1" dirty="0"/>
                <a:t>s</a:t>
              </a:r>
            </a:p>
          </p:txBody>
        </p:sp>
        <p:cxnSp>
          <p:nvCxnSpPr>
            <p:cNvPr id="105" name="Straight Arrow Connector 104"/>
            <p:cNvCxnSpPr/>
            <p:nvPr/>
          </p:nvCxnSpPr>
          <p:spPr>
            <a:xfrm>
              <a:off x="6397155" y="5744976"/>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473355" y="5948754"/>
              <a:ext cx="266420" cy="223446"/>
            </a:xfrm>
            <a:prstGeom prst="rect">
              <a:avLst/>
            </a:prstGeom>
            <a:noFill/>
          </p:spPr>
          <p:txBody>
            <a:bodyPr wrap="none" rtlCol="0">
              <a:spAutoFit/>
            </a:bodyPr>
            <a:lstStyle/>
            <a:p>
              <a:r>
                <a:rPr lang="en-US" sz="1600" b="1" dirty="0"/>
                <a:t>s</a:t>
              </a:r>
            </a:p>
          </p:txBody>
        </p:sp>
        <p:cxnSp>
          <p:nvCxnSpPr>
            <p:cNvPr id="108" name="Straight Arrow Connector 107"/>
            <p:cNvCxnSpPr/>
            <p:nvPr/>
          </p:nvCxnSpPr>
          <p:spPr>
            <a:xfrm>
              <a:off x="6858000" y="5744976"/>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934200" y="5948754"/>
              <a:ext cx="266420" cy="223446"/>
            </a:xfrm>
            <a:prstGeom prst="rect">
              <a:avLst/>
            </a:prstGeom>
            <a:noFill/>
          </p:spPr>
          <p:txBody>
            <a:bodyPr wrap="none" rtlCol="0">
              <a:spAutoFit/>
            </a:bodyPr>
            <a:lstStyle/>
            <a:p>
              <a:r>
                <a:rPr lang="en-US" sz="1600" b="1" dirty="0"/>
                <a:t>s</a:t>
              </a:r>
            </a:p>
          </p:txBody>
        </p:sp>
        <p:cxnSp>
          <p:nvCxnSpPr>
            <p:cNvPr id="111" name="Straight Arrow Connector 110"/>
            <p:cNvCxnSpPr/>
            <p:nvPr/>
          </p:nvCxnSpPr>
          <p:spPr>
            <a:xfrm>
              <a:off x="7315200" y="5744976"/>
              <a:ext cx="0" cy="42722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391400" y="5948754"/>
              <a:ext cx="266420" cy="223446"/>
            </a:xfrm>
            <a:prstGeom prst="rect">
              <a:avLst/>
            </a:prstGeom>
            <a:noFill/>
          </p:spPr>
          <p:txBody>
            <a:bodyPr wrap="none" rtlCol="0">
              <a:spAutoFit/>
            </a:bodyPr>
            <a:lstStyle/>
            <a:p>
              <a:r>
                <a:rPr lang="en-US" sz="1600" b="1" dirty="0"/>
                <a:t>s</a:t>
              </a:r>
            </a:p>
          </p:txBody>
        </p:sp>
      </p:grpSp>
    </p:spTree>
    <p:extLst>
      <p:ext uri="{BB962C8B-B14F-4D97-AF65-F5344CB8AC3E}">
        <p14:creationId xmlns:p14="http://schemas.microsoft.com/office/powerpoint/2010/main" val="134491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a:t>
            </a:r>
          </a:p>
        </p:txBody>
      </p:sp>
      <p:sp>
        <p:nvSpPr>
          <p:cNvPr id="3" name="Content Placeholder 2"/>
          <p:cNvSpPr>
            <a:spLocks noGrp="1"/>
          </p:cNvSpPr>
          <p:nvPr>
            <p:ph idx="1"/>
          </p:nvPr>
        </p:nvSpPr>
        <p:spPr/>
        <p:txBody>
          <a:bodyPr>
            <a:normAutofit/>
          </a:bodyPr>
          <a:lstStyle/>
          <a:p>
            <a:pPr algn="just"/>
            <a:r>
              <a:rPr lang="en-US" sz="2400" b="1" dirty="0">
                <a:solidFill>
                  <a:schemeClr val="accent3">
                    <a:lumMod val="75000"/>
                  </a:schemeClr>
                </a:solidFill>
              </a:rPr>
              <a:t>Credit valuation adjustment </a:t>
            </a:r>
            <a:r>
              <a:rPr lang="en-US" sz="2400" dirty="0">
                <a:solidFill>
                  <a:schemeClr val="accent3">
                    <a:lumMod val="75000"/>
                  </a:schemeClr>
                </a:solidFill>
              </a:rPr>
              <a:t>(CVA) is the difference between the risk-free portfolio value and the true portfolio value that takes into account the possibility of a counterparty’s default. In other words, CVA is the market value of counterparty credit risk. </a:t>
            </a:r>
          </a:p>
        </p:txBody>
      </p:sp>
    </p:spTree>
    <p:extLst>
      <p:ext uri="{BB962C8B-B14F-4D97-AF65-F5344CB8AC3E}">
        <p14:creationId xmlns:p14="http://schemas.microsoft.com/office/powerpoint/2010/main" val="180022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Valuation with MC</a:t>
            </a:r>
          </a:p>
        </p:txBody>
      </p:sp>
      <p:sp>
        <p:nvSpPr>
          <p:cNvPr id="3" name="Content Placeholder 2"/>
          <p:cNvSpPr>
            <a:spLocks noGrp="1"/>
          </p:cNvSpPr>
          <p:nvPr>
            <p:ph idx="1"/>
          </p:nvPr>
        </p:nvSpPr>
        <p:spPr/>
        <p:txBody>
          <a:bodyPr>
            <a:normAutofit/>
          </a:bodyPr>
          <a:lstStyle/>
          <a:p>
            <a:pPr algn="just"/>
            <a:r>
              <a:rPr lang="en-US" sz="2400" dirty="0"/>
              <a:t>In many cases it is not possible to have closed formula for value of portfolio. In such situation Monte Carlo simulations is applied.</a:t>
            </a:r>
          </a:p>
          <a:p>
            <a:pPr algn="just"/>
            <a:r>
              <a:rPr lang="en-US" sz="2400" dirty="0"/>
              <a:t>One simulates many scenarios, and then average value from scenarios is calculated, or other statistics.</a:t>
            </a:r>
          </a:p>
          <a:p>
            <a:pPr algn="just"/>
            <a:endParaRPr lang="en-US" sz="2400"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30000" contrast="50000"/>
                    </a14:imgEffect>
                  </a14:imgLayer>
                </a14:imgProps>
              </a:ext>
              <a:ext uri="{28A0092B-C50C-407E-A947-70E740481C1C}">
                <a14:useLocalDpi xmlns:a14="http://schemas.microsoft.com/office/drawing/2010/main" val="0"/>
              </a:ext>
            </a:extLst>
          </a:blip>
          <a:srcRect/>
          <a:stretch>
            <a:fillRect/>
          </a:stretch>
        </p:blipFill>
        <p:spPr bwMode="auto">
          <a:xfrm>
            <a:off x="457200" y="3705929"/>
            <a:ext cx="8153400" cy="2618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25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scenario</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30000" contrast="50000"/>
                    </a14:imgEffect>
                  </a14:imgLayer>
                </a14:imgProps>
              </a:ext>
              <a:ext uri="{28A0092B-C50C-407E-A947-70E740481C1C}">
                <a14:useLocalDpi xmlns:a14="http://schemas.microsoft.com/office/drawing/2010/main" val="0"/>
              </a:ext>
            </a:extLst>
          </a:blip>
          <a:srcRect/>
          <a:stretch>
            <a:fillRect/>
          </a:stretch>
        </p:blipFill>
        <p:spPr bwMode="auto">
          <a:xfrm>
            <a:off x="609600" y="2286000"/>
            <a:ext cx="7954286" cy="3836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850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498</Words>
  <Application>Microsoft Office PowerPoint</Application>
  <PresentationFormat>Pokaz na ekranie (4:3)</PresentationFormat>
  <Paragraphs>116</Paragraphs>
  <Slides>16</Slides>
  <Notes>2</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16</vt:i4>
      </vt:variant>
    </vt:vector>
  </HeadingPairs>
  <TitlesOfParts>
    <vt:vector size="21" baseType="lpstr">
      <vt:lpstr>Arial</vt:lpstr>
      <vt:lpstr>Calibri</vt:lpstr>
      <vt:lpstr>Cambria Math</vt:lpstr>
      <vt:lpstr>Symbol</vt:lpstr>
      <vt:lpstr>Office Theme</vt:lpstr>
      <vt:lpstr>Monte Carlo simulation of a correlated credit counterparty risk in R</vt:lpstr>
      <vt:lpstr>Outline</vt:lpstr>
      <vt:lpstr>Bond</vt:lpstr>
      <vt:lpstr>CDS</vt:lpstr>
      <vt:lpstr>Default time</vt:lpstr>
      <vt:lpstr>Risky bond and risky CDS</vt:lpstr>
      <vt:lpstr>CVA</vt:lpstr>
      <vt:lpstr>Portfolio Valuation with MC</vt:lpstr>
      <vt:lpstr>Single scenario</vt:lpstr>
      <vt:lpstr>Correlated default times</vt:lpstr>
      <vt:lpstr>Results for cds issuer h=10 bps</vt:lpstr>
      <vt:lpstr>Results for cds issuer h=50 bps</vt:lpstr>
      <vt:lpstr>Results for cds issuer h=80 bps</vt:lpstr>
      <vt:lpstr>Results for cds issuer h=120 bps</vt:lpstr>
      <vt:lpstr>Results for bond issuer h=100 bps</vt:lpstr>
      <vt:lpstr>Conclusions</vt:lpstr>
    </vt:vector>
  </TitlesOfParts>
  <Company>UBS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simulation of a correlated credit counterparty risk in R</dc:title>
  <dc:creator>Goryl, Grzegorz</dc:creator>
  <cp:lastModifiedBy>Grzegorz Goryl</cp:lastModifiedBy>
  <cp:revision>52</cp:revision>
  <dcterms:created xsi:type="dcterms:W3CDTF">2016-05-16T20:49:27Z</dcterms:created>
  <dcterms:modified xsi:type="dcterms:W3CDTF">2016-05-30T17:05:50Z</dcterms:modified>
</cp:coreProperties>
</file>