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7" r:id="rId18"/>
    <p:sldId id="275" r:id="rId19"/>
    <p:sldId id="274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7F57B-C3BA-42A7-A500-8D0CC40B7F1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7646-2E83-4828-969B-EAEEF0E09A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90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0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90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97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3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41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8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4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288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028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738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6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0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023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7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7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9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smarter.p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800456-0FE3-4DE9-9B8C-B96CEF187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2800" dirty="0"/>
              <a:t>Droga NA SZCZYT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ECC55502-AC80-4DAC-99E8-C2593E723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400" dirty="0"/>
              <a:t>Bartosz Sękiewicz</a:t>
            </a:r>
            <a:br>
              <a:rPr lang="pl-PL" sz="1400" dirty="0"/>
            </a:br>
            <a:r>
              <a:rPr lang="pl-PL" sz="1400" dirty="0"/>
              <a:t>Podsumowanie konkursu SALES PREDICTION</a:t>
            </a:r>
          </a:p>
        </p:txBody>
      </p:sp>
    </p:spTree>
    <p:extLst>
      <p:ext uri="{BB962C8B-B14F-4D97-AF65-F5344CB8AC3E}">
        <p14:creationId xmlns:p14="http://schemas.microsoft.com/office/powerpoint/2010/main" val="17172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1C089E-28BB-40D3-BF95-8699E73A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/>
          <a:stretch/>
        </p:blipFill>
        <p:spPr>
          <a:xfrm>
            <a:off x="1504979" y="134129"/>
            <a:ext cx="9847199" cy="65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8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FEATURE ENGINEERING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/>
              <a:t>Target jako logarytm </a:t>
            </a:r>
          </a:p>
          <a:p>
            <a:pPr lvl="1"/>
            <a:r>
              <a:rPr lang="pl-PL" sz="2400" dirty="0"/>
              <a:t>Mniejsze od 1 konwertowane do 0, bo udział prawie zerowy</a:t>
            </a:r>
          </a:p>
          <a:p>
            <a:r>
              <a:rPr lang="pl-PL" sz="2800" dirty="0"/>
              <a:t>77 zmiennych</a:t>
            </a:r>
          </a:p>
          <a:p>
            <a:pPr lvl="1"/>
            <a:r>
              <a:rPr lang="pl-PL" sz="2600" dirty="0"/>
              <a:t>Rok, miesiąc, tydzień</a:t>
            </a:r>
          </a:p>
          <a:p>
            <a:pPr lvl="1"/>
            <a:r>
              <a:rPr lang="pl-PL" sz="2600" dirty="0"/>
              <a:t>Sklep, oddział, </a:t>
            </a:r>
            <a:r>
              <a:rPr lang="pl-PL" sz="2600" dirty="0" err="1"/>
              <a:t>sklep~oddział</a:t>
            </a:r>
            <a:r>
              <a:rPr lang="pl-PL" sz="2600" dirty="0"/>
              <a:t> (np. ile per tydzień, miesiąc)</a:t>
            </a:r>
          </a:p>
          <a:p>
            <a:pPr lvl="1"/>
            <a:r>
              <a:rPr lang="pl-PL" sz="2600" dirty="0"/>
              <a:t>Agregacje per </a:t>
            </a:r>
            <a:r>
              <a:rPr lang="pl-PL" sz="2600" dirty="0" err="1"/>
              <a:t>sklep~oddział</a:t>
            </a:r>
            <a:r>
              <a:rPr lang="pl-PL" sz="2600" dirty="0"/>
              <a:t>, sklep, rodzaj sklepu, wielkość sklepu</a:t>
            </a:r>
          </a:p>
          <a:p>
            <a:pPr lvl="1"/>
            <a:r>
              <a:rPr lang="pl-PL" sz="2600" dirty="0"/>
              <a:t>Statystyki tygodniowe, miesięczne w odniesieniu do poprzedniego roku</a:t>
            </a:r>
          </a:p>
        </p:txBody>
      </p:sp>
    </p:spTree>
    <p:extLst>
      <p:ext uri="{BB962C8B-B14F-4D97-AF65-F5344CB8AC3E}">
        <p14:creationId xmlns:p14="http://schemas.microsoft.com/office/powerpoint/2010/main" val="187428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FEATURE ENGINEERING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46ECDF04-FBF3-48BB-B9CD-31928364B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72" y="1392975"/>
            <a:ext cx="7654856" cy="5082640"/>
          </a:xfrm>
        </p:spPr>
      </p:pic>
    </p:spTree>
    <p:extLst>
      <p:ext uri="{BB962C8B-B14F-4D97-AF65-F5344CB8AC3E}">
        <p14:creationId xmlns:p14="http://schemas.microsoft.com/office/powerpoint/2010/main" val="347552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DecisionTree</a:t>
            </a:r>
            <a:endParaRPr lang="pl-PL" sz="2800" dirty="0"/>
          </a:p>
          <a:p>
            <a:r>
              <a:rPr lang="pl-PL" sz="2800" dirty="0" err="1"/>
              <a:t>RandomForrest</a:t>
            </a:r>
            <a:endParaRPr lang="pl-PL" sz="2800" dirty="0"/>
          </a:p>
          <a:p>
            <a:r>
              <a:rPr lang="pl-PL" sz="2800" dirty="0" err="1"/>
              <a:t>XGBoost</a:t>
            </a:r>
            <a:endParaRPr lang="pl-PL" sz="2800" dirty="0"/>
          </a:p>
          <a:p>
            <a:r>
              <a:rPr lang="pl-PL" sz="2800" dirty="0" err="1"/>
              <a:t>LightGBM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4831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WYNIKI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544FF250-7274-49A9-9B81-020A851B0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52" y="1757950"/>
            <a:ext cx="4320000" cy="2110125"/>
          </a:xfr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F9223AF1-8DAF-4C43-B9C3-5AFDFF67F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9" y="1750330"/>
            <a:ext cx="4320000" cy="2117797"/>
          </a:xfrm>
          <a:prstGeom prst="rect">
            <a:avLst/>
          </a:prstGeo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0DF7910F-AE6B-4583-87CD-96E5041C0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52" y="4105070"/>
            <a:ext cx="4320000" cy="2083405"/>
          </a:xfrm>
          <a:prstGeom prst="rect">
            <a:avLst/>
          </a:prstGeom>
        </p:spPr>
      </p:pic>
      <p:pic>
        <p:nvPicPr>
          <p:cNvPr id="11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B8E8397A-4D80-4BD4-9A55-B8798726C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9" y="4133841"/>
            <a:ext cx="4320000" cy="20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osoba, zewnętrzne, dziecko, małe dziecko&#10;&#10;Opis wygenerowany automatycznie">
            <a:extLst>
              <a:ext uri="{FF2B5EF4-FFF2-40B4-BE49-F238E27FC236}">
                <a16:creationId xmlns:a16="http://schemas.microsoft.com/office/drawing/2014/main" id="{36C01608-D573-47FD-8AF8-53BE339E5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2" y="191851"/>
            <a:ext cx="9494196" cy="6329464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0029B62-D166-4CCD-87BC-9ADDA066D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50" y="592738"/>
            <a:ext cx="4320000" cy="211779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E920AB0-BDAE-464D-9379-D545B3AAF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87" y="3111422"/>
            <a:ext cx="1773275" cy="3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może być lepiej?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Feaures</a:t>
            </a:r>
            <a:r>
              <a:rPr lang="pl-PL" sz="2800" dirty="0"/>
              <a:t> </a:t>
            </a:r>
            <a:r>
              <a:rPr lang="pl-PL" sz="2800" dirty="0" err="1"/>
              <a:t>selection</a:t>
            </a:r>
            <a:r>
              <a:rPr lang="pl-PL" sz="2800" dirty="0"/>
              <a:t> – ELI</a:t>
            </a:r>
          </a:p>
          <a:p>
            <a:r>
              <a:rPr lang="pl-PL" sz="2800" dirty="0" err="1"/>
              <a:t>Parameters</a:t>
            </a:r>
            <a:r>
              <a:rPr lang="pl-PL" sz="2800" dirty="0"/>
              <a:t> </a:t>
            </a:r>
            <a:r>
              <a:rPr lang="pl-PL" sz="2800" dirty="0" err="1"/>
              <a:t>Omptimization</a:t>
            </a:r>
            <a:r>
              <a:rPr lang="pl-PL" sz="2800" dirty="0"/>
              <a:t> – </a:t>
            </a:r>
            <a:r>
              <a:rPr lang="pl-PL" sz="2800" dirty="0" err="1"/>
              <a:t>HyperOpt</a:t>
            </a:r>
            <a:r>
              <a:rPr lang="pl-PL" sz="2800" dirty="0"/>
              <a:t>, </a:t>
            </a:r>
            <a:r>
              <a:rPr lang="pl-PL" sz="2800" dirty="0" err="1"/>
              <a:t>Optuna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0977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ELI + OPTUNA – WYNIKI</a:t>
            </a:r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EB508969-38C4-41C0-83F2-55A08D8EE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69" y="1729593"/>
            <a:ext cx="831414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Dlaczego w takim razie drugie miejsce?</a:t>
            </a:r>
          </a:p>
        </p:txBody>
      </p:sp>
    </p:spTree>
    <p:extLst>
      <p:ext uri="{BB962C8B-B14F-4D97-AF65-F5344CB8AC3E}">
        <p14:creationId xmlns:p14="http://schemas.microsoft.com/office/powerpoint/2010/main" val="353529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ewnętrzne, osoba&#10;&#10;Opis wygenerowany automatycznie">
            <a:extLst>
              <a:ext uri="{FF2B5EF4-FFF2-40B4-BE49-F238E27FC236}">
                <a16:creationId xmlns:a16="http://schemas.microsoft.com/office/drawing/2014/main" id="{5EEBFA05-7D13-49C0-90FA-143BA25B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42" y="129436"/>
            <a:ext cx="6691515" cy="65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Matematyk</a:t>
            </a:r>
          </a:p>
          <a:p>
            <a:r>
              <a:rPr lang="pl-PL" dirty="0">
                <a:hlinkClick r:id="rId2"/>
              </a:rPr>
              <a:t>www.worksmarter.pl</a:t>
            </a:r>
            <a:endParaRPr lang="pl-PL" dirty="0"/>
          </a:p>
          <a:p>
            <a:r>
              <a:rPr lang="pl-PL" dirty="0"/>
              <a:t>JDG od 2017 roku</a:t>
            </a:r>
          </a:p>
          <a:p>
            <a:r>
              <a:rPr lang="pl-PL" dirty="0"/>
              <a:t>Zbieranie i przetwarzanie danych</a:t>
            </a:r>
          </a:p>
          <a:p>
            <a:r>
              <a:rPr lang="pl-PL" dirty="0"/>
              <a:t>ML na kilku kursach i w kilku projektach (coś wiem)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734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67E2F4D-B90E-4412-BA6F-AB9EF9F5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5" y="140817"/>
            <a:ext cx="5826868" cy="6572707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84CAB105-E8BD-4464-98A2-A8EA4E913B54}"/>
              </a:ext>
            </a:extLst>
          </p:cNvPr>
          <p:cNvSpPr/>
          <p:nvPr/>
        </p:nvSpPr>
        <p:spPr>
          <a:xfrm>
            <a:off x="6096000" y="4503906"/>
            <a:ext cx="2911813" cy="220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42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62EF9CBB-6591-4134-9979-C217E81239CC}"/>
              </a:ext>
            </a:extLst>
          </p:cNvPr>
          <p:cNvGrpSpPr/>
          <p:nvPr/>
        </p:nvGrpSpPr>
        <p:grpSpPr>
          <a:xfrm>
            <a:off x="1202620" y="173034"/>
            <a:ext cx="6029567" cy="6511932"/>
            <a:chOff x="1089498" y="86576"/>
            <a:chExt cx="6029567" cy="6511932"/>
          </a:xfrm>
        </p:grpSpPr>
        <p:pic>
          <p:nvPicPr>
            <p:cNvPr id="4" name="Obraz 3" descr="Obraz zawierający tekst, osoba, wewnątrz, praca&#10;&#10;Opis wygenerowany automatycznie">
              <a:extLst>
                <a:ext uri="{FF2B5EF4-FFF2-40B4-BE49-F238E27FC236}">
                  <a16:creationId xmlns:a16="http://schemas.microsoft.com/office/drawing/2014/main" id="{D8557092-72F1-4EBD-8C98-C9C713C4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498" y="86576"/>
              <a:ext cx="6029567" cy="6511932"/>
            </a:xfrm>
            <a:prstGeom prst="rect">
              <a:avLst/>
            </a:prstGeom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FBDDBE44-097F-4568-836C-117282C379A7}"/>
                </a:ext>
              </a:extLst>
            </p:cNvPr>
            <p:cNvSpPr/>
            <p:nvPr/>
          </p:nvSpPr>
          <p:spPr>
            <a:xfrm>
              <a:off x="3509319" y="3027405"/>
              <a:ext cx="1468034" cy="1853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Kurka wodna</a:t>
              </a:r>
            </a:p>
          </p:txBody>
        </p:sp>
      </p:grp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23C8EE8-AD73-4C9C-BBDD-FB92BFC7B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93" y="349944"/>
            <a:ext cx="6142252" cy="1501270"/>
          </a:xfrm>
          <a:prstGeom prst="rect">
            <a:avLst/>
          </a:prstGeom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6149AE7B-3756-4DDC-AA0F-1D611C4D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90" y="3635136"/>
            <a:ext cx="4053571" cy="30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Moje 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Zdefiniować własny punkt odniesienia.</a:t>
            </a:r>
          </a:p>
          <a:p>
            <a:r>
              <a:rPr lang="pl-PL" sz="2800" dirty="0"/>
              <a:t>Czy wiedza ze starterów wystarczyła na zdobycie kubka?</a:t>
            </a:r>
          </a:p>
          <a:p>
            <a:r>
              <a:rPr lang="pl-PL" sz="2800" dirty="0"/>
              <a:t>Ile jestem w stanie wyciągnąć (na szybko) z aktualną wiedzą?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20984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Punkt odniesienia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Z jakiego wyniku powinienem być zadowolony?</a:t>
            </a:r>
          </a:p>
          <a:p>
            <a:r>
              <a:rPr lang="pl-PL" sz="2800" dirty="0"/>
              <a:t>Problem biznesowy – duże szanse, że potencjalny klient posiada aktualnie właśnie takie rozwiązanie.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562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57AA3635-EA25-4027-807F-64C3EEA17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3" y="559340"/>
            <a:ext cx="10470379" cy="57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/>
              <a:t>Eksperyment za zgodą DW!</a:t>
            </a:r>
          </a:p>
          <a:p>
            <a:endParaRPr lang="pl-PL" sz="2800" dirty="0"/>
          </a:p>
          <a:p>
            <a:r>
              <a:rPr lang="pl-PL" sz="2800" dirty="0"/>
              <a:t>Dobry wynik - to znaczy ile? (minuta na strzał na czacie </a:t>
            </a:r>
            <a:r>
              <a:rPr lang="pl-PL" sz="2800" dirty="0">
                <a:sym typeface="Wingdings" panose="05000000000000000000" pitchFamily="2" charset="2"/>
              </a:rPr>
              <a:t>)</a:t>
            </a:r>
          </a:p>
          <a:p>
            <a:endParaRPr lang="pl-PL" sz="2800" dirty="0"/>
          </a:p>
          <a:p>
            <a:r>
              <a:rPr lang="pl-PL" sz="2800" dirty="0"/>
              <a:t>FORECAST.ETS (</a:t>
            </a:r>
            <a:r>
              <a:rPr lang="pl-PL" sz="2400" dirty="0" err="1"/>
              <a:t>Exponential</a:t>
            </a:r>
            <a:r>
              <a:rPr lang="pl-PL" sz="2400" dirty="0"/>
              <a:t> </a:t>
            </a:r>
            <a:r>
              <a:rPr lang="pl-PL" sz="2400" dirty="0" err="1"/>
              <a:t>Smoothing</a:t>
            </a:r>
            <a:r>
              <a:rPr lang="pl-PL" sz="2400" dirty="0"/>
              <a:t> </a:t>
            </a:r>
            <a:r>
              <a:rPr lang="pl-PL" sz="2400" dirty="0" err="1"/>
              <a:t>algorithm</a:t>
            </a:r>
            <a:r>
              <a:rPr lang="pl-PL" sz="2400" dirty="0"/>
              <a:t>)</a:t>
            </a:r>
          </a:p>
          <a:p>
            <a:r>
              <a:rPr lang="pl-PL" sz="2400" dirty="0"/>
              <a:t>Predykcja na całym dostępnym zakresie danych per sklep ~ oddział</a:t>
            </a:r>
          </a:p>
          <a:p>
            <a:r>
              <a:rPr lang="pl-PL" sz="2400" dirty="0"/>
              <a:t>Analogicznie można by to zrobić w </a:t>
            </a:r>
            <a:r>
              <a:rPr lang="pl-PL" sz="2400" dirty="0" err="1"/>
              <a:t>pythonie</a:t>
            </a:r>
            <a:r>
              <a:rPr lang="pl-PL" sz="2400" dirty="0"/>
              <a:t> za pomocą </a:t>
            </a:r>
            <a:r>
              <a:rPr lang="pl-PL" sz="2400" dirty="0" err="1"/>
              <a:t>prophet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9656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EXCEL – SKUMULOWANE 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A4F37A08-4906-488E-9F54-E0937A57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00" y="1433919"/>
            <a:ext cx="10310400" cy="4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3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EXCEL – oddział (28, 11)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2CD93E5E-B5B0-43B6-9CAB-F288F2812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62" y="1728602"/>
            <a:ext cx="10297838" cy="42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nak&#10;&#10;Opis wygenerowany automatycznie">
            <a:extLst>
              <a:ext uri="{FF2B5EF4-FFF2-40B4-BE49-F238E27FC236}">
                <a16:creationId xmlns:a16="http://schemas.microsoft.com/office/drawing/2014/main" id="{8E451B4E-4512-4462-98BF-64405A572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21" y="645635"/>
            <a:ext cx="4832230" cy="5566729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FFBA8D15-C423-446B-B212-07A38C8D1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4" y="645635"/>
            <a:ext cx="4608749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59450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347</TotalTime>
  <Words>263</Words>
  <Application>Microsoft Office PowerPoint</Application>
  <PresentationFormat>Panoramiczny</PresentationFormat>
  <Paragraphs>51</Paragraphs>
  <Slides>21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Znaczek</vt:lpstr>
      <vt:lpstr>Droga NA SZCZYT</vt:lpstr>
      <vt:lpstr>O mnie</vt:lpstr>
      <vt:lpstr>Moje cele</vt:lpstr>
      <vt:lpstr>Punkt odniesienia</vt:lpstr>
      <vt:lpstr>Prezentacja programu PowerPoint</vt:lpstr>
      <vt:lpstr>EXCEL</vt:lpstr>
      <vt:lpstr>EXCEL – SKUMULOWANE </vt:lpstr>
      <vt:lpstr>EXCEL – oddział (28, 11)</vt:lpstr>
      <vt:lpstr>Prezentacja programu PowerPoint</vt:lpstr>
      <vt:lpstr>Prezentacja programu PowerPoint</vt:lpstr>
      <vt:lpstr>STARTERY – FEATURE ENGINEERING</vt:lpstr>
      <vt:lpstr>STARTERY – FEATURE ENGINEERING</vt:lpstr>
      <vt:lpstr>STARTERY – WYNIKI</vt:lpstr>
      <vt:lpstr>STARTERY – WYNIKI</vt:lpstr>
      <vt:lpstr>Prezentacja programu PowerPoint</vt:lpstr>
      <vt:lpstr>Czy może być lepiej?</vt:lpstr>
      <vt:lpstr>ELI + OPTUNA – WYNIKI</vt:lpstr>
      <vt:lpstr>Koniec?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 Sękiewicz</dc:creator>
  <cp:lastModifiedBy>Bartosz Sękiewicz</cp:lastModifiedBy>
  <cp:revision>47</cp:revision>
  <dcterms:created xsi:type="dcterms:W3CDTF">2022-02-16T08:41:10Z</dcterms:created>
  <dcterms:modified xsi:type="dcterms:W3CDTF">2022-02-16T14:28:21Z</dcterms:modified>
</cp:coreProperties>
</file>