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8" r:id="rId7"/>
    <p:sldId id="272" r:id="rId8"/>
    <p:sldId id="261" r:id="rId9"/>
    <p:sldId id="269" r:id="rId10"/>
    <p:sldId id="270" r:id="rId11"/>
    <p:sldId id="271" r:id="rId12"/>
    <p:sldId id="273" r:id="rId13"/>
    <p:sldId id="262" r:id="rId14"/>
    <p:sldId id="263" r:id="rId15"/>
    <p:sldId id="265" r:id="rId16"/>
    <p:sldId id="267" r:id="rId17"/>
    <p:sldId id="264" r:id="rId18"/>
    <p:sldId id="266"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0116D0F7-1F85-4082-AF5E-D0D215A7C116}">
          <p14:sldIdLst>
            <p14:sldId id="256"/>
            <p14:sldId id="257"/>
            <p14:sldId id="258"/>
            <p14:sldId id="259"/>
            <p14:sldId id="260"/>
            <p14:sldId id="268"/>
            <p14:sldId id="272"/>
            <p14:sldId id="261"/>
            <p14:sldId id="269"/>
            <p14:sldId id="270"/>
            <p14:sldId id="271"/>
            <p14:sldId id="273"/>
            <p14:sldId id="262"/>
            <p14:sldId id="263"/>
            <p14:sldId id="265"/>
            <p14:sldId id="267"/>
            <p14:sldId id="264"/>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77289" autoAdjust="0"/>
  </p:normalViewPr>
  <p:slideViewPr>
    <p:cSldViewPr snapToGrid="0">
      <p:cViewPr varScale="1">
        <p:scale>
          <a:sx n="81" d="100"/>
          <a:sy n="81" d="100"/>
        </p:scale>
        <p:origin x="114"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C9EA5-123E-444E-A0A9-C56CB1833102}" type="datetimeFigureOut">
              <a:rPr lang="es-ES" smtClean="0"/>
              <a:t>14/06/2018</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93D32B-3490-404C-8DAF-ED7FE435467D}" type="slidenum">
              <a:rPr lang="es-ES" smtClean="0"/>
              <a:t>‹Nº›</a:t>
            </a:fld>
            <a:endParaRPr lang="es-ES"/>
          </a:p>
        </p:txBody>
      </p:sp>
    </p:spTree>
    <p:extLst>
      <p:ext uri="{BB962C8B-B14F-4D97-AF65-F5344CB8AC3E}">
        <p14:creationId xmlns:p14="http://schemas.microsoft.com/office/powerpoint/2010/main" val="3215758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 un sistema de búsqueda de respuestas utilizando conocimiento textual. Para ello recibe una consulta del usuario la cual se analiza con técnicas PLN para obtener la información necesaria con la que buscar posteriormente la respuesta a la pregunta (explicar con diagrama) (como veremos más adelante).</a:t>
            </a:r>
          </a:p>
          <a:p>
            <a:endParaRPr lang="es-ES" dirty="0"/>
          </a:p>
          <a:p>
            <a:r>
              <a:rPr lang="es-ES" dirty="0"/>
              <a:t>La principal ventaja de nuestro sistema es la que no necesita de un gran volumen de datos para poder funcionar.</a:t>
            </a:r>
          </a:p>
          <a:p>
            <a:endParaRPr lang="es-ES" dirty="0"/>
          </a:p>
          <a:p>
            <a:endParaRPr lang="es-ES" dirty="0"/>
          </a:p>
        </p:txBody>
      </p:sp>
      <p:sp>
        <p:nvSpPr>
          <p:cNvPr id="4" name="Marcador de número de diapositiva 3"/>
          <p:cNvSpPr>
            <a:spLocks noGrp="1"/>
          </p:cNvSpPr>
          <p:nvPr>
            <p:ph type="sldNum" sz="quarter" idx="10"/>
          </p:nvPr>
        </p:nvSpPr>
        <p:spPr/>
        <p:txBody>
          <a:bodyPr/>
          <a:lstStyle/>
          <a:p>
            <a:fld id="{0E93D32B-3490-404C-8DAF-ED7FE435467D}" type="slidenum">
              <a:rPr lang="es-ES" smtClean="0"/>
              <a:t>2</a:t>
            </a:fld>
            <a:endParaRPr lang="es-ES"/>
          </a:p>
        </p:txBody>
      </p:sp>
    </p:spTree>
    <p:extLst>
      <p:ext uri="{BB962C8B-B14F-4D97-AF65-F5344CB8AC3E}">
        <p14:creationId xmlns:p14="http://schemas.microsoft.com/office/powerpoint/2010/main" val="2882899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Grafeno (Generación de respuestas, grafos semánticos)</a:t>
            </a:r>
          </a:p>
          <a:p>
            <a:r>
              <a:rPr lang="es-ES" dirty="0"/>
              <a:t>--------------</a:t>
            </a:r>
          </a:p>
          <a:p>
            <a:r>
              <a:rPr lang="es-ES" dirty="0"/>
              <a:t>Modulo de análisis de lenguaje natural</a:t>
            </a:r>
          </a:p>
          <a:p>
            <a:r>
              <a:rPr lang="es-E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Modulo de obtención de datos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t>
            </a:r>
          </a:p>
          <a:p>
            <a:r>
              <a:rPr lang="es-ES" dirty="0"/>
              <a:t>Modulo de interacción con KB</a:t>
            </a:r>
          </a:p>
          <a:p>
            <a:r>
              <a:rPr lang="es-ES" dirty="0"/>
              <a:t>Modulo de KB</a:t>
            </a:r>
          </a:p>
          <a:p>
            <a:endParaRPr lang="es-ES" dirty="0"/>
          </a:p>
          <a:p>
            <a:endParaRPr lang="es-ES" dirty="0"/>
          </a:p>
        </p:txBody>
      </p:sp>
      <p:sp>
        <p:nvSpPr>
          <p:cNvPr id="4" name="Marcador de número de diapositiva 3"/>
          <p:cNvSpPr>
            <a:spLocks noGrp="1"/>
          </p:cNvSpPr>
          <p:nvPr>
            <p:ph type="sldNum" sz="quarter" idx="10"/>
          </p:nvPr>
        </p:nvSpPr>
        <p:spPr/>
        <p:txBody>
          <a:bodyPr/>
          <a:lstStyle/>
          <a:p>
            <a:fld id="{0E93D32B-3490-404C-8DAF-ED7FE435467D}" type="slidenum">
              <a:rPr lang="es-ES" smtClean="0"/>
              <a:t>11</a:t>
            </a:fld>
            <a:endParaRPr lang="es-ES"/>
          </a:p>
        </p:txBody>
      </p:sp>
    </p:spTree>
    <p:extLst>
      <p:ext uri="{BB962C8B-B14F-4D97-AF65-F5344CB8AC3E}">
        <p14:creationId xmlns:p14="http://schemas.microsoft.com/office/powerpoint/2010/main" val="717142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Grafeno (Generación de respuestas, grafos semánticos)</a:t>
            </a:r>
          </a:p>
          <a:p>
            <a:r>
              <a:rPr lang="es-ES" dirty="0"/>
              <a:t>--------------</a:t>
            </a:r>
          </a:p>
          <a:p>
            <a:r>
              <a:rPr lang="es-ES" dirty="0"/>
              <a:t>Modulo de análisis de lenguaje natural</a:t>
            </a:r>
          </a:p>
          <a:p>
            <a:r>
              <a:rPr lang="es-E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Modulo de obtención de datos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t>
            </a:r>
          </a:p>
          <a:p>
            <a:r>
              <a:rPr lang="es-ES" dirty="0"/>
              <a:t>Modulo de interacción con KB</a:t>
            </a:r>
          </a:p>
          <a:p>
            <a:r>
              <a:rPr lang="es-ES" dirty="0"/>
              <a:t>Modulo de KB</a:t>
            </a:r>
          </a:p>
          <a:p>
            <a:endParaRPr lang="es-ES" dirty="0"/>
          </a:p>
          <a:p>
            <a:endParaRPr lang="es-ES" dirty="0"/>
          </a:p>
        </p:txBody>
      </p:sp>
      <p:sp>
        <p:nvSpPr>
          <p:cNvPr id="4" name="Marcador de número de diapositiva 3"/>
          <p:cNvSpPr>
            <a:spLocks noGrp="1"/>
          </p:cNvSpPr>
          <p:nvPr>
            <p:ph type="sldNum" sz="quarter" idx="10"/>
          </p:nvPr>
        </p:nvSpPr>
        <p:spPr/>
        <p:txBody>
          <a:bodyPr/>
          <a:lstStyle/>
          <a:p>
            <a:fld id="{0E93D32B-3490-404C-8DAF-ED7FE435467D}" type="slidenum">
              <a:rPr lang="es-ES" smtClean="0"/>
              <a:t>12</a:t>
            </a:fld>
            <a:endParaRPr lang="es-ES"/>
          </a:p>
        </p:txBody>
      </p:sp>
    </p:spTree>
    <p:extLst>
      <p:ext uri="{BB962C8B-B14F-4D97-AF65-F5344CB8AC3E}">
        <p14:creationId xmlns:p14="http://schemas.microsoft.com/office/powerpoint/2010/main" val="3398087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testcases</a:t>
            </a:r>
            <a:r>
              <a:rPr lang="es-ES" dirty="0"/>
              <a:t> propios</a:t>
            </a:r>
          </a:p>
          <a:p>
            <a:r>
              <a:rPr lang="es-ES" dirty="0" err="1"/>
              <a:t>testcases</a:t>
            </a:r>
            <a:r>
              <a:rPr lang="es-ES" dirty="0"/>
              <a:t> de simple</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t>testcases</a:t>
            </a:r>
            <a:r>
              <a:rPr lang="es-ES" dirty="0"/>
              <a:t> </a:t>
            </a:r>
            <a:r>
              <a:rPr lang="es-ES" dirty="0" err="1"/>
              <a:t>bioasq</a:t>
            </a:r>
            <a:endParaRPr lang="es-ES" dirty="0"/>
          </a:p>
          <a:p>
            <a:endParaRPr lang="es-ES" dirty="0"/>
          </a:p>
        </p:txBody>
      </p:sp>
      <p:sp>
        <p:nvSpPr>
          <p:cNvPr id="4" name="Marcador de número de diapositiva 3"/>
          <p:cNvSpPr>
            <a:spLocks noGrp="1"/>
          </p:cNvSpPr>
          <p:nvPr>
            <p:ph type="sldNum" sz="quarter" idx="10"/>
          </p:nvPr>
        </p:nvSpPr>
        <p:spPr/>
        <p:txBody>
          <a:bodyPr/>
          <a:lstStyle/>
          <a:p>
            <a:fld id="{0E93D32B-3490-404C-8DAF-ED7FE435467D}" type="slidenum">
              <a:rPr lang="es-ES" smtClean="0"/>
              <a:t>13</a:t>
            </a:fld>
            <a:endParaRPr lang="es-ES"/>
          </a:p>
        </p:txBody>
      </p:sp>
    </p:spTree>
    <p:extLst>
      <p:ext uri="{BB962C8B-B14F-4D97-AF65-F5344CB8AC3E}">
        <p14:creationId xmlns:p14="http://schemas.microsoft.com/office/powerpoint/2010/main" val="697800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Estas son las principales herramientas que hemos utilizado para construir el sistema.  Por un lado tenemos </a:t>
            </a:r>
            <a:r>
              <a:rPr lang="es-ES" dirty="0" err="1"/>
              <a:t>spaCy</a:t>
            </a:r>
            <a:r>
              <a:rPr lang="es-ES" dirty="0"/>
              <a:t>, una librería para PLN que realiza análisis sintáctico. A día de hoy es una de las mejores en dicho campo y es una de las librerías que sustenta nuestro proyecto. Por otro lado tenemos Grafeno, una librería desarrollada por nuestros tutores, Alberto y Antonio, la cual se encarga de generar grafos semánticos en base a la información obtenida de </a:t>
            </a:r>
            <a:r>
              <a:rPr lang="es-ES" dirty="0" err="1"/>
              <a:t>spaCy</a:t>
            </a:r>
            <a:r>
              <a:rPr lang="es-ES" dirty="0"/>
              <a:t>.</a:t>
            </a:r>
          </a:p>
          <a:p>
            <a:endParaRPr lang="es-ES" dirty="0"/>
          </a:p>
          <a:p>
            <a:r>
              <a:rPr lang="es-ES" dirty="0"/>
              <a:t>De cara a almacenar la información de forma permanente tenemos una base de datos neo4j que hace las veces de </a:t>
            </a:r>
            <a:r>
              <a:rPr lang="es-ES" dirty="0" err="1"/>
              <a:t>knowledge</a:t>
            </a:r>
            <a:r>
              <a:rPr lang="es-ES" dirty="0"/>
              <a:t> base, la cual consultamos con los datos obtenidos de las dos herramientas anteriores.</a:t>
            </a:r>
          </a:p>
          <a:p>
            <a:endParaRPr lang="es-ES" dirty="0"/>
          </a:p>
          <a:p>
            <a:r>
              <a:rPr lang="es-ES" dirty="0"/>
              <a:t>Por otro lado tenemos a Simple Wikipedia y </a:t>
            </a:r>
            <a:r>
              <a:rPr lang="es-ES" dirty="0" err="1"/>
              <a:t>BioASQ</a:t>
            </a:r>
            <a:r>
              <a:rPr lang="es-ES" dirty="0"/>
              <a:t> como principales fuentes de recursos. De ambas fuentes obtenemos documentos con información con el fin de </a:t>
            </a:r>
          </a:p>
          <a:p>
            <a:endParaRPr lang="es-ES" dirty="0"/>
          </a:p>
          <a:p>
            <a:r>
              <a:rPr lang="es-ES" dirty="0" err="1"/>
              <a:t>spaCy</a:t>
            </a:r>
            <a:r>
              <a:rPr lang="es-ES" dirty="0"/>
              <a:t>:</a:t>
            </a:r>
          </a:p>
          <a:p>
            <a:endParaRPr lang="es-ES" dirty="0"/>
          </a:p>
          <a:p>
            <a:r>
              <a:rPr lang="es-ES" dirty="0"/>
              <a:t>Neo4j:</a:t>
            </a:r>
          </a:p>
          <a:p>
            <a:endParaRPr lang="es-ES" dirty="0"/>
          </a:p>
          <a:p>
            <a:r>
              <a:rPr lang="es-ES" dirty="0" err="1"/>
              <a:t>SimpleWikipedia</a:t>
            </a:r>
            <a:r>
              <a:rPr lang="es-ES" dirty="0"/>
              <a:t>:</a:t>
            </a:r>
          </a:p>
          <a:p>
            <a:endParaRPr lang="es-ES" dirty="0"/>
          </a:p>
          <a:p>
            <a:r>
              <a:rPr lang="es-ES" dirty="0" err="1"/>
              <a:t>BioASQ</a:t>
            </a:r>
            <a:r>
              <a:rPr lang="es-ES" dirty="0"/>
              <a:t>:</a:t>
            </a:r>
          </a:p>
          <a:p>
            <a:endParaRPr lang="es-ES" dirty="0"/>
          </a:p>
          <a:p>
            <a:r>
              <a:rPr lang="es-ES" dirty="0"/>
              <a:t>Grafeno:</a:t>
            </a:r>
          </a:p>
        </p:txBody>
      </p:sp>
      <p:sp>
        <p:nvSpPr>
          <p:cNvPr id="4" name="Marcador de número de diapositiva 3"/>
          <p:cNvSpPr>
            <a:spLocks noGrp="1"/>
          </p:cNvSpPr>
          <p:nvPr>
            <p:ph type="sldNum" sz="quarter" idx="10"/>
          </p:nvPr>
        </p:nvSpPr>
        <p:spPr/>
        <p:txBody>
          <a:bodyPr/>
          <a:lstStyle/>
          <a:p>
            <a:fld id="{0E93D32B-3490-404C-8DAF-ED7FE435467D}" type="slidenum">
              <a:rPr lang="es-ES" smtClean="0"/>
              <a:t>3</a:t>
            </a:fld>
            <a:endParaRPr lang="es-ES"/>
          </a:p>
        </p:txBody>
      </p:sp>
    </p:spTree>
    <p:extLst>
      <p:ext uri="{BB962C8B-B14F-4D97-AF65-F5344CB8AC3E}">
        <p14:creationId xmlns:p14="http://schemas.microsoft.com/office/powerpoint/2010/main" val="1117369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Comparativa inicio vs final</a:t>
            </a:r>
          </a:p>
          <a:p>
            <a:r>
              <a:rPr lang="es-ES" dirty="0" err="1"/>
              <a:t>Gitlab</a:t>
            </a:r>
            <a:endParaRPr lang="es-ES" dirty="0"/>
          </a:p>
          <a:p>
            <a:r>
              <a:rPr lang="es-ES" dirty="0" err="1"/>
              <a:t>Mattermost</a:t>
            </a:r>
            <a:endParaRPr lang="es-ES" dirty="0"/>
          </a:p>
          <a:p>
            <a:r>
              <a:rPr lang="es-ES" dirty="0" err="1"/>
              <a:t>JupyterLab</a:t>
            </a:r>
            <a:endParaRPr lang="es-ES" dirty="0"/>
          </a:p>
          <a:p>
            <a:r>
              <a:rPr lang="es-ES" dirty="0"/>
              <a:t>Dificultades, soluciones y ventajas</a:t>
            </a:r>
          </a:p>
          <a:p>
            <a:r>
              <a:rPr lang="es-ES" dirty="0"/>
              <a:t>Git</a:t>
            </a:r>
          </a:p>
        </p:txBody>
      </p:sp>
      <p:sp>
        <p:nvSpPr>
          <p:cNvPr id="4" name="Marcador de número de diapositiva 3"/>
          <p:cNvSpPr>
            <a:spLocks noGrp="1"/>
          </p:cNvSpPr>
          <p:nvPr>
            <p:ph type="sldNum" sz="quarter" idx="10"/>
          </p:nvPr>
        </p:nvSpPr>
        <p:spPr/>
        <p:txBody>
          <a:bodyPr/>
          <a:lstStyle/>
          <a:p>
            <a:fld id="{0E93D32B-3490-404C-8DAF-ED7FE435467D}" type="slidenum">
              <a:rPr lang="es-ES" smtClean="0"/>
              <a:t>4</a:t>
            </a:fld>
            <a:endParaRPr lang="es-ES"/>
          </a:p>
        </p:txBody>
      </p:sp>
    </p:spTree>
    <p:extLst>
      <p:ext uri="{BB962C8B-B14F-4D97-AF65-F5344CB8AC3E}">
        <p14:creationId xmlns:p14="http://schemas.microsoft.com/office/powerpoint/2010/main" val="1343655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Poner diagrama tocho</a:t>
            </a:r>
          </a:p>
          <a:p>
            <a:r>
              <a:rPr lang="es-ES" dirty="0"/>
              <a:t>	explicar como está construido por encima y los resultados de cada fase</a:t>
            </a:r>
          </a:p>
          <a:p>
            <a:r>
              <a:rPr lang="es-ES" dirty="0"/>
              <a:t>		</a:t>
            </a:r>
          </a:p>
          <a:p>
            <a:r>
              <a:rPr lang="es-ES" dirty="0"/>
              <a:t>	explicar con otro diagrama los múltiples dominios (matizar conocimiento textual y adaptable a distintos ámbitos)</a:t>
            </a:r>
          </a:p>
          <a:p>
            <a:endParaRPr lang="es-ES" dirty="0"/>
          </a:p>
        </p:txBody>
      </p:sp>
      <p:sp>
        <p:nvSpPr>
          <p:cNvPr id="4" name="Marcador de número de diapositiva 3"/>
          <p:cNvSpPr>
            <a:spLocks noGrp="1"/>
          </p:cNvSpPr>
          <p:nvPr>
            <p:ph type="sldNum" sz="quarter" idx="10"/>
          </p:nvPr>
        </p:nvSpPr>
        <p:spPr/>
        <p:txBody>
          <a:bodyPr/>
          <a:lstStyle/>
          <a:p>
            <a:fld id="{0E93D32B-3490-404C-8DAF-ED7FE435467D}" type="slidenum">
              <a:rPr lang="es-ES" smtClean="0"/>
              <a:t>5</a:t>
            </a:fld>
            <a:endParaRPr lang="es-ES"/>
          </a:p>
        </p:txBody>
      </p:sp>
    </p:spTree>
    <p:extLst>
      <p:ext uri="{BB962C8B-B14F-4D97-AF65-F5344CB8AC3E}">
        <p14:creationId xmlns:p14="http://schemas.microsoft.com/office/powerpoint/2010/main" val="440546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Poner diagrama tocho</a:t>
            </a:r>
          </a:p>
          <a:p>
            <a:r>
              <a:rPr lang="es-ES" dirty="0"/>
              <a:t>	explicar como está construido por encima y los resultados de cada fase</a:t>
            </a:r>
          </a:p>
          <a:p>
            <a:r>
              <a:rPr lang="es-ES" dirty="0"/>
              <a:t>		</a:t>
            </a:r>
          </a:p>
          <a:p>
            <a:r>
              <a:rPr lang="es-ES" dirty="0"/>
              <a:t>	explicar con otro diagrama los múltiples dominios (matizar conocimiento textual y adaptable a distintos ámbitos)</a:t>
            </a:r>
          </a:p>
          <a:p>
            <a:endParaRPr lang="es-ES" dirty="0"/>
          </a:p>
        </p:txBody>
      </p:sp>
      <p:sp>
        <p:nvSpPr>
          <p:cNvPr id="4" name="Marcador de número de diapositiva 3"/>
          <p:cNvSpPr>
            <a:spLocks noGrp="1"/>
          </p:cNvSpPr>
          <p:nvPr>
            <p:ph type="sldNum" sz="quarter" idx="10"/>
          </p:nvPr>
        </p:nvSpPr>
        <p:spPr/>
        <p:txBody>
          <a:bodyPr/>
          <a:lstStyle/>
          <a:p>
            <a:fld id="{0E93D32B-3490-404C-8DAF-ED7FE435467D}" type="slidenum">
              <a:rPr lang="es-ES" smtClean="0"/>
              <a:t>6</a:t>
            </a:fld>
            <a:endParaRPr lang="es-ES"/>
          </a:p>
        </p:txBody>
      </p:sp>
    </p:spTree>
    <p:extLst>
      <p:ext uri="{BB962C8B-B14F-4D97-AF65-F5344CB8AC3E}">
        <p14:creationId xmlns:p14="http://schemas.microsoft.com/office/powerpoint/2010/main" val="2534396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Grafeno (Generación de respuestas, grafos semánticos)</a:t>
            </a:r>
          </a:p>
          <a:p>
            <a:r>
              <a:rPr lang="es-ES" dirty="0"/>
              <a:t>--------------</a:t>
            </a:r>
          </a:p>
          <a:p>
            <a:r>
              <a:rPr lang="es-ES" dirty="0"/>
              <a:t>Modulo de análisis de lenguaje natural</a:t>
            </a:r>
          </a:p>
          <a:p>
            <a:r>
              <a:rPr lang="es-E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Modulo de obtención de datos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t>
            </a:r>
          </a:p>
          <a:p>
            <a:r>
              <a:rPr lang="es-ES" dirty="0"/>
              <a:t>Modulo de interacción con KB</a:t>
            </a:r>
          </a:p>
          <a:p>
            <a:r>
              <a:rPr lang="es-ES" dirty="0"/>
              <a:t>Modulo de KB</a:t>
            </a:r>
          </a:p>
          <a:p>
            <a:endParaRPr lang="es-ES" dirty="0"/>
          </a:p>
          <a:p>
            <a:endParaRPr lang="es-ES" dirty="0"/>
          </a:p>
          <a:p>
            <a:endParaRPr lang="es-ES" dirty="0"/>
          </a:p>
        </p:txBody>
      </p:sp>
      <p:sp>
        <p:nvSpPr>
          <p:cNvPr id="4" name="Marcador de número de diapositiva 3"/>
          <p:cNvSpPr>
            <a:spLocks noGrp="1"/>
          </p:cNvSpPr>
          <p:nvPr>
            <p:ph type="sldNum" sz="quarter" idx="10"/>
          </p:nvPr>
        </p:nvSpPr>
        <p:spPr/>
        <p:txBody>
          <a:bodyPr/>
          <a:lstStyle/>
          <a:p>
            <a:fld id="{0E93D32B-3490-404C-8DAF-ED7FE435467D}" type="slidenum">
              <a:rPr lang="es-ES" smtClean="0"/>
              <a:t>7</a:t>
            </a:fld>
            <a:endParaRPr lang="es-ES"/>
          </a:p>
        </p:txBody>
      </p:sp>
    </p:spTree>
    <p:extLst>
      <p:ext uri="{BB962C8B-B14F-4D97-AF65-F5344CB8AC3E}">
        <p14:creationId xmlns:p14="http://schemas.microsoft.com/office/powerpoint/2010/main" val="1378905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Grafeno (Generación de respuestas, grafos semánticos)</a:t>
            </a:r>
          </a:p>
          <a:p>
            <a:r>
              <a:rPr lang="es-ES" dirty="0"/>
              <a:t>--------------</a:t>
            </a:r>
          </a:p>
          <a:p>
            <a:r>
              <a:rPr lang="es-ES" dirty="0"/>
              <a:t>Modulo de análisis de lenguaje natural</a:t>
            </a:r>
          </a:p>
          <a:p>
            <a:r>
              <a:rPr lang="es-E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Modulo de obtención de datos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t>
            </a:r>
          </a:p>
          <a:p>
            <a:r>
              <a:rPr lang="es-ES" dirty="0"/>
              <a:t>Modulo de interacción con KB</a:t>
            </a:r>
          </a:p>
          <a:p>
            <a:r>
              <a:rPr lang="es-ES" dirty="0"/>
              <a:t>Modulo de KB</a:t>
            </a:r>
          </a:p>
          <a:p>
            <a:endParaRPr lang="es-ES" dirty="0"/>
          </a:p>
          <a:p>
            <a:endParaRPr lang="es-ES" dirty="0"/>
          </a:p>
          <a:p>
            <a:endParaRPr lang="es-ES" dirty="0"/>
          </a:p>
        </p:txBody>
      </p:sp>
      <p:sp>
        <p:nvSpPr>
          <p:cNvPr id="4" name="Marcador de número de diapositiva 3"/>
          <p:cNvSpPr>
            <a:spLocks noGrp="1"/>
          </p:cNvSpPr>
          <p:nvPr>
            <p:ph type="sldNum" sz="quarter" idx="10"/>
          </p:nvPr>
        </p:nvSpPr>
        <p:spPr/>
        <p:txBody>
          <a:bodyPr/>
          <a:lstStyle/>
          <a:p>
            <a:fld id="{0E93D32B-3490-404C-8DAF-ED7FE435467D}" type="slidenum">
              <a:rPr lang="es-ES" smtClean="0"/>
              <a:t>8</a:t>
            </a:fld>
            <a:endParaRPr lang="es-ES"/>
          </a:p>
        </p:txBody>
      </p:sp>
    </p:spTree>
    <p:extLst>
      <p:ext uri="{BB962C8B-B14F-4D97-AF65-F5344CB8AC3E}">
        <p14:creationId xmlns:p14="http://schemas.microsoft.com/office/powerpoint/2010/main" val="68335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Grafeno (Generación de respuestas, grafos semánticos)</a:t>
            </a:r>
          </a:p>
          <a:p>
            <a:r>
              <a:rPr lang="es-ES" dirty="0"/>
              <a:t>--------------</a:t>
            </a:r>
          </a:p>
          <a:p>
            <a:r>
              <a:rPr lang="es-ES" dirty="0"/>
              <a:t>Modulo de análisis de lenguaje natural</a:t>
            </a:r>
          </a:p>
          <a:p>
            <a:r>
              <a:rPr lang="es-E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Modulo de obtención de datos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t>
            </a:r>
          </a:p>
          <a:p>
            <a:r>
              <a:rPr lang="es-ES" dirty="0"/>
              <a:t>Modulo de interacción con KB</a:t>
            </a:r>
          </a:p>
          <a:p>
            <a:r>
              <a:rPr lang="es-ES" dirty="0"/>
              <a:t>Modulo de KB</a:t>
            </a:r>
          </a:p>
          <a:p>
            <a:endParaRPr lang="es-ES" dirty="0"/>
          </a:p>
          <a:p>
            <a:endParaRPr lang="es-ES" dirty="0"/>
          </a:p>
        </p:txBody>
      </p:sp>
      <p:sp>
        <p:nvSpPr>
          <p:cNvPr id="4" name="Marcador de número de diapositiva 3"/>
          <p:cNvSpPr>
            <a:spLocks noGrp="1"/>
          </p:cNvSpPr>
          <p:nvPr>
            <p:ph type="sldNum" sz="quarter" idx="10"/>
          </p:nvPr>
        </p:nvSpPr>
        <p:spPr/>
        <p:txBody>
          <a:bodyPr/>
          <a:lstStyle/>
          <a:p>
            <a:fld id="{0E93D32B-3490-404C-8DAF-ED7FE435467D}" type="slidenum">
              <a:rPr lang="es-ES" smtClean="0"/>
              <a:t>9</a:t>
            </a:fld>
            <a:endParaRPr lang="es-ES"/>
          </a:p>
        </p:txBody>
      </p:sp>
    </p:spTree>
    <p:extLst>
      <p:ext uri="{BB962C8B-B14F-4D97-AF65-F5344CB8AC3E}">
        <p14:creationId xmlns:p14="http://schemas.microsoft.com/office/powerpoint/2010/main" val="1989540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Grafeno (Generación de respuestas, grafos semánticos)</a:t>
            </a:r>
          </a:p>
          <a:p>
            <a:r>
              <a:rPr lang="es-ES" dirty="0"/>
              <a:t>--------------</a:t>
            </a:r>
          </a:p>
          <a:p>
            <a:r>
              <a:rPr lang="es-ES" dirty="0"/>
              <a:t>Modulo de análisis de lenguaje natural</a:t>
            </a:r>
          </a:p>
          <a:p>
            <a:r>
              <a:rPr lang="es-E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Modulo de obtención de datos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t>
            </a:r>
          </a:p>
          <a:p>
            <a:r>
              <a:rPr lang="es-ES" dirty="0"/>
              <a:t>Modulo de interacción con KB</a:t>
            </a:r>
          </a:p>
          <a:p>
            <a:r>
              <a:rPr lang="es-ES" dirty="0"/>
              <a:t>Modulo de KB</a:t>
            </a:r>
          </a:p>
          <a:p>
            <a:endParaRPr lang="es-ES" dirty="0"/>
          </a:p>
          <a:p>
            <a:endParaRPr lang="es-ES" dirty="0"/>
          </a:p>
        </p:txBody>
      </p:sp>
      <p:sp>
        <p:nvSpPr>
          <p:cNvPr id="4" name="Marcador de número de diapositiva 3"/>
          <p:cNvSpPr>
            <a:spLocks noGrp="1"/>
          </p:cNvSpPr>
          <p:nvPr>
            <p:ph type="sldNum" sz="quarter" idx="10"/>
          </p:nvPr>
        </p:nvSpPr>
        <p:spPr/>
        <p:txBody>
          <a:bodyPr/>
          <a:lstStyle/>
          <a:p>
            <a:fld id="{0E93D32B-3490-404C-8DAF-ED7FE435467D}" type="slidenum">
              <a:rPr lang="es-ES" smtClean="0"/>
              <a:t>10</a:t>
            </a:fld>
            <a:endParaRPr lang="es-ES"/>
          </a:p>
        </p:txBody>
      </p:sp>
    </p:spTree>
    <p:extLst>
      <p:ext uri="{BB962C8B-B14F-4D97-AF65-F5344CB8AC3E}">
        <p14:creationId xmlns:p14="http://schemas.microsoft.com/office/powerpoint/2010/main" val="1056417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720FC8-1EE9-429E-B68C-F7CDFE568AF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75FBF1C-4A7D-4C02-91F3-DDEBDC9E00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2BEF59FB-E65E-4668-BBD9-92212A8B5DE3}"/>
              </a:ext>
            </a:extLst>
          </p:cNvPr>
          <p:cNvSpPr>
            <a:spLocks noGrp="1"/>
          </p:cNvSpPr>
          <p:nvPr>
            <p:ph type="dt" sz="half" idx="10"/>
          </p:nvPr>
        </p:nvSpPr>
        <p:spPr/>
        <p:txBody>
          <a:bodyPr/>
          <a:lstStyle/>
          <a:p>
            <a:fld id="{66BF96D0-6EDB-4D31-AC03-F63A2B58B64E}" type="datetimeFigureOut">
              <a:rPr lang="es-ES" smtClean="0"/>
              <a:t>14/06/2018</a:t>
            </a:fld>
            <a:endParaRPr lang="es-ES"/>
          </a:p>
        </p:txBody>
      </p:sp>
      <p:sp>
        <p:nvSpPr>
          <p:cNvPr id="5" name="Marcador de pie de página 4">
            <a:extLst>
              <a:ext uri="{FF2B5EF4-FFF2-40B4-BE49-F238E27FC236}">
                <a16:creationId xmlns:a16="http://schemas.microsoft.com/office/drawing/2014/main" id="{00EB45E1-7DA2-4EFC-B651-65BDDFAFDA3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4DD892E-2CDC-4BC3-9AD2-B304D38BE380}"/>
              </a:ext>
            </a:extLst>
          </p:cNvPr>
          <p:cNvSpPr>
            <a:spLocks noGrp="1"/>
          </p:cNvSpPr>
          <p:nvPr>
            <p:ph type="sldNum" sz="quarter" idx="12"/>
          </p:nvPr>
        </p:nvSpPr>
        <p:spPr/>
        <p:txBody>
          <a:bodyPr/>
          <a:lstStyle/>
          <a:p>
            <a:fld id="{5D309013-F997-4F8C-B624-CFC9116C57AC}" type="slidenum">
              <a:rPr lang="es-ES" smtClean="0"/>
              <a:t>‹Nº›</a:t>
            </a:fld>
            <a:endParaRPr lang="es-ES"/>
          </a:p>
        </p:txBody>
      </p:sp>
    </p:spTree>
    <p:extLst>
      <p:ext uri="{BB962C8B-B14F-4D97-AF65-F5344CB8AC3E}">
        <p14:creationId xmlns:p14="http://schemas.microsoft.com/office/powerpoint/2010/main" val="2382790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483EAA-128C-473E-A985-5F5F09B6DA3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0CDBC05-59CE-4C37-86DB-B94CEE4D1177}"/>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F506147-AEF2-454A-9903-0E0EE4CF8515}"/>
              </a:ext>
            </a:extLst>
          </p:cNvPr>
          <p:cNvSpPr>
            <a:spLocks noGrp="1"/>
          </p:cNvSpPr>
          <p:nvPr>
            <p:ph type="dt" sz="half" idx="10"/>
          </p:nvPr>
        </p:nvSpPr>
        <p:spPr/>
        <p:txBody>
          <a:bodyPr/>
          <a:lstStyle/>
          <a:p>
            <a:fld id="{66BF96D0-6EDB-4D31-AC03-F63A2B58B64E}" type="datetimeFigureOut">
              <a:rPr lang="es-ES" smtClean="0"/>
              <a:t>14/06/2018</a:t>
            </a:fld>
            <a:endParaRPr lang="es-ES"/>
          </a:p>
        </p:txBody>
      </p:sp>
      <p:sp>
        <p:nvSpPr>
          <p:cNvPr id="5" name="Marcador de pie de página 4">
            <a:extLst>
              <a:ext uri="{FF2B5EF4-FFF2-40B4-BE49-F238E27FC236}">
                <a16:creationId xmlns:a16="http://schemas.microsoft.com/office/drawing/2014/main" id="{6F35A3E8-9BED-4E8D-8944-EFE0CC373C0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9E24879-A2F0-44A7-862A-D426175C7102}"/>
              </a:ext>
            </a:extLst>
          </p:cNvPr>
          <p:cNvSpPr>
            <a:spLocks noGrp="1"/>
          </p:cNvSpPr>
          <p:nvPr>
            <p:ph type="sldNum" sz="quarter" idx="12"/>
          </p:nvPr>
        </p:nvSpPr>
        <p:spPr/>
        <p:txBody>
          <a:bodyPr/>
          <a:lstStyle/>
          <a:p>
            <a:fld id="{5D309013-F997-4F8C-B624-CFC9116C57AC}" type="slidenum">
              <a:rPr lang="es-ES" smtClean="0"/>
              <a:t>‹Nº›</a:t>
            </a:fld>
            <a:endParaRPr lang="es-ES"/>
          </a:p>
        </p:txBody>
      </p:sp>
    </p:spTree>
    <p:extLst>
      <p:ext uri="{BB962C8B-B14F-4D97-AF65-F5344CB8AC3E}">
        <p14:creationId xmlns:p14="http://schemas.microsoft.com/office/powerpoint/2010/main" val="894659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2651044-D975-4664-9886-0C0F0A58083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D4B5017-9E98-4A53-AE91-F298FAAD91D9}"/>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396E28A-832C-4CAA-B150-B752EC1AE5C4}"/>
              </a:ext>
            </a:extLst>
          </p:cNvPr>
          <p:cNvSpPr>
            <a:spLocks noGrp="1"/>
          </p:cNvSpPr>
          <p:nvPr>
            <p:ph type="dt" sz="half" idx="10"/>
          </p:nvPr>
        </p:nvSpPr>
        <p:spPr/>
        <p:txBody>
          <a:bodyPr/>
          <a:lstStyle/>
          <a:p>
            <a:fld id="{66BF96D0-6EDB-4D31-AC03-F63A2B58B64E}" type="datetimeFigureOut">
              <a:rPr lang="es-ES" smtClean="0"/>
              <a:t>14/06/2018</a:t>
            </a:fld>
            <a:endParaRPr lang="es-ES"/>
          </a:p>
        </p:txBody>
      </p:sp>
      <p:sp>
        <p:nvSpPr>
          <p:cNvPr id="5" name="Marcador de pie de página 4">
            <a:extLst>
              <a:ext uri="{FF2B5EF4-FFF2-40B4-BE49-F238E27FC236}">
                <a16:creationId xmlns:a16="http://schemas.microsoft.com/office/drawing/2014/main" id="{C1225B0C-C3B3-496C-970C-2503819ADE5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529753A-0F20-4FB6-AD68-9EAF5201D029}"/>
              </a:ext>
            </a:extLst>
          </p:cNvPr>
          <p:cNvSpPr>
            <a:spLocks noGrp="1"/>
          </p:cNvSpPr>
          <p:nvPr>
            <p:ph type="sldNum" sz="quarter" idx="12"/>
          </p:nvPr>
        </p:nvSpPr>
        <p:spPr/>
        <p:txBody>
          <a:bodyPr/>
          <a:lstStyle/>
          <a:p>
            <a:fld id="{5D309013-F997-4F8C-B624-CFC9116C57AC}" type="slidenum">
              <a:rPr lang="es-ES" smtClean="0"/>
              <a:t>‹Nº›</a:t>
            </a:fld>
            <a:endParaRPr lang="es-ES"/>
          </a:p>
        </p:txBody>
      </p:sp>
    </p:spTree>
    <p:extLst>
      <p:ext uri="{BB962C8B-B14F-4D97-AF65-F5344CB8AC3E}">
        <p14:creationId xmlns:p14="http://schemas.microsoft.com/office/powerpoint/2010/main" val="617223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9A432E-3741-4A15-90FF-12587D121C9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888FAAF-286A-40B8-AFAE-1EB3A17A5E79}"/>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8707976-DA1E-4605-98C0-F28E01724E45}"/>
              </a:ext>
            </a:extLst>
          </p:cNvPr>
          <p:cNvSpPr>
            <a:spLocks noGrp="1"/>
          </p:cNvSpPr>
          <p:nvPr>
            <p:ph type="dt" sz="half" idx="10"/>
          </p:nvPr>
        </p:nvSpPr>
        <p:spPr/>
        <p:txBody>
          <a:bodyPr/>
          <a:lstStyle/>
          <a:p>
            <a:fld id="{66BF96D0-6EDB-4D31-AC03-F63A2B58B64E}" type="datetimeFigureOut">
              <a:rPr lang="es-ES" smtClean="0"/>
              <a:t>14/06/2018</a:t>
            </a:fld>
            <a:endParaRPr lang="es-ES"/>
          </a:p>
        </p:txBody>
      </p:sp>
      <p:sp>
        <p:nvSpPr>
          <p:cNvPr id="5" name="Marcador de pie de página 4">
            <a:extLst>
              <a:ext uri="{FF2B5EF4-FFF2-40B4-BE49-F238E27FC236}">
                <a16:creationId xmlns:a16="http://schemas.microsoft.com/office/drawing/2014/main" id="{E5FCB18A-19BC-42F9-9881-388A2A47FBB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A00C349-5C8F-4160-8095-9C7516592F64}"/>
              </a:ext>
            </a:extLst>
          </p:cNvPr>
          <p:cNvSpPr>
            <a:spLocks noGrp="1"/>
          </p:cNvSpPr>
          <p:nvPr>
            <p:ph type="sldNum" sz="quarter" idx="12"/>
          </p:nvPr>
        </p:nvSpPr>
        <p:spPr/>
        <p:txBody>
          <a:bodyPr/>
          <a:lstStyle/>
          <a:p>
            <a:fld id="{5D309013-F997-4F8C-B624-CFC9116C57AC}" type="slidenum">
              <a:rPr lang="es-ES" smtClean="0"/>
              <a:t>‹Nº›</a:t>
            </a:fld>
            <a:endParaRPr lang="es-ES"/>
          </a:p>
        </p:txBody>
      </p:sp>
    </p:spTree>
    <p:extLst>
      <p:ext uri="{BB962C8B-B14F-4D97-AF65-F5344CB8AC3E}">
        <p14:creationId xmlns:p14="http://schemas.microsoft.com/office/powerpoint/2010/main" val="1076562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190467-1441-4E75-9E21-6A9AAB8B09E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4EB332D9-082B-420E-BCE1-7D9C293BCF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8EDB0B52-8F25-4517-801B-794021B7AB5B}"/>
              </a:ext>
            </a:extLst>
          </p:cNvPr>
          <p:cNvSpPr>
            <a:spLocks noGrp="1"/>
          </p:cNvSpPr>
          <p:nvPr>
            <p:ph type="dt" sz="half" idx="10"/>
          </p:nvPr>
        </p:nvSpPr>
        <p:spPr/>
        <p:txBody>
          <a:bodyPr/>
          <a:lstStyle/>
          <a:p>
            <a:fld id="{66BF96D0-6EDB-4D31-AC03-F63A2B58B64E}" type="datetimeFigureOut">
              <a:rPr lang="es-ES" smtClean="0"/>
              <a:t>14/06/2018</a:t>
            </a:fld>
            <a:endParaRPr lang="es-ES"/>
          </a:p>
        </p:txBody>
      </p:sp>
      <p:sp>
        <p:nvSpPr>
          <p:cNvPr id="5" name="Marcador de pie de página 4">
            <a:extLst>
              <a:ext uri="{FF2B5EF4-FFF2-40B4-BE49-F238E27FC236}">
                <a16:creationId xmlns:a16="http://schemas.microsoft.com/office/drawing/2014/main" id="{6FD9A14E-EC7B-45C7-ABD7-D60D5668036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91C9D0E-263E-41B0-A17D-9B7406C4E758}"/>
              </a:ext>
            </a:extLst>
          </p:cNvPr>
          <p:cNvSpPr>
            <a:spLocks noGrp="1"/>
          </p:cNvSpPr>
          <p:nvPr>
            <p:ph type="sldNum" sz="quarter" idx="12"/>
          </p:nvPr>
        </p:nvSpPr>
        <p:spPr/>
        <p:txBody>
          <a:bodyPr/>
          <a:lstStyle/>
          <a:p>
            <a:fld id="{5D309013-F997-4F8C-B624-CFC9116C57AC}" type="slidenum">
              <a:rPr lang="es-ES" smtClean="0"/>
              <a:t>‹Nº›</a:t>
            </a:fld>
            <a:endParaRPr lang="es-ES"/>
          </a:p>
        </p:txBody>
      </p:sp>
    </p:spTree>
    <p:extLst>
      <p:ext uri="{BB962C8B-B14F-4D97-AF65-F5344CB8AC3E}">
        <p14:creationId xmlns:p14="http://schemas.microsoft.com/office/powerpoint/2010/main" val="238702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58F099-34A9-4012-A0E5-1825284CA49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1A26991-1D87-489C-B88B-48A44D833BF3}"/>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22ED0E6-2B4D-4510-8668-C3046995C323}"/>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7473DEAB-BB2D-4235-A39C-F9C1FB2BF3E7}"/>
              </a:ext>
            </a:extLst>
          </p:cNvPr>
          <p:cNvSpPr>
            <a:spLocks noGrp="1"/>
          </p:cNvSpPr>
          <p:nvPr>
            <p:ph type="dt" sz="half" idx="10"/>
          </p:nvPr>
        </p:nvSpPr>
        <p:spPr/>
        <p:txBody>
          <a:bodyPr/>
          <a:lstStyle/>
          <a:p>
            <a:fld id="{66BF96D0-6EDB-4D31-AC03-F63A2B58B64E}" type="datetimeFigureOut">
              <a:rPr lang="es-ES" smtClean="0"/>
              <a:t>14/06/2018</a:t>
            </a:fld>
            <a:endParaRPr lang="es-ES"/>
          </a:p>
        </p:txBody>
      </p:sp>
      <p:sp>
        <p:nvSpPr>
          <p:cNvPr id="6" name="Marcador de pie de página 5">
            <a:extLst>
              <a:ext uri="{FF2B5EF4-FFF2-40B4-BE49-F238E27FC236}">
                <a16:creationId xmlns:a16="http://schemas.microsoft.com/office/drawing/2014/main" id="{74DA2291-BB15-433B-A9F8-90A51DD3D49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D0C04BD-7DAD-4032-9221-562DB548C9FD}"/>
              </a:ext>
            </a:extLst>
          </p:cNvPr>
          <p:cNvSpPr>
            <a:spLocks noGrp="1"/>
          </p:cNvSpPr>
          <p:nvPr>
            <p:ph type="sldNum" sz="quarter" idx="12"/>
          </p:nvPr>
        </p:nvSpPr>
        <p:spPr/>
        <p:txBody>
          <a:bodyPr/>
          <a:lstStyle/>
          <a:p>
            <a:fld id="{5D309013-F997-4F8C-B624-CFC9116C57AC}" type="slidenum">
              <a:rPr lang="es-ES" smtClean="0"/>
              <a:t>‹Nº›</a:t>
            </a:fld>
            <a:endParaRPr lang="es-ES"/>
          </a:p>
        </p:txBody>
      </p:sp>
    </p:spTree>
    <p:extLst>
      <p:ext uri="{BB962C8B-B14F-4D97-AF65-F5344CB8AC3E}">
        <p14:creationId xmlns:p14="http://schemas.microsoft.com/office/powerpoint/2010/main" val="201102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535177-7DBC-4169-B65C-E448E246C4E5}"/>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DD10BFC-7F14-490D-9CEC-F8EFE5681B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4640DBE5-D787-4175-A2EB-A6E3F949E35F}"/>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E8CD3026-0DBE-4BDD-9608-EDF8CD5CB9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76E96AD3-7194-4C62-B8BC-8DACB6DBC839}"/>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2DCA233-F491-4D20-9564-EE8BDA6B188D}"/>
              </a:ext>
            </a:extLst>
          </p:cNvPr>
          <p:cNvSpPr>
            <a:spLocks noGrp="1"/>
          </p:cNvSpPr>
          <p:nvPr>
            <p:ph type="dt" sz="half" idx="10"/>
          </p:nvPr>
        </p:nvSpPr>
        <p:spPr/>
        <p:txBody>
          <a:bodyPr/>
          <a:lstStyle/>
          <a:p>
            <a:fld id="{66BF96D0-6EDB-4D31-AC03-F63A2B58B64E}" type="datetimeFigureOut">
              <a:rPr lang="es-ES" smtClean="0"/>
              <a:t>14/06/2018</a:t>
            </a:fld>
            <a:endParaRPr lang="es-ES"/>
          </a:p>
        </p:txBody>
      </p:sp>
      <p:sp>
        <p:nvSpPr>
          <p:cNvPr id="8" name="Marcador de pie de página 7">
            <a:extLst>
              <a:ext uri="{FF2B5EF4-FFF2-40B4-BE49-F238E27FC236}">
                <a16:creationId xmlns:a16="http://schemas.microsoft.com/office/drawing/2014/main" id="{5A6A29EF-382F-45D1-A54F-CC677404B61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B9025EC5-5FE1-40A1-8174-5107329EF752}"/>
              </a:ext>
            </a:extLst>
          </p:cNvPr>
          <p:cNvSpPr>
            <a:spLocks noGrp="1"/>
          </p:cNvSpPr>
          <p:nvPr>
            <p:ph type="sldNum" sz="quarter" idx="12"/>
          </p:nvPr>
        </p:nvSpPr>
        <p:spPr/>
        <p:txBody>
          <a:bodyPr/>
          <a:lstStyle/>
          <a:p>
            <a:fld id="{5D309013-F997-4F8C-B624-CFC9116C57AC}" type="slidenum">
              <a:rPr lang="es-ES" smtClean="0"/>
              <a:t>‹Nº›</a:t>
            </a:fld>
            <a:endParaRPr lang="es-ES"/>
          </a:p>
        </p:txBody>
      </p:sp>
    </p:spTree>
    <p:extLst>
      <p:ext uri="{BB962C8B-B14F-4D97-AF65-F5344CB8AC3E}">
        <p14:creationId xmlns:p14="http://schemas.microsoft.com/office/powerpoint/2010/main" val="2081338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947D7D-E729-4CBF-9499-10B7740D8FF7}"/>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8BF841C-4ACD-424F-AC98-301E9AC5CC53}"/>
              </a:ext>
            </a:extLst>
          </p:cNvPr>
          <p:cNvSpPr>
            <a:spLocks noGrp="1"/>
          </p:cNvSpPr>
          <p:nvPr>
            <p:ph type="dt" sz="half" idx="10"/>
          </p:nvPr>
        </p:nvSpPr>
        <p:spPr/>
        <p:txBody>
          <a:bodyPr/>
          <a:lstStyle/>
          <a:p>
            <a:fld id="{66BF96D0-6EDB-4D31-AC03-F63A2B58B64E}" type="datetimeFigureOut">
              <a:rPr lang="es-ES" smtClean="0"/>
              <a:t>14/06/2018</a:t>
            </a:fld>
            <a:endParaRPr lang="es-ES"/>
          </a:p>
        </p:txBody>
      </p:sp>
      <p:sp>
        <p:nvSpPr>
          <p:cNvPr id="4" name="Marcador de pie de página 3">
            <a:extLst>
              <a:ext uri="{FF2B5EF4-FFF2-40B4-BE49-F238E27FC236}">
                <a16:creationId xmlns:a16="http://schemas.microsoft.com/office/drawing/2014/main" id="{4FEAB721-A4A1-49B0-9CDC-5E9D0EC9EB4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CD74F28B-60C8-452E-96AF-4044D7F83EE0}"/>
              </a:ext>
            </a:extLst>
          </p:cNvPr>
          <p:cNvSpPr>
            <a:spLocks noGrp="1"/>
          </p:cNvSpPr>
          <p:nvPr>
            <p:ph type="sldNum" sz="quarter" idx="12"/>
          </p:nvPr>
        </p:nvSpPr>
        <p:spPr/>
        <p:txBody>
          <a:bodyPr/>
          <a:lstStyle/>
          <a:p>
            <a:fld id="{5D309013-F997-4F8C-B624-CFC9116C57AC}" type="slidenum">
              <a:rPr lang="es-ES" smtClean="0"/>
              <a:t>‹Nº›</a:t>
            </a:fld>
            <a:endParaRPr lang="es-ES"/>
          </a:p>
        </p:txBody>
      </p:sp>
    </p:spTree>
    <p:extLst>
      <p:ext uri="{BB962C8B-B14F-4D97-AF65-F5344CB8AC3E}">
        <p14:creationId xmlns:p14="http://schemas.microsoft.com/office/powerpoint/2010/main" val="3768220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6EA148F-9534-4854-B2E8-BD7E454F6BBE}"/>
              </a:ext>
            </a:extLst>
          </p:cNvPr>
          <p:cNvSpPr>
            <a:spLocks noGrp="1"/>
          </p:cNvSpPr>
          <p:nvPr>
            <p:ph type="dt" sz="half" idx="10"/>
          </p:nvPr>
        </p:nvSpPr>
        <p:spPr/>
        <p:txBody>
          <a:bodyPr/>
          <a:lstStyle/>
          <a:p>
            <a:fld id="{66BF96D0-6EDB-4D31-AC03-F63A2B58B64E}" type="datetimeFigureOut">
              <a:rPr lang="es-ES" smtClean="0"/>
              <a:t>14/06/2018</a:t>
            </a:fld>
            <a:endParaRPr lang="es-ES"/>
          </a:p>
        </p:txBody>
      </p:sp>
      <p:sp>
        <p:nvSpPr>
          <p:cNvPr id="3" name="Marcador de pie de página 2">
            <a:extLst>
              <a:ext uri="{FF2B5EF4-FFF2-40B4-BE49-F238E27FC236}">
                <a16:creationId xmlns:a16="http://schemas.microsoft.com/office/drawing/2014/main" id="{A9A5D85A-3B7C-4575-8CC7-D17C61933930}"/>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8530A7F-D9A5-432E-81D2-6240B0C769D4}"/>
              </a:ext>
            </a:extLst>
          </p:cNvPr>
          <p:cNvSpPr>
            <a:spLocks noGrp="1"/>
          </p:cNvSpPr>
          <p:nvPr>
            <p:ph type="sldNum" sz="quarter" idx="12"/>
          </p:nvPr>
        </p:nvSpPr>
        <p:spPr/>
        <p:txBody>
          <a:bodyPr/>
          <a:lstStyle/>
          <a:p>
            <a:fld id="{5D309013-F997-4F8C-B624-CFC9116C57AC}" type="slidenum">
              <a:rPr lang="es-ES" smtClean="0"/>
              <a:t>‹Nº›</a:t>
            </a:fld>
            <a:endParaRPr lang="es-ES"/>
          </a:p>
        </p:txBody>
      </p:sp>
    </p:spTree>
    <p:extLst>
      <p:ext uri="{BB962C8B-B14F-4D97-AF65-F5344CB8AC3E}">
        <p14:creationId xmlns:p14="http://schemas.microsoft.com/office/powerpoint/2010/main" val="3012382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610929-5ADE-4403-A4F5-059407EA980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C6D87B0-0BC6-41D5-B8D6-EF3360269B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998CE7B5-923E-45F9-873E-CD9B88F08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6F55E040-595E-4D2F-8706-BD73156F7F71}"/>
              </a:ext>
            </a:extLst>
          </p:cNvPr>
          <p:cNvSpPr>
            <a:spLocks noGrp="1"/>
          </p:cNvSpPr>
          <p:nvPr>
            <p:ph type="dt" sz="half" idx="10"/>
          </p:nvPr>
        </p:nvSpPr>
        <p:spPr/>
        <p:txBody>
          <a:bodyPr/>
          <a:lstStyle/>
          <a:p>
            <a:fld id="{66BF96D0-6EDB-4D31-AC03-F63A2B58B64E}" type="datetimeFigureOut">
              <a:rPr lang="es-ES" smtClean="0"/>
              <a:t>14/06/2018</a:t>
            </a:fld>
            <a:endParaRPr lang="es-ES"/>
          </a:p>
        </p:txBody>
      </p:sp>
      <p:sp>
        <p:nvSpPr>
          <p:cNvPr id="6" name="Marcador de pie de página 5">
            <a:extLst>
              <a:ext uri="{FF2B5EF4-FFF2-40B4-BE49-F238E27FC236}">
                <a16:creationId xmlns:a16="http://schemas.microsoft.com/office/drawing/2014/main" id="{65EB1EA8-9317-4A1B-9558-E7350DBC79C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D5EBCE8-C108-41F8-8390-B564AD40A877}"/>
              </a:ext>
            </a:extLst>
          </p:cNvPr>
          <p:cNvSpPr>
            <a:spLocks noGrp="1"/>
          </p:cNvSpPr>
          <p:nvPr>
            <p:ph type="sldNum" sz="quarter" idx="12"/>
          </p:nvPr>
        </p:nvSpPr>
        <p:spPr/>
        <p:txBody>
          <a:bodyPr/>
          <a:lstStyle/>
          <a:p>
            <a:fld id="{5D309013-F997-4F8C-B624-CFC9116C57AC}" type="slidenum">
              <a:rPr lang="es-ES" smtClean="0"/>
              <a:t>‹Nº›</a:t>
            </a:fld>
            <a:endParaRPr lang="es-ES"/>
          </a:p>
        </p:txBody>
      </p:sp>
    </p:spTree>
    <p:extLst>
      <p:ext uri="{BB962C8B-B14F-4D97-AF65-F5344CB8AC3E}">
        <p14:creationId xmlns:p14="http://schemas.microsoft.com/office/powerpoint/2010/main" val="86553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7258A2-5743-4998-932C-335DBD04439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F5980042-E2B0-47E8-BE8F-4E73DE5BDC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6EAE5C15-6DF4-4856-98C6-8D6E83521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50AC653-DCE7-4959-85F8-C146815DD697}"/>
              </a:ext>
            </a:extLst>
          </p:cNvPr>
          <p:cNvSpPr>
            <a:spLocks noGrp="1"/>
          </p:cNvSpPr>
          <p:nvPr>
            <p:ph type="dt" sz="half" idx="10"/>
          </p:nvPr>
        </p:nvSpPr>
        <p:spPr/>
        <p:txBody>
          <a:bodyPr/>
          <a:lstStyle/>
          <a:p>
            <a:fld id="{66BF96D0-6EDB-4D31-AC03-F63A2B58B64E}" type="datetimeFigureOut">
              <a:rPr lang="es-ES" smtClean="0"/>
              <a:t>14/06/2018</a:t>
            </a:fld>
            <a:endParaRPr lang="es-ES"/>
          </a:p>
        </p:txBody>
      </p:sp>
      <p:sp>
        <p:nvSpPr>
          <p:cNvPr id="6" name="Marcador de pie de página 5">
            <a:extLst>
              <a:ext uri="{FF2B5EF4-FFF2-40B4-BE49-F238E27FC236}">
                <a16:creationId xmlns:a16="http://schemas.microsoft.com/office/drawing/2014/main" id="{D31A7ADB-A533-4289-A56C-4FAE21AA69E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2AF6882-2582-43E8-A668-64DFCFD0C7B3}"/>
              </a:ext>
            </a:extLst>
          </p:cNvPr>
          <p:cNvSpPr>
            <a:spLocks noGrp="1"/>
          </p:cNvSpPr>
          <p:nvPr>
            <p:ph type="sldNum" sz="quarter" idx="12"/>
          </p:nvPr>
        </p:nvSpPr>
        <p:spPr/>
        <p:txBody>
          <a:bodyPr/>
          <a:lstStyle/>
          <a:p>
            <a:fld id="{5D309013-F997-4F8C-B624-CFC9116C57AC}" type="slidenum">
              <a:rPr lang="es-ES" smtClean="0"/>
              <a:t>‹Nº›</a:t>
            </a:fld>
            <a:endParaRPr lang="es-ES"/>
          </a:p>
        </p:txBody>
      </p:sp>
    </p:spTree>
    <p:extLst>
      <p:ext uri="{BB962C8B-B14F-4D97-AF65-F5344CB8AC3E}">
        <p14:creationId xmlns:p14="http://schemas.microsoft.com/office/powerpoint/2010/main" val="2978089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BA91E59-1474-43FB-8BA3-623D7D2057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3886DD9-FE38-4973-9D1D-CC20387967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4917594-CF83-4A6E-AD2C-B4CD46FA83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BF96D0-6EDB-4D31-AC03-F63A2B58B64E}" type="datetimeFigureOut">
              <a:rPr lang="es-ES" smtClean="0"/>
              <a:t>14/06/2018</a:t>
            </a:fld>
            <a:endParaRPr lang="es-ES"/>
          </a:p>
        </p:txBody>
      </p:sp>
      <p:sp>
        <p:nvSpPr>
          <p:cNvPr id="5" name="Marcador de pie de página 4">
            <a:extLst>
              <a:ext uri="{FF2B5EF4-FFF2-40B4-BE49-F238E27FC236}">
                <a16:creationId xmlns:a16="http://schemas.microsoft.com/office/drawing/2014/main" id="{323B6E28-27CE-4939-B164-A31FE815E3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79F0AA34-16F2-491C-BE15-2E00AA0D31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09013-F997-4F8C-B624-CFC9116C57AC}" type="slidenum">
              <a:rPr lang="es-ES" smtClean="0"/>
              <a:t>‹Nº›</a:t>
            </a:fld>
            <a:endParaRPr lang="es-ES"/>
          </a:p>
        </p:txBody>
      </p:sp>
    </p:spTree>
    <p:extLst>
      <p:ext uri="{BB962C8B-B14F-4D97-AF65-F5344CB8AC3E}">
        <p14:creationId xmlns:p14="http://schemas.microsoft.com/office/powerpoint/2010/main" val="1120322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1CE3B3-E6F3-4B33-AC4B-ECBD473323ED}"/>
              </a:ext>
            </a:extLst>
          </p:cNvPr>
          <p:cNvSpPr>
            <a:spLocks noGrp="1"/>
          </p:cNvSpPr>
          <p:nvPr>
            <p:ph type="ctrTitle"/>
          </p:nvPr>
        </p:nvSpPr>
        <p:spPr>
          <a:xfrm>
            <a:off x="0" y="1698438"/>
            <a:ext cx="12192000" cy="991445"/>
          </a:xfrm>
        </p:spPr>
        <p:txBody>
          <a:bodyPr>
            <a:normAutofit fontScale="90000"/>
          </a:bodyPr>
          <a:lstStyle/>
          <a:p>
            <a:r>
              <a:rPr lang="es-ES" dirty="0">
                <a:ea typeface="Adobe Song Std L" panose="02020300000000000000" pitchFamily="18" charset="-128"/>
              </a:rPr>
              <a:t>Sistema de búsqueda de respuestas adaptable a distintos dominios</a:t>
            </a:r>
          </a:p>
        </p:txBody>
      </p:sp>
      <p:sp>
        <p:nvSpPr>
          <p:cNvPr id="3" name="Subtítulo 2">
            <a:extLst>
              <a:ext uri="{FF2B5EF4-FFF2-40B4-BE49-F238E27FC236}">
                <a16:creationId xmlns:a16="http://schemas.microsoft.com/office/drawing/2014/main" id="{2764A557-2504-4C19-9901-4B3A85926C8E}"/>
              </a:ext>
            </a:extLst>
          </p:cNvPr>
          <p:cNvSpPr>
            <a:spLocks noGrp="1"/>
          </p:cNvSpPr>
          <p:nvPr>
            <p:ph type="subTitle" idx="1"/>
          </p:nvPr>
        </p:nvSpPr>
        <p:spPr>
          <a:xfrm>
            <a:off x="1524000" y="3071016"/>
            <a:ext cx="9144000" cy="991445"/>
          </a:xfrm>
        </p:spPr>
        <p:txBody>
          <a:bodyPr/>
          <a:lstStyle/>
          <a:p>
            <a:r>
              <a:rPr lang="es-ES" dirty="0">
                <a:latin typeface="+mj-lt"/>
                <a:ea typeface="Adobe Kaiti Std R" panose="02020400000000000000" pitchFamily="18" charset="-128"/>
              </a:rPr>
              <a:t>UNIVERSIDAD COMPLUTENSE DE MADRID</a:t>
            </a:r>
          </a:p>
          <a:p>
            <a:r>
              <a:rPr lang="es-ES" dirty="0">
                <a:latin typeface="+mj-lt"/>
                <a:ea typeface="Adobe Kaiti Std R" panose="02020400000000000000" pitchFamily="18" charset="-128"/>
              </a:rPr>
              <a:t>FACULTAD DE INFORMÁTICA</a:t>
            </a:r>
          </a:p>
          <a:p>
            <a:endParaRPr lang="es-ES" dirty="0">
              <a:latin typeface="+mj-lt"/>
            </a:endParaRPr>
          </a:p>
          <a:p>
            <a:endParaRPr lang="es-ES" dirty="0">
              <a:latin typeface="+mj-lt"/>
            </a:endParaRPr>
          </a:p>
        </p:txBody>
      </p:sp>
      <p:sp>
        <p:nvSpPr>
          <p:cNvPr id="4" name="Subtítulo 2">
            <a:extLst>
              <a:ext uri="{FF2B5EF4-FFF2-40B4-BE49-F238E27FC236}">
                <a16:creationId xmlns:a16="http://schemas.microsoft.com/office/drawing/2014/main" id="{E3C03D21-3EFE-4735-A09D-9EC8FE835FD5}"/>
              </a:ext>
            </a:extLst>
          </p:cNvPr>
          <p:cNvSpPr txBox="1">
            <a:spLocks/>
          </p:cNvSpPr>
          <p:nvPr/>
        </p:nvSpPr>
        <p:spPr>
          <a:xfrm>
            <a:off x="4823361" y="4459040"/>
            <a:ext cx="2545278" cy="12765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1400" dirty="0">
                <a:latin typeface="+mj-lt"/>
                <a:cs typeface="Adobe Arabic" panose="02040503050201020203" pitchFamily="18" charset="-78"/>
              </a:rPr>
              <a:t>AITOR CAYÓN RUANO</a:t>
            </a:r>
          </a:p>
          <a:p>
            <a:r>
              <a:rPr lang="es-ES" sz="1400" dirty="0">
                <a:latin typeface="+mj-lt"/>
                <a:cs typeface="Adobe Arabic" panose="02040503050201020203" pitchFamily="18" charset="-78"/>
              </a:rPr>
              <a:t>JOSÉ JAVIER CORTÉS TEJADA</a:t>
            </a:r>
          </a:p>
          <a:p>
            <a:r>
              <a:rPr lang="es-ES" sz="1400" dirty="0">
                <a:latin typeface="+mj-lt"/>
                <a:cs typeface="Adobe Arabic" panose="02040503050201020203" pitchFamily="18" charset="-78"/>
              </a:rPr>
              <a:t>GABRIEL SELLÉS SALVÀ</a:t>
            </a:r>
          </a:p>
          <a:p>
            <a:r>
              <a:rPr lang="es-ES" sz="1400" dirty="0">
                <a:latin typeface="+mj-lt"/>
                <a:cs typeface="Adobe Arabic" panose="02040503050201020203" pitchFamily="18" charset="-78"/>
              </a:rPr>
              <a:t>FERNANDO PÉREZ GUTIÉRREZ</a:t>
            </a:r>
          </a:p>
          <a:p>
            <a:endParaRPr lang="es-ES" dirty="0"/>
          </a:p>
          <a:p>
            <a:endParaRPr lang="es-ES" dirty="0"/>
          </a:p>
        </p:txBody>
      </p:sp>
      <p:pic>
        <p:nvPicPr>
          <p:cNvPr id="8" name="Imagen 7">
            <a:extLst>
              <a:ext uri="{FF2B5EF4-FFF2-40B4-BE49-F238E27FC236}">
                <a16:creationId xmlns:a16="http://schemas.microsoft.com/office/drawing/2014/main" id="{A326F45E-28D4-4BBF-ABCF-2F87BDD95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140313" cy="1301858"/>
          </a:xfrm>
          <a:prstGeom prst="rect">
            <a:avLst/>
          </a:prstGeom>
        </p:spPr>
      </p:pic>
    </p:spTree>
    <p:extLst>
      <p:ext uri="{BB962C8B-B14F-4D97-AF65-F5344CB8AC3E}">
        <p14:creationId xmlns:p14="http://schemas.microsoft.com/office/powerpoint/2010/main" val="3806689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410484-61F0-4769-A10B-7EAFE8D09852}"/>
              </a:ext>
            </a:extLst>
          </p:cNvPr>
          <p:cNvSpPr>
            <a:spLocks noGrp="1"/>
          </p:cNvSpPr>
          <p:nvPr>
            <p:ph type="title"/>
          </p:nvPr>
        </p:nvSpPr>
        <p:spPr>
          <a:xfrm>
            <a:off x="0" y="1"/>
            <a:ext cx="12192000" cy="1690688"/>
          </a:xfrm>
        </p:spPr>
        <p:txBody>
          <a:bodyPr/>
          <a:lstStyle/>
          <a:p>
            <a:pPr lvl="0" algn="ctr">
              <a:lnSpc>
                <a:spcPct val="100000"/>
              </a:lnSpc>
              <a:spcBef>
                <a:spcPts val="0"/>
              </a:spcBef>
              <a:defRPr/>
            </a:pPr>
            <a:r>
              <a:rPr lang="es-ES" dirty="0"/>
              <a:t>Módulo de obtención de datos</a:t>
            </a:r>
          </a:p>
        </p:txBody>
      </p:sp>
      <p:sp>
        <p:nvSpPr>
          <p:cNvPr id="3" name="Marcador de contenido 2">
            <a:extLst>
              <a:ext uri="{FF2B5EF4-FFF2-40B4-BE49-F238E27FC236}">
                <a16:creationId xmlns:a16="http://schemas.microsoft.com/office/drawing/2014/main" id="{E9584619-429D-4C75-9E86-E2DCD5C5991C}"/>
              </a:ext>
            </a:extLst>
          </p:cNvPr>
          <p:cNvSpPr>
            <a:spLocks noGrp="1"/>
          </p:cNvSpPr>
          <p:nvPr>
            <p:ph idx="1"/>
          </p:nvPr>
        </p:nvSpPr>
        <p:spPr>
          <a:xfrm>
            <a:off x="0" y="1825625"/>
            <a:ext cx="12192000" cy="5032374"/>
          </a:xfrm>
        </p:spPr>
        <p:txBody>
          <a:bodyPr/>
          <a:lstStyle/>
          <a:p>
            <a:r>
              <a:rPr lang="es-ES" dirty="0"/>
              <a:t>Obtención de información textual que se añadirá a la KB relevante.</a:t>
            </a:r>
          </a:p>
          <a:p>
            <a:r>
              <a:rPr lang="es-ES" dirty="0"/>
              <a:t>Adaptación a diferentes fuentes de información textual.</a:t>
            </a:r>
          </a:p>
          <a:p>
            <a:r>
              <a:rPr lang="es-ES" dirty="0"/>
              <a:t>Implementación para Simple Wikipedia y recursos de otros TFG de años pasados.</a:t>
            </a:r>
          </a:p>
          <a:p>
            <a:endParaRPr lang="es-ES" dirty="0"/>
          </a:p>
        </p:txBody>
      </p:sp>
    </p:spTree>
    <p:extLst>
      <p:ext uri="{BB962C8B-B14F-4D97-AF65-F5344CB8AC3E}">
        <p14:creationId xmlns:p14="http://schemas.microsoft.com/office/powerpoint/2010/main" val="39111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1338347-74F2-416A-9648-49F39836118C}"/>
              </a:ext>
            </a:extLst>
          </p:cNvPr>
          <p:cNvPicPr>
            <a:picLocks noChangeAspect="1"/>
          </p:cNvPicPr>
          <p:nvPr/>
        </p:nvPicPr>
        <p:blipFill rotWithShape="1">
          <a:blip r:embed="rId3">
            <a:extLst>
              <a:ext uri="{28A0092B-C50C-407E-A947-70E740481C1C}">
                <a14:useLocalDpi xmlns:a14="http://schemas.microsoft.com/office/drawing/2010/main" val="0"/>
              </a:ext>
            </a:extLst>
          </a:blip>
          <a:srcRect r="3564" b="3"/>
          <a:stretch/>
        </p:blipFill>
        <p:spPr>
          <a:xfrm>
            <a:off x="6416043" y="2311769"/>
            <a:ext cx="3830613" cy="3912050"/>
          </a:xfrm>
          <a:prstGeom prst="rect">
            <a:avLst/>
          </a:prstGeom>
          <a:effectLst/>
        </p:spPr>
      </p:pic>
      <p:sp>
        <p:nvSpPr>
          <p:cNvPr id="2" name="Título 1">
            <a:extLst>
              <a:ext uri="{FF2B5EF4-FFF2-40B4-BE49-F238E27FC236}">
                <a16:creationId xmlns:a16="http://schemas.microsoft.com/office/drawing/2014/main" id="{AE410484-61F0-4769-A10B-7EAFE8D09852}"/>
              </a:ext>
            </a:extLst>
          </p:cNvPr>
          <p:cNvSpPr>
            <a:spLocks noGrp="1"/>
          </p:cNvSpPr>
          <p:nvPr>
            <p:ph type="title"/>
          </p:nvPr>
        </p:nvSpPr>
        <p:spPr>
          <a:xfrm>
            <a:off x="648929" y="629266"/>
            <a:ext cx="10903408" cy="1676603"/>
          </a:xfrm>
        </p:spPr>
        <p:txBody>
          <a:bodyPr>
            <a:normAutofit/>
          </a:bodyPr>
          <a:lstStyle/>
          <a:p>
            <a:r>
              <a:rPr lang="es-ES" dirty="0"/>
              <a:t>Base de conocimiento relevante</a:t>
            </a:r>
          </a:p>
        </p:txBody>
      </p:sp>
      <p:sp>
        <p:nvSpPr>
          <p:cNvPr id="3" name="Marcador de contenido 2">
            <a:extLst>
              <a:ext uri="{FF2B5EF4-FFF2-40B4-BE49-F238E27FC236}">
                <a16:creationId xmlns:a16="http://schemas.microsoft.com/office/drawing/2014/main" id="{E9584619-429D-4C75-9E86-E2DCD5C5991C}"/>
              </a:ext>
            </a:extLst>
          </p:cNvPr>
          <p:cNvSpPr>
            <a:spLocks noGrp="1"/>
          </p:cNvSpPr>
          <p:nvPr>
            <p:ph idx="1"/>
          </p:nvPr>
        </p:nvSpPr>
        <p:spPr>
          <a:xfrm>
            <a:off x="648930" y="2438400"/>
            <a:ext cx="5127029" cy="3785419"/>
          </a:xfrm>
        </p:spPr>
        <p:txBody>
          <a:bodyPr>
            <a:normAutofit/>
          </a:bodyPr>
          <a:lstStyle/>
          <a:p>
            <a:r>
              <a:rPr lang="es-ES"/>
              <a:t>Base de datos basada en grafos implementada con Neo4j.</a:t>
            </a:r>
          </a:p>
          <a:p>
            <a:endParaRPr lang="es-ES" dirty="0"/>
          </a:p>
        </p:txBody>
      </p:sp>
    </p:spTree>
    <p:extLst>
      <p:ext uri="{BB962C8B-B14F-4D97-AF65-F5344CB8AC3E}">
        <p14:creationId xmlns:p14="http://schemas.microsoft.com/office/powerpoint/2010/main" val="913567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410484-61F0-4769-A10B-7EAFE8D09852}"/>
              </a:ext>
            </a:extLst>
          </p:cNvPr>
          <p:cNvSpPr>
            <a:spLocks noGrp="1"/>
          </p:cNvSpPr>
          <p:nvPr>
            <p:ph type="title"/>
          </p:nvPr>
        </p:nvSpPr>
        <p:spPr>
          <a:xfrm>
            <a:off x="0" y="1"/>
            <a:ext cx="12192000" cy="1690688"/>
          </a:xfrm>
        </p:spPr>
        <p:txBody>
          <a:bodyPr/>
          <a:lstStyle/>
          <a:p>
            <a:pPr algn="ctr"/>
            <a:r>
              <a:rPr lang="es-ES" dirty="0"/>
              <a:t>Interacción con Base de Conocimiento relevante</a:t>
            </a:r>
          </a:p>
        </p:txBody>
      </p:sp>
      <p:sp>
        <p:nvSpPr>
          <p:cNvPr id="3" name="Marcador de contenido 2">
            <a:extLst>
              <a:ext uri="{FF2B5EF4-FFF2-40B4-BE49-F238E27FC236}">
                <a16:creationId xmlns:a16="http://schemas.microsoft.com/office/drawing/2014/main" id="{E9584619-429D-4C75-9E86-E2DCD5C5991C}"/>
              </a:ext>
            </a:extLst>
          </p:cNvPr>
          <p:cNvSpPr>
            <a:spLocks noGrp="1"/>
          </p:cNvSpPr>
          <p:nvPr>
            <p:ph idx="1"/>
          </p:nvPr>
        </p:nvSpPr>
        <p:spPr>
          <a:xfrm>
            <a:off x="0" y="1825625"/>
            <a:ext cx="12192000" cy="5032374"/>
          </a:xfrm>
        </p:spPr>
        <p:txBody>
          <a:bodyPr/>
          <a:lstStyle/>
          <a:p>
            <a:r>
              <a:rPr lang="es-ES" dirty="0"/>
              <a:t>Gestiona la comunicación de la base de conocimiento relevante con el resto del sistema, transformando las peticiones de los otros módulos en consultas </a:t>
            </a:r>
            <a:r>
              <a:rPr lang="es-ES" dirty="0" err="1"/>
              <a:t>Cypher</a:t>
            </a:r>
            <a:r>
              <a:rPr lang="es-ES" dirty="0"/>
              <a:t> usadas en Neo4j.</a:t>
            </a:r>
          </a:p>
        </p:txBody>
      </p:sp>
    </p:spTree>
    <p:extLst>
      <p:ext uri="{BB962C8B-B14F-4D97-AF65-F5344CB8AC3E}">
        <p14:creationId xmlns:p14="http://schemas.microsoft.com/office/powerpoint/2010/main" val="3927222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D2F536-A85F-444B-ADD4-76061634E45E}"/>
              </a:ext>
            </a:extLst>
          </p:cNvPr>
          <p:cNvSpPr>
            <a:spLocks noGrp="1"/>
          </p:cNvSpPr>
          <p:nvPr>
            <p:ph type="title"/>
          </p:nvPr>
        </p:nvSpPr>
        <p:spPr>
          <a:xfrm>
            <a:off x="0" y="1"/>
            <a:ext cx="12192000" cy="1690688"/>
          </a:xfrm>
        </p:spPr>
        <p:txBody>
          <a:bodyPr/>
          <a:lstStyle/>
          <a:p>
            <a:pPr algn="ctr"/>
            <a:r>
              <a:rPr lang="es-ES" dirty="0"/>
              <a:t>Evaluación del sistema sobre varios dominios</a:t>
            </a:r>
          </a:p>
        </p:txBody>
      </p:sp>
      <p:sp>
        <p:nvSpPr>
          <p:cNvPr id="3" name="Marcador de contenido 2">
            <a:extLst>
              <a:ext uri="{FF2B5EF4-FFF2-40B4-BE49-F238E27FC236}">
                <a16:creationId xmlns:a16="http://schemas.microsoft.com/office/drawing/2014/main" id="{F549E033-00B4-45BF-829B-B82CD979921F}"/>
              </a:ext>
            </a:extLst>
          </p:cNvPr>
          <p:cNvSpPr>
            <a:spLocks noGrp="1"/>
          </p:cNvSpPr>
          <p:nvPr>
            <p:ph idx="1"/>
          </p:nvPr>
        </p:nvSpPr>
        <p:spPr>
          <a:xfrm>
            <a:off x="0" y="1825625"/>
            <a:ext cx="12192000" cy="5032374"/>
          </a:xfrm>
        </p:spPr>
        <p:txBody>
          <a:bodyPr/>
          <a:lstStyle/>
          <a:p>
            <a:pPr marL="0" indent="0">
              <a:buNone/>
            </a:pPr>
            <a:endParaRPr lang="es-ES" dirty="0"/>
          </a:p>
        </p:txBody>
      </p:sp>
    </p:spTree>
    <p:extLst>
      <p:ext uri="{BB962C8B-B14F-4D97-AF65-F5344CB8AC3E}">
        <p14:creationId xmlns:p14="http://schemas.microsoft.com/office/powerpoint/2010/main" val="2184216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684EA-079E-4C99-A04A-04F28CF04FE8}"/>
              </a:ext>
            </a:extLst>
          </p:cNvPr>
          <p:cNvSpPr>
            <a:spLocks noGrp="1"/>
          </p:cNvSpPr>
          <p:nvPr>
            <p:ph type="title"/>
          </p:nvPr>
        </p:nvSpPr>
        <p:spPr>
          <a:xfrm>
            <a:off x="0" y="1"/>
            <a:ext cx="12192000" cy="1690688"/>
          </a:xfrm>
        </p:spPr>
        <p:txBody>
          <a:bodyPr/>
          <a:lstStyle/>
          <a:p>
            <a:pPr algn="ctr"/>
            <a:r>
              <a:rPr lang="es-ES" dirty="0"/>
              <a:t>Dominio: propio</a:t>
            </a:r>
          </a:p>
        </p:txBody>
      </p:sp>
      <p:sp>
        <p:nvSpPr>
          <p:cNvPr id="3" name="Marcador de contenido 2">
            <a:extLst>
              <a:ext uri="{FF2B5EF4-FFF2-40B4-BE49-F238E27FC236}">
                <a16:creationId xmlns:a16="http://schemas.microsoft.com/office/drawing/2014/main" id="{C280E6C9-94F1-431B-80E2-D1CE1BA94594}"/>
              </a:ext>
            </a:extLst>
          </p:cNvPr>
          <p:cNvSpPr>
            <a:spLocks noGrp="1"/>
          </p:cNvSpPr>
          <p:nvPr>
            <p:ph idx="1"/>
          </p:nvPr>
        </p:nvSpPr>
        <p:spPr>
          <a:xfrm>
            <a:off x="0" y="1825625"/>
            <a:ext cx="12192000" cy="5032374"/>
          </a:xfrm>
        </p:spPr>
        <p:txBody>
          <a:bodyPr/>
          <a:lstStyle/>
          <a:p>
            <a:endParaRPr lang="es-ES" dirty="0"/>
          </a:p>
        </p:txBody>
      </p:sp>
    </p:spTree>
    <p:extLst>
      <p:ext uri="{BB962C8B-B14F-4D97-AF65-F5344CB8AC3E}">
        <p14:creationId xmlns:p14="http://schemas.microsoft.com/office/powerpoint/2010/main" val="532720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684EA-079E-4C99-A04A-04F28CF04FE8}"/>
              </a:ext>
            </a:extLst>
          </p:cNvPr>
          <p:cNvSpPr>
            <a:spLocks noGrp="1"/>
          </p:cNvSpPr>
          <p:nvPr>
            <p:ph type="title"/>
          </p:nvPr>
        </p:nvSpPr>
        <p:spPr>
          <a:xfrm>
            <a:off x="0" y="1"/>
            <a:ext cx="12192000" cy="1690688"/>
          </a:xfrm>
        </p:spPr>
        <p:txBody>
          <a:bodyPr/>
          <a:lstStyle/>
          <a:p>
            <a:pPr algn="ctr"/>
            <a:r>
              <a:rPr lang="es-ES" dirty="0"/>
              <a:t>Dominio: Simple Wikipedia</a:t>
            </a:r>
          </a:p>
        </p:txBody>
      </p:sp>
      <p:pic>
        <p:nvPicPr>
          <p:cNvPr id="7" name="Imagen 6">
            <a:extLst>
              <a:ext uri="{FF2B5EF4-FFF2-40B4-BE49-F238E27FC236}">
                <a16:creationId xmlns:a16="http://schemas.microsoft.com/office/drawing/2014/main" id="{B9F2B84C-A027-4E87-8A01-B0FD2D1FF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768" y="1690689"/>
            <a:ext cx="8418463" cy="4318225"/>
          </a:xfrm>
          <a:prstGeom prst="rect">
            <a:avLst/>
          </a:prstGeom>
        </p:spPr>
      </p:pic>
    </p:spTree>
    <p:extLst>
      <p:ext uri="{BB962C8B-B14F-4D97-AF65-F5344CB8AC3E}">
        <p14:creationId xmlns:p14="http://schemas.microsoft.com/office/powerpoint/2010/main" val="3537039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684EA-079E-4C99-A04A-04F28CF04FE8}"/>
              </a:ext>
            </a:extLst>
          </p:cNvPr>
          <p:cNvSpPr>
            <a:spLocks noGrp="1"/>
          </p:cNvSpPr>
          <p:nvPr>
            <p:ph type="title"/>
          </p:nvPr>
        </p:nvSpPr>
        <p:spPr>
          <a:xfrm>
            <a:off x="0" y="1"/>
            <a:ext cx="12192000" cy="1690688"/>
          </a:xfrm>
        </p:spPr>
        <p:txBody>
          <a:bodyPr/>
          <a:lstStyle/>
          <a:p>
            <a:pPr algn="ctr"/>
            <a:r>
              <a:rPr lang="es-ES" dirty="0"/>
              <a:t>Dominio: Simple Wikipedia</a:t>
            </a:r>
          </a:p>
        </p:txBody>
      </p:sp>
      <p:pic>
        <p:nvPicPr>
          <p:cNvPr id="4" name="Marcador de contenido 4">
            <a:extLst>
              <a:ext uri="{FF2B5EF4-FFF2-40B4-BE49-F238E27FC236}">
                <a16:creationId xmlns:a16="http://schemas.microsoft.com/office/drawing/2014/main" id="{7E1B1501-FFD2-41D6-8C33-F6C496FC03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6000" y="1640219"/>
            <a:ext cx="4800000" cy="4342857"/>
          </a:xfrm>
        </p:spPr>
      </p:pic>
    </p:spTree>
    <p:extLst>
      <p:ext uri="{BB962C8B-B14F-4D97-AF65-F5344CB8AC3E}">
        <p14:creationId xmlns:p14="http://schemas.microsoft.com/office/powerpoint/2010/main" val="3597899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684EA-079E-4C99-A04A-04F28CF04FE8}"/>
              </a:ext>
            </a:extLst>
          </p:cNvPr>
          <p:cNvSpPr>
            <a:spLocks noGrp="1"/>
          </p:cNvSpPr>
          <p:nvPr>
            <p:ph type="title"/>
          </p:nvPr>
        </p:nvSpPr>
        <p:spPr>
          <a:xfrm>
            <a:off x="0" y="1"/>
            <a:ext cx="12192000" cy="1690688"/>
          </a:xfrm>
        </p:spPr>
        <p:txBody>
          <a:bodyPr/>
          <a:lstStyle/>
          <a:p>
            <a:pPr algn="ctr"/>
            <a:r>
              <a:rPr lang="es-ES" dirty="0"/>
              <a:t>Dominio: </a:t>
            </a:r>
            <a:r>
              <a:rPr lang="es-ES" dirty="0" err="1"/>
              <a:t>BioASQ</a:t>
            </a:r>
            <a:endParaRPr lang="es-ES" dirty="0"/>
          </a:p>
        </p:txBody>
      </p:sp>
      <p:pic>
        <p:nvPicPr>
          <p:cNvPr id="7" name="Imagen 6">
            <a:extLst>
              <a:ext uri="{FF2B5EF4-FFF2-40B4-BE49-F238E27FC236}">
                <a16:creationId xmlns:a16="http://schemas.microsoft.com/office/drawing/2014/main" id="{D5D3B345-9B3B-47C0-BE56-B6986A3E9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683" y="3973813"/>
            <a:ext cx="8622633" cy="2674959"/>
          </a:xfrm>
          <a:prstGeom prst="rect">
            <a:avLst/>
          </a:prstGeom>
        </p:spPr>
      </p:pic>
      <p:pic>
        <p:nvPicPr>
          <p:cNvPr id="11" name="Imagen 10">
            <a:extLst>
              <a:ext uri="{FF2B5EF4-FFF2-40B4-BE49-F238E27FC236}">
                <a16:creationId xmlns:a16="http://schemas.microsoft.com/office/drawing/2014/main" id="{D31DE3D7-DE4C-4617-9971-D4FE4469D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4683" y="1298854"/>
            <a:ext cx="8819720" cy="2674959"/>
          </a:xfrm>
          <a:prstGeom prst="rect">
            <a:avLst/>
          </a:prstGeom>
        </p:spPr>
      </p:pic>
    </p:spTree>
    <p:extLst>
      <p:ext uri="{BB962C8B-B14F-4D97-AF65-F5344CB8AC3E}">
        <p14:creationId xmlns:p14="http://schemas.microsoft.com/office/powerpoint/2010/main" val="1371102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94A71-3FCD-495F-BFC1-A4B4211A3468}"/>
              </a:ext>
            </a:extLst>
          </p:cNvPr>
          <p:cNvSpPr>
            <a:spLocks noGrp="1"/>
          </p:cNvSpPr>
          <p:nvPr>
            <p:ph type="title"/>
          </p:nvPr>
        </p:nvSpPr>
        <p:spPr>
          <a:xfrm>
            <a:off x="0" y="1"/>
            <a:ext cx="12192000" cy="1690688"/>
          </a:xfrm>
        </p:spPr>
        <p:txBody>
          <a:bodyPr/>
          <a:lstStyle/>
          <a:p>
            <a:pPr algn="ctr"/>
            <a:r>
              <a:rPr lang="es-ES" dirty="0"/>
              <a:t>Conclusiones y posibles mejoras</a:t>
            </a:r>
          </a:p>
        </p:txBody>
      </p:sp>
      <p:sp>
        <p:nvSpPr>
          <p:cNvPr id="3" name="Marcador de contenido 2">
            <a:extLst>
              <a:ext uri="{FF2B5EF4-FFF2-40B4-BE49-F238E27FC236}">
                <a16:creationId xmlns:a16="http://schemas.microsoft.com/office/drawing/2014/main" id="{BCE3D141-4559-4D43-8D5D-29C54A3F35F2}"/>
              </a:ext>
            </a:extLst>
          </p:cNvPr>
          <p:cNvSpPr>
            <a:spLocks noGrp="1"/>
          </p:cNvSpPr>
          <p:nvPr>
            <p:ph idx="1"/>
          </p:nvPr>
        </p:nvSpPr>
        <p:spPr>
          <a:xfrm>
            <a:off x="0" y="1825624"/>
            <a:ext cx="12192000" cy="5032375"/>
          </a:xfrm>
        </p:spPr>
        <p:txBody>
          <a:bodyPr/>
          <a:lstStyle/>
          <a:p>
            <a:endParaRPr lang="es-ES" dirty="0"/>
          </a:p>
        </p:txBody>
      </p:sp>
    </p:spTree>
    <p:extLst>
      <p:ext uri="{BB962C8B-B14F-4D97-AF65-F5344CB8AC3E}">
        <p14:creationId xmlns:p14="http://schemas.microsoft.com/office/powerpoint/2010/main" val="798942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4DBD4A-2073-43CB-BBE3-7BA3CEA3968B}"/>
              </a:ext>
            </a:extLst>
          </p:cNvPr>
          <p:cNvSpPr>
            <a:spLocks noGrp="1"/>
          </p:cNvSpPr>
          <p:nvPr>
            <p:ph type="title"/>
          </p:nvPr>
        </p:nvSpPr>
        <p:spPr>
          <a:xfrm>
            <a:off x="0" y="18255"/>
            <a:ext cx="12192000" cy="1325563"/>
          </a:xfrm>
        </p:spPr>
        <p:txBody>
          <a:bodyPr/>
          <a:lstStyle/>
          <a:p>
            <a:pPr algn="ctr"/>
            <a:r>
              <a:rPr lang="es-ES" dirty="0"/>
              <a:t>¿Qué es el sistema?</a:t>
            </a:r>
          </a:p>
        </p:txBody>
      </p:sp>
      <p:sp>
        <p:nvSpPr>
          <p:cNvPr id="3" name="Marcador de contenido 2">
            <a:extLst>
              <a:ext uri="{FF2B5EF4-FFF2-40B4-BE49-F238E27FC236}">
                <a16:creationId xmlns:a16="http://schemas.microsoft.com/office/drawing/2014/main" id="{FA345CAC-C765-44B5-A817-8D273FFAC6DD}"/>
              </a:ext>
            </a:extLst>
          </p:cNvPr>
          <p:cNvSpPr>
            <a:spLocks noGrp="1"/>
          </p:cNvSpPr>
          <p:nvPr>
            <p:ph idx="1"/>
          </p:nvPr>
        </p:nvSpPr>
        <p:spPr/>
        <p:txBody>
          <a:bodyPr/>
          <a:lstStyle/>
          <a:p>
            <a:pPr marL="0" indent="0">
              <a:buNone/>
            </a:pPr>
            <a:r>
              <a:rPr lang="es-ES" dirty="0"/>
              <a:t>Diagrama con entrada -&gt; caja negra -&gt; salida</a:t>
            </a:r>
          </a:p>
          <a:p>
            <a:pPr marL="0" indent="0">
              <a:buNone/>
            </a:pPr>
            <a:r>
              <a:rPr lang="es-ES" dirty="0"/>
              <a:t>Descripción del problema</a:t>
            </a:r>
          </a:p>
        </p:txBody>
      </p:sp>
    </p:spTree>
    <p:extLst>
      <p:ext uri="{BB962C8B-B14F-4D97-AF65-F5344CB8AC3E}">
        <p14:creationId xmlns:p14="http://schemas.microsoft.com/office/powerpoint/2010/main" val="1101829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F73D4C-53DF-4E03-A9F0-C3BC93732FC8}"/>
              </a:ext>
            </a:extLst>
          </p:cNvPr>
          <p:cNvSpPr>
            <a:spLocks noGrp="1"/>
          </p:cNvSpPr>
          <p:nvPr>
            <p:ph type="title"/>
          </p:nvPr>
        </p:nvSpPr>
        <p:spPr>
          <a:xfrm>
            <a:off x="0" y="1"/>
            <a:ext cx="12192000" cy="1690688"/>
          </a:xfrm>
        </p:spPr>
        <p:txBody>
          <a:bodyPr/>
          <a:lstStyle/>
          <a:p>
            <a:pPr algn="ctr"/>
            <a:r>
              <a:rPr lang="es-ES" dirty="0"/>
              <a:t>Tecnologías utilizadas y otros recursos</a:t>
            </a:r>
          </a:p>
        </p:txBody>
      </p:sp>
      <p:pic>
        <p:nvPicPr>
          <p:cNvPr id="5" name="Marcador de contenido 4">
            <a:extLst>
              <a:ext uri="{FF2B5EF4-FFF2-40B4-BE49-F238E27FC236}">
                <a16:creationId xmlns:a16="http://schemas.microsoft.com/office/drawing/2014/main" id="{654D5119-78A0-45DB-BDFF-42745458A41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4716" y="4971888"/>
            <a:ext cx="3053452" cy="1083978"/>
          </a:xfrm>
        </p:spPr>
      </p:pic>
      <p:pic>
        <p:nvPicPr>
          <p:cNvPr id="7" name="Gráfico 6">
            <a:extLst>
              <a:ext uri="{FF2B5EF4-FFF2-40B4-BE49-F238E27FC236}">
                <a16:creationId xmlns:a16="http://schemas.microsoft.com/office/drawing/2014/main" id="{8B1DDE04-AFB5-4600-89FB-281C519BA5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18168" y="1726044"/>
            <a:ext cx="2061209" cy="2061209"/>
          </a:xfrm>
          <a:prstGeom prst="rect">
            <a:avLst/>
          </a:prstGeom>
        </p:spPr>
      </p:pic>
      <p:pic>
        <p:nvPicPr>
          <p:cNvPr id="9" name="Imagen 8">
            <a:extLst>
              <a:ext uri="{FF2B5EF4-FFF2-40B4-BE49-F238E27FC236}">
                <a16:creationId xmlns:a16="http://schemas.microsoft.com/office/drawing/2014/main" id="{591CC3C8-F732-47C5-8C9A-416EF0E4D4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4436586"/>
            <a:ext cx="4048200" cy="1619280"/>
          </a:xfrm>
          <a:prstGeom prst="rect">
            <a:avLst/>
          </a:prstGeom>
        </p:spPr>
      </p:pic>
      <p:pic>
        <p:nvPicPr>
          <p:cNvPr id="11" name="Imagen 10">
            <a:extLst>
              <a:ext uri="{FF2B5EF4-FFF2-40B4-BE49-F238E27FC236}">
                <a16:creationId xmlns:a16="http://schemas.microsoft.com/office/drawing/2014/main" id="{1DE3EC93-1368-4579-9C09-29014F94CDC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7615" y="1886112"/>
            <a:ext cx="2400896" cy="2756228"/>
          </a:xfrm>
          <a:prstGeom prst="rect">
            <a:avLst/>
          </a:prstGeom>
        </p:spPr>
      </p:pic>
      <p:pic>
        <p:nvPicPr>
          <p:cNvPr id="13" name="Imagen 12">
            <a:extLst>
              <a:ext uri="{FF2B5EF4-FFF2-40B4-BE49-F238E27FC236}">
                <a16:creationId xmlns:a16="http://schemas.microsoft.com/office/drawing/2014/main" id="{9D080087-F229-4049-AC20-66EDB81A8F0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99564" y="2340021"/>
            <a:ext cx="4048200" cy="1447232"/>
          </a:xfrm>
          <a:prstGeom prst="rect">
            <a:avLst/>
          </a:prstGeom>
        </p:spPr>
      </p:pic>
    </p:spTree>
    <p:extLst>
      <p:ext uri="{BB962C8B-B14F-4D97-AF65-F5344CB8AC3E}">
        <p14:creationId xmlns:p14="http://schemas.microsoft.com/office/powerpoint/2010/main" val="1464526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91BF8-F8F0-4045-8C1C-7896FDBD149A}"/>
              </a:ext>
            </a:extLst>
          </p:cNvPr>
          <p:cNvSpPr>
            <a:spLocks noGrp="1"/>
          </p:cNvSpPr>
          <p:nvPr>
            <p:ph type="title"/>
          </p:nvPr>
        </p:nvSpPr>
        <p:spPr>
          <a:xfrm>
            <a:off x="0" y="365125"/>
            <a:ext cx="12192000" cy="1325563"/>
          </a:xfrm>
        </p:spPr>
        <p:txBody>
          <a:bodyPr/>
          <a:lstStyle/>
          <a:p>
            <a:pPr algn="ctr"/>
            <a:r>
              <a:rPr lang="es-ES" dirty="0"/>
              <a:t>Metodología de trabajo</a:t>
            </a:r>
          </a:p>
        </p:txBody>
      </p:sp>
      <p:pic>
        <p:nvPicPr>
          <p:cNvPr id="5" name="Marcador de contenido 4">
            <a:extLst>
              <a:ext uri="{FF2B5EF4-FFF2-40B4-BE49-F238E27FC236}">
                <a16:creationId xmlns:a16="http://schemas.microsoft.com/office/drawing/2014/main" id="{A61E8C57-7757-452E-A8FF-A8548D34477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60878" y="4197817"/>
            <a:ext cx="3305953" cy="1380235"/>
          </a:xfrm>
        </p:spPr>
      </p:pic>
      <p:pic>
        <p:nvPicPr>
          <p:cNvPr id="7" name="Imagen 6">
            <a:extLst>
              <a:ext uri="{FF2B5EF4-FFF2-40B4-BE49-F238E27FC236}">
                <a16:creationId xmlns:a16="http://schemas.microsoft.com/office/drawing/2014/main" id="{F784CCBE-CABC-4913-8091-22AC0D75EB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7114" y="2216769"/>
            <a:ext cx="2143992" cy="1981048"/>
          </a:xfrm>
          <a:prstGeom prst="rect">
            <a:avLst/>
          </a:prstGeom>
        </p:spPr>
      </p:pic>
      <p:pic>
        <p:nvPicPr>
          <p:cNvPr id="9" name="Gráfico 8">
            <a:extLst>
              <a:ext uri="{FF2B5EF4-FFF2-40B4-BE49-F238E27FC236}">
                <a16:creationId xmlns:a16="http://schemas.microsoft.com/office/drawing/2014/main" id="{1F463555-8F8E-4498-9467-30B94AF012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61624" y="4197817"/>
            <a:ext cx="1566347" cy="1815539"/>
          </a:xfrm>
          <a:prstGeom prst="rect">
            <a:avLst/>
          </a:prstGeom>
        </p:spPr>
      </p:pic>
      <p:pic>
        <p:nvPicPr>
          <p:cNvPr id="11" name="Gráfico 10">
            <a:extLst>
              <a:ext uri="{FF2B5EF4-FFF2-40B4-BE49-F238E27FC236}">
                <a16:creationId xmlns:a16="http://schemas.microsoft.com/office/drawing/2014/main" id="{DE290DF3-0D4B-4507-9DE7-90A0432FC30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063213" y="2415740"/>
            <a:ext cx="4807235" cy="791553"/>
          </a:xfrm>
          <a:prstGeom prst="rect">
            <a:avLst/>
          </a:prstGeom>
        </p:spPr>
      </p:pic>
    </p:spTree>
    <p:extLst>
      <p:ext uri="{BB962C8B-B14F-4D97-AF65-F5344CB8AC3E}">
        <p14:creationId xmlns:p14="http://schemas.microsoft.com/office/powerpoint/2010/main" val="1192196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67E886-42BE-405F-A145-D034BCBB3E7E}"/>
              </a:ext>
            </a:extLst>
          </p:cNvPr>
          <p:cNvSpPr>
            <a:spLocks noGrp="1"/>
          </p:cNvSpPr>
          <p:nvPr>
            <p:ph type="title"/>
          </p:nvPr>
        </p:nvSpPr>
        <p:spPr>
          <a:xfrm>
            <a:off x="5359730" y="213755"/>
            <a:ext cx="6096000" cy="1690688"/>
          </a:xfrm>
        </p:spPr>
        <p:txBody>
          <a:bodyPr/>
          <a:lstStyle/>
          <a:p>
            <a:pPr algn="ctr"/>
            <a:r>
              <a:rPr lang="es-ES" dirty="0"/>
              <a:t>Imagen general del sistema</a:t>
            </a:r>
          </a:p>
        </p:txBody>
      </p:sp>
      <p:pic>
        <p:nvPicPr>
          <p:cNvPr id="7" name="Imagen 6" descr="Imagen que contiene texto&#10;&#10;Descripción generada con confianza muy alta">
            <a:extLst>
              <a:ext uri="{FF2B5EF4-FFF2-40B4-BE49-F238E27FC236}">
                <a16:creationId xmlns:a16="http://schemas.microsoft.com/office/drawing/2014/main" id="{48E60F9A-5EE0-42D1-99FC-55D94DE2C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265" y="94869"/>
            <a:ext cx="4512625" cy="6668262"/>
          </a:xfrm>
          <a:prstGeom prst="rect">
            <a:avLst/>
          </a:prstGeom>
          <a:ln>
            <a:solidFill>
              <a:schemeClr val="tx1"/>
            </a:solidFill>
          </a:ln>
        </p:spPr>
      </p:pic>
    </p:spTree>
    <p:extLst>
      <p:ext uri="{BB962C8B-B14F-4D97-AF65-F5344CB8AC3E}">
        <p14:creationId xmlns:p14="http://schemas.microsoft.com/office/powerpoint/2010/main" val="344444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Imagen que contiene texto, mapa&#10;&#10;Descripción generada con confianza muy alta">
            <a:extLst>
              <a:ext uri="{FF2B5EF4-FFF2-40B4-BE49-F238E27FC236}">
                <a16:creationId xmlns:a16="http://schemas.microsoft.com/office/drawing/2014/main" id="{C49E5003-6835-44D0-B950-FAD78AE5EF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9910" y="0"/>
            <a:ext cx="5164667" cy="6858000"/>
          </a:xfrm>
          <a:prstGeom prst="rect">
            <a:avLst/>
          </a:prstGeom>
        </p:spPr>
      </p:pic>
    </p:spTree>
    <p:extLst>
      <p:ext uri="{BB962C8B-B14F-4D97-AF65-F5344CB8AC3E}">
        <p14:creationId xmlns:p14="http://schemas.microsoft.com/office/powerpoint/2010/main" val="2876421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410484-61F0-4769-A10B-7EAFE8D09852}"/>
              </a:ext>
            </a:extLst>
          </p:cNvPr>
          <p:cNvSpPr>
            <a:spLocks noGrp="1"/>
          </p:cNvSpPr>
          <p:nvPr>
            <p:ph type="title"/>
          </p:nvPr>
        </p:nvSpPr>
        <p:spPr>
          <a:xfrm>
            <a:off x="0" y="1"/>
            <a:ext cx="6096000" cy="1690688"/>
          </a:xfrm>
        </p:spPr>
        <p:txBody>
          <a:bodyPr/>
          <a:lstStyle/>
          <a:p>
            <a:pPr algn="ctr"/>
            <a:r>
              <a:rPr lang="es-ES" dirty="0"/>
              <a:t>Componentes del sistema</a:t>
            </a:r>
          </a:p>
        </p:txBody>
      </p:sp>
      <p:pic>
        <p:nvPicPr>
          <p:cNvPr id="5" name="Imagen 4" descr="Imagen que contiene texto, mapa&#10;&#10;Descripción generada con confianza muy alta">
            <a:extLst>
              <a:ext uri="{FF2B5EF4-FFF2-40B4-BE49-F238E27FC236}">
                <a16:creationId xmlns:a16="http://schemas.microsoft.com/office/drawing/2014/main" id="{F36713AB-1016-42CB-8DF8-33228053E3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4672" y="0"/>
            <a:ext cx="4914900" cy="6829425"/>
          </a:xfrm>
          <a:prstGeom prst="rect">
            <a:avLst/>
          </a:prstGeom>
        </p:spPr>
      </p:pic>
    </p:spTree>
    <p:extLst>
      <p:ext uri="{BB962C8B-B14F-4D97-AF65-F5344CB8AC3E}">
        <p14:creationId xmlns:p14="http://schemas.microsoft.com/office/powerpoint/2010/main" val="2108753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410484-61F0-4769-A10B-7EAFE8D09852}"/>
              </a:ext>
            </a:extLst>
          </p:cNvPr>
          <p:cNvSpPr>
            <a:spLocks noGrp="1"/>
          </p:cNvSpPr>
          <p:nvPr>
            <p:ph type="title"/>
          </p:nvPr>
        </p:nvSpPr>
        <p:spPr>
          <a:xfrm>
            <a:off x="0" y="1"/>
            <a:ext cx="12192000" cy="1690688"/>
          </a:xfrm>
        </p:spPr>
        <p:txBody>
          <a:bodyPr/>
          <a:lstStyle/>
          <a:p>
            <a:pPr algn="ctr"/>
            <a:r>
              <a:rPr lang="es-ES" dirty="0"/>
              <a:t>Grafeno</a:t>
            </a:r>
          </a:p>
        </p:txBody>
      </p:sp>
      <p:sp>
        <p:nvSpPr>
          <p:cNvPr id="3" name="Marcador de contenido 2">
            <a:extLst>
              <a:ext uri="{FF2B5EF4-FFF2-40B4-BE49-F238E27FC236}">
                <a16:creationId xmlns:a16="http://schemas.microsoft.com/office/drawing/2014/main" id="{E9584619-429D-4C75-9E86-E2DCD5C5991C}"/>
              </a:ext>
            </a:extLst>
          </p:cNvPr>
          <p:cNvSpPr>
            <a:spLocks noGrp="1"/>
          </p:cNvSpPr>
          <p:nvPr>
            <p:ph idx="1"/>
          </p:nvPr>
        </p:nvSpPr>
        <p:spPr>
          <a:xfrm>
            <a:off x="0" y="1825625"/>
            <a:ext cx="12192000" cy="5032374"/>
          </a:xfrm>
        </p:spPr>
        <p:txBody>
          <a:bodyPr/>
          <a:lstStyle/>
          <a:p>
            <a:r>
              <a:rPr lang="es-ES" dirty="0"/>
              <a:t>Generación de sentencias en lenguaje natural.</a:t>
            </a:r>
          </a:p>
          <a:p>
            <a:r>
              <a:rPr lang="es-ES" dirty="0"/>
              <a:t>Generación de grafos semánticos a partir de árboles de análisis sintáctico.</a:t>
            </a:r>
          </a:p>
          <a:p>
            <a:r>
              <a:rPr lang="es-ES" dirty="0"/>
              <a:t>Generación de </a:t>
            </a:r>
            <a:r>
              <a:rPr lang="es-ES" dirty="0" err="1"/>
              <a:t>Cypher</a:t>
            </a:r>
            <a:r>
              <a:rPr lang="es-ES" dirty="0"/>
              <a:t> </a:t>
            </a:r>
            <a:r>
              <a:rPr lang="es-ES" dirty="0" err="1"/>
              <a:t>querys</a:t>
            </a:r>
            <a:r>
              <a:rPr lang="es-ES" dirty="0"/>
              <a:t>.</a:t>
            </a:r>
          </a:p>
          <a:p>
            <a:r>
              <a:rPr lang="es-ES" dirty="0"/>
              <a:t>Modificaciones sobre Grafeno:</a:t>
            </a:r>
          </a:p>
          <a:p>
            <a:pPr lvl="1"/>
            <a:r>
              <a:rPr lang="es-ES" dirty="0"/>
              <a:t>Separación explícita entre preguntas abiertas y cerradas.</a:t>
            </a:r>
          </a:p>
          <a:p>
            <a:pPr lvl="1"/>
            <a:r>
              <a:rPr lang="es-ES" dirty="0"/>
              <a:t>Diferenciación entre conversaciones.</a:t>
            </a:r>
          </a:p>
          <a:p>
            <a:pPr lvl="1"/>
            <a:r>
              <a:rPr lang="es-ES" dirty="0"/>
              <a:t>Uso de servidor remoto para </a:t>
            </a:r>
            <a:r>
              <a:rPr lang="es-ES" dirty="0" err="1"/>
              <a:t>spaCy</a:t>
            </a:r>
            <a:r>
              <a:rPr lang="es-ES" dirty="0"/>
              <a:t>.</a:t>
            </a:r>
          </a:p>
          <a:p>
            <a:pPr marL="457200" lvl="1" indent="0">
              <a:buNone/>
            </a:pPr>
            <a:endParaRPr lang="es-ES" dirty="0"/>
          </a:p>
          <a:p>
            <a:endParaRPr lang="es-ES" dirty="0"/>
          </a:p>
        </p:txBody>
      </p:sp>
    </p:spTree>
    <p:extLst>
      <p:ext uri="{BB962C8B-B14F-4D97-AF65-F5344CB8AC3E}">
        <p14:creationId xmlns:p14="http://schemas.microsoft.com/office/powerpoint/2010/main" val="1276068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410484-61F0-4769-A10B-7EAFE8D09852}"/>
              </a:ext>
            </a:extLst>
          </p:cNvPr>
          <p:cNvSpPr>
            <a:spLocks noGrp="1"/>
          </p:cNvSpPr>
          <p:nvPr>
            <p:ph type="title"/>
          </p:nvPr>
        </p:nvSpPr>
        <p:spPr>
          <a:xfrm>
            <a:off x="0" y="1"/>
            <a:ext cx="12192000" cy="1690688"/>
          </a:xfrm>
        </p:spPr>
        <p:txBody>
          <a:bodyPr/>
          <a:lstStyle/>
          <a:p>
            <a:pPr algn="ctr"/>
            <a:r>
              <a:rPr lang="es-ES" dirty="0"/>
              <a:t>Módulo de análisis</a:t>
            </a:r>
          </a:p>
        </p:txBody>
      </p:sp>
      <p:sp>
        <p:nvSpPr>
          <p:cNvPr id="3" name="Marcador de contenido 2">
            <a:extLst>
              <a:ext uri="{FF2B5EF4-FFF2-40B4-BE49-F238E27FC236}">
                <a16:creationId xmlns:a16="http://schemas.microsoft.com/office/drawing/2014/main" id="{E9584619-429D-4C75-9E86-E2DCD5C5991C}"/>
              </a:ext>
            </a:extLst>
          </p:cNvPr>
          <p:cNvSpPr>
            <a:spLocks noGrp="1"/>
          </p:cNvSpPr>
          <p:nvPr>
            <p:ph idx="1"/>
          </p:nvPr>
        </p:nvSpPr>
        <p:spPr>
          <a:xfrm>
            <a:off x="0" y="1825625"/>
            <a:ext cx="12192000" cy="5032374"/>
          </a:xfrm>
        </p:spPr>
        <p:txBody>
          <a:bodyPr/>
          <a:lstStyle/>
          <a:p>
            <a:r>
              <a:rPr lang="es-ES" dirty="0"/>
              <a:t>Extracción de términos relevantes de las consultas.</a:t>
            </a:r>
          </a:p>
          <a:p>
            <a:r>
              <a:rPr lang="es-ES" dirty="0"/>
              <a:t>Generación de árboles de sintaxis abstracta a partir de sentencias en lenguaje natural.</a:t>
            </a:r>
          </a:p>
          <a:p>
            <a:r>
              <a:rPr lang="es-ES" dirty="0"/>
              <a:t>Generación de grafos semánticos a partir del análisis sintáctico utilizando Grafeno.</a:t>
            </a:r>
          </a:p>
          <a:p>
            <a:r>
              <a:rPr lang="es-ES" dirty="0"/>
              <a:t>Corrección ortográfica.</a:t>
            </a:r>
          </a:p>
          <a:p>
            <a:pPr marL="0" indent="0">
              <a:buNone/>
            </a:pPr>
            <a:endParaRPr lang="es-ES" dirty="0"/>
          </a:p>
          <a:p>
            <a:endParaRPr lang="es-ES" dirty="0"/>
          </a:p>
          <a:p>
            <a:endParaRPr lang="es-ES" dirty="0"/>
          </a:p>
        </p:txBody>
      </p:sp>
    </p:spTree>
    <p:extLst>
      <p:ext uri="{BB962C8B-B14F-4D97-AF65-F5344CB8AC3E}">
        <p14:creationId xmlns:p14="http://schemas.microsoft.com/office/powerpoint/2010/main" val="17346602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713</Words>
  <Application>Microsoft Office PowerPoint</Application>
  <PresentationFormat>Panorámica</PresentationFormat>
  <Paragraphs>139</Paragraphs>
  <Slides>18</Slides>
  <Notes>12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Adobe Kaiti Std R</vt:lpstr>
      <vt:lpstr>Adobe Song Std L</vt:lpstr>
      <vt:lpstr>Adobe Arabic</vt:lpstr>
      <vt:lpstr>Arial</vt:lpstr>
      <vt:lpstr>Calibri</vt:lpstr>
      <vt:lpstr>Calibri Light</vt:lpstr>
      <vt:lpstr>Tema de Office</vt:lpstr>
      <vt:lpstr>Sistema de búsqueda de respuestas adaptable a distintos dominios</vt:lpstr>
      <vt:lpstr>¿Qué es el sistema?</vt:lpstr>
      <vt:lpstr>Tecnologías utilizadas y otros recursos</vt:lpstr>
      <vt:lpstr>Metodología de trabajo</vt:lpstr>
      <vt:lpstr>Imagen general del sistema</vt:lpstr>
      <vt:lpstr>Presentación de PowerPoint</vt:lpstr>
      <vt:lpstr>Componentes del sistema</vt:lpstr>
      <vt:lpstr>Grafeno</vt:lpstr>
      <vt:lpstr>Módulo de análisis</vt:lpstr>
      <vt:lpstr>Módulo de obtención de datos</vt:lpstr>
      <vt:lpstr>Base de conocimiento relevante</vt:lpstr>
      <vt:lpstr>Interacción con Base de Conocimiento relevante</vt:lpstr>
      <vt:lpstr>Evaluación del sistema sobre varios dominios</vt:lpstr>
      <vt:lpstr>Dominio: propio</vt:lpstr>
      <vt:lpstr>Dominio: Simple Wikipedia</vt:lpstr>
      <vt:lpstr>Dominio: Simple Wikipedia</vt:lpstr>
      <vt:lpstr>Dominio: BioASQ</vt:lpstr>
      <vt:lpstr>Conclusiones y posibles mejoras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Javi</dc:creator>
  <cp:lastModifiedBy>Javi</cp:lastModifiedBy>
  <cp:revision>12</cp:revision>
  <dcterms:created xsi:type="dcterms:W3CDTF">2018-06-14T12:40:34Z</dcterms:created>
  <dcterms:modified xsi:type="dcterms:W3CDTF">2018-06-14T14:58:24Z</dcterms:modified>
</cp:coreProperties>
</file>