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1"/>
  </p:notesMasterIdLst>
  <p:sldIdLst>
    <p:sldId id="284" r:id="rId2"/>
    <p:sldId id="296" r:id="rId3"/>
    <p:sldId id="318" r:id="rId4"/>
    <p:sldId id="317" r:id="rId5"/>
    <p:sldId id="320" r:id="rId6"/>
    <p:sldId id="333" r:id="rId7"/>
    <p:sldId id="334" r:id="rId8"/>
    <p:sldId id="346" r:id="rId9"/>
    <p:sldId id="441" r:id="rId10"/>
    <p:sldId id="335" r:id="rId11"/>
    <p:sldId id="294" r:id="rId12"/>
    <p:sldId id="321" r:id="rId13"/>
    <p:sldId id="336" r:id="rId14"/>
    <p:sldId id="338" r:id="rId15"/>
    <p:sldId id="337" r:id="rId16"/>
    <p:sldId id="357" r:id="rId17"/>
    <p:sldId id="440" r:id="rId18"/>
    <p:sldId id="354" r:id="rId19"/>
    <p:sldId id="355" r:id="rId20"/>
    <p:sldId id="356" r:id="rId21"/>
    <p:sldId id="359" r:id="rId22"/>
    <p:sldId id="358" r:id="rId23"/>
    <p:sldId id="374" r:id="rId24"/>
    <p:sldId id="385" r:id="rId25"/>
    <p:sldId id="375" r:id="rId26"/>
    <p:sldId id="376" r:id="rId27"/>
    <p:sldId id="377" r:id="rId28"/>
    <p:sldId id="378" r:id="rId29"/>
    <p:sldId id="379" r:id="rId30"/>
    <p:sldId id="380" r:id="rId31"/>
    <p:sldId id="381" r:id="rId32"/>
    <p:sldId id="382" r:id="rId33"/>
    <p:sldId id="383" r:id="rId34"/>
    <p:sldId id="384" r:id="rId35"/>
    <p:sldId id="347" r:id="rId36"/>
    <p:sldId id="352" r:id="rId37"/>
    <p:sldId id="353" r:id="rId38"/>
    <p:sldId id="348" r:id="rId39"/>
    <p:sldId id="351" r:id="rId40"/>
    <p:sldId id="407" r:id="rId41"/>
    <p:sldId id="402" r:id="rId42"/>
    <p:sldId id="403" r:id="rId43"/>
    <p:sldId id="404" r:id="rId44"/>
    <p:sldId id="405" r:id="rId45"/>
    <p:sldId id="406" r:id="rId46"/>
    <p:sldId id="408" r:id="rId47"/>
    <p:sldId id="409" r:id="rId48"/>
    <p:sldId id="410" r:id="rId49"/>
    <p:sldId id="411" r:id="rId50"/>
    <p:sldId id="412" r:id="rId51"/>
    <p:sldId id="413" r:id="rId52"/>
    <p:sldId id="414" r:id="rId53"/>
    <p:sldId id="415" r:id="rId54"/>
    <p:sldId id="416" r:id="rId55"/>
    <p:sldId id="417" r:id="rId56"/>
    <p:sldId id="418" r:id="rId57"/>
    <p:sldId id="419" r:id="rId58"/>
    <p:sldId id="420" r:id="rId59"/>
    <p:sldId id="421" r:id="rId60"/>
    <p:sldId id="422" r:id="rId61"/>
    <p:sldId id="423" r:id="rId62"/>
    <p:sldId id="424" r:id="rId63"/>
    <p:sldId id="425" r:id="rId64"/>
    <p:sldId id="426" r:id="rId65"/>
    <p:sldId id="427" r:id="rId66"/>
    <p:sldId id="428" r:id="rId67"/>
    <p:sldId id="429" r:id="rId68"/>
    <p:sldId id="430" r:id="rId69"/>
    <p:sldId id="431" r:id="rId70"/>
    <p:sldId id="432" r:id="rId71"/>
    <p:sldId id="433" r:id="rId72"/>
    <p:sldId id="434" r:id="rId73"/>
    <p:sldId id="435" r:id="rId74"/>
    <p:sldId id="436" r:id="rId75"/>
    <p:sldId id="437" r:id="rId76"/>
    <p:sldId id="438" r:id="rId77"/>
    <p:sldId id="439" r:id="rId78"/>
    <p:sldId id="373" r:id="rId79"/>
    <p:sldId id="350" r:id="rId8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D7D31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2034" y="138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동욱" userId="6b272d2d-ae38-498c-8273-09c9f38e0c57" providerId="ADAL" clId="{5847B40B-3B0F-4177-BA5C-93A1A8031D69}"/>
    <pc:docChg chg="modSld">
      <pc:chgData name="김동욱" userId="6b272d2d-ae38-498c-8273-09c9f38e0c57" providerId="ADAL" clId="{5847B40B-3B0F-4177-BA5C-93A1A8031D69}" dt="2020-08-12T01:28:11.991" v="2" actId="1076"/>
      <pc:docMkLst>
        <pc:docMk/>
      </pc:docMkLst>
      <pc:sldChg chg="modSp mod">
        <pc:chgData name="김동욱" userId="6b272d2d-ae38-498c-8273-09c9f38e0c57" providerId="ADAL" clId="{5847B40B-3B0F-4177-BA5C-93A1A8031D69}" dt="2020-08-11T01:33:11.945" v="0" actId="1076"/>
        <pc:sldMkLst>
          <pc:docMk/>
          <pc:sldMk cId="1131555073" sldId="337"/>
        </pc:sldMkLst>
        <pc:spChg chg="mod">
          <ac:chgData name="김동욱" userId="6b272d2d-ae38-498c-8273-09c9f38e0c57" providerId="ADAL" clId="{5847B40B-3B0F-4177-BA5C-93A1A8031D69}" dt="2020-08-11T01:33:11.945" v="0" actId="1076"/>
          <ac:spMkLst>
            <pc:docMk/>
            <pc:sldMk cId="1131555073" sldId="337"/>
            <ac:spMk id="2" creationId="{00000000-0000-0000-0000-000000000000}"/>
          </ac:spMkLst>
        </pc:spChg>
      </pc:sldChg>
      <pc:sldChg chg="modSp mod">
        <pc:chgData name="김동욱" userId="6b272d2d-ae38-498c-8273-09c9f38e0c57" providerId="ADAL" clId="{5847B40B-3B0F-4177-BA5C-93A1A8031D69}" dt="2020-08-11T05:16:43.328" v="1" actId="1076"/>
        <pc:sldMkLst>
          <pc:docMk/>
          <pc:sldMk cId="3809269648" sldId="357"/>
        </pc:sldMkLst>
        <pc:spChg chg="mod">
          <ac:chgData name="김동욱" userId="6b272d2d-ae38-498c-8273-09c9f38e0c57" providerId="ADAL" clId="{5847B40B-3B0F-4177-BA5C-93A1A8031D69}" dt="2020-08-11T05:16:43.328" v="1" actId="1076"/>
          <ac:spMkLst>
            <pc:docMk/>
            <pc:sldMk cId="3809269648" sldId="357"/>
            <ac:spMk id="73" creationId="{00000000-0000-0000-0000-000000000000}"/>
          </ac:spMkLst>
        </pc:spChg>
      </pc:sldChg>
      <pc:sldChg chg="modSp mod">
        <pc:chgData name="김동욱" userId="6b272d2d-ae38-498c-8273-09c9f38e0c57" providerId="ADAL" clId="{5847B40B-3B0F-4177-BA5C-93A1A8031D69}" dt="2020-08-12T01:28:11.991" v="2" actId="1076"/>
        <pc:sldMkLst>
          <pc:docMk/>
          <pc:sldMk cId="4265750492" sldId="426"/>
        </pc:sldMkLst>
        <pc:spChg chg="mod">
          <ac:chgData name="김동욱" userId="6b272d2d-ae38-498c-8273-09c9f38e0c57" providerId="ADAL" clId="{5847B40B-3B0F-4177-BA5C-93A1A8031D69}" dt="2020-08-12T01:28:11.991" v="2" actId="1076"/>
          <ac:spMkLst>
            <pc:docMk/>
            <pc:sldMk cId="4265750492" sldId="426"/>
            <ac:spMk id="7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A2B13-A961-4F77-A526-B8CAD51B56D4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3CC90-61A1-4514-AF5B-89E34A976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790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656A9-0E43-4856-B58E-C03C1998607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607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656A9-0E43-4856-B58E-C03C1998607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023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656A9-0E43-4856-B58E-C03C1998607A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587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656A9-0E43-4856-B58E-C03C1998607A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52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656A9-0E43-4856-B58E-C03C1998607A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7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656A9-0E43-4856-B58E-C03C1998607A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899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656A9-0E43-4856-B58E-C03C1998607A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537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656A9-0E43-4856-B58E-C03C1998607A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057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656A9-0E43-4856-B58E-C03C1998607A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512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656A9-0E43-4856-B58E-C03C1998607A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158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656A9-0E43-4856-B58E-C03C1998607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586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656A9-0E43-4856-B58E-C03C1998607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536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656A9-0E43-4856-B58E-C03C1998607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314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656A9-0E43-4856-B58E-C03C1998607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799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656A9-0E43-4856-B58E-C03C1998607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831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656A9-0E43-4856-B58E-C03C1998607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692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656A9-0E43-4856-B58E-C03C1998607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011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656A9-0E43-4856-B58E-C03C1998607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70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DFC0-54DF-4684-9EBA-4066019D8FC2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973C-990C-4CF8-8BF6-8E89F3C87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23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DFC0-54DF-4684-9EBA-4066019D8FC2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973C-990C-4CF8-8BF6-8E89F3C87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97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DFC0-54DF-4684-9EBA-4066019D8FC2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973C-990C-4CF8-8BF6-8E89F3C87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52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DFC0-54DF-4684-9EBA-4066019D8FC2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973C-990C-4CF8-8BF6-8E89F3C87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30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DFC0-54DF-4684-9EBA-4066019D8FC2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973C-990C-4CF8-8BF6-8E89F3C87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65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DFC0-54DF-4684-9EBA-4066019D8FC2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973C-990C-4CF8-8BF6-8E89F3C87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DFC0-54DF-4684-9EBA-4066019D8FC2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973C-990C-4CF8-8BF6-8E89F3C87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82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DFC0-54DF-4684-9EBA-4066019D8FC2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973C-990C-4CF8-8BF6-8E89F3C87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43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DFC0-54DF-4684-9EBA-4066019D8FC2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973C-990C-4CF8-8BF6-8E89F3C87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95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DFC0-54DF-4684-9EBA-4066019D8FC2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973C-990C-4CF8-8BF6-8E89F3C87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9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DFC0-54DF-4684-9EBA-4066019D8FC2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973C-990C-4CF8-8BF6-8E89F3C87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84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6DFC0-54DF-4684-9EBA-4066019D8FC2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3973C-990C-4CF8-8BF6-8E89F3C87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55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mailto:apple@naver.com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mailto:apple@naver.com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mailto:apple@naver.com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mailto:apple@naver.com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mailto:apple@naver.com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4096" y="2117914"/>
            <a:ext cx="734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>
                <a:latin typeface="뫼비우스 Bold" panose="02000500000000000000" pitchFamily="2" charset="-127"/>
                <a:ea typeface="뫼비우스 Bold" panose="02000500000000000000" pitchFamily="2" charset="-127"/>
              </a:rPr>
              <a:t>장기요양기관 정보</a:t>
            </a:r>
            <a:r>
              <a:rPr lang="en-US" altLang="ko-KR" sz="3200" b="1"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3200" b="1">
                <a:latin typeface="뫼비우스 Bold" panose="02000500000000000000" pitchFamily="2" charset="-127"/>
                <a:ea typeface="뫼비우스 Bold" panose="02000500000000000000" pitchFamily="2" charset="-127"/>
              </a:rPr>
              <a:t>플랫폼 구축</a:t>
            </a:r>
            <a:endParaRPr lang="en-US" altLang="ko-KR" sz="3200" b="1"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4096" y="3571744"/>
            <a:ext cx="734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>
                <a:latin typeface="뫼비우스 Bold" panose="02000500000000000000" pitchFamily="2" charset="-127"/>
                <a:ea typeface="뫼비우스 Bold" panose="02000500000000000000" pitchFamily="2" charset="-127"/>
              </a:rPr>
              <a:t>2020. 07</a:t>
            </a:r>
          </a:p>
        </p:txBody>
      </p:sp>
    </p:spTree>
    <p:extLst>
      <p:ext uri="{BB962C8B-B14F-4D97-AF65-F5344CB8AC3E}">
        <p14:creationId xmlns:p14="http://schemas.microsoft.com/office/powerpoint/2010/main" val="199312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4096" y="2117914"/>
            <a:ext cx="734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>
                <a:latin typeface="뫼비우스 Bold" panose="02000500000000000000" pitchFamily="2" charset="-127"/>
                <a:ea typeface="뫼비우스 Bold" panose="02000500000000000000" pitchFamily="2" charset="-127"/>
              </a:rPr>
              <a:t>정보 플랫폼</a:t>
            </a:r>
            <a:r>
              <a:rPr lang="en-US" altLang="ko-KR" sz="3200" b="1">
                <a:latin typeface="뫼비우스 Bold" panose="02000500000000000000" pitchFamily="2" charset="-127"/>
                <a:ea typeface="뫼비우스 Bold" panose="02000500000000000000" pitchFamily="2" charset="-127"/>
              </a:rPr>
              <a:t>_front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54096" y="2967837"/>
            <a:ext cx="734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1) </a:t>
            </a:r>
            <a:r>
              <a:rPr lang="ko-KR" altLang="en-US" sz="3200" b="1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메인</a:t>
            </a:r>
            <a:endParaRPr lang="en-US" altLang="ko-KR" sz="3200" b="1">
              <a:solidFill>
                <a:schemeClr val="tx1">
                  <a:lumMod val="50000"/>
                  <a:lumOff val="50000"/>
                </a:schemeClr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5037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5534" y="826476"/>
            <a:ext cx="6729046" cy="5797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25534" y="826477"/>
            <a:ext cx="6729046" cy="28352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Front - </a:t>
            </a:r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메인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762192" y="1978660"/>
            <a:ext cx="1512210" cy="5383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요양시설의 종류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62191" y="4541573"/>
            <a:ext cx="3425938" cy="95410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b="1">
                <a:solidFill>
                  <a:schemeClr val="accent5"/>
                </a:solidFill>
              </a:rPr>
              <a:t>Q. </a:t>
            </a:r>
            <a:r>
              <a:rPr lang="ko-KR" altLang="en-US" sz="800" b="1">
                <a:solidFill>
                  <a:schemeClr val="accent5"/>
                </a:solidFill>
              </a:rPr>
              <a:t>장기요양보험은 어떻게 신청하나요</a:t>
            </a:r>
            <a:r>
              <a:rPr lang="en-US" altLang="ko-KR" sz="800" b="1">
                <a:solidFill>
                  <a:schemeClr val="accent5"/>
                </a:solidFill>
              </a:rPr>
              <a:t>?</a:t>
            </a:r>
          </a:p>
          <a:p>
            <a:r>
              <a:rPr lang="en-US" altLang="ko-KR" sz="800"/>
              <a:t> </a:t>
            </a:r>
            <a:r>
              <a:rPr lang="ko-KR" altLang="en-US" sz="800"/>
              <a:t>장기요양인정 조사 및 보험은 어떻게 신청해야 하는지 문의 드립니다</a:t>
            </a:r>
            <a:r>
              <a:rPr lang="en-US" altLang="ko-KR" sz="800"/>
              <a:t>.</a:t>
            </a:r>
          </a:p>
          <a:p>
            <a:r>
              <a:rPr lang="en-US" altLang="ko-KR" sz="800" b="1">
                <a:solidFill>
                  <a:schemeClr val="accent5"/>
                </a:solidFill>
              </a:rPr>
              <a:t>A. </a:t>
            </a:r>
            <a:r>
              <a:rPr lang="ko-KR" altLang="en-US" sz="800"/>
              <a:t>장기요양인정 신청이 접수되면 국민건강보험공단 직원은 인정조사 </a:t>
            </a:r>
            <a:endParaRPr lang="en-US" altLang="ko-KR" sz="800"/>
          </a:p>
          <a:p>
            <a:r>
              <a:rPr lang="ko-KR" altLang="en-US" sz="800"/>
              <a:t>계획을 수립하여 순차적</a:t>
            </a:r>
            <a:r>
              <a:rPr lang="en-US" altLang="ko-KR" sz="800"/>
              <a:t>, </a:t>
            </a:r>
            <a:r>
              <a:rPr lang="ko-KR" altLang="en-US" sz="800"/>
              <a:t>체계적으로 신청인을 직접 방문합니다</a:t>
            </a:r>
            <a:r>
              <a:rPr lang="en-US" altLang="ko-KR" sz="800"/>
              <a:t>.</a:t>
            </a:r>
          </a:p>
          <a:p>
            <a:r>
              <a:rPr lang="ko-KR" altLang="en-US" sz="800"/>
              <a:t>국민건강보험공단 직원은 언정조사 계획 수립 시 신청인 측과 미리 연락</a:t>
            </a:r>
            <a:endParaRPr lang="en-US" altLang="ko-KR" sz="800"/>
          </a:p>
          <a:p>
            <a:r>
              <a:rPr lang="ko-KR" altLang="en-US" sz="800"/>
              <a:t>하여 방문 할 장소와 일시를 정합니다</a:t>
            </a:r>
            <a:r>
              <a:rPr lang="en-US" altLang="ko-KR" sz="800"/>
              <a:t>.</a:t>
            </a:r>
          </a:p>
          <a:p>
            <a:r>
              <a:rPr lang="en-US" altLang="ko-KR" sz="800"/>
              <a:t>…...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62191" y="5643004"/>
            <a:ext cx="3425938" cy="8309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>
                <a:solidFill>
                  <a:schemeClr val="accent5"/>
                </a:solidFill>
              </a:rPr>
              <a:t>Q. </a:t>
            </a:r>
            <a:r>
              <a:rPr lang="ko-KR" altLang="en-US" sz="800" b="1">
                <a:solidFill>
                  <a:schemeClr val="accent5"/>
                </a:solidFill>
              </a:rPr>
              <a:t>장기요양 인정 조사 시 어떤 조사를 하나요</a:t>
            </a:r>
            <a:r>
              <a:rPr lang="en-US" altLang="ko-KR" sz="800" b="1">
                <a:solidFill>
                  <a:schemeClr val="accent5"/>
                </a:solidFill>
              </a:rPr>
              <a:t>?</a:t>
            </a:r>
          </a:p>
          <a:p>
            <a:r>
              <a:rPr lang="en-US" altLang="ko-KR" sz="800"/>
              <a:t> </a:t>
            </a:r>
            <a:r>
              <a:rPr lang="ko-KR" altLang="en-US" sz="800"/>
              <a:t>장기요양인정 조사에는 어떤 것들이 있는지 문의 드립니다</a:t>
            </a:r>
            <a:r>
              <a:rPr lang="en-US" altLang="ko-KR" sz="800"/>
              <a:t>.</a:t>
            </a:r>
          </a:p>
          <a:p>
            <a:r>
              <a:rPr lang="en-US" altLang="ko-KR" sz="800" b="1">
                <a:solidFill>
                  <a:schemeClr val="accent5"/>
                </a:solidFill>
              </a:rPr>
              <a:t>A. </a:t>
            </a:r>
            <a:r>
              <a:rPr lang="ko-KR" altLang="en-US" sz="800"/>
              <a:t>국민건강보험공단 직원은 신청인을 방문하여 </a:t>
            </a:r>
            <a:r>
              <a:rPr lang="en-US" altLang="ko-KR" sz="800"/>
              <a:t>[</a:t>
            </a:r>
            <a:r>
              <a:rPr lang="ko-KR" altLang="en-US" sz="800"/>
              <a:t>장기요양인정조사표</a:t>
            </a:r>
            <a:r>
              <a:rPr lang="en-US" altLang="ko-KR" sz="800"/>
              <a:t>]</a:t>
            </a:r>
            <a:r>
              <a:rPr lang="ko-KR" altLang="en-US" sz="800"/>
              <a:t>에</a:t>
            </a:r>
            <a:endParaRPr lang="en-US" altLang="ko-KR" sz="800"/>
          </a:p>
          <a:p>
            <a:r>
              <a:rPr lang="ko-KR" altLang="en-US" sz="800"/>
              <a:t>의해 신청인의 심신상태 등에 대해서 각 영역별 판단기준에 의해 조사를 </a:t>
            </a:r>
            <a:endParaRPr lang="en-US" altLang="ko-KR" sz="800"/>
          </a:p>
          <a:p>
            <a:r>
              <a:rPr lang="ko-KR" altLang="en-US" sz="800"/>
              <a:t>합니다</a:t>
            </a:r>
            <a:r>
              <a:rPr lang="en-US" altLang="ko-KR" sz="800"/>
              <a:t>.</a:t>
            </a:r>
          </a:p>
          <a:p>
            <a:r>
              <a:rPr lang="en-US" altLang="ko-KR" sz="800"/>
              <a:t>…..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76517" y="4025026"/>
            <a:ext cx="1909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latin typeface="+mn-ea"/>
              </a:rPr>
              <a:t>무엇이든 물어보세요</a:t>
            </a:r>
            <a:r>
              <a:rPr lang="en-US" altLang="ko-KR" sz="1400" b="1">
                <a:latin typeface="+mn-ea"/>
              </a:rPr>
              <a:t>.</a:t>
            </a:r>
            <a:endParaRPr lang="ko-KR" altLang="en-US" sz="1400" b="1"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366403" y="4080757"/>
            <a:ext cx="821726" cy="2520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질문하기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67231" y="1349708"/>
            <a:ext cx="2791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solidFill>
                  <a:schemeClr val="bg1"/>
                </a:solidFill>
                <a:latin typeface="+mn-ea"/>
              </a:rPr>
              <a:t>요양시설에 대해서 알아보기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47103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가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bg1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87844" y="3865002"/>
            <a:ext cx="16017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요양시설 이용과 관련하여 궁금한 사항은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667696" y="1994114"/>
            <a:ext cx="1520433" cy="5383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장기요양보험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762191" y="2755363"/>
            <a:ext cx="1512211" cy="5383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요양시설의 선택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667694" y="2755363"/>
            <a:ext cx="1520435" cy="5383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요양시설의 생활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492097"/>
              </p:ext>
            </p:extLst>
          </p:nvPr>
        </p:nvGraphicFramePr>
        <p:xfrm>
          <a:off x="6911934" y="826476"/>
          <a:ext cx="2097251" cy="335984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219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메인</a:t>
                      </a: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Front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메인 이동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세부 페이지 연결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/>
                        <a:t>최신 </a:t>
                      </a:r>
                      <a:r>
                        <a:rPr lang="en-US" altLang="ko-KR" sz="800" b="0"/>
                        <a:t>Q&amp;A</a:t>
                      </a:r>
                      <a:r>
                        <a:rPr lang="en-US" altLang="ko-KR" sz="800" b="0" baseline="0"/>
                        <a:t>  3</a:t>
                      </a:r>
                      <a:r>
                        <a:rPr lang="ko-KR" altLang="en-US" sz="800" b="0" baseline="0"/>
                        <a:t>개 표시</a:t>
                      </a:r>
                      <a:endParaRPr lang="ko-KR" altLang="en-US" sz="800" b="0"/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질문하기 페이지 연결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클릭 시 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Q&amp;A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보기 페이지 연결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117499"/>
                  </a:ext>
                </a:extLst>
              </a:tr>
            </a:tbl>
          </a:graphicData>
        </a:graphic>
      </p:graphicFrame>
      <p:sp>
        <p:nvSpPr>
          <p:cNvPr id="8" name="아래쪽 화살표 7"/>
          <p:cNvSpPr/>
          <p:nvPr/>
        </p:nvSpPr>
        <p:spPr>
          <a:xfrm>
            <a:off x="6624759" y="6377320"/>
            <a:ext cx="459642" cy="4278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145215" y="646812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스크롤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23646" y="1891493"/>
            <a:ext cx="3682528" cy="15081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형 설명선 37"/>
          <p:cNvSpPr/>
          <p:nvPr/>
        </p:nvSpPr>
        <p:spPr>
          <a:xfrm>
            <a:off x="-35658" y="794973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타원형 설명선 40"/>
          <p:cNvSpPr/>
          <p:nvPr/>
        </p:nvSpPr>
        <p:spPr>
          <a:xfrm>
            <a:off x="1306635" y="1656993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9855" y="914855"/>
            <a:ext cx="860321" cy="228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623646" y="3865002"/>
            <a:ext cx="3682528" cy="2682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형 설명선 45"/>
          <p:cNvSpPr/>
          <p:nvPr/>
        </p:nvSpPr>
        <p:spPr>
          <a:xfrm>
            <a:off x="1306635" y="3742731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타원형 설명선 46"/>
          <p:cNvSpPr/>
          <p:nvPr/>
        </p:nvSpPr>
        <p:spPr>
          <a:xfrm>
            <a:off x="4057796" y="3884706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타원형 설명선 30"/>
          <p:cNvSpPr/>
          <p:nvPr/>
        </p:nvSpPr>
        <p:spPr>
          <a:xfrm>
            <a:off x="1704837" y="4357005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5952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8954" y="826476"/>
            <a:ext cx="6652846" cy="60315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013046" y="2008248"/>
            <a:ext cx="3352736" cy="173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086241" y="2105642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u="sng">
                <a:solidFill>
                  <a:schemeClr val="accent5"/>
                </a:solidFill>
                <a:latin typeface="+mn-ea"/>
              </a:rPr>
              <a:t>희망주야간보호센터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907" y="2613473"/>
            <a:ext cx="1693011" cy="95050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086241" y="2306278"/>
            <a:ext cx="184377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u="sng">
                <a:solidFill>
                  <a:schemeClr val="accent5"/>
                </a:solidFill>
                <a:latin typeface="+mn-ea"/>
              </a:rPr>
              <a:t>서울특별시 구로구 중앙로 </a:t>
            </a:r>
            <a:r>
              <a:rPr lang="en-US" altLang="ko-KR" sz="600" b="1" u="sng">
                <a:solidFill>
                  <a:schemeClr val="accent5"/>
                </a:solidFill>
                <a:latin typeface="+mn-ea"/>
              </a:rPr>
              <a:t>79(</a:t>
            </a:r>
            <a:r>
              <a:rPr lang="ko-KR" altLang="en-US" sz="600" b="1" u="sng">
                <a:solidFill>
                  <a:schemeClr val="accent5"/>
                </a:solidFill>
                <a:latin typeface="+mn-ea"/>
              </a:rPr>
              <a:t>고척동</a:t>
            </a:r>
            <a:r>
              <a:rPr lang="en-US" altLang="ko-KR" sz="600" b="1" u="sng">
                <a:solidFill>
                  <a:schemeClr val="accent5"/>
                </a:solidFill>
                <a:latin typeface="+mn-ea"/>
              </a:rPr>
              <a:t>, </a:t>
            </a:r>
            <a:r>
              <a:rPr lang="ko-KR" altLang="en-US" sz="600" b="1" u="sng">
                <a:solidFill>
                  <a:schemeClr val="accent5"/>
                </a:solidFill>
                <a:latin typeface="+mn-ea"/>
              </a:rPr>
              <a:t>고척교회</a:t>
            </a:r>
            <a:r>
              <a:rPr lang="en-US" altLang="ko-KR" sz="600" b="1" u="sng">
                <a:solidFill>
                  <a:schemeClr val="accent5"/>
                </a:solidFill>
                <a:latin typeface="+mn-ea"/>
              </a:rPr>
              <a:t>)</a:t>
            </a:r>
            <a:endParaRPr lang="ko-KR" altLang="en-US" sz="600" b="1" u="sng">
              <a:solidFill>
                <a:schemeClr val="accent5"/>
              </a:solidFill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65425" y="2132031"/>
            <a:ext cx="12923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급여종류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주야간보호</a:t>
            </a:r>
            <a:endParaRPr lang="en-US" altLang="ko-KR" sz="700" b="1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평가결과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B 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등급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(2016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년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현재정원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34 / 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잔여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전화번호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en-US" altLang="ko-KR" sz="700" b="1" u="sng">
                <a:solidFill>
                  <a:schemeClr val="accent5"/>
                </a:solidFill>
                <a:latin typeface="+mn-ea"/>
              </a:rPr>
              <a:t>02-2681-0692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98789" y="2957327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★★★★★ </a:t>
            </a:r>
            <a:r>
              <a:rPr lang="en-US" altLang="ko-KR" sz="120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4.8</a:t>
            </a:r>
            <a:endParaRPr lang="ko-KR" altLang="en-US" sz="1200"/>
          </a:p>
        </p:txBody>
      </p:sp>
      <p:sp>
        <p:nvSpPr>
          <p:cNvPr id="43" name="TextBox 42"/>
          <p:cNvSpPr txBox="1"/>
          <p:nvPr/>
        </p:nvSpPr>
        <p:spPr>
          <a:xfrm>
            <a:off x="4051688" y="3322549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>
                <a:solidFill>
                  <a:schemeClr val="accent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리뷰 </a:t>
            </a:r>
            <a:r>
              <a:rPr lang="en-US" altLang="ko-KR" sz="900" u="sng">
                <a:solidFill>
                  <a:schemeClr val="accent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10 | </a:t>
            </a:r>
            <a:r>
              <a:rPr lang="ko-KR" altLang="en-US" sz="900" u="sng">
                <a:solidFill>
                  <a:schemeClr val="accent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답글 </a:t>
            </a:r>
            <a:r>
              <a:rPr lang="en-US" altLang="ko-KR" sz="900" u="sng">
                <a:solidFill>
                  <a:schemeClr val="accent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8</a:t>
            </a:r>
            <a:endParaRPr lang="ko-KR" altLang="en-US" sz="900" u="sng">
              <a:solidFill>
                <a:schemeClr val="accent5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013046" y="3868052"/>
            <a:ext cx="3352736" cy="173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086241" y="3965446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u="sng">
                <a:solidFill>
                  <a:schemeClr val="accent5"/>
                </a:solidFill>
                <a:latin typeface="+mn-ea"/>
              </a:rPr>
              <a:t>시설 </a:t>
            </a:r>
            <a:r>
              <a:rPr lang="en-US" altLang="ko-KR" sz="900" b="1" u="sng">
                <a:solidFill>
                  <a:schemeClr val="accent5"/>
                </a:solidFill>
                <a:latin typeface="+mn-ea"/>
              </a:rPr>
              <a:t>2</a:t>
            </a:r>
            <a:endParaRPr lang="ko-KR" altLang="en-US" sz="900" b="1" u="sng">
              <a:solidFill>
                <a:schemeClr val="accent5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013046" y="5730891"/>
            <a:ext cx="3352736" cy="746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086241" y="5828285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u="sng">
                <a:solidFill>
                  <a:schemeClr val="accent5"/>
                </a:solidFill>
                <a:latin typeface="+mn-ea"/>
              </a:rPr>
              <a:t>시설 </a:t>
            </a:r>
            <a:r>
              <a:rPr lang="en-US" altLang="ko-KR" sz="900" b="1" u="sng">
                <a:solidFill>
                  <a:schemeClr val="accent5"/>
                </a:solidFill>
                <a:latin typeface="+mn-ea"/>
              </a:rPr>
              <a:t>3</a:t>
            </a:r>
            <a:endParaRPr lang="ko-KR" altLang="en-US" sz="900" b="1" u="sng">
              <a:solidFill>
                <a:schemeClr val="accent5"/>
              </a:solidFill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16841" y="1428017"/>
            <a:ext cx="2932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latin typeface="+mn-ea"/>
              </a:rPr>
              <a:t>요양시설 정보를 직접 확인하세요</a:t>
            </a:r>
            <a:r>
              <a:rPr lang="en-US" altLang="ko-KR" sz="1400" b="1">
                <a:latin typeface="+mn-ea"/>
              </a:rPr>
              <a:t>.</a:t>
            </a:r>
            <a:endParaRPr lang="ko-KR" altLang="en-US" sz="1400" b="1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28168" y="1267993"/>
            <a:ext cx="7505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온라인 방문으로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Front - </a:t>
            </a:r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메인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47103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220774"/>
              </p:ext>
            </p:extLst>
          </p:nvPr>
        </p:nvGraphicFramePr>
        <p:xfrm>
          <a:off x="6911934" y="826476"/>
          <a:ext cx="2097251" cy="392855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219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메인</a:t>
                      </a: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사용자 중심 요양기관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개 표시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사용자 중심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위치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인기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순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**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초기에는 세부 정보까지 모두 수집된 요양시설을 표시함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요양기관 세부 페이지 메인 이동 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/>
                        <a:t>요양기관 세부 페이지 위치 안내 부분으로 이동</a:t>
                      </a: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요양기관 전화 연결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요양기관 리뷰 페이지 이동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764223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2" name="타원형 설명선 31"/>
          <p:cNvSpPr/>
          <p:nvPr/>
        </p:nvSpPr>
        <p:spPr>
          <a:xfrm>
            <a:off x="1537051" y="1160290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846385" y="1267993"/>
            <a:ext cx="3645877" cy="53145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형 설명선 35"/>
          <p:cNvSpPr/>
          <p:nvPr/>
        </p:nvSpPr>
        <p:spPr>
          <a:xfrm>
            <a:off x="1916841" y="1892432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타원형 설명선 50"/>
          <p:cNvSpPr/>
          <p:nvPr/>
        </p:nvSpPr>
        <p:spPr>
          <a:xfrm>
            <a:off x="1916841" y="2192166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2" name="타원형 설명선 51"/>
          <p:cNvSpPr/>
          <p:nvPr/>
        </p:nvSpPr>
        <p:spPr>
          <a:xfrm>
            <a:off x="5129789" y="2505770"/>
            <a:ext cx="233484" cy="215406"/>
          </a:xfrm>
          <a:prstGeom prst="wedgeEllipseCallout">
            <a:avLst>
              <a:gd name="adj1" fmla="val -62301"/>
              <a:gd name="adj2" fmla="val 47319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3" name="타원형 설명선 52"/>
          <p:cNvSpPr/>
          <p:nvPr/>
        </p:nvSpPr>
        <p:spPr>
          <a:xfrm>
            <a:off x="4988363" y="3204509"/>
            <a:ext cx="233484" cy="215406"/>
          </a:xfrm>
          <a:prstGeom prst="wedgeEllipseCallout">
            <a:avLst>
              <a:gd name="adj1" fmla="val -62301"/>
              <a:gd name="adj2" fmla="val 47319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424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8954" y="826476"/>
            <a:ext cx="6652846" cy="60315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Front - </a:t>
            </a:r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메인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47103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333"/>
              </p:ext>
            </p:extLst>
          </p:nvPr>
        </p:nvGraphicFramePr>
        <p:xfrm>
          <a:off x="6911934" y="826476"/>
          <a:ext cx="2097251" cy="374466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219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메인</a:t>
                      </a: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검색 기능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**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검색 범위는 별도 검토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검색 시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검색 대상 요양기관 조회 페이지 이동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지역별 요양기관 조회 페이지 이동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b="0"/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764223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2" name="타원형 설명선 31"/>
          <p:cNvSpPr/>
          <p:nvPr/>
        </p:nvSpPr>
        <p:spPr>
          <a:xfrm>
            <a:off x="1683357" y="1773118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013046" y="2008249"/>
            <a:ext cx="3352736" cy="3480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916841" y="1428017"/>
            <a:ext cx="2690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latin typeface="+mn-ea"/>
              </a:rPr>
              <a:t>원하는 요양시설을 찾아보세요</a:t>
            </a:r>
            <a:r>
              <a:rPr lang="en-US" altLang="ko-KR" sz="1400" b="1">
                <a:latin typeface="+mn-ea"/>
              </a:rPr>
              <a:t>.</a:t>
            </a:r>
            <a:endParaRPr lang="ko-KR" altLang="en-US" sz="1400" b="1"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583723" y="2008249"/>
            <a:ext cx="782059" cy="34809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/>
              <a:t>검색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916841" y="2531214"/>
            <a:ext cx="28408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▶</a:t>
            </a:r>
            <a:r>
              <a:rPr lang="ko-KR" alt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인기키워드</a:t>
            </a:r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9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랭킹</a:t>
            </a:r>
            <a:r>
              <a:rPr lang="en-US" altLang="ko-KR" sz="9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객실수</a:t>
            </a:r>
            <a:r>
              <a:rPr lang="en-US" altLang="ko-KR" sz="9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고급</a:t>
            </a:r>
            <a:r>
              <a:rPr lang="en-US" altLang="ko-KR" sz="9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저렴</a:t>
            </a:r>
            <a:r>
              <a:rPr lang="en-US" altLang="ko-KR" sz="9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치매</a:t>
            </a:r>
            <a:r>
              <a:rPr lang="en-US" altLang="ko-KR" sz="9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간호</a:t>
            </a:r>
            <a:endParaRPr lang="en-US" altLang="ko-KR" sz="900" b="1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55" name="그림 54" descr="Elecciones presidenciales de Corea del Sur de 1956 - Wikipedia, la enciclopedia libr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253" y="3053034"/>
            <a:ext cx="3054322" cy="3313477"/>
          </a:xfrm>
          <a:prstGeom prst="rect">
            <a:avLst/>
          </a:prstGeom>
        </p:spPr>
      </p:pic>
      <p:sp>
        <p:nvSpPr>
          <p:cNvPr id="56" name="모서리가 둥근 직사각형 55"/>
          <p:cNvSpPr/>
          <p:nvPr/>
        </p:nvSpPr>
        <p:spPr>
          <a:xfrm>
            <a:off x="2678723" y="6072556"/>
            <a:ext cx="439616" cy="18756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제주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117454" y="3542777"/>
            <a:ext cx="439616" cy="18756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서울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792139" y="3721553"/>
            <a:ext cx="439616" cy="18756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인천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290765" y="3773530"/>
            <a:ext cx="439616" cy="18756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경기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868624" y="3430108"/>
            <a:ext cx="439616" cy="18756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강원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44107" y="4125894"/>
            <a:ext cx="439616" cy="18756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경북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689414" y="4976236"/>
            <a:ext cx="439616" cy="18756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경남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979716" y="5302324"/>
            <a:ext cx="439616" cy="18756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전남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912301" y="4695554"/>
            <a:ext cx="439616" cy="18756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전북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897646" y="4347398"/>
            <a:ext cx="439616" cy="18756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충남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429008" y="4089968"/>
            <a:ext cx="439616" cy="18756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충북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4117243" y="5173667"/>
            <a:ext cx="439616" cy="18756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부산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4307920" y="4870723"/>
            <a:ext cx="439616" cy="18756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울산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896861" y="4650831"/>
            <a:ext cx="439616" cy="18756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대구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363151" y="4422532"/>
            <a:ext cx="439616" cy="18756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대전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114034" y="4970097"/>
            <a:ext cx="439616" cy="18756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광주</a:t>
            </a:r>
          </a:p>
        </p:txBody>
      </p:sp>
      <p:sp>
        <p:nvSpPr>
          <p:cNvPr id="72" name="타원형 설명선 71"/>
          <p:cNvSpPr/>
          <p:nvPr/>
        </p:nvSpPr>
        <p:spPr>
          <a:xfrm>
            <a:off x="2519620" y="3514939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5585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4096" y="2117914"/>
            <a:ext cx="734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>
                <a:latin typeface="뫼비우스 Bold" panose="02000500000000000000" pitchFamily="2" charset="-127"/>
                <a:ea typeface="뫼비우스 Bold" panose="02000500000000000000" pitchFamily="2" charset="-127"/>
              </a:rPr>
              <a:t>정보 플랫폼</a:t>
            </a:r>
            <a:r>
              <a:rPr lang="en-US" altLang="ko-KR" sz="3200" b="1">
                <a:latin typeface="뫼비우스 Bold" panose="02000500000000000000" pitchFamily="2" charset="-127"/>
                <a:ea typeface="뫼비우스 Bold" panose="02000500000000000000" pitchFamily="2" charset="-127"/>
              </a:rPr>
              <a:t>_Front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54096" y="2967837"/>
            <a:ext cx="734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1-1) </a:t>
            </a:r>
            <a:r>
              <a:rPr lang="ko-KR" altLang="en-US" sz="3200" b="1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요양시설 가이드</a:t>
            </a:r>
            <a:endParaRPr lang="en-US" altLang="ko-KR" sz="3200" b="1">
              <a:solidFill>
                <a:schemeClr val="tx1">
                  <a:lumMod val="50000"/>
                  <a:lumOff val="50000"/>
                </a:schemeClr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657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1680" y="820656"/>
            <a:ext cx="6729046" cy="5797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25534" y="826477"/>
            <a:ext cx="6729046" cy="3871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Front – </a:t>
            </a:r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요양시설 가이드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47103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가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bg1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594345"/>
              </p:ext>
            </p:extLst>
          </p:nvPr>
        </p:nvGraphicFramePr>
        <p:xfrm>
          <a:off x="6911934" y="826476"/>
          <a:ext cx="2097251" cy="51291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219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요양시설 가이드 상세</a:t>
                      </a: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Front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메인 이동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관리자에서 등록한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요양기관 가이드 콘텐츠 표시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/>
                        <a:t>관리자에서 등록한</a:t>
                      </a:r>
                      <a:r>
                        <a:rPr lang="en-US" altLang="ko-KR" sz="800" b="0"/>
                        <a:t>,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/>
                        <a:t>가이드 제목을 표시하여 콘텐츠의 이동을 쉽게 한다</a:t>
                      </a:r>
                      <a:r>
                        <a:rPr lang="en-US" altLang="ko-KR" sz="800" b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/>
                        <a:t>개별 항목 클릭 시 해당 콘텐츠 페이지로 이동한다</a:t>
                      </a:r>
                      <a:r>
                        <a:rPr lang="en-US" altLang="ko-KR" sz="800" b="0"/>
                        <a:t>.</a:t>
                      </a:r>
                      <a:endParaRPr lang="ko-KR" altLang="en-US" sz="800" b="0"/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도움 선택 기능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로그인 없이 진행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우측 카운트 표시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댓글 기능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로그인 필요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페이지 이동 없이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하단 생성 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306297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공유 기능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URL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복사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 err="1">
                          <a:solidFill>
                            <a:schemeClr val="tx1"/>
                          </a:solidFill>
                        </a:rPr>
                        <a:t>카카오톡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 공유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072992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카테고리 관련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인기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Q&amp;A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리스트 표시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인기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Q&amp;A (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조회수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ko-KR" altLang="en-US" sz="800" b="0" baseline="0" err="1">
                          <a:solidFill>
                            <a:schemeClr val="tx1"/>
                          </a:solidFill>
                        </a:rPr>
                        <a:t>도움수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ko-KR" altLang="en-US" sz="800" b="0" baseline="0" err="1">
                          <a:solidFill>
                            <a:schemeClr val="tx1"/>
                          </a:solidFill>
                        </a:rPr>
                        <a:t>답글수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83893"/>
                  </a:ext>
                </a:extLst>
              </a:tr>
            </a:tbl>
          </a:graphicData>
        </a:graphic>
      </p:graphicFrame>
      <p:sp>
        <p:nvSpPr>
          <p:cNvPr id="8" name="아래쪽 화살표 7"/>
          <p:cNvSpPr/>
          <p:nvPr/>
        </p:nvSpPr>
        <p:spPr>
          <a:xfrm>
            <a:off x="6624759" y="6377320"/>
            <a:ext cx="459642" cy="4278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145215" y="646812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스크롤</a:t>
            </a:r>
          </a:p>
        </p:txBody>
      </p:sp>
      <p:sp>
        <p:nvSpPr>
          <p:cNvPr id="38" name="타원형 설명선 37"/>
          <p:cNvSpPr/>
          <p:nvPr/>
        </p:nvSpPr>
        <p:spPr>
          <a:xfrm>
            <a:off x="-35658" y="794973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9855" y="914855"/>
            <a:ext cx="860321" cy="228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59987" y="1588931"/>
            <a:ext cx="4091822" cy="4594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형 설명선 32"/>
          <p:cNvSpPr/>
          <p:nvPr/>
        </p:nvSpPr>
        <p:spPr>
          <a:xfrm>
            <a:off x="197826" y="1373525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15025" y="1588932"/>
            <a:ext cx="2153916" cy="2531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형 설명선 42"/>
          <p:cNvSpPr/>
          <p:nvPr/>
        </p:nvSpPr>
        <p:spPr>
          <a:xfrm>
            <a:off x="4463744" y="1373525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48508" y="1658815"/>
            <a:ext cx="2045369" cy="240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664136" y="1847582"/>
            <a:ext cx="17009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accent5"/>
                </a:solidFill>
              </a:rPr>
              <a:t>요양시설 가이드</a:t>
            </a:r>
            <a:endParaRPr lang="en-US" altLang="ko-KR" sz="800"/>
          </a:p>
        </p:txBody>
      </p:sp>
      <p:sp>
        <p:nvSpPr>
          <p:cNvPr id="32" name="TextBox 31"/>
          <p:cNvSpPr txBox="1"/>
          <p:nvPr/>
        </p:nvSpPr>
        <p:spPr>
          <a:xfrm>
            <a:off x="4679908" y="2107662"/>
            <a:ext cx="1944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ysClr val="windowText" lastClr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■ </a:t>
            </a:r>
            <a:r>
              <a:rPr lang="ko-KR" altLang="en-US" sz="800" b="1" dirty="0">
                <a:solidFill>
                  <a:sysClr val="windowText" lastClr="000000"/>
                </a:solidFill>
                <a:latin typeface="+mn-ea"/>
              </a:rPr>
              <a:t>요양시설의 종류</a:t>
            </a:r>
            <a:endParaRPr lang="en-US" altLang="ko-KR" sz="800" u="sng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〮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요양병원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800" dirty="0">
                <a:latin typeface="맑은 고딕" panose="020B0503020000020004" pitchFamily="50" charset="-127"/>
              </a:rPr>
              <a:t>〮 </a:t>
            </a:r>
            <a:r>
              <a:rPr lang="ko-KR" altLang="en-US" sz="800" dirty="0">
                <a:latin typeface="맑은 고딕" panose="020B0503020000020004" pitchFamily="50" charset="-127"/>
              </a:rPr>
              <a:t>요양원</a:t>
            </a:r>
            <a:endParaRPr lang="en-US" altLang="ko-KR" sz="800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800" dirty="0">
                <a:latin typeface="맑은 고딕" panose="020B0503020000020004" pitchFamily="50" charset="-127"/>
              </a:rPr>
              <a:t>〮 </a:t>
            </a:r>
            <a:r>
              <a:rPr lang="ko-KR" altLang="en-US" sz="800" dirty="0">
                <a:latin typeface="맑은 고딕" panose="020B0503020000020004" pitchFamily="50" charset="-127"/>
              </a:rPr>
              <a:t>보호시설</a:t>
            </a:r>
            <a:endParaRPr lang="en-US" altLang="ko-KR" sz="800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800" dirty="0">
                <a:latin typeface="맑은 고딕" panose="020B0503020000020004" pitchFamily="50" charset="-127"/>
              </a:rPr>
              <a:t>〮 </a:t>
            </a:r>
            <a:r>
              <a:rPr lang="ko-KR" altLang="en-US" sz="800" dirty="0">
                <a:latin typeface="맑은 고딕" panose="020B0503020000020004" pitchFamily="50" charset="-127"/>
              </a:rPr>
              <a:t>방문시설</a:t>
            </a:r>
            <a:endParaRPr lang="en-US" altLang="ko-KR" sz="800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800" dirty="0">
                <a:latin typeface="맑은 고딕" panose="020B0503020000020004" pitchFamily="50" charset="-127"/>
              </a:rPr>
              <a:t>〮 </a:t>
            </a:r>
            <a:r>
              <a:rPr lang="ko-KR" altLang="en-US" sz="800" dirty="0">
                <a:latin typeface="맑은 고딕" panose="020B0503020000020004" pitchFamily="50" charset="-127"/>
              </a:rPr>
              <a:t>복지용구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■ </a:t>
            </a:r>
            <a:r>
              <a:rPr lang="ko-KR" altLang="en-US" sz="800" b="1" dirty="0">
                <a:solidFill>
                  <a:sysClr val="windowText" lastClr="000000"/>
                </a:solidFill>
                <a:latin typeface="+mn-ea"/>
              </a:rPr>
              <a:t>장기요양보험</a:t>
            </a:r>
            <a:endParaRPr lang="en-US" altLang="ko-KR" sz="800" u="sng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■ </a:t>
            </a:r>
            <a:r>
              <a:rPr lang="ko-KR" altLang="en-US" sz="800" b="1" dirty="0">
                <a:solidFill>
                  <a:sysClr val="windowText" lastClr="000000"/>
                </a:solidFill>
                <a:latin typeface="+mn-ea"/>
              </a:rPr>
              <a:t>요양시설의 선택</a:t>
            </a:r>
            <a:endParaRPr lang="en-US" altLang="ko-KR" sz="800" b="1" dirty="0">
              <a:solidFill>
                <a:sysClr val="windowText" lastClr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■ </a:t>
            </a:r>
            <a:r>
              <a:rPr lang="ko-KR" altLang="en-US" sz="800" b="1" dirty="0">
                <a:solidFill>
                  <a:sysClr val="windowText" lastClr="000000"/>
                </a:solidFill>
                <a:latin typeface="+mn-ea"/>
              </a:rPr>
              <a:t>요양시설의 생활</a:t>
            </a:r>
            <a:endParaRPr lang="en-US" altLang="ko-KR" sz="800" u="sng" dirty="0"/>
          </a:p>
        </p:txBody>
      </p:sp>
      <p:sp>
        <p:nvSpPr>
          <p:cNvPr id="34" name="직사각형 33"/>
          <p:cNvSpPr/>
          <p:nvPr/>
        </p:nvSpPr>
        <p:spPr>
          <a:xfrm>
            <a:off x="4643592" y="4246182"/>
            <a:ext cx="2045369" cy="1873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659220" y="4434950"/>
            <a:ext cx="17009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accent5"/>
                </a:solidFill>
              </a:rPr>
              <a:t>맞춤 </a:t>
            </a:r>
            <a:r>
              <a:rPr lang="en-US" altLang="ko-KR" sz="900" b="1">
                <a:solidFill>
                  <a:schemeClr val="accent5"/>
                </a:solidFill>
              </a:rPr>
              <a:t>Q&amp;A</a:t>
            </a:r>
          </a:p>
          <a:p>
            <a:endParaRPr lang="en-US" altLang="ko-KR" sz="800"/>
          </a:p>
        </p:txBody>
      </p:sp>
      <p:sp>
        <p:nvSpPr>
          <p:cNvPr id="41" name="직사각형 40"/>
          <p:cNvSpPr/>
          <p:nvPr/>
        </p:nvSpPr>
        <p:spPr>
          <a:xfrm>
            <a:off x="4609163" y="4203147"/>
            <a:ext cx="2156133" cy="1980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형 설명선 43"/>
          <p:cNvSpPr/>
          <p:nvPr/>
        </p:nvSpPr>
        <p:spPr>
          <a:xfrm>
            <a:off x="4457883" y="4094430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7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8503" y="1658815"/>
            <a:ext cx="3959380" cy="3657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뫼비우스 Bold" panose="02000500000000000000" pitchFamily="2" charset="-127"/>
                <a:ea typeface="뫼비우스 Bold" panose="02000500000000000000" pitchFamily="2" charset="-127"/>
              </a:rPr>
              <a:t>요양시설의 종류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8503" y="6252676"/>
            <a:ext cx="1124026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♥ </a:t>
            </a:r>
            <a:r>
              <a:rPr lang="ko-KR" altLang="en-US" sz="800"/>
              <a:t>도움이 되었어요 </a:t>
            </a:r>
            <a:r>
              <a:rPr lang="en-US" altLang="ko-KR" sz="800"/>
              <a:t>7</a:t>
            </a:r>
            <a:endParaRPr lang="ko-KR" altLang="en-US" sz="800"/>
          </a:p>
        </p:txBody>
      </p:sp>
      <p:sp>
        <p:nvSpPr>
          <p:cNvPr id="21" name="TextBox 20"/>
          <p:cNvSpPr txBox="1"/>
          <p:nvPr/>
        </p:nvSpPr>
        <p:spPr>
          <a:xfrm>
            <a:off x="1679883" y="6252676"/>
            <a:ext cx="43954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en-US" altLang="ko-KR" sz="80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800"/>
          </a:p>
        </p:txBody>
      </p:sp>
      <p:sp>
        <p:nvSpPr>
          <p:cNvPr id="22" name="TextBox 21"/>
          <p:cNvSpPr txBox="1"/>
          <p:nvPr/>
        </p:nvSpPr>
        <p:spPr>
          <a:xfrm>
            <a:off x="4064162" y="6252676"/>
            <a:ext cx="377026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공유</a:t>
            </a:r>
            <a:endParaRPr lang="ko-KR" altLang="en-US" sz="800"/>
          </a:p>
        </p:txBody>
      </p:sp>
      <p:sp>
        <p:nvSpPr>
          <p:cNvPr id="26" name="타원형 설명선 25"/>
          <p:cNvSpPr/>
          <p:nvPr/>
        </p:nvSpPr>
        <p:spPr>
          <a:xfrm>
            <a:off x="265019" y="6043114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타원형 설명선 26"/>
          <p:cNvSpPr/>
          <p:nvPr/>
        </p:nvSpPr>
        <p:spPr>
          <a:xfrm>
            <a:off x="1505787" y="6043114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타원형 설명선 27"/>
          <p:cNvSpPr/>
          <p:nvPr/>
        </p:nvSpPr>
        <p:spPr>
          <a:xfrm>
            <a:off x="3885974" y="6043114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6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34115"/>
            <a:ext cx="3889586" cy="3543719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4679908" y="4690990"/>
            <a:ext cx="19448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/>
              <a:t>요양보호사와 요양병원관리사 </a:t>
            </a:r>
            <a:r>
              <a:rPr lang="en-US" altLang="ko-KR" sz="800" u="sng"/>
              <a:t>(8)</a:t>
            </a:r>
          </a:p>
          <a:p>
            <a:endParaRPr lang="en-US" altLang="ko-KR" sz="800" u="sng"/>
          </a:p>
          <a:p>
            <a:r>
              <a:rPr lang="ko-KR" altLang="en-US" sz="800" u="sng"/>
              <a:t>요양병원 사이트 </a:t>
            </a:r>
            <a:r>
              <a:rPr lang="en-US" altLang="ko-KR" sz="800" u="sng"/>
              <a:t>(5)</a:t>
            </a:r>
          </a:p>
          <a:p>
            <a:endParaRPr lang="en-US" altLang="ko-KR" sz="800" u="sng"/>
          </a:p>
          <a:p>
            <a:r>
              <a:rPr lang="ko-KR" altLang="en-US" sz="800" u="sng"/>
              <a:t>요양병원 의료비 소득공제 가능여부 </a:t>
            </a:r>
            <a:r>
              <a:rPr lang="en-US" altLang="ko-KR" sz="800" u="sng"/>
              <a:t>(4)</a:t>
            </a:r>
          </a:p>
          <a:p>
            <a:endParaRPr lang="en-US" altLang="ko-KR" sz="800" u="sng"/>
          </a:p>
          <a:p>
            <a:r>
              <a:rPr lang="ko-KR" altLang="en-US" sz="800" u="sng"/>
              <a:t>투석할 수 있는 요양병원</a:t>
            </a:r>
            <a:r>
              <a:rPr lang="en-US" altLang="ko-KR" sz="800" u="sng"/>
              <a:t>? (3)</a:t>
            </a:r>
          </a:p>
        </p:txBody>
      </p:sp>
    </p:spTree>
    <p:extLst>
      <p:ext uri="{BB962C8B-B14F-4D97-AF65-F5344CB8AC3E}">
        <p14:creationId xmlns:p14="http://schemas.microsoft.com/office/powerpoint/2010/main" val="1131555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5534" y="826476"/>
            <a:ext cx="6729046" cy="5797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표시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25534" y="826477"/>
            <a:ext cx="6729046" cy="3871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Front – </a:t>
            </a:r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요양시설 가이드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47103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가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bg1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473811"/>
              </p:ext>
            </p:extLst>
          </p:nvPr>
        </p:nvGraphicFramePr>
        <p:xfrm>
          <a:off x="6911934" y="826476"/>
          <a:ext cx="2097251" cy="416256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219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요양시설 가이드 콘텐츠 댓글</a:t>
                      </a: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Front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메인 이동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콘텐츠의 댓글 클릭 시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로그인 필요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댓글 등록 텍스트 박스 표시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등록 된 댓글 표시 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/>
                        <a:t>텍스트 입력 시 글자수 표시</a:t>
                      </a:r>
                      <a:endParaRPr lang="en-US" altLang="ko-KR" sz="800" b="0"/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댓글 등록 기능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댓글 관리 기능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타인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신고 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본인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수정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관리자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숨김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306297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072992"/>
                  </a:ext>
                </a:extLst>
              </a:tr>
            </a:tbl>
          </a:graphicData>
        </a:graphic>
      </p:graphicFrame>
      <p:sp>
        <p:nvSpPr>
          <p:cNvPr id="38" name="타원형 설명선 37"/>
          <p:cNvSpPr/>
          <p:nvPr/>
        </p:nvSpPr>
        <p:spPr>
          <a:xfrm>
            <a:off x="-35658" y="794973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3483" y="1765119"/>
            <a:ext cx="1124026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♥ </a:t>
            </a:r>
            <a:r>
              <a:rPr lang="ko-KR" altLang="en-US" sz="800"/>
              <a:t>도움이 되었어요 </a:t>
            </a:r>
            <a:r>
              <a:rPr lang="en-US" altLang="ko-KR" sz="800"/>
              <a:t>7</a:t>
            </a:r>
            <a:endParaRPr lang="ko-KR" altLang="en-US" sz="800"/>
          </a:p>
        </p:txBody>
      </p:sp>
      <p:sp>
        <p:nvSpPr>
          <p:cNvPr id="44" name="TextBox 43"/>
          <p:cNvSpPr txBox="1"/>
          <p:nvPr/>
        </p:nvSpPr>
        <p:spPr>
          <a:xfrm>
            <a:off x="1923095" y="1765119"/>
            <a:ext cx="439544" cy="215444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en-US" altLang="ko-KR" sz="8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47" name="타원형 설명선 46"/>
          <p:cNvSpPr/>
          <p:nvPr/>
        </p:nvSpPr>
        <p:spPr>
          <a:xfrm>
            <a:off x="1740767" y="1555557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33483" y="2146284"/>
            <a:ext cx="3428209" cy="8499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753063" y="2725221"/>
            <a:ext cx="340862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58515" y="2281864"/>
            <a:ext cx="3235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개인정보를 공유 및 요청하거나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명예 훼손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무단 광고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불법 정보 </a:t>
            </a:r>
            <a:r>
              <a:rPr lang="ko-KR" altLang="en-US" sz="700" err="1">
                <a:solidFill>
                  <a:schemeClr val="bg1">
                    <a:lumMod val="75000"/>
                  </a:schemeClr>
                </a:solidFill>
              </a:rPr>
              <a:t>유포시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 모니터링 후 삭제 될 수 있으며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이에 대한 민형사상 책임은 </a:t>
            </a:r>
            <a:r>
              <a:rPr lang="ko-KR" altLang="en-US" sz="700" err="1">
                <a:solidFill>
                  <a:schemeClr val="bg1">
                    <a:lumMod val="75000"/>
                  </a:schemeClr>
                </a:solidFill>
              </a:rPr>
              <a:t>게시자에게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 있습니다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8515" y="2752992"/>
            <a:ext cx="915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chemeClr val="bg1">
                    <a:lumMod val="75000"/>
                  </a:schemeClr>
                </a:solidFill>
              </a:rPr>
              <a:t>0  /  1000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610708" y="2725221"/>
            <a:ext cx="550984" cy="270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635740" y="2752992"/>
            <a:ext cx="4816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>
                <a:solidFill>
                  <a:schemeClr val="bg1"/>
                </a:solidFill>
              </a:rPr>
              <a:t>등록</a:t>
            </a:r>
            <a:endParaRPr lang="en-US" altLang="ko-KR" sz="800" b="1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8515" y="3131787"/>
            <a:ext cx="32354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딸기</a:t>
            </a:r>
            <a:endParaRPr lang="en-US" altLang="ko-KR" sz="70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sz="700"/>
              <a:t>도움이 되었습니다</a:t>
            </a:r>
            <a:r>
              <a:rPr lang="en-US" altLang="ko-KR" sz="700"/>
              <a:t>.</a:t>
            </a:r>
          </a:p>
          <a:p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2020. 06.23.  14:00:12</a:t>
            </a:r>
          </a:p>
        </p:txBody>
      </p:sp>
      <p:cxnSp>
        <p:nvCxnSpPr>
          <p:cNvPr id="59" name="직선 연결선 58"/>
          <p:cNvCxnSpPr/>
          <p:nvPr/>
        </p:nvCxnSpPr>
        <p:spPr>
          <a:xfrm>
            <a:off x="753063" y="3599007"/>
            <a:ext cx="340862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8515" y="3650730"/>
            <a:ext cx="32354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err="1">
                <a:solidFill>
                  <a:schemeClr val="bg1">
                    <a:lumMod val="75000"/>
                  </a:schemeClr>
                </a:solidFill>
              </a:rPr>
              <a:t>엑스맨</a:t>
            </a:r>
            <a:endParaRPr lang="en-US" altLang="ko-KR" sz="70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sz="700"/>
              <a:t>감사합니다</a:t>
            </a:r>
            <a:r>
              <a:rPr lang="en-US" altLang="ko-KR" sz="700"/>
              <a:t>.</a:t>
            </a:r>
          </a:p>
          <a:p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2020. 06.22.  13:01:33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753063" y="4126545"/>
            <a:ext cx="340862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형 설명선 66"/>
          <p:cNvSpPr/>
          <p:nvPr/>
        </p:nvSpPr>
        <p:spPr>
          <a:xfrm>
            <a:off x="3429489" y="2557201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8" name="타원형 설명선 67"/>
          <p:cNvSpPr/>
          <p:nvPr/>
        </p:nvSpPr>
        <p:spPr>
          <a:xfrm>
            <a:off x="507063" y="2557201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9" name="타원형 설명선 68"/>
          <p:cNvSpPr/>
          <p:nvPr/>
        </p:nvSpPr>
        <p:spPr>
          <a:xfrm>
            <a:off x="3610707" y="2997241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75735" y="1779893"/>
            <a:ext cx="377026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공유</a:t>
            </a:r>
            <a:endParaRPr lang="ko-KR" altLang="en-US" sz="800"/>
          </a:p>
        </p:txBody>
      </p:sp>
      <p:sp>
        <p:nvSpPr>
          <p:cNvPr id="42" name="TextBox 41"/>
          <p:cNvSpPr txBox="1"/>
          <p:nvPr/>
        </p:nvSpPr>
        <p:spPr>
          <a:xfrm rot="5400000">
            <a:off x="3891822" y="3129059"/>
            <a:ext cx="1888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/>
              <a:t>…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072529" y="4488461"/>
            <a:ext cx="1045810" cy="4410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2103784" y="4608980"/>
            <a:ext cx="4916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신고</a:t>
            </a:r>
            <a:endParaRPr lang="en-US" altLang="ko-KR" sz="7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072529" y="5094177"/>
            <a:ext cx="1045810" cy="4410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103784" y="5147518"/>
            <a:ext cx="4916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수정</a:t>
            </a:r>
            <a:endParaRPr lang="en-US" altLang="ko-KR" sz="7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03784" y="5296391"/>
            <a:ext cx="4916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삭제</a:t>
            </a:r>
            <a:endParaRPr lang="en-US" altLang="ko-KR" sz="7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072529" y="5645319"/>
            <a:ext cx="1045810" cy="4410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2103784" y="5765838"/>
            <a:ext cx="4916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숨김</a:t>
            </a:r>
            <a:endParaRPr lang="en-US" altLang="ko-KR" sz="7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 rot="5400000">
            <a:off x="3891822" y="3738110"/>
            <a:ext cx="1888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/>
              <a:t>…</a:t>
            </a:r>
          </a:p>
        </p:txBody>
      </p:sp>
      <p:cxnSp>
        <p:nvCxnSpPr>
          <p:cNvPr id="10" name="직선 화살표 연결선 9"/>
          <p:cNvCxnSpPr>
            <a:stCxn id="69" idx="3"/>
          </p:cNvCxnSpPr>
          <p:nvPr/>
        </p:nvCxnSpPr>
        <p:spPr>
          <a:xfrm flipH="1">
            <a:off x="2643554" y="3181102"/>
            <a:ext cx="1001346" cy="1226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367610" y="4608980"/>
            <a:ext cx="4916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타인</a:t>
            </a:r>
            <a:endParaRPr lang="en-US" altLang="ko-KR" sz="7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367610" y="5214696"/>
            <a:ext cx="4916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본인</a:t>
            </a:r>
            <a:endParaRPr lang="en-US" altLang="ko-KR" sz="7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367610" y="5819089"/>
            <a:ext cx="4916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관리자</a:t>
            </a:r>
            <a:endParaRPr lang="en-US" altLang="ko-KR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648508" y="1658815"/>
            <a:ext cx="2045369" cy="240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664136" y="1847582"/>
            <a:ext cx="17009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accent5"/>
                </a:solidFill>
              </a:rPr>
              <a:t>요양시설 가이드</a:t>
            </a:r>
            <a:endParaRPr lang="en-US" altLang="ko-KR" sz="800"/>
          </a:p>
        </p:txBody>
      </p:sp>
      <p:sp>
        <p:nvSpPr>
          <p:cNvPr id="58" name="TextBox 57"/>
          <p:cNvSpPr txBox="1"/>
          <p:nvPr/>
        </p:nvSpPr>
        <p:spPr>
          <a:xfrm>
            <a:off x="4679908" y="2107662"/>
            <a:ext cx="1944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>
                <a:solidFill>
                  <a:sysClr val="windowText" lastClr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■ </a:t>
            </a:r>
            <a:r>
              <a:rPr lang="ko-KR" altLang="en-US" sz="800" b="1">
                <a:solidFill>
                  <a:sysClr val="windowText" lastClr="000000"/>
                </a:solidFill>
                <a:latin typeface="+mn-ea"/>
              </a:rPr>
              <a:t>요양시설의 종류</a:t>
            </a:r>
            <a:endParaRPr lang="en-US" altLang="ko-KR" sz="800" u="sng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〮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요양병원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800">
                <a:latin typeface="맑은 고딕" panose="020B0503020000020004" pitchFamily="50" charset="-127"/>
              </a:rPr>
              <a:t>〮 </a:t>
            </a:r>
            <a:r>
              <a:rPr lang="ko-KR" altLang="en-US" sz="800">
                <a:latin typeface="맑은 고딕" panose="020B0503020000020004" pitchFamily="50" charset="-127"/>
              </a:rPr>
              <a:t>요양원</a:t>
            </a:r>
            <a:endParaRPr lang="en-US" altLang="ko-KR" sz="80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800">
                <a:latin typeface="맑은 고딕" panose="020B0503020000020004" pitchFamily="50" charset="-127"/>
              </a:rPr>
              <a:t>〮 </a:t>
            </a:r>
            <a:r>
              <a:rPr lang="ko-KR" altLang="en-US" sz="800">
                <a:latin typeface="맑은 고딕" panose="020B0503020000020004" pitchFamily="50" charset="-127"/>
              </a:rPr>
              <a:t>보호시설</a:t>
            </a:r>
            <a:endParaRPr lang="en-US" altLang="ko-KR" sz="80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800">
                <a:latin typeface="맑은 고딕" panose="020B0503020000020004" pitchFamily="50" charset="-127"/>
              </a:rPr>
              <a:t>〮 </a:t>
            </a:r>
            <a:r>
              <a:rPr lang="ko-KR" altLang="en-US" sz="800" err="1">
                <a:latin typeface="맑은 고딕" panose="020B0503020000020004" pitchFamily="50" charset="-127"/>
              </a:rPr>
              <a:t>방문시설</a:t>
            </a:r>
            <a:endParaRPr lang="en-US" altLang="ko-KR" sz="80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800">
                <a:latin typeface="맑은 고딕" panose="020B0503020000020004" pitchFamily="50" charset="-127"/>
              </a:rPr>
              <a:t>〮 </a:t>
            </a:r>
            <a:r>
              <a:rPr lang="ko-KR" altLang="en-US" sz="800" err="1">
                <a:latin typeface="맑은 고딕" panose="020B0503020000020004" pitchFamily="50" charset="-127"/>
              </a:rPr>
              <a:t>복지용구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ko-KR" altLang="en-US" sz="800" b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■ </a:t>
            </a:r>
            <a:r>
              <a:rPr lang="ko-KR" altLang="en-US" sz="800" b="1">
                <a:solidFill>
                  <a:sysClr val="windowText" lastClr="000000"/>
                </a:solidFill>
                <a:latin typeface="+mn-ea"/>
              </a:rPr>
              <a:t>장기요양보험</a:t>
            </a:r>
            <a:endParaRPr lang="en-US" altLang="ko-KR" sz="800" u="sng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■ </a:t>
            </a:r>
            <a:r>
              <a:rPr lang="ko-KR" altLang="en-US" sz="800" b="1">
                <a:solidFill>
                  <a:sysClr val="windowText" lastClr="000000"/>
                </a:solidFill>
                <a:latin typeface="+mn-ea"/>
              </a:rPr>
              <a:t>요양시설의 선택</a:t>
            </a:r>
            <a:endParaRPr lang="en-US" altLang="ko-KR" sz="800" b="1">
              <a:solidFill>
                <a:sysClr val="windowText" lastClr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800" b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■ </a:t>
            </a:r>
            <a:r>
              <a:rPr lang="ko-KR" altLang="en-US" sz="800" b="1">
                <a:solidFill>
                  <a:sysClr val="windowText" lastClr="000000"/>
                </a:solidFill>
                <a:latin typeface="+mn-ea"/>
              </a:rPr>
              <a:t>요양시설의 생활</a:t>
            </a:r>
            <a:endParaRPr lang="en-US" altLang="ko-KR" sz="800" u="sng"/>
          </a:p>
        </p:txBody>
      </p:sp>
      <p:sp>
        <p:nvSpPr>
          <p:cNvPr id="77" name="직사각형 76"/>
          <p:cNvSpPr/>
          <p:nvPr/>
        </p:nvSpPr>
        <p:spPr>
          <a:xfrm>
            <a:off x="4643592" y="4246182"/>
            <a:ext cx="2045369" cy="1873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4659220" y="4434950"/>
            <a:ext cx="17009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accent5"/>
                </a:solidFill>
              </a:rPr>
              <a:t>맞춤 </a:t>
            </a:r>
            <a:r>
              <a:rPr lang="en-US" altLang="ko-KR" sz="900" b="1">
                <a:solidFill>
                  <a:schemeClr val="accent5"/>
                </a:solidFill>
              </a:rPr>
              <a:t>Q&amp;A</a:t>
            </a:r>
          </a:p>
          <a:p>
            <a:endParaRPr lang="en-US" altLang="ko-KR" sz="800"/>
          </a:p>
        </p:txBody>
      </p:sp>
      <p:sp>
        <p:nvSpPr>
          <p:cNvPr id="79" name="TextBox 78"/>
          <p:cNvSpPr txBox="1"/>
          <p:nvPr/>
        </p:nvSpPr>
        <p:spPr>
          <a:xfrm>
            <a:off x="4679908" y="4690990"/>
            <a:ext cx="19448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/>
              <a:t>요양보호사와 요양병원관리사 </a:t>
            </a:r>
            <a:r>
              <a:rPr lang="en-US" altLang="ko-KR" sz="800" u="sng"/>
              <a:t>(8)</a:t>
            </a:r>
          </a:p>
          <a:p>
            <a:endParaRPr lang="en-US" altLang="ko-KR" sz="800" u="sng"/>
          </a:p>
          <a:p>
            <a:r>
              <a:rPr lang="ko-KR" altLang="en-US" sz="800" u="sng"/>
              <a:t>요양병원 사이트 </a:t>
            </a:r>
            <a:r>
              <a:rPr lang="en-US" altLang="ko-KR" sz="800" u="sng"/>
              <a:t>(5)</a:t>
            </a:r>
          </a:p>
          <a:p>
            <a:endParaRPr lang="en-US" altLang="ko-KR" sz="800" u="sng"/>
          </a:p>
          <a:p>
            <a:r>
              <a:rPr lang="ko-KR" altLang="en-US" sz="800" u="sng"/>
              <a:t>요양병원 의료비 소득공제 가능여부 </a:t>
            </a:r>
            <a:r>
              <a:rPr lang="en-US" altLang="ko-KR" sz="800" u="sng"/>
              <a:t>(4)</a:t>
            </a:r>
          </a:p>
          <a:p>
            <a:endParaRPr lang="en-US" altLang="ko-KR" sz="800" u="sng"/>
          </a:p>
          <a:p>
            <a:r>
              <a:rPr lang="ko-KR" altLang="en-US" sz="800" u="sng"/>
              <a:t>투석할 수 있는 요양병원</a:t>
            </a:r>
            <a:r>
              <a:rPr lang="en-US" altLang="ko-KR" sz="800" u="sng"/>
              <a:t>? (3)</a:t>
            </a:r>
          </a:p>
        </p:txBody>
      </p:sp>
    </p:spTree>
    <p:extLst>
      <p:ext uri="{BB962C8B-B14F-4D97-AF65-F5344CB8AC3E}">
        <p14:creationId xmlns:p14="http://schemas.microsoft.com/office/powerpoint/2010/main" val="3809269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5534" y="826476"/>
            <a:ext cx="6729046" cy="5797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표시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25534" y="826477"/>
            <a:ext cx="6729046" cy="3871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Front – </a:t>
            </a:r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요양시설 가이드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47103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가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bg1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004231"/>
              </p:ext>
            </p:extLst>
          </p:nvPr>
        </p:nvGraphicFramePr>
        <p:xfrm>
          <a:off x="6911934" y="826476"/>
          <a:ext cx="2097251" cy="395143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219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요양시설 가이드 콘텐츠 댓글 </a:t>
                      </a: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수정</a:t>
                      </a: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삭제</a:t>
                      </a: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수정 내용 표시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수정 후 재등록 지원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삭제 여부 확인 팝업 표시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/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306297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072992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733483" y="1765119"/>
            <a:ext cx="1124026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♥ </a:t>
            </a:r>
            <a:r>
              <a:rPr lang="ko-KR" altLang="en-US" sz="800"/>
              <a:t>도움이 되었어요 </a:t>
            </a:r>
            <a:r>
              <a:rPr lang="en-US" altLang="ko-KR" sz="800"/>
              <a:t>7</a:t>
            </a:r>
            <a:endParaRPr lang="ko-KR" altLang="en-US" sz="800"/>
          </a:p>
        </p:txBody>
      </p:sp>
      <p:sp>
        <p:nvSpPr>
          <p:cNvPr id="44" name="TextBox 43"/>
          <p:cNvSpPr txBox="1"/>
          <p:nvPr/>
        </p:nvSpPr>
        <p:spPr>
          <a:xfrm>
            <a:off x="1923095" y="1765119"/>
            <a:ext cx="439544" cy="215444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en-US" altLang="ko-KR" sz="8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33483" y="2146284"/>
            <a:ext cx="3428209" cy="8499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753063" y="2725221"/>
            <a:ext cx="340862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58515" y="2281864"/>
            <a:ext cx="9154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감사합니다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8515" y="2752992"/>
            <a:ext cx="915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chemeClr val="bg1">
                    <a:lumMod val="75000"/>
                  </a:schemeClr>
                </a:solidFill>
              </a:rPr>
              <a:t>0  /  1000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610708" y="2725221"/>
            <a:ext cx="550984" cy="270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635740" y="2752992"/>
            <a:ext cx="4816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>
                <a:solidFill>
                  <a:schemeClr val="bg1"/>
                </a:solidFill>
              </a:rPr>
              <a:t>등록</a:t>
            </a:r>
            <a:endParaRPr lang="en-US" altLang="ko-KR" sz="800" b="1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8515" y="3131787"/>
            <a:ext cx="32354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딸기</a:t>
            </a:r>
            <a:endParaRPr lang="en-US" altLang="ko-KR" sz="70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sz="700"/>
              <a:t>도움이 되었습니다</a:t>
            </a:r>
            <a:r>
              <a:rPr lang="en-US" altLang="ko-KR" sz="700"/>
              <a:t>.</a:t>
            </a:r>
          </a:p>
          <a:p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2020. 06.23.  14:00:12</a:t>
            </a:r>
          </a:p>
        </p:txBody>
      </p:sp>
      <p:cxnSp>
        <p:nvCxnSpPr>
          <p:cNvPr id="59" name="직선 연결선 58"/>
          <p:cNvCxnSpPr/>
          <p:nvPr/>
        </p:nvCxnSpPr>
        <p:spPr>
          <a:xfrm>
            <a:off x="753063" y="3599007"/>
            <a:ext cx="340862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8515" y="3650730"/>
            <a:ext cx="32354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err="1">
                <a:solidFill>
                  <a:schemeClr val="bg1">
                    <a:lumMod val="75000"/>
                  </a:schemeClr>
                </a:solidFill>
              </a:rPr>
              <a:t>엑스맨</a:t>
            </a:r>
            <a:endParaRPr lang="en-US" altLang="ko-KR" sz="70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sz="700"/>
              <a:t>감사합니다</a:t>
            </a:r>
            <a:r>
              <a:rPr lang="en-US" altLang="ko-KR" sz="700"/>
              <a:t>.</a:t>
            </a:r>
          </a:p>
          <a:p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2020. 06.22.  13:01:33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753063" y="4126545"/>
            <a:ext cx="340862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75735" y="1779893"/>
            <a:ext cx="377026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공유</a:t>
            </a:r>
            <a:endParaRPr lang="ko-KR" altLang="en-US" sz="800"/>
          </a:p>
        </p:txBody>
      </p:sp>
      <p:sp>
        <p:nvSpPr>
          <p:cNvPr id="53" name="TextBox 52"/>
          <p:cNvSpPr txBox="1"/>
          <p:nvPr/>
        </p:nvSpPr>
        <p:spPr>
          <a:xfrm>
            <a:off x="758515" y="4207785"/>
            <a:ext cx="32354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산토끼</a:t>
            </a:r>
            <a:endParaRPr lang="en-US" altLang="ko-KR" sz="70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sz="700"/>
              <a:t>감사합니다</a:t>
            </a:r>
            <a:r>
              <a:rPr lang="en-US" altLang="ko-KR" sz="700"/>
              <a:t>.</a:t>
            </a:r>
          </a:p>
          <a:p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2020. 06.22.  13:01:33</a:t>
            </a:r>
          </a:p>
        </p:txBody>
      </p:sp>
      <p:cxnSp>
        <p:nvCxnSpPr>
          <p:cNvPr id="55" name="직선 연결선 54"/>
          <p:cNvCxnSpPr/>
          <p:nvPr/>
        </p:nvCxnSpPr>
        <p:spPr>
          <a:xfrm>
            <a:off x="753063" y="4683600"/>
            <a:ext cx="340862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 descr="character horizism :: 토끼캐릭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077" y="914855"/>
            <a:ext cx="183626" cy="213006"/>
          </a:xfrm>
          <a:prstGeom prst="rect">
            <a:avLst/>
          </a:prstGeom>
        </p:spPr>
      </p:pic>
      <p:sp>
        <p:nvSpPr>
          <p:cNvPr id="57" name="타원 56"/>
          <p:cNvSpPr/>
          <p:nvPr/>
        </p:nvSpPr>
        <p:spPr>
          <a:xfrm>
            <a:off x="6519968" y="918279"/>
            <a:ext cx="209582" cy="2095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968033" y="92907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산토끼님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706591" y="2281864"/>
            <a:ext cx="5039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취소</a:t>
            </a:r>
            <a:endParaRPr lang="en-US" altLang="ko-KR" sz="7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79937" y="5118636"/>
            <a:ext cx="3165231" cy="971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885982" y="5258766"/>
            <a:ext cx="2023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accent5"/>
                </a:solidFill>
              </a:rPr>
              <a:t>댓글을 삭제 하시겠습니까</a:t>
            </a:r>
            <a:r>
              <a:rPr lang="en-US" altLang="ko-KR" sz="900" b="1">
                <a:solidFill>
                  <a:schemeClr val="accent5"/>
                </a:solidFill>
              </a:rPr>
              <a:t>?</a:t>
            </a:r>
            <a:endParaRPr lang="en-US" altLang="ko-KR" sz="800"/>
          </a:p>
        </p:txBody>
      </p:sp>
      <p:sp>
        <p:nvSpPr>
          <p:cNvPr id="70" name="직사각형 69"/>
          <p:cNvSpPr/>
          <p:nvPr/>
        </p:nvSpPr>
        <p:spPr>
          <a:xfrm>
            <a:off x="2077494" y="5683012"/>
            <a:ext cx="645394" cy="2520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+mn-ea"/>
              </a:rPr>
              <a:t>확인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2893447" y="5683012"/>
            <a:ext cx="645394" cy="2520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76" name="TextBox 75"/>
          <p:cNvSpPr txBox="1"/>
          <p:nvPr/>
        </p:nvSpPr>
        <p:spPr>
          <a:xfrm rot="5400000">
            <a:off x="3891822" y="3139482"/>
            <a:ext cx="1888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/>
              <a:t>…</a:t>
            </a:r>
          </a:p>
        </p:txBody>
      </p:sp>
      <p:sp>
        <p:nvSpPr>
          <p:cNvPr id="77" name="TextBox 76"/>
          <p:cNvSpPr txBox="1"/>
          <p:nvPr/>
        </p:nvSpPr>
        <p:spPr>
          <a:xfrm rot="5400000">
            <a:off x="3891822" y="3747991"/>
            <a:ext cx="1888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/>
              <a:t>…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3891822" y="4287854"/>
            <a:ext cx="1888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/>
              <a:t>…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2604658" y="4402736"/>
            <a:ext cx="1045810" cy="4410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2635913" y="4456077"/>
            <a:ext cx="4916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수정</a:t>
            </a:r>
            <a:endParaRPr lang="en-US" altLang="ko-KR" sz="7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635913" y="4604950"/>
            <a:ext cx="4916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삭제</a:t>
            </a:r>
            <a:endParaRPr lang="en-US" altLang="ko-KR" sz="7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82" idx="0"/>
          </p:cNvCxnSpPr>
          <p:nvPr/>
        </p:nvCxnSpPr>
        <p:spPr>
          <a:xfrm flipH="1" flipV="1">
            <a:off x="2277391" y="3056524"/>
            <a:ext cx="604347" cy="13995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3" idx="2"/>
          </p:cNvCxnSpPr>
          <p:nvPr/>
        </p:nvCxnSpPr>
        <p:spPr>
          <a:xfrm flipH="1">
            <a:off x="2362639" y="4805005"/>
            <a:ext cx="519099" cy="2603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형 설명선 65"/>
          <p:cNvSpPr/>
          <p:nvPr/>
        </p:nvSpPr>
        <p:spPr>
          <a:xfrm>
            <a:off x="3658993" y="4193388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648508" y="1658815"/>
            <a:ext cx="2045369" cy="240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664136" y="1847582"/>
            <a:ext cx="17009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accent5"/>
                </a:solidFill>
              </a:rPr>
              <a:t>요양시설 가이드</a:t>
            </a:r>
            <a:endParaRPr lang="en-US" altLang="ko-KR" sz="800"/>
          </a:p>
        </p:txBody>
      </p:sp>
      <p:sp>
        <p:nvSpPr>
          <p:cNvPr id="61" name="TextBox 60"/>
          <p:cNvSpPr txBox="1"/>
          <p:nvPr/>
        </p:nvSpPr>
        <p:spPr>
          <a:xfrm>
            <a:off x="4679908" y="2107662"/>
            <a:ext cx="1944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>
                <a:solidFill>
                  <a:sysClr val="windowText" lastClr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■ </a:t>
            </a:r>
            <a:r>
              <a:rPr lang="ko-KR" altLang="en-US" sz="800" b="1">
                <a:solidFill>
                  <a:sysClr val="windowText" lastClr="000000"/>
                </a:solidFill>
                <a:latin typeface="+mn-ea"/>
              </a:rPr>
              <a:t>요양시설의 종류</a:t>
            </a:r>
            <a:endParaRPr lang="en-US" altLang="ko-KR" sz="800" u="sng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〮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요양병원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800">
                <a:latin typeface="맑은 고딕" panose="020B0503020000020004" pitchFamily="50" charset="-127"/>
              </a:rPr>
              <a:t>〮 </a:t>
            </a:r>
            <a:r>
              <a:rPr lang="ko-KR" altLang="en-US" sz="800">
                <a:latin typeface="맑은 고딕" panose="020B0503020000020004" pitchFamily="50" charset="-127"/>
              </a:rPr>
              <a:t>요양원</a:t>
            </a:r>
            <a:endParaRPr lang="en-US" altLang="ko-KR" sz="80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800">
                <a:latin typeface="맑은 고딕" panose="020B0503020000020004" pitchFamily="50" charset="-127"/>
              </a:rPr>
              <a:t>〮 </a:t>
            </a:r>
            <a:r>
              <a:rPr lang="ko-KR" altLang="en-US" sz="800">
                <a:latin typeface="맑은 고딕" panose="020B0503020000020004" pitchFamily="50" charset="-127"/>
              </a:rPr>
              <a:t>보호시설</a:t>
            </a:r>
            <a:endParaRPr lang="en-US" altLang="ko-KR" sz="80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800">
                <a:latin typeface="맑은 고딕" panose="020B0503020000020004" pitchFamily="50" charset="-127"/>
              </a:rPr>
              <a:t>〮 </a:t>
            </a:r>
            <a:r>
              <a:rPr lang="ko-KR" altLang="en-US" sz="800" err="1">
                <a:latin typeface="맑은 고딕" panose="020B0503020000020004" pitchFamily="50" charset="-127"/>
              </a:rPr>
              <a:t>방문시설</a:t>
            </a:r>
            <a:endParaRPr lang="en-US" altLang="ko-KR" sz="80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800">
                <a:latin typeface="맑은 고딕" panose="020B0503020000020004" pitchFamily="50" charset="-127"/>
              </a:rPr>
              <a:t>〮 </a:t>
            </a:r>
            <a:r>
              <a:rPr lang="ko-KR" altLang="en-US" sz="800" err="1">
                <a:latin typeface="맑은 고딕" panose="020B0503020000020004" pitchFamily="50" charset="-127"/>
              </a:rPr>
              <a:t>복지용구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ko-KR" altLang="en-US" sz="800" b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■ </a:t>
            </a:r>
            <a:r>
              <a:rPr lang="ko-KR" altLang="en-US" sz="800" b="1">
                <a:solidFill>
                  <a:sysClr val="windowText" lastClr="000000"/>
                </a:solidFill>
                <a:latin typeface="+mn-ea"/>
              </a:rPr>
              <a:t>장기요양보험</a:t>
            </a:r>
            <a:endParaRPr lang="en-US" altLang="ko-KR" sz="800" u="sng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b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■ </a:t>
            </a:r>
            <a:r>
              <a:rPr lang="ko-KR" altLang="en-US" sz="800" b="1">
                <a:solidFill>
                  <a:sysClr val="windowText" lastClr="000000"/>
                </a:solidFill>
                <a:latin typeface="+mn-ea"/>
              </a:rPr>
              <a:t>요양시설의 선택</a:t>
            </a:r>
            <a:endParaRPr lang="en-US" altLang="ko-KR" sz="800" b="1">
              <a:solidFill>
                <a:sysClr val="windowText" lastClr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800" b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■ </a:t>
            </a:r>
            <a:r>
              <a:rPr lang="ko-KR" altLang="en-US" sz="800" b="1">
                <a:solidFill>
                  <a:sysClr val="windowText" lastClr="000000"/>
                </a:solidFill>
                <a:latin typeface="+mn-ea"/>
              </a:rPr>
              <a:t>요양시설의 생활</a:t>
            </a:r>
            <a:endParaRPr lang="en-US" altLang="ko-KR" sz="800" u="sng"/>
          </a:p>
        </p:txBody>
      </p:sp>
      <p:sp>
        <p:nvSpPr>
          <p:cNvPr id="63" name="직사각형 62"/>
          <p:cNvSpPr/>
          <p:nvPr/>
        </p:nvSpPr>
        <p:spPr>
          <a:xfrm>
            <a:off x="4643592" y="4246182"/>
            <a:ext cx="2045369" cy="1873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4659220" y="4434950"/>
            <a:ext cx="17009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accent5"/>
                </a:solidFill>
              </a:rPr>
              <a:t>맞춤 </a:t>
            </a:r>
            <a:r>
              <a:rPr lang="en-US" altLang="ko-KR" sz="900" b="1">
                <a:solidFill>
                  <a:schemeClr val="accent5"/>
                </a:solidFill>
              </a:rPr>
              <a:t>Q&amp;A</a:t>
            </a:r>
          </a:p>
          <a:p>
            <a:endParaRPr lang="en-US" altLang="ko-KR" sz="800"/>
          </a:p>
        </p:txBody>
      </p:sp>
      <p:sp>
        <p:nvSpPr>
          <p:cNvPr id="68" name="TextBox 67"/>
          <p:cNvSpPr txBox="1"/>
          <p:nvPr/>
        </p:nvSpPr>
        <p:spPr>
          <a:xfrm>
            <a:off x="4679908" y="4690990"/>
            <a:ext cx="19448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/>
              <a:t>요양보호사와 요양병원관리사 </a:t>
            </a:r>
            <a:r>
              <a:rPr lang="en-US" altLang="ko-KR" sz="800" u="sng"/>
              <a:t>(8)</a:t>
            </a:r>
          </a:p>
          <a:p>
            <a:endParaRPr lang="en-US" altLang="ko-KR" sz="800" u="sng"/>
          </a:p>
          <a:p>
            <a:r>
              <a:rPr lang="ko-KR" altLang="en-US" sz="800" u="sng"/>
              <a:t>요양병원 사이트 </a:t>
            </a:r>
            <a:r>
              <a:rPr lang="en-US" altLang="ko-KR" sz="800" u="sng"/>
              <a:t>(5)</a:t>
            </a:r>
          </a:p>
          <a:p>
            <a:endParaRPr lang="en-US" altLang="ko-KR" sz="800" u="sng"/>
          </a:p>
          <a:p>
            <a:r>
              <a:rPr lang="ko-KR" altLang="en-US" sz="800" u="sng"/>
              <a:t>요양병원 의료비 소득공제 가능여부 </a:t>
            </a:r>
            <a:r>
              <a:rPr lang="en-US" altLang="ko-KR" sz="800" u="sng"/>
              <a:t>(4)</a:t>
            </a:r>
          </a:p>
          <a:p>
            <a:endParaRPr lang="en-US" altLang="ko-KR" sz="800" u="sng"/>
          </a:p>
          <a:p>
            <a:r>
              <a:rPr lang="ko-KR" altLang="en-US" sz="800" u="sng"/>
              <a:t>투석할 수 있는 요양병원</a:t>
            </a:r>
            <a:r>
              <a:rPr lang="en-US" altLang="ko-KR" sz="800" u="sng"/>
              <a:t>? (3)</a:t>
            </a:r>
          </a:p>
        </p:txBody>
      </p:sp>
    </p:spTree>
    <p:extLst>
      <p:ext uri="{BB962C8B-B14F-4D97-AF65-F5344CB8AC3E}">
        <p14:creationId xmlns:p14="http://schemas.microsoft.com/office/powerpoint/2010/main" val="3746726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4096" y="2117914"/>
            <a:ext cx="734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>
                <a:latin typeface="뫼비우스 Bold" panose="02000500000000000000" pitchFamily="2" charset="-127"/>
                <a:ea typeface="뫼비우스 Bold" panose="02000500000000000000" pitchFamily="2" charset="-127"/>
              </a:rPr>
              <a:t>정보 플랫폼</a:t>
            </a:r>
            <a:r>
              <a:rPr lang="en-US" altLang="ko-KR" sz="3200" b="1">
                <a:latin typeface="뫼비우스 Bold" panose="02000500000000000000" pitchFamily="2" charset="-127"/>
                <a:ea typeface="뫼비우스 Bold" panose="02000500000000000000" pitchFamily="2" charset="-127"/>
              </a:rPr>
              <a:t>_Front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54096" y="2967837"/>
            <a:ext cx="734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1-2) Q&amp;A</a:t>
            </a:r>
          </a:p>
        </p:txBody>
      </p:sp>
    </p:spTree>
    <p:extLst>
      <p:ext uri="{BB962C8B-B14F-4D97-AF65-F5344CB8AC3E}">
        <p14:creationId xmlns:p14="http://schemas.microsoft.com/office/powerpoint/2010/main" val="115059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5534" y="826476"/>
            <a:ext cx="6729046" cy="5797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25534" y="826477"/>
            <a:ext cx="6729046" cy="3871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Front – Q&amp;A</a:t>
            </a:r>
            <a:endParaRPr lang="ko-KR" altLang="en-US"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47103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가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bg1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230760"/>
              </p:ext>
            </p:extLst>
          </p:nvPr>
        </p:nvGraphicFramePr>
        <p:xfrm>
          <a:off x="6911934" y="826477"/>
          <a:ext cx="2097251" cy="539299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541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Q&amp;A </a:t>
                      </a: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보기</a:t>
                      </a: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6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Front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메인 이동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6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메인화면에서 선택된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Q&amp;A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VIEW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화면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8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/>
                        <a:t>도움 여부 클릭</a:t>
                      </a:r>
                      <a:endParaRPr lang="en-US" altLang="ko-KR" sz="800" b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/>
                        <a:t>- </a:t>
                      </a:r>
                      <a:r>
                        <a:rPr lang="ko-KR" altLang="en-US" sz="800" b="0"/>
                        <a:t>클릭 여부에 따라 하트 색상 채움</a:t>
                      </a:r>
                      <a:r>
                        <a:rPr lang="en-US" altLang="ko-KR" sz="800" b="0"/>
                        <a:t>/</a:t>
                      </a:r>
                      <a:r>
                        <a:rPr lang="ko-KR" altLang="en-US" sz="800" b="0"/>
                        <a:t>비움</a:t>
                      </a:r>
                      <a:endParaRPr lang="en-US" altLang="ko-KR" sz="800" b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/>
                        <a:t>-</a:t>
                      </a:r>
                      <a:r>
                        <a:rPr lang="en-US" altLang="ko-KR" sz="800" b="0" baseline="0"/>
                        <a:t> </a:t>
                      </a:r>
                      <a:r>
                        <a:rPr lang="ko-KR" altLang="en-US" sz="800" b="0" baseline="0"/>
                        <a:t>답변의 우선순위 설정을 위해 활용됨</a:t>
                      </a:r>
                      <a:endParaRPr lang="en-US" altLang="ko-KR" sz="800" b="0"/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6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댓글 기능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로그인 필요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댓글 수 우측 표시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11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우측 주요 질문 리스트 제공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baseline="0" err="1">
                          <a:solidFill>
                            <a:schemeClr val="tx1"/>
                          </a:solidFill>
                        </a:rPr>
                        <a:t>답글수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최신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Q&amp;A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인기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Q&amp;A (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조회수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ko-KR" altLang="en-US" sz="800" b="0" baseline="0" err="1">
                          <a:solidFill>
                            <a:schemeClr val="tx1"/>
                          </a:solidFill>
                        </a:rPr>
                        <a:t>도움수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ko-KR" altLang="en-US" sz="800" b="0" baseline="0" err="1">
                          <a:solidFill>
                            <a:schemeClr val="tx1"/>
                          </a:solidFill>
                        </a:rPr>
                        <a:t>답글수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306297"/>
                  </a:ext>
                </a:extLst>
              </a:tr>
              <a:tr h="4596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답변하기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로그인 필요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072992"/>
                  </a:ext>
                </a:extLst>
              </a:tr>
              <a:tr h="4596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프로필 보기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07236"/>
                  </a:ext>
                </a:extLst>
              </a:tr>
              <a:tr h="4596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질문 등록 카테고리의 요양기관 가이드 정보 리스트 제공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298353"/>
                  </a:ext>
                </a:extLst>
              </a:tr>
              <a:tr h="4596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Q&amp;A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 관리 기능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타인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신고 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본인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수정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관리자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숨김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488364"/>
                  </a:ext>
                </a:extLst>
              </a:tr>
            </a:tbl>
          </a:graphicData>
        </a:graphic>
      </p:graphicFrame>
      <p:sp>
        <p:nvSpPr>
          <p:cNvPr id="38" name="타원형 설명선 37"/>
          <p:cNvSpPr/>
          <p:nvPr/>
        </p:nvSpPr>
        <p:spPr>
          <a:xfrm>
            <a:off x="-35658" y="794973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9855" y="914855"/>
            <a:ext cx="860321" cy="228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30341" y="1588931"/>
            <a:ext cx="4091822" cy="4594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형 설명선 29"/>
          <p:cNvSpPr/>
          <p:nvPr/>
        </p:nvSpPr>
        <p:spPr>
          <a:xfrm>
            <a:off x="68180" y="1373525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85378" y="1588931"/>
            <a:ext cx="2267114" cy="3440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형 설명선 36"/>
          <p:cNvSpPr/>
          <p:nvPr/>
        </p:nvSpPr>
        <p:spPr>
          <a:xfrm>
            <a:off x="4334098" y="1373525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3483" y="4470446"/>
            <a:ext cx="1124026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♥ </a:t>
            </a:r>
            <a:r>
              <a:rPr lang="ko-KR" altLang="en-US" sz="800"/>
              <a:t>도움이 되었어요 </a:t>
            </a:r>
            <a:r>
              <a:rPr lang="en-US" altLang="ko-KR" sz="800"/>
              <a:t>7</a:t>
            </a:r>
            <a:endParaRPr lang="ko-KR" altLang="en-US" sz="800"/>
          </a:p>
        </p:txBody>
      </p:sp>
      <p:sp>
        <p:nvSpPr>
          <p:cNvPr id="44" name="TextBox 43"/>
          <p:cNvSpPr txBox="1"/>
          <p:nvPr/>
        </p:nvSpPr>
        <p:spPr>
          <a:xfrm>
            <a:off x="1936144" y="4470446"/>
            <a:ext cx="43954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en-US" altLang="ko-KR" sz="80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800"/>
          </a:p>
        </p:txBody>
      </p:sp>
      <p:sp>
        <p:nvSpPr>
          <p:cNvPr id="46" name="타원형 설명선 45"/>
          <p:cNvSpPr/>
          <p:nvPr/>
        </p:nvSpPr>
        <p:spPr>
          <a:xfrm>
            <a:off x="499999" y="4260884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타원형 설명선 46"/>
          <p:cNvSpPr/>
          <p:nvPr/>
        </p:nvSpPr>
        <p:spPr>
          <a:xfrm>
            <a:off x="1738936" y="4260884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3836" y="1847582"/>
            <a:ext cx="29166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solidFill>
                  <a:schemeClr val="accent5"/>
                </a:solidFill>
              </a:rPr>
              <a:t>Q. </a:t>
            </a:r>
            <a:r>
              <a:rPr lang="ko-KR" altLang="en-US" sz="900" b="1">
                <a:solidFill>
                  <a:schemeClr val="accent5"/>
                </a:solidFill>
              </a:rPr>
              <a:t>장기요양보험은 어떻게 신청하나요</a:t>
            </a:r>
            <a:r>
              <a:rPr lang="en-US" altLang="ko-KR" sz="900" b="1">
                <a:solidFill>
                  <a:schemeClr val="accent5"/>
                </a:solidFill>
              </a:rPr>
              <a:t>?</a:t>
            </a:r>
          </a:p>
          <a:p>
            <a:endParaRPr lang="en-US" altLang="ko-KR" sz="900" b="1">
              <a:solidFill>
                <a:schemeClr val="accent5"/>
              </a:solidFill>
            </a:endParaRPr>
          </a:p>
          <a:p>
            <a:r>
              <a:rPr lang="ko-KR" altLang="en-US" sz="800"/>
              <a:t>장기요양인정 조사 및 보험은 어떻게 신청해야 하는지 문의 드립니다</a:t>
            </a:r>
            <a:r>
              <a:rPr lang="en-US" altLang="ko-KR" sz="800"/>
              <a:t>.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368857" y="2924907"/>
            <a:ext cx="40122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3836" y="2635580"/>
            <a:ext cx="1404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딸기  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〮 2020.06.23 〮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 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42252" y="2635580"/>
            <a:ext cx="56759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답변 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71634" y="5155899"/>
            <a:ext cx="569387" cy="215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답변하기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3836" y="5165842"/>
            <a:ext cx="8483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답변해 주세요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368857" y="4946299"/>
            <a:ext cx="40122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03836" y="3128496"/>
            <a:ext cx="35135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solidFill>
                  <a:schemeClr val="accent5"/>
                </a:solidFill>
              </a:rPr>
              <a:t>A. </a:t>
            </a:r>
            <a:r>
              <a:rPr lang="ko-KR" altLang="en-US" sz="900" b="1" err="1">
                <a:solidFill>
                  <a:schemeClr val="accent5"/>
                </a:solidFill>
              </a:rPr>
              <a:t>산토끼님의</a:t>
            </a:r>
            <a:r>
              <a:rPr lang="en-US" altLang="ko-KR" sz="900" b="1">
                <a:solidFill>
                  <a:schemeClr val="accent5"/>
                </a:solidFill>
              </a:rPr>
              <a:t> </a:t>
            </a:r>
            <a:r>
              <a:rPr lang="ko-KR" altLang="en-US" sz="900" b="1">
                <a:solidFill>
                  <a:schemeClr val="accent5"/>
                </a:solidFill>
              </a:rPr>
              <a:t>답변</a:t>
            </a:r>
            <a:endParaRPr lang="en-US" altLang="ko-KR" sz="900" b="1">
              <a:solidFill>
                <a:schemeClr val="accent5"/>
              </a:solidFill>
            </a:endParaRPr>
          </a:p>
          <a:p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2020.06.23 〮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도움 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endParaRPr lang="ko-KR" altLang="en-US" sz="8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endParaRPr lang="en-US" altLang="ko-KR" sz="900" b="1">
              <a:solidFill>
                <a:schemeClr val="accent5"/>
              </a:solidFill>
            </a:endParaRPr>
          </a:p>
          <a:p>
            <a:r>
              <a:rPr lang="ko-KR" altLang="en-US" sz="800"/>
              <a:t>장기요양인정 신청이 접수되면 국민건강보험공단 직원은 </a:t>
            </a:r>
            <a:r>
              <a:rPr lang="ko-KR" altLang="en-US" sz="800" err="1"/>
              <a:t>인정조사</a:t>
            </a:r>
            <a:r>
              <a:rPr lang="ko-KR" altLang="en-US" sz="800"/>
              <a:t> 계획을 수립하여 순차적</a:t>
            </a:r>
            <a:r>
              <a:rPr lang="en-US" altLang="ko-KR" sz="800"/>
              <a:t>, </a:t>
            </a:r>
            <a:r>
              <a:rPr lang="ko-KR" altLang="en-US" sz="800"/>
              <a:t>체계적으로 신청인을 직접 방문합니다</a:t>
            </a:r>
            <a:r>
              <a:rPr lang="en-US" altLang="ko-KR" sz="800"/>
              <a:t>.</a:t>
            </a:r>
          </a:p>
          <a:p>
            <a:r>
              <a:rPr lang="ko-KR" altLang="en-US" sz="800"/>
              <a:t>국민건강보험공단 직원은 </a:t>
            </a:r>
            <a:r>
              <a:rPr lang="ko-KR" altLang="en-US" sz="800" err="1"/>
              <a:t>인정조사</a:t>
            </a:r>
            <a:r>
              <a:rPr lang="ko-KR" altLang="en-US" sz="800"/>
              <a:t> 계획 수립 시 신청인 측과 미리 연락</a:t>
            </a:r>
            <a:endParaRPr lang="en-US" altLang="ko-KR" sz="800"/>
          </a:p>
          <a:p>
            <a:r>
              <a:rPr lang="ko-KR" altLang="en-US" sz="800"/>
              <a:t>하여 방문 할 장소와 일시를 정합니다</a:t>
            </a:r>
            <a:r>
              <a:rPr lang="en-US" altLang="ko-KR" sz="800"/>
              <a:t>.</a:t>
            </a:r>
          </a:p>
          <a:p>
            <a:r>
              <a:rPr lang="en-US" altLang="ko-KR" sz="800"/>
              <a:t>…...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567582" y="1658815"/>
            <a:ext cx="2120433" cy="16816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567583" y="1847582"/>
            <a:ext cx="17009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accent5"/>
                </a:solidFill>
              </a:rPr>
              <a:t>최신 </a:t>
            </a:r>
            <a:r>
              <a:rPr lang="en-US" altLang="ko-KR" sz="900" b="1">
                <a:solidFill>
                  <a:schemeClr val="accent5"/>
                </a:solidFill>
              </a:rPr>
              <a:t>Q&amp;A</a:t>
            </a:r>
          </a:p>
          <a:p>
            <a:endParaRPr lang="en-US" altLang="ko-KR" sz="900" b="1">
              <a:solidFill>
                <a:schemeClr val="accent5"/>
              </a:solidFill>
            </a:endParaRPr>
          </a:p>
          <a:p>
            <a:endParaRPr lang="en-US" altLang="ko-KR" sz="800"/>
          </a:p>
        </p:txBody>
      </p:sp>
      <p:sp>
        <p:nvSpPr>
          <p:cNvPr id="57" name="TextBox 56"/>
          <p:cNvSpPr txBox="1"/>
          <p:nvPr/>
        </p:nvSpPr>
        <p:spPr>
          <a:xfrm>
            <a:off x="4583355" y="2107662"/>
            <a:ext cx="1944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 err="1"/>
              <a:t>암요양병원</a:t>
            </a:r>
            <a:r>
              <a:rPr lang="ko-KR" altLang="en-US" sz="800" u="sng"/>
              <a:t> 어디가 </a:t>
            </a:r>
            <a:r>
              <a:rPr lang="ko-KR" altLang="en-US" sz="800" u="sng" err="1"/>
              <a:t>좋은지와</a:t>
            </a:r>
            <a:r>
              <a:rPr lang="ko-KR" altLang="en-US" sz="800" u="sng"/>
              <a:t> 비용 좀</a:t>
            </a:r>
            <a:r>
              <a:rPr lang="en-US" altLang="ko-KR" sz="800" u="sng"/>
              <a:t>…</a:t>
            </a:r>
          </a:p>
          <a:p>
            <a:endParaRPr lang="en-US" altLang="ko-KR" sz="800" u="sng"/>
          </a:p>
          <a:p>
            <a:r>
              <a:rPr lang="ko-KR" altLang="en-US" sz="800" u="sng"/>
              <a:t>요양병원 중환자실 비용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요양원과 요양병원의 차이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서울 요양병원 </a:t>
            </a:r>
            <a:r>
              <a:rPr lang="ko-KR" altLang="en-US" sz="800" u="sng" err="1"/>
              <a:t>관리잘</a:t>
            </a:r>
            <a:r>
              <a:rPr lang="ko-KR" altLang="en-US" sz="800" u="sng"/>
              <a:t> 하는 곳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요양병원 거동불편 </a:t>
            </a:r>
            <a:r>
              <a:rPr lang="ko-KR" altLang="en-US" sz="800" u="sng" err="1"/>
              <a:t>주빈등록증</a:t>
            </a:r>
            <a:r>
              <a:rPr lang="ko-KR" altLang="en-US" sz="800" u="sng"/>
              <a:t> 재발급</a:t>
            </a:r>
            <a:endParaRPr lang="en-US" altLang="ko-KR" sz="800" u="sng"/>
          </a:p>
        </p:txBody>
      </p:sp>
      <p:sp>
        <p:nvSpPr>
          <p:cNvPr id="58" name="타원형 설명선 57"/>
          <p:cNvSpPr/>
          <p:nvPr/>
        </p:nvSpPr>
        <p:spPr>
          <a:xfrm>
            <a:off x="3247247" y="4946299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6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9" name="아래쪽 화살표 58"/>
          <p:cNvSpPr/>
          <p:nvPr/>
        </p:nvSpPr>
        <p:spPr>
          <a:xfrm>
            <a:off x="6624759" y="6377320"/>
            <a:ext cx="459642" cy="4278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7145215" y="646812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스크롤</a:t>
            </a:r>
          </a:p>
        </p:txBody>
      </p:sp>
      <p:pic>
        <p:nvPicPr>
          <p:cNvPr id="65" name="그림 64" descr="character horizism :: 토끼캐릭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077" y="914855"/>
            <a:ext cx="183626" cy="213006"/>
          </a:xfrm>
          <a:prstGeom prst="rect">
            <a:avLst/>
          </a:prstGeom>
        </p:spPr>
      </p:pic>
      <p:sp>
        <p:nvSpPr>
          <p:cNvPr id="66" name="타원 65"/>
          <p:cNvSpPr/>
          <p:nvPr/>
        </p:nvSpPr>
        <p:spPr>
          <a:xfrm>
            <a:off x="6519968" y="918279"/>
            <a:ext cx="209582" cy="2095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5968033" y="92907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산토끼님</a:t>
            </a:r>
          </a:p>
        </p:txBody>
      </p:sp>
      <p:sp>
        <p:nvSpPr>
          <p:cNvPr id="69" name="타원형 설명선 68"/>
          <p:cNvSpPr/>
          <p:nvPr/>
        </p:nvSpPr>
        <p:spPr>
          <a:xfrm>
            <a:off x="5634038" y="794973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7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967940" y="914855"/>
            <a:ext cx="860321" cy="228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519807" y="5165842"/>
            <a:ext cx="2045369" cy="1302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535435" y="5354609"/>
            <a:ext cx="17009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accent5"/>
                </a:solidFill>
              </a:rPr>
              <a:t>해당 카테고리 관련 정보들</a:t>
            </a:r>
            <a:endParaRPr lang="en-US" altLang="ko-KR" sz="900" b="1">
              <a:solidFill>
                <a:schemeClr val="accent5"/>
              </a:solidFill>
            </a:endParaRPr>
          </a:p>
          <a:p>
            <a:endParaRPr lang="en-US" altLang="ko-KR" sz="800"/>
          </a:p>
        </p:txBody>
      </p:sp>
      <p:sp>
        <p:nvSpPr>
          <p:cNvPr id="48" name="TextBox 47"/>
          <p:cNvSpPr txBox="1"/>
          <p:nvPr/>
        </p:nvSpPr>
        <p:spPr>
          <a:xfrm>
            <a:off x="4551207" y="5614689"/>
            <a:ext cx="1944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/>
              <a:t>좋은 요양기관 선택 방법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장기요양기관의 비용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장기요양기관의 시설의 종류</a:t>
            </a:r>
            <a:endParaRPr lang="en-US" altLang="ko-KR" sz="800" u="sng"/>
          </a:p>
        </p:txBody>
      </p:sp>
      <p:sp>
        <p:nvSpPr>
          <p:cNvPr id="51" name="직사각형 50"/>
          <p:cNvSpPr/>
          <p:nvPr/>
        </p:nvSpPr>
        <p:spPr>
          <a:xfrm>
            <a:off x="4485378" y="5122806"/>
            <a:ext cx="2267114" cy="1438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586043" y="1622883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장기요양보험</a:t>
            </a:r>
          </a:p>
        </p:txBody>
      </p:sp>
      <p:sp>
        <p:nvSpPr>
          <p:cNvPr id="68" name="타원형 설명선 67"/>
          <p:cNvSpPr/>
          <p:nvPr/>
        </p:nvSpPr>
        <p:spPr>
          <a:xfrm>
            <a:off x="3677214" y="1716507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9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568675" y="3439357"/>
            <a:ext cx="2120433" cy="1481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4568676" y="3529242"/>
            <a:ext cx="17009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accent5"/>
                </a:solidFill>
              </a:rPr>
              <a:t>인기 </a:t>
            </a:r>
            <a:r>
              <a:rPr lang="en-US" altLang="ko-KR" sz="900" b="1">
                <a:solidFill>
                  <a:schemeClr val="accent5"/>
                </a:solidFill>
              </a:rPr>
              <a:t>Q&amp;A</a:t>
            </a:r>
          </a:p>
          <a:p>
            <a:endParaRPr lang="en-US" altLang="ko-KR" sz="900" b="1">
              <a:solidFill>
                <a:schemeClr val="accent5"/>
              </a:solidFill>
            </a:endParaRPr>
          </a:p>
          <a:p>
            <a:endParaRPr lang="en-US" altLang="ko-KR" sz="800"/>
          </a:p>
        </p:txBody>
      </p:sp>
      <p:sp>
        <p:nvSpPr>
          <p:cNvPr id="75" name="TextBox 74"/>
          <p:cNvSpPr txBox="1"/>
          <p:nvPr/>
        </p:nvSpPr>
        <p:spPr>
          <a:xfrm>
            <a:off x="4584448" y="3829065"/>
            <a:ext cx="19448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/>
              <a:t>요양보호사와 요양병원관리사 </a:t>
            </a:r>
            <a:r>
              <a:rPr lang="en-US" altLang="ko-KR" sz="800" u="sng"/>
              <a:t>(8)</a:t>
            </a:r>
          </a:p>
          <a:p>
            <a:endParaRPr lang="en-US" altLang="ko-KR" sz="800" u="sng"/>
          </a:p>
          <a:p>
            <a:r>
              <a:rPr lang="ko-KR" altLang="en-US" sz="800" u="sng"/>
              <a:t>요양병원 사이트 </a:t>
            </a:r>
            <a:r>
              <a:rPr lang="en-US" altLang="ko-KR" sz="800" u="sng"/>
              <a:t>(5)</a:t>
            </a:r>
          </a:p>
          <a:p>
            <a:endParaRPr lang="en-US" altLang="ko-KR" sz="800" u="sng"/>
          </a:p>
          <a:p>
            <a:r>
              <a:rPr lang="ko-KR" altLang="en-US" sz="800" u="sng"/>
              <a:t>요양병원 의료비 소득공제 가능여부 </a:t>
            </a:r>
            <a:r>
              <a:rPr lang="en-US" altLang="ko-KR" sz="800" u="sng"/>
              <a:t>(4)</a:t>
            </a:r>
          </a:p>
          <a:p>
            <a:endParaRPr lang="en-US" altLang="ko-KR" sz="800" u="sng"/>
          </a:p>
          <a:p>
            <a:r>
              <a:rPr lang="ko-KR" altLang="en-US" sz="800" u="sng"/>
              <a:t>투석할 수 있는 요양병원</a:t>
            </a:r>
            <a:r>
              <a:rPr lang="en-US" altLang="ko-KR" sz="800" u="sng"/>
              <a:t>? (3)</a:t>
            </a:r>
          </a:p>
        </p:txBody>
      </p:sp>
      <p:sp>
        <p:nvSpPr>
          <p:cNvPr id="61" name="타원형 설명선 60"/>
          <p:cNvSpPr/>
          <p:nvPr/>
        </p:nvSpPr>
        <p:spPr>
          <a:xfrm>
            <a:off x="4334098" y="5014089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8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 rot="5400000">
            <a:off x="3921071" y="1832706"/>
            <a:ext cx="1888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/>
              <a:t>…</a:t>
            </a:r>
          </a:p>
        </p:txBody>
      </p:sp>
      <p:sp>
        <p:nvSpPr>
          <p:cNvPr id="72" name="TextBox 71"/>
          <p:cNvSpPr txBox="1"/>
          <p:nvPr/>
        </p:nvSpPr>
        <p:spPr>
          <a:xfrm rot="5400000">
            <a:off x="3921071" y="3084872"/>
            <a:ext cx="1888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7869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플랫폼 개발 계획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510661"/>
              </p:ext>
            </p:extLst>
          </p:nvPr>
        </p:nvGraphicFramePr>
        <p:xfrm>
          <a:off x="514350" y="1879599"/>
          <a:ext cx="8115300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1854873344"/>
                    </a:ext>
                  </a:extLst>
                </a:gridCol>
                <a:gridCol w="2317750">
                  <a:extLst>
                    <a:ext uri="{9D8B030D-6E8A-4147-A177-3AD203B41FA5}">
                      <a16:colId xmlns:a16="http://schemas.microsoft.com/office/drawing/2014/main" val="2006931508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216985091"/>
                    </a:ext>
                  </a:extLst>
                </a:gridCol>
                <a:gridCol w="2470150">
                  <a:extLst>
                    <a:ext uri="{9D8B030D-6E8A-4147-A177-3AD203B41FA5}">
                      <a16:colId xmlns:a16="http://schemas.microsoft.com/office/drawing/2014/main" val="2203238711"/>
                    </a:ext>
                  </a:extLst>
                </a:gridCol>
              </a:tblGrid>
              <a:tr h="541796"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뫼비우스 Bold" panose="02000500000000000000" pitchFamily="2" charset="-127"/>
                        <a:ea typeface="뫼비우스 Bold" panose="020005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뫼비우스 Bold" panose="02000500000000000000" pitchFamily="2" charset="-127"/>
                          <a:ea typeface="뫼비우스 Bold" panose="02000500000000000000" pitchFamily="2" charset="-127"/>
                        </a:rPr>
                        <a:t>소비자용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뫼비우스 Bold" panose="02000500000000000000" pitchFamily="2" charset="-127"/>
                          <a:ea typeface="뫼비우스 Bold" panose="02000500000000000000" pitchFamily="2" charset="-127"/>
                        </a:rPr>
                        <a:t>공급자용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뫼비우스 Bold" panose="02000500000000000000" pitchFamily="2" charset="-127"/>
                          <a:ea typeface="뫼비우스 Bold" panose="02000500000000000000" pitchFamily="2" charset="-127"/>
                        </a:rPr>
                        <a:t>관리자용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605176"/>
                  </a:ext>
                </a:extLst>
              </a:tr>
              <a:tr h="1138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뫼비우스 Bold" panose="02000500000000000000" pitchFamily="2" charset="-127"/>
                          <a:ea typeface="뫼비우스 Bold" panose="02000500000000000000" pitchFamily="2" charset="-127"/>
                        </a:rPr>
                        <a:t>Web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뫼비우스 Bold" panose="02000500000000000000" pitchFamily="2" charset="-127"/>
                        <a:ea typeface="뫼비우스 Bold" panose="020005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solidFill>
                            <a:srgbClr val="FF0000"/>
                          </a:solidFill>
                          <a:latin typeface="뫼비우스 Bold" panose="02000500000000000000" pitchFamily="2" charset="-127"/>
                          <a:ea typeface="뫼비우스 Bold" panose="02000500000000000000" pitchFamily="2" charset="-127"/>
                        </a:rPr>
                        <a:t>O</a:t>
                      </a:r>
                      <a:endParaRPr lang="ko-KR" altLang="en-US" sz="3200">
                        <a:solidFill>
                          <a:srgbClr val="FF0000"/>
                        </a:solidFill>
                        <a:latin typeface="뫼비우스 Bold" panose="02000500000000000000" pitchFamily="2" charset="-127"/>
                        <a:ea typeface="뫼비우스 Bold" panose="020005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solidFill>
                            <a:srgbClr val="FF0000"/>
                          </a:solidFill>
                          <a:latin typeface="뫼비우스 Bold" panose="02000500000000000000" pitchFamily="2" charset="-127"/>
                          <a:ea typeface="뫼비우스 Bold" panose="02000500000000000000" pitchFamily="2" charset="-127"/>
                        </a:rPr>
                        <a:t>O</a:t>
                      </a:r>
                      <a:endParaRPr lang="ko-KR" altLang="en-US" sz="3200">
                        <a:solidFill>
                          <a:srgbClr val="FF0000"/>
                        </a:solidFill>
                        <a:latin typeface="뫼비우스 Bold" panose="02000500000000000000" pitchFamily="2" charset="-127"/>
                        <a:ea typeface="뫼비우스 Bold" panose="020005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solidFill>
                            <a:srgbClr val="FF0000"/>
                          </a:solidFill>
                          <a:latin typeface="뫼비우스 Bold" panose="02000500000000000000" pitchFamily="2" charset="-127"/>
                          <a:ea typeface="뫼비우스 Bold" panose="02000500000000000000" pitchFamily="2" charset="-127"/>
                        </a:rPr>
                        <a:t>O</a:t>
                      </a:r>
                      <a:endParaRPr lang="ko-KR" altLang="en-US" sz="3200">
                        <a:solidFill>
                          <a:srgbClr val="FF0000"/>
                        </a:solidFill>
                        <a:latin typeface="뫼비우스 Bold" panose="02000500000000000000" pitchFamily="2" charset="-127"/>
                        <a:ea typeface="뫼비우스 Bold" panose="020005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67733"/>
                  </a:ext>
                </a:extLst>
              </a:tr>
              <a:tr h="1138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뫼비우스 Bold" panose="02000500000000000000" pitchFamily="2" charset="-127"/>
                          <a:ea typeface="뫼비우스 Bold" panose="02000500000000000000" pitchFamily="2" charset="-127"/>
                        </a:rPr>
                        <a:t>App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뫼비우스 Bold" panose="02000500000000000000" pitchFamily="2" charset="-127"/>
                        <a:ea typeface="뫼비우스 Bold" panose="020005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solidFill>
                            <a:schemeClr val="tx1"/>
                          </a:solidFill>
                          <a:latin typeface="뫼비우스 Bold" panose="02000500000000000000" pitchFamily="2" charset="-127"/>
                          <a:ea typeface="뫼비우스 Bold" panose="02000500000000000000" pitchFamily="2" charset="-127"/>
                        </a:rPr>
                        <a:t>O</a:t>
                      </a:r>
                      <a:endParaRPr lang="ko-KR" altLang="en-US" sz="3200">
                        <a:solidFill>
                          <a:schemeClr val="tx1"/>
                        </a:solidFill>
                        <a:latin typeface="뫼비우스 Bold" panose="02000500000000000000" pitchFamily="2" charset="-127"/>
                        <a:ea typeface="뫼비우스 Bold" panose="020005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solidFill>
                            <a:schemeClr val="tx1"/>
                          </a:solidFill>
                          <a:latin typeface="뫼비우스 Bold" panose="02000500000000000000" pitchFamily="2" charset="-127"/>
                          <a:ea typeface="뫼비우스 Bold" panose="02000500000000000000" pitchFamily="2" charset="-127"/>
                        </a:rPr>
                        <a:t>O</a:t>
                      </a:r>
                      <a:endParaRPr lang="ko-KR" altLang="en-US" sz="3200">
                        <a:solidFill>
                          <a:schemeClr val="tx1"/>
                        </a:solidFill>
                        <a:latin typeface="뫼비우스 Bold" panose="02000500000000000000" pitchFamily="2" charset="-127"/>
                        <a:ea typeface="뫼비우스 Bold" panose="020005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>
                          <a:solidFill>
                            <a:schemeClr val="tx1"/>
                          </a:solidFill>
                          <a:latin typeface="뫼비우스 Bold" panose="02000500000000000000" pitchFamily="2" charset="-127"/>
                          <a:ea typeface="뫼비우스 Bold" panose="02000500000000000000" pitchFamily="2" charset="-127"/>
                        </a:rPr>
                        <a:t>X</a:t>
                      </a:r>
                      <a:endParaRPr lang="ko-KR" altLang="en-US" sz="3200">
                        <a:solidFill>
                          <a:schemeClr val="tx1"/>
                        </a:solidFill>
                        <a:latin typeface="뫼비우스 Bold" panose="02000500000000000000" pitchFamily="2" charset="-127"/>
                        <a:ea typeface="뫼비우스 Bold" panose="020005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86036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514350" y="126442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개발 순서 </a:t>
            </a:r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: Web &gt; App</a:t>
            </a:r>
            <a:endParaRPr lang="ko-KR" altLang="en-US"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3439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5534" y="826476"/>
            <a:ext cx="6729046" cy="5797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표시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25534" y="826477"/>
            <a:ext cx="6729046" cy="3871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Front – Q&amp;A</a:t>
            </a:r>
            <a:endParaRPr lang="ko-KR" altLang="en-US"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47103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가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bg1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91823"/>
              </p:ext>
            </p:extLst>
          </p:nvPr>
        </p:nvGraphicFramePr>
        <p:xfrm>
          <a:off x="6911934" y="826476"/>
          <a:ext cx="2097251" cy="507696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219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Q&amp;A </a:t>
                      </a: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보기 </a:t>
                      </a: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답글 달기</a:t>
                      </a: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Front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메인 이동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답변의 댓글 클릭 시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로그인 필요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댓글 등록 텍스트 박스 표시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등록 된 댓글 표시 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/>
                        <a:t>텍스트 입력 시 글자수 표시</a:t>
                      </a:r>
                      <a:endParaRPr lang="en-US" altLang="ko-KR" sz="800" b="0"/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댓글 등록 기능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Q&amp;A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 관리 기능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타인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신고 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본인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수정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관리자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숨김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신고 클릭 시 팝업 확인 창 표시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신고 접수 되었습니다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사이트 운영 방침에 따라 조치하도록 하겠습니다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.”</a:t>
                      </a: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306297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072992"/>
                  </a:ext>
                </a:extLst>
              </a:tr>
            </a:tbl>
          </a:graphicData>
        </a:graphic>
      </p:graphicFrame>
      <p:sp>
        <p:nvSpPr>
          <p:cNvPr id="38" name="타원형 설명선 37"/>
          <p:cNvSpPr/>
          <p:nvPr/>
        </p:nvSpPr>
        <p:spPr>
          <a:xfrm>
            <a:off x="-35658" y="794973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3483" y="3127977"/>
            <a:ext cx="1124026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♥ </a:t>
            </a:r>
            <a:r>
              <a:rPr lang="ko-KR" altLang="en-US" sz="800"/>
              <a:t>도움이 되었어요 </a:t>
            </a:r>
            <a:r>
              <a:rPr lang="en-US" altLang="ko-KR" sz="800"/>
              <a:t>7</a:t>
            </a:r>
            <a:endParaRPr lang="ko-KR" altLang="en-US" sz="800"/>
          </a:p>
        </p:txBody>
      </p:sp>
      <p:sp>
        <p:nvSpPr>
          <p:cNvPr id="44" name="TextBox 43"/>
          <p:cNvSpPr txBox="1"/>
          <p:nvPr/>
        </p:nvSpPr>
        <p:spPr>
          <a:xfrm>
            <a:off x="1914863" y="3127977"/>
            <a:ext cx="439544" cy="215444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en-US" altLang="ko-KR" sz="8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47" name="타원형 설명선 46"/>
          <p:cNvSpPr/>
          <p:nvPr/>
        </p:nvSpPr>
        <p:spPr>
          <a:xfrm>
            <a:off x="1740767" y="2918415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3836" y="1786027"/>
            <a:ext cx="35135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solidFill>
                  <a:schemeClr val="accent5"/>
                </a:solidFill>
              </a:rPr>
              <a:t>A. </a:t>
            </a:r>
            <a:r>
              <a:rPr lang="ko-KR" altLang="en-US" sz="900" b="1" err="1">
                <a:solidFill>
                  <a:schemeClr val="accent5"/>
                </a:solidFill>
              </a:rPr>
              <a:t>산토끼님의</a:t>
            </a:r>
            <a:r>
              <a:rPr lang="en-US" altLang="ko-KR" sz="900" b="1">
                <a:solidFill>
                  <a:schemeClr val="accent5"/>
                </a:solidFill>
              </a:rPr>
              <a:t> </a:t>
            </a:r>
            <a:r>
              <a:rPr lang="ko-KR" altLang="en-US" sz="900" b="1">
                <a:solidFill>
                  <a:schemeClr val="accent5"/>
                </a:solidFill>
              </a:rPr>
              <a:t>답변</a:t>
            </a:r>
            <a:endParaRPr lang="en-US" altLang="ko-KR" sz="900" b="1">
              <a:solidFill>
                <a:schemeClr val="accent5"/>
              </a:solidFill>
            </a:endParaRPr>
          </a:p>
          <a:p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2020.06.23 〮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도움 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endParaRPr lang="ko-KR" altLang="en-US" sz="8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endParaRPr lang="en-US" altLang="ko-KR" sz="900" b="1">
              <a:solidFill>
                <a:schemeClr val="accent5"/>
              </a:solidFill>
            </a:endParaRPr>
          </a:p>
          <a:p>
            <a:r>
              <a:rPr lang="ko-KR" altLang="en-US" sz="800"/>
              <a:t>장기요양인정 신청이 접수되면 국민건강보험공단 직원은 </a:t>
            </a:r>
            <a:r>
              <a:rPr lang="ko-KR" altLang="en-US" sz="800" err="1"/>
              <a:t>인정조사</a:t>
            </a:r>
            <a:r>
              <a:rPr lang="ko-KR" altLang="en-US" sz="800"/>
              <a:t> 계획을 수립하여 순차적</a:t>
            </a:r>
            <a:r>
              <a:rPr lang="en-US" altLang="ko-KR" sz="800"/>
              <a:t>, </a:t>
            </a:r>
            <a:r>
              <a:rPr lang="ko-KR" altLang="en-US" sz="800"/>
              <a:t>체계적으로 신청인을 직접 방문합니다</a:t>
            </a:r>
            <a:r>
              <a:rPr lang="en-US" altLang="ko-KR" sz="800"/>
              <a:t>.</a:t>
            </a:r>
          </a:p>
          <a:p>
            <a:r>
              <a:rPr lang="ko-KR" altLang="en-US" sz="800"/>
              <a:t>국민건강보험공단 직원은 </a:t>
            </a:r>
            <a:r>
              <a:rPr lang="ko-KR" altLang="en-US" sz="800" err="1"/>
              <a:t>인정조사</a:t>
            </a:r>
            <a:r>
              <a:rPr lang="ko-KR" altLang="en-US" sz="800"/>
              <a:t> 계획 수립 시 신청인 측과 미리 연락</a:t>
            </a:r>
            <a:endParaRPr lang="en-US" altLang="ko-KR" sz="800"/>
          </a:p>
          <a:p>
            <a:r>
              <a:rPr lang="ko-KR" altLang="en-US" sz="800"/>
              <a:t>하여 방문 할 장소와 일시를 정합니다</a:t>
            </a:r>
            <a:r>
              <a:rPr lang="en-US" altLang="ko-KR" sz="800"/>
              <a:t>.</a:t>
            </a:r>
          </a:p>
          <a:p>
            <a:r>
              <a:rPr lang="en-US" altLang="ko-KR" sz="800"/>
              <a:t>…...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33483" y="3509142"/>
            <a:ext cx="3428209" cy="8499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753063" y="4088079"/>
            <a:ext cx="340862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58515" y="3644722"/>
            <a:ext cx="3235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개인정보를 공유 및 요청하거나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명예 훼손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무단 광고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불법 정보 </a:t>
            </a:r>
            <a:r>
              <a:rPr lang="ko-KR" altLang="en-US" sz="700" err="1">
                <a:solidFill>
                  <a:schemeClr val="bg1">
                    <a:lumMod val="75000"/>
                  </a:schemeClr>
                </a:solidFill>
              </a:rPr>
              <a:t>유포시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 모니터링 후 삭제 될 수 있으며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이에 대한 민형사상 책임은 </a:t>
            </a:r>
            <a:r>
              <a:rPr lang="ko-KR" altLang="en-US" sz="700" err="1">
                <a:solidFill>
                  <a:schemeClr val="bg1">
                    <a:lumMod val="75000"/>
                  </a:schemeClr>
                </a:solidFill>
              </a:rPr>
              <a:t>게시자에게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 있습니다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8515" y="4115850"/>
            <a:ext cx="915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chemeClr val="bg1">
                    <a:lumMod val="75000"/>
                  </a:schemeClr>
                </a:solidFill>
              </a:rPr>
              <a:t>0  /  1000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610708" y="4088079"/>
            <a:ext cx="550984" cy="270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635740" y="4115850"/>
            <a:ext cx="4816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>
                <a:solidFill>
                  <a:schemeClr val="bg1"/>
                </a:solidFill>
              </a:rPr>
              <a:t>등록</a:t>
            </a:r>
            <a:endParaRPr lang="en-US" altLang="ko-KR" sz="800" b="1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8515" y="4494645"/>
            <a:ext cx="32354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딸기</a:t>
            </a:r>
            <a:endParaRPr lang="en-US" altLang="ko-KR" sz="70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sz="700"/>
              <a:t>정보 감사합니다</a:t>
            </a:r>
            <a:r>
              <a:rPr lang="en-US" altLang="ko-KR" sz="700"/>
              <a:t>. ^^</a:t>
            </a:r>
          </a:p>
          <a:p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2020. 06.23.  14:00:12</a:t>
            </a:r>
          </a:p>
        </p:txBody>
      </p:sp>
      <p:cxnSp>
        <p:nvCxnSpPr>
          <p:cNvPr id="59" name="직선 연결선 58"/>
          <p:cNvCxnSpPr/>
          <p:nvPr/>
        </p:nvCxnSpPr>
        <p:spPr>
          <a:xfrm>
            <a:off x="753063" y="4961865"/>
            <a:ext cx="340862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8515" y="5013588"/>
            <a:ext cx="32354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err="1">
                <a:solidFill>
                  <a:schemeClr val="bg1">
                    <a:lumMod val="75000"/>
                  </a:schemeClr>
                </a:solidFill>
              </a:rPr>
              <a:t>엑스맨</a:t>
            </a:r>
            <a:endParaRPr lang="en-US" altLang="ko-KR" sz="70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sz="700"/>
              <a:t>신청하고 기다리면 되겠네요</a:t>
            </a:r>
            <a:r>
              <a:rPr lang="en-US" altLang="ko-KR" sz="700"/>
              <a:t>.~</a:t>
            </a:r>
          </a:p>
          <a:p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2020. 06.22.  13:01:33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753063" y="5489403"/>
            <a:ext cx="340862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형 설명선 66"/>
          <p:cNvSpPr/>
          <p:nvPr/>
        </p:nvSpPr>
        <p:spPr>
          <a:xfrm>
            <a:off x="3429489" y="3920059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8" name="타원형 설명선 67"/>
          <p:cNvSpPr/>
          <p:nvPr/>
        </p:nvSpPr>
        <p:spPr>
          <a:xfrm>
            <a:off x="507063" y="3920059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9" name="타원형 설명선 68"/>
          <p:cNvSpPr/>
          <p:nvPr/>
        </p:nvSpPr>
        <p:spPr>
          <a:xfrm>
            <a:off x="3610707" y="4360099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567582" y="5165842"/>
            <a:ext cx="2120433" cy="1302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583210" y="5354609"/>
            <a:ext cx="17009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accent5"/>
                </a:solidFill>
              </a:rPr>
              <a:t>해당 카테고리 관련 정보들</a:t>
            </a:r>
            <a:endParaRPr lang="en-US" altLang="ko-KR" sz="900" b="1">
              <a:solidFill>
                <a:schemeClr val="accent5"/>
              </a:solidFill>
            </a:endParaRPr>
          </a:p>
          <a:p>
            <a:endParaRPr lang="en-US" altLang="ko-KR" sz="800"/>
          </a:p>
        </p:txBody>
      </p:sp>
      <p:sp>
        <p:nvSpPr>
          <p:cNvPr id="36" name="TextBox 35"/>
          <p:cNvSpPr txBox="1"/>
          <p:nvPr/>
        </p:nvSpPr>
        <p:spPr>
          <a:xfrm>
            <a:off x="4598982" y="5614689"/>
            <a:ext cx="1944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/>
              <a:t>좋은 요양기관 선택 방법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장기요양기관의 비용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장기요양기관의 시설의 종류</a:t>
            </a:r>
            <a:endParaRPr lang="en-US" altLang="ko-KR" sz="800" u="sng"/>
          </a:p>
        </p:txBody>
      </p:sp>
      <p:sp>
        <p:nvSpPr>
          <p:cNvPr id="49" name="직사각형 48"/>
          <p:cNvSpPr/>
          <p:nvPr/>
        </p:nvSpPr>
        <p:spPr>
          <a:xfrm>
            <a:off x="4567582" y="1658815"/>
            <a:ext cx="2120433" cy="16816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4567583" y="1847582"/>
            <a:ext cx="17009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accent5"/>
                </a:solidFill>
              </a:rPr>
              <a:t>최신 </a:t>
            </a:r>
            <a:r>
              <a:rPr lang="en-US" altLang="ko-KR" sz="900" b="1">
                <a:solidFill>
                  <a:schemeClr val="accent5"/>
                </a:solidFill>
              </a:rPr>
              <a:t>Q&amp;A</a:t>
            </a:r>
          </a:p>
          <a:p>
            <a:endParaRPr lang="en-US" altLang="ko-KR" sz="900" b="1">
              <a:solidFill>
                <a:schemeClr val="accent5"/>
              </a:solidFill>
            </a:endParaRPr>
          </a:p>
          <a:p>
            <a:endParaRPr lang="en-US" altLang="ko-KR" sz="800"/>
          </a:p>
        </p:txBody>
      </p:sp>
      <p:sp>
        <p:nvSpPr>
          <p:cNvPr id="52" name="TextBox 51"/>
          <p:cNvSpPr txBox="1"/>
          <p:nvPr/>
        </p:nvSpPr>
        <p:spPr>
          <a:xfrm>
            <a:off x="4583355" y="2107662"/>
            <a:ext cx="1944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 err="1"/>
              <a:t>암요양병원</a:t>
            </a:r>
            <a:r>
              <a:rPr lang="ko-KR" altLang="en-US" sz="800" u="sng"/>
              <a:t> 어디가 </a:t>
            </a:r>
            <a:r>
              <a:rPr lang="ko-KR" altLang="en-US" sz="800" u="sng" err="1"/>
              <a:t>좋은지와</a:t>
            </a:r>
            <a:r>
              <a:rPr lang="ko-KR" altLang="en-US" sz="800" u="sng"/>
              <a:t> 비용 좀</a:t>
            </a:r>
            <a:r>
              <a:rPr lang="en-US" altLang="ko-KR" sz="800" u="sng"/>
              <a:t>…</a:t>
            </a:r>
          </a:p>
          <a:p>
            <a:endParaRPr lang="en-US" altLang="ko-KR" sz="800" u="sng"/>
          </a:p>
          <a:p>
            <a:r>
              <a:rPr lang="ko-KR" altLang="en-US" sz="800" u="sng"/>
              <a:t>요양병원 중환자실 비용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요양원과 요양병원의 차이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서울 요양병원 </a:t>
            </a:r>
            <a:r>
              <a:rPr lang="ko-KR" altLang="en-US" sz="800" u="sng" err="1"/>
              <a:t>관리잘</a:t>
            </a:r>
            <a:r>
              <a:rPr lang="ko-KR" altLang="en-US" sz="800" u="sng"/>
              <a:t> 하는 곳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요양병원 거동불편 </a:t>
            </a:r>
            <a:r>
              <a:rPr lang="ko-KR" altLang="en-US" sz="800" u="sng" err="1"/>
              <a:t>주빈등록증</a:t>
            </a:r>
            <a:r>
              <a:rPr lang="ko-KR" altLang="en-US" sz="800" u="sng"/>
              <a:t> 재발급</a:t>
            </a:r>
            <a:endParaRPr lang="en-US" altLang="ko-KR" sz="800" u="sng"/>
          </a:p>
        </p:txBody>
      </p:sp>
      <p:sp>
        <p:nvSpPr>
          <p:cNvPr id="53" name="직사각형 52"/>
          <p:cNvSpPr/>
          <p:nvPr/>
        </p:nvSpPr>
        <p:spPr>
          <a:xfrm>
            <a:off x="4568675" y="3439357"/>
            <a:ext cx="2120433" cy="1481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568676" y="3529242"/>
            <a:ext cx="17009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accent5"/>
                </a:solidFill>
              </a:rPr>
              <a:t>인기 </a:t>
            </a:r>
            <a:r>
              <a:rPr lang="en-US" altLang="ko-KR" sz="900" b="1">
                <a:solidFill>
                  <a:schemeClr val="accent5"/>
                </a:solidFill>
              </a:rPr>
              <a:t>Q&amp;A</a:t>
            </a:r>
          </a:p>
          <a:p>
            <a:endParaRPr lang="en-US" altLang="ko-KR" sz="900" b="1">
              <a:solidFill>
                <a:schemeClr val="accent5"/>
              </a:solidFill>
            </a:endParaRPr>
          </a:p>
          <a:p>
            <a:endParaRPr lang="en-US" altLang="ko-KR" sz="800"/>
          </a:p>
        </p:txBody>
      </p:sp>
      <p:sp>
        <p:nvSpPr>
          <p:cNvPr id="58" name="TextBox 57"/>
          <p:cNvSpPr txBox="1"/>
          <p:nvPr/>
        </p:nvSpPr>
        <p:spPr>
          <a:xfrm>
            <a:off x="4584448" y="3829065"/>
            <a:ext cx="19448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/>
              <a:t>요양보호사와 요양병원관리사 </a:t>
            </a:r>
            <a:r>
              <a:rPr lang="en-US" altLang="ko-KR" sz="800" u="sng"/>
              <a:t>(8)</a:t>
            </a:r>
          </a:p>
          <a:p>
            <a:endParaRPr lang="en-US" altLang="ko-KR" sz="800" u="sng"/>
          </a:p>
          <a:p>
            <a:r>
              <a:rPr lang="ko-KR" altLang="en-US" sz="800" u="sng"/>
              <a:t>요양병원 사이트 </a:t>
            </a:r>
            <a:r>
              <a:rPr lang="en-US" altLang="ko-KR" sz="800" u="sng"/>
              <a:t>(5)</a:t>
            </a:r>
          </a:p>
          <a:p>
            <a:endParaRPr lang="en-US" altLang="ko-KR" sz="800" u="sng"/>
          </a:p>
          <a:p>
            <a:r>
              <a:rPr lang="ko-KR" altLang="en-US" sz="800" u="sng"/>
              <a:t>요양병원 의료비 소득공제 가능여부 </a:t>
            </a:r>
            <a:r>
              <a:rPr lang="en-US" altLang="ko-KR" sz="800" u="sng"/>
              <a:t>(4)</a:t>
            </a:r>
          </a:p>
          <a:p>
            <a:endParaRPr lang="en-US" altLang="ko-KR" sz="800" u="sng"/>
          </a:p>
          <a:p>
            <a:r>
              <a:rPr lang="ko-KR" altLang="en-US" sz="800" u="sng"/>
              <a:t>투석할 수 있는 요양병원</a:t>
            </a:r>
            <a:r>
              <a:rPr lang="en-US" altLang="ko-KR" sz="800" u="sng"/>
              <a:t>? (3)</a:t>
            </a:r>
          </a:p>
        </p:txBody>
      </p:sp>
      <p:sp>
        <p:nvSpPr>
          <p:cNvPr id="42" name="TextBox 41"/>
          <p:cNvSpPr txBox="1"/>
          <p:nvPr/>
        </p:nvSpPr>
        <p:spPr>
          <a:xfrm rot="5400000">
            <a:off x="3921071" y="4538735"/>
            <a:ext cx="1888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/>
              <a:t>…</a:t>
            </a:r>
          </a:p>
        </p:txBody>
      </p:sp>
      <p:sp>
        <p:nvSpPr>
          <p:cNvPr id="45" name="TextBox 44"/>
          <p:cNvSpPr txBox="1"/>
          <p:nvPr/>
        </p:nvSpPr>
        <p:spPr>
          <a:xfrm rot="5400000">
            <a:off x="3921071" y="5031201"/>
            <a:ext cx="1888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57163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5534" y="826476"/>
            <a:ext cx="6729046" cy="5797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25534" y="826477"/>
            <a:ext cx="6729046" cy="3871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Front – Q&amp;A</a:t>
            </a:r>
            <a:endParaRPr lang="ko-KR" altLang="en-US"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47103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가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bg1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710046"/>
              </p:ext>
            </p:extLst>
          </p:nvPr>
        </p:nvGraphicFramePr>
        <p:xfrm>
          <a:off x="6911934" y="826476"/>
          <a:ext cx="2097251" cy="416256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219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답변하기</a:t>
                      </a: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Front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메인 이동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/>
                        <a:t>글쓰기 에디터 기능</a:t>
                      </a:r>
                      <a:endParaRPr lang="en-US" altLang="ko-KR" sz="800" b="0"/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답변 등록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글 등록 여부 확인 후 등록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등록된 답변 페이지 이동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확인 팝업 메시지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작성을 취소하시겠습니까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    확인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baseline="0" err="1">
                          <a:solidFill>
                            <a:schemeClr val="tx1"/>
                          </a:solidFill>
                        </a:rPr>
                        <a:t>이전페이지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) /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취소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baseline="0" err="1">
                          <a:solidFill>
                            <a:schemeClr val="tx1"/>
                          </a:solidFill>
                        </a:rPr>
                        <a:t>팝업취소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306297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072992"/>
                  </a:ext>
                </a:extLst>
              </a:tr>
            </a:tbl>
          </a:graphicData>
        </a:graphic>
      </p:graphicFrame>
      <p:sp>
        <p:nvSpPr>
          <p:cNvPr id="38" name="타원형 설명선 37"/>
          <p:cNvSpPr/>
          <p:nvPr/>
        </p:nvSpPr>
        <p:spPr>
          <a:xfrm>
            <a:off x="-35658" y="794973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83222" y="2114061"/>
            <a:ext cx="5928947" cy="3029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064806" y="5511108"/>
            <a:ext cx="965777" cy="2520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err="1">
                <a:solidFill>
                  <a:schemeClr val="bg1"/>
                </a:solidFill>
                <a:latin typeface="+mn-ea"/>
              </a:rPr>
              <a:t>답변등록</a:t>
            </a:r>
            <a:endParaRPr lang="ko-KR" altLang="en-US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808160" y="5511108"/>
            <a:ext cx="704009" cy="25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489436" y="1704432"/>
            <a:ext cx="1087317" cy="322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accent5"/>
                </a:solidFill>
                <a:latin typeface="+mn-ea"/>
                <a:cs typeface="맑은 고딕 Semilight" panose="020B0502040204020203" pitchFamily="50" charset="-127"/>
              </a:rPr>
              <a:t>A. </a:t>
            </a:r>
            <a:r>
              <a:rPr lang="ko-KR" altLang="en-US" sz="1200" b="1">
                <a:solidFill>
                  <a:schemeClr val="accent5"/>
                </a:solidFill>
                <a:latin typeface="+mn-ea"/>
                <a:cs typeface="맑은 고딕 Semilight" panose="020B0502040204020203" pitchFamily="50" charset="-127"/>
              </a:rPr>
              <a:t>답변하기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83222" y="2112880"/>
            <a:ext cx="5928948" cy="2655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latin typeface="+mn-ea"/>
              </a:rPr>
              <a:t>EDITOR </a:t>
            </a:r>
            <a:r>
              <a:rPr lang="ko-KR" altLang="en-US" sz="1000">
                <a:latin typeface="+mn-ea"/>
              </a:rPr>
              <a:t>부분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0651" y="5142434"/>
            <a:ext cx="400782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>
                <a:solidFill>
                  <a:schemeClr val="bg1">
                    <a:lumMod val="65000"/>
                  </a:schemeClr>
                </a:solidFill>
              </a:rPr>
              <a:t>저작권등 다른사람의 권리를 침해하거나 명예를 훼손하는 게시물은 관련 법률에 의해 제재를 받으실 수 있습니다</a:t>
            </a:r>
            <a:r>
              <a:rPr lang="en-US" altLang="ko-KR" sz="60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ko-KR" altLang="en-US" sz="60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63" name="타원형 설명선 62"/>
          <p:cNvSpPr/>
          <p:nvPr/>
        </p:nvSpPr>
        <p:spPr>
          <a:xfrm>
            <a:off x="376603" y="2084297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4" name="타원형 설명선 63"/>
          <p:cNvSpPr/>
          <p:nvPr/>
        </p:nvSpPr>
        <p:spPr>
          <a:xfrm>
            <a:off x="2831322" y="5412729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5" name="타원형 설명선 64"/>
          <p:cNvSpPr/>
          <p:nvPr/>
        </p:nvSpPr>
        <p:spPr>
          <a:xfrm>
            <a:off x="5574676" y="5412729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1170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5534" y="826476"/>
            <a:ext cx="6729046" cy="5797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표시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25534" y="826477"/>
            <a:ext cx="6729046" cy="3871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Front – Q&amp;A</a:t>
            </a:r>
            <a:endParaRPr lang="ko-KR" altLang="en-US"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47103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가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bg1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31919"/>
              </p:ext>
            </p:extLst>
          </p:nvPr>
        </p:nvGraphicFramePr>
        <p:xfrm>
          <a:off x="6911934" y="826476"/>
          <a:ext cx="2097251" cy="531198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219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질문하기</a:t>
                      </a: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Front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메인 이동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제목 입력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카테고리 선택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요양시설의 종류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장기요양보험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요양시설의 선택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요양시설의 생활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/>
                        <a:t>- </a:t>
                      </a:r>
                      <a:r>
                        <a:rPr lang="ko-KR" altLang="en-US" sz="800" b="0"/>
                        <a:t>기타</a:t>
                      </a:r>
                      <a:endParaRPr lang="en-US" altLang="ko-KR" sz="800" b="0"/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470456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/>
                        <a:t>글쓰기 에디터 기능</a:t>
                      </a:r>
                      <a:endParaRPr lang="en-US" altLang="ko-KR" sz="800" b="0"/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질문 등록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글 등록 여부 확인 후 질문 등록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등록된 질문 페이지 이동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확인 팝업 메시지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작성을 취소하시겠습니까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    확인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baseline="0" err="1">
                          <a:solidFill>
                            <a:schemeClr val="tx1"/>
                          </a:solidFill>
                        </a:rPr>
                        <a:t>이전페이지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) /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취소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baseline="0" err="1">
                          <a:solidFill>
                            <a:schemeClr val="tx1"/>
                          </a:solidFill>
                        </a:rPr>
                        <a:t>팝업취소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306297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072992"/>
                  </a:ext>
                </a:extLst>
              </a:tr>
            </a:tbl>
          </a:graphicData>
        </a:graphic>
      </p:graphicFrame>
      <p:sp>
        <p:nvSpPr>
          <p:cNvPr id="38" name="타원형 설명선 37"/>
          <p:cNvSpPr/>
          <p:nvPr/>
        </p:nvSpPr>
        <p:spPr>
          <a:xfrm>
            <a:off x="-35658" y="794973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83222" y="2572654"/>
            <a:ext cx="5928947" cy="279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064806" y="5733847"/>
            <a:ext cx="965777" cy="2520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bg1"/>
                </a:solidFill>
                <a:latin typeface="+mn-ea"/>
              </a:rPr>
              <a:t>질문등록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808160" y="5733847"/>
            <a:ext cx="704009" cy="25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83222" y="1798231"/>
            <a:ext cx="5928947" cy="265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85000"/>
                  </a:schemeClr>
                </a:solidFill>
              </a:rPr>
              <a:t>질문의 제목을 작성하세요</a:t>
            </a:r>
            <a:r>
              <a:rPr lang="en-US" altLang="ko-KR" sz="90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89436" y="1430216"/>
            <a:ext cx="1591409" cy="322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chemeClr val="accent5"/>
                </a:solidFill>
                <a:latin typeface="+mn-ea"/>
                <a:cs typeface="맑은 고딕 Semilight" panose="020B0502040204020203" pitchFamily="50" charset="-127"/>
              </a:rPr>
              <a:t>Q. </a:t>
            </a:r>
            <a:r>
              <a:rPr lang="ko-KR" altLang="en-US" sz="1200" b="1">
                <a:solidFill>
                  <a:schemeClr val="accent5"/>
                </a:solidFill>
                <a:latin typeface="+mn-ea"/>
                <a:cs typeface="맑은 고딕 Semilight" panose="020B0502040204020203" pitchFamily="50" charset="-127"/>
              </a:rPr>
              <a:t>질문하기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83222" y="2559243"/>
            <a:ext cx="5928948" cy="2655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latin typeface="+mn-ea"/>
              </a:rPr>
              <a:t>EDITOR </a:t>
            </a:r>
            <a:r>
              <a:rPr lang="ko-KR" altLang="en-US" sz="1000">
                <a:latin typeface="+mn-ea"/>
              </a:rPr>
              <a:t>부분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60651" y="5365173"/>
            <a:ext cx="400782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>
                <a:solidFill>
                  <a:schemeClr val="bg1">
                    <a:lumMod val="65000"/>
                  </a:schemeClr>
                </a:solidFill>
              </a:rPr>
              <a:t>저작권등 다른사람의 권리를 침해하거나 명예를 훼손하는 게시물은 관련 법률에 의해 제재를 받으실 수 있습니다</a:t>
            </a:r>
            <a:r>
              <a:rPr lang="en-US" altLang="ko-KR" sz="60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ko-KR" altLang="en-US" sz="60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49" name="타원형 설명선 48"/>
          <p:cNvSpPr/>
          <p:nvPr/>
        </p:nvSpPr>
        <p:spPr>
          <a:xfrm>
            <a:off x="376603" y="1664186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3" name="타원형 설명선 52"/>
          <p:cNvSpPr/>
          <p:nvPr/>
        </p:nvSpPr>
        <p:spPr>
          <a:xfrm>
            <a:off x="386269" y="2029713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타원형 설명선 53"/>
          <p:cNvSpPr/>
          <p:nvPr/>
        </p:nvSpPr>
        <p:spPr>
          <a:xfrm>
            <a:off x="2831322" y="5635468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8" name="타원형 설명선 57"/>
          <p:cNvSpPr/>
          <p:nvPr/>
        </p:nvSpPr>
        <p:spPr>
          <a:xfrm>
            <a:off x="5574676" y="5635468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6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209" y="2210480"/>
            <a:ext cx="101993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카테고리 선택 </a:t>
            </a:r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endParaRPr lang="ko-KR" altLang="en-US" sz="800"/>
          </a:p>
        </p:txBody>
      </p:sp>
      <p:sp>
        <p:nvSpPr>
          <p:cNvPr id="25" name="타원형 설명선 24"/>
          <p:cNvSpPr/>
          <p:nvPr/>
        </p:nvSpPr>
        <p:spPr>
          <a:xfrm>
            <a:off x="386269" y="2439617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8299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4096" y="2117914"/>
            <a:ext cx="734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>
                <a:latin typeface="뫼비우스 Bold" panose="02000500000000000000" pitchFamily="2" charset="-127"/>
                <a:ea typeface="뫼비우스 Bold" panose="02000500000000000000" pitchFamily="2" charset="-127"/>
              </a:rPr>
              <a:t>정보 플랫폼</a:t>
            </a:r>
            <a:r>
              <a:rPr lang="en-US" altLang="ko-KR" sz="3200" b="1">
                <a:latin typeface="뫼비우스 Bold" panose="02000500000000000000" pitchFamily="2" charset="-127"/>
                <a:ea typeface="뫼비우스 Bold" panose="02000500000000000000" pitchFamily="2" charset="-127"/>
              </a:rPr>
              <a:t>_Front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54096" y="2967837"/>
            <a:ext cx="734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1-3) </a:t>
            </a:r>
            <a:r>
              <a:rPr lang="ko-KR" altLang="en-US" sz="3200" b="1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요양시설 조회</a:t>
            </a:r>
            <a:endParaRPr lang="en-US" altLang="ko-KR" sz="3200" b="1">
              <a:solidFill>
                <a:schemeClr val="tx1">
                  <a:lumMod val="50000"/>
                  <a:lumOff val="50000"/>
                </a:schemeClr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169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8954" y="826476"/>
            <a:ext cx="6725626" cy="60315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Front - </a:t>
            </a:r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요양시설 조회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47103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124321"/>
              </p:ext>
            </p:extLst>
          </p:nvPr>
        </p:nvGraphicFramePr>
        <p:xfrm>
          <a:off x="6911934" y="826476"/>
          <a:ext cx="2097251" cy="384455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219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요양시설 조회 </a:t>
                      </a: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검색 리스트</a:t>
                      </a: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**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검색 대상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범위는 추가 논의 필요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개 시도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및 </a:t>
                      </a:r>
                      <a:r>
                        <a:rPr lang="ko-KR" altLang="en-US" sz="800" b="0" baseline="0" err="1">
                          <a:solidFill>
                            <a:schemeClr val="tx1"/>
                          </a:solidFill>
                        </a:rPr>
                        <a:t>시군구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 세부 지역 찾기 기능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대구광역시 선택 시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 err="1">
                          <a:solidFill>
                            <a:schemeClr val="tx1"/>
                          </a:solidFill>
                        </a:rPr>
                        <a:t>시군구에는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 대구광역시 내 </a:t>
                      </a:r>
                      <a:r>
                        <a:rPr lang="ko-KR" altLang="en-US" sz="800" b="0" baseline="0" err="1">
                          <a:solidFill>
                            <a:schemeClr val="tx1"/>
                          </a:solidFill>
                        </a:rPr>
                        <a:t>시군구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 항목만 표시됨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>
                          <a:latin typeface="맑은 고딕" panose="020B0503020000020004" pitchFamily="50" charset="-127"/>
                          <a:ea typeface="+mn-ea"/>
                        </a:rPr>
                        <a:t>▶ </a:t>
                      </a:r>
                      <a:r>
                        <a:rPr lang="ko-KR" altLang="en-US" sz="800">
                          <a:latin typeface="+mn-ea"/>
                          <a:ea typeface="+mn-ea"/>
                        </a:rPr>
                        <a:t>정렬 </a:t>
                      </a:r>
                      <a:r>
                        <a:rPr lang="ko-KR" altLang="en-US" sz="800">
                          <a:latin typeface="+mn-ea"/>
                        </a:rPr>
                        <a:t>순서</a:t>
                      </a:r>
                      <a:endParaRPr lang="en-US" altLang="ko-KR" sz="800">
                        <a:latin typeface="+mn-ea"/>
                      </a:endParaRPr>
                    </a:p>
                    <a:p>
                      <a:r>
                        <a:rPr lang="en-US" altLang="ko-KR" sz="800">
                          <a:latin typeface="+mn-ea"/>
                        </a:rPr>
                        <a:t>- </a:t>
                      </a:r>
                      <a:r>
                        <a:rPr lang="ko-KR" altLang="en-US" sz="800">
                          <a:latin typeface="+mn-ea"/>
                        </a:rPr>
                        <a:t>인기순 </a:t>
                      </a:r>
                      <a:r>
                        <a:rPr lang="en-US" altLang="ko-KR" sz="800">
                          <a:latin typeface="+mn-ea"/>
                        </a:rPr>
                        <a:t>: </a:t>
                      </a:r>
                      <a:r>
                        <a:rPr lang="ko-KR" altLang="en-US" sz="800">
                          <a:latin typeface="+mn-ea"/>
                        </a:rPr>
                        <a:t>조회수</a:t>
                      </a:r>
                      <a:r>
                        <a:rPr lang="en-US" altLang="ko-KR" sz="800">
                          <a:latin typeface="+mn-ea"/>
                        </a:rPr>
                        <a:t>+</a:t>
                      </a:r>
                      <a:r>
                        <a:rPr lang="ko-KR" altLang="en-US" sz="800">
                          <a:latin typeface="+mn-ea"/>
                        </a:rPr>
                        <a:t>평점</a:t>
                      </a:r>
                      <a:r>
                        <a:rPr lang="en-US" altLang="ko-KR" sz="800">
                          <a:latin typeface="+mn-ea"/>
                        </a:rPr>
                        <a:t>+</a:t>
                      </a:r>
                      <a:r>
                        <a:rPr lang="ko-KR" altLang="en-US" sz="800">
                          <a:latin typeface="+mn-ea"/>
                        </a:rPr>
                        <a:t>리뷰 조합</a:t>
                      </a:r>
                      <a:endParaRPr lang="en-US" altLang="ko-KR" sz="800">
                        <a:latin typeface="+mn-ea"/>
                      </a:endParaRPr>
                    </a:p>
                    <a:p>
                      <a:r>
                        <a:rPr lang="en-US" altLang="ko-KR" sz="800">
                          <a:latin typeface="+mn-ea"/>
                        </a:rPr>
                        <a:t>- </a:t>
                      </a:r>
                      <a:r>
                        <a:rPr lang="ko-KR" altLang="en-US" sz="800" err="1">
                          <a:latin typeface="+mn-ea"/>
                        </a:rPr>
                        <a:t>평점순</a:t>
                      </a:r>
                      <a:endParaRPr lang="en-US" altLang="ko-KR" sz="800">
                        <a:latin typeface="+mn-ea"/>
                      </a:endParaRPr>
                    </a:p>
                    <a:p>
                      <a:r>
                        <a:rPr lang="en-US" altLang="ko-KR" sz="800">
                          <a:latin typeface="+mn-ea"/>
                        </a:rPr>
                        <a:t>- </a:t>
                      </a:r>
                      <a:r>
                        <a:rPr lang="ko-KR" altLang="en-US" sz="800" err="1">
                          <a:latin typeface="+mn-ea"/>
                        </a:rPr>
                        <a:t>리뷰순</a:t>
                      </a:r>
                      <a:endParaRPr lang="en-US" altLang="ko-KR" sz="800">
                        <a:latin typeface="+mn-ea"/>
                      </a:endParaRPr>
                    </a:p>
                    <a:p>
                      <a:r>
                        <a:rPr lang="en-US" altLang="ko-KR" sz="800">
                          <a:latin typeface="+mn-ea"/>
                        </a:rPr>
                        <a:t>- </a:t>
                      </a:r>
                      <a:r>
                        <a:rPr lang="ko-KR" altLang="en-US" sz="800" err="1">
                          <a:latin typeface="+mn-ea"/>
                        </a:rPr>
                        <a:t>등급순</a:t>
                      </a:r>
                      <a:endParaRPr lang="en-US" altLang="ko-KR" sz="800" b="0"/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764223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25534" y="826477"/>
            <a:ext cx="6729046" cy="3871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가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bg1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pic>
        <p:nvPicPr>
          <p:cNvPr id="48" name="그림 47" descr="character horizism :: 토끼캐릭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077" y="914855"/>
            <a:ext cx="183626" cy="213006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6519968" y="918279"/>
            <a:ext cx="209582" cy="2095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5968033" y="92907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산토끼님</a:t>
            </a:r>
          </a:p>
        </p:txBody>
      </p:sp>
      <p:sp>
        <p:nvSpPr>
          <p:cNvPr id="92" name="아래쪽 화살표 91"/>
          <p:cNvSpPr/>
          <p:nvPr/>
        </p:nvSpPr>
        <p:spPr>
          <a:xfrm>
            <a:off x="6624759" y="6377320"/>
            <a:ext cx="459642" cy="4278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7145215" y="646812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스크롤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66896" y="3865933"/>
            <a:ext cx="3352736" cy="173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140091" y="3963327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u="sng">
                <a:solidFill>
                  <a:schemeClr val="accent5"/>
                </a:solidFill>
                <a:latin typeface="+mn-ea"/>
              </a:rPr>
              <a:t>희망주야간보호센터</a:t>
            </a: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57" y="4471158"/>
            <a:ext cx="1693011" cy="95050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140091" y="4163963"/>
            <a:ext cx="184377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u="sng">
                <a:solidFill>
                  <a:schemeClr val="accent5"/>
                </a:solidFill>
                <a:latin typeface="+mn-ea"/>
              </a:rPr>
              <a:t>서울특별시 구로구 중앙로 </a:t>
            </a:r>
            <a:r>
              <a:rPr lang="en-US" altLang="ko-KR" sz="600" b="1" u="sng">
                <a:solidFill>
                  <a:schemeClr val="accent5"/>
                </a:solidFill>
                <a:latin typeface="+mn-ea"/>
              </a:rPr>
              <a:t>79(</a:t>
            </a:r>
            <a:r>
              <a:rPr lang="ko-KR" altLang="en-US" sz="600" b="1" u="sng">
                <a:solidFill>
                  <a:schemeClr val="accent5"/>
                </a:solidFill>
                <a:latin typeface="+mn-ea"/>
              </a:rPr>
              <a:t>고척동</a:t>
            </a:r>
            <a:r>
              <a:rPr lang="en-US" altLang="ko-KR" sz="600" b="1" u="sng">
                <a:solidFill>
                  <a:schemeClr val="accent5"/>
                </a:solidFill>
                <a:latin typeface="+mn-ea"/>
              </a:rPr>
              <a:t>, </a:t>
            </a:r>
            <a:r>
              <a:rPr lang="ko-KR" altLang="en-US" sz="600" b="1" u="sng">
                <a:solidFill>
                  <a:schemeClr val="accent5"/>
                </a:solidFill>
                <a:latin typeface="+mn-ea"/>
              </a:rPr>
              <a:t>고척교회</a:t>
            </a:r>
            <a:r>
              <a:rPr lang="en-US" altLang="ko-KR" sz="600" b="1" u="sng">
                <a:solidFill>
                  <a:schemeClr val="accent5"/>
                </a:solidFill>
                <a:latin typeface="+mn-ea"/>
              </a:rPr>
              <a:t>)</a:t>
            </a:r>
            <a:endParaRPr lang="ko-KR" altLang="en-US" sz="600" b="1" u="sng">
              <a:solidFill>
                <a:schemeClr val="accent5"/>
              </a:solidFill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19275" y="3989716"/>
            <a:ext cx="12923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급여종류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주야간보호</a:t>
            </a:r>
            <a:endParaRPr lang="en-US" altLang="ko-KR" sz="700" b="1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평가결과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B 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등급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(2016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년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현재정원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34 / 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잔여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전화번호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en-US" altLang="ko-KR" sz="700" b="1" u="sng">
                <a:solidFill>
                  <a:schemeClr val="accent5"/>
                </a:solidFill>
                <a:latin typeface="+mn-ea"/>
              </a:rPr>
              <a:t>02-2681-0692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52639" y="4815012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★★★★★ </a:t>
            </a:r>
            <a:r>
              <a:rPr lang="en-US" altLang="ko-KR" sz="120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4.8</a:t>
            </a:r>
            <a:endParaRPr lang="ko-KR" altLang="en-US" sz="1200"/>
          </a:p>
        </p:txBody>
      </p:sp>
      <p:sp>
        <p:nvSpPr>
          <p:cNvPr id="51" name="TextBox 50"/>
          <p:cNvSpPr txBox="1"/>
          <p:nvPr/>
        </p:nvSpPr>
        <p:spPr>
          <a:xfrm>
            <a:off x="3105538" y="5180234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>
                <a:solidFill>
                  <a:schemeClr val="accent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리뷰 </a:t>
            </a:r>
            <a:r>
              <a:rPr lang="en-US" altLang="ko-KR" sz="900" u="sng">
                <a:solidFill>
                  <a:schemeClr val="accent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10 | </a:t>
            </a:r>
            <a:r>
              <a:rPr lang="ko-KR" altLang="en-US" sz="900" u="sng">
                <a:solidFill>
                  <a:schemeClr val="accent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답글 </a:t>
            </a:r>
            <a:r>
              <a:rPr lang="en-US" altLang="ko-KR" sz="900" u="sng">
                <a:solidFill>
                  <a:schemeClr val="accent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8</a:t>
            </a:r>
            <a:endParaRPr lang="ko-KR" altLang="en-US" sz="900" u="sng">
              <a:solidFill>
                <a:schemeClr val="accent5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66896" y="5730891"/>
            <a:ext cx="3352736" cy="746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140091" y="5828285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u="sng">
                <a:solidFill>
                  <a:schemeClr val="accent5"/>
                </a:solidFill>
                <a:latin typeface="+mn-ea"/>
              </a:rPr>
              <a:t>시설 </a:t>
            </a:r>
            <a:r>
              <a:rPr lang="en-US" altLang="ko-KR" sz="900" b="1" u="sng">
                <a:solidFill>
                  <a:schemeClr val="accent5"/>
                </a:solidFill>
                <a:latin typeface="+mn-ea"/>
              </a:rPr>
              <a:t>2</a:t>
            </a:r>
            <a:endParaRPr lang="ko-KR" altLang="en-US" sz="900" b="1" u="sng">
              <a:solidFill>
                <a:schemeClr val="accent5"/>
              </a:solidFill>
              <a:latin typeface="+mn-ea"/>
            </a:endParaRPr>
          </a:p>
        </p:txBody>
      </p:sp>
      <p:sp>
        <p:nvSpPr>
          <p:cNvPr id="71" name="타원형 설명선 70"/>
          <p:cNvSpPr/>
          <p:nvPr/>
        </p:nvSpPr>
        <p:spPr>
          <a:xfrm>
            <a:off x="3733972" y="3458385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5" name="타원형 설명선 94"/>
          <p:cNvSpPr/>
          <p:nvPr/>
        </p:nvSpPr>
        <p:spPr>
          <a:xfrm>
            <a:off x="845495" y="1801301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066896" y="2008249"/>
            <a:ext cx="3352736" cy="3480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70691" y="1428017"/>
            <a:ext cx="2690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latin typeface="+mn-ea"/>
              </a:rPr>
              <a:t>원하는 요양시설을 찾아보세요</a:t>
            </a:r>
            <a:r>
              <a:rPr lang="en-US" altLang="ko-KR" sz="1400" b="1">
                <a:latin typeface="+mn-ea"/>
              </a:rPr>
              <a:t>.</a:t>
            </a:r>
            <a:endParaRPr lang="ko-KR" altLang="en-US" sz="1400" b="1">
              <a:latin typeface="+mn-ea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637573" y="2008249"/>
            <a:ext cx="782059" cy="34809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/>
              <a:t>검색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70691" y="2531214"/>
            <a:ext cx="28408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▶</a:t>
            </a:r>
            <a:r>
              <a:rPr lang="ko-KR" alt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인기키워드</a:t>
            </a:r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9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랭킹</a:t>
            </a:r>
            <a:r>
              <a:rPr lang="en-US" altLang="ko-KR" sz="9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객실수</a:t>
            </a:r>
            <a:r>
              <a:rPr lang="en-US" altLang="ko-KR" sz="9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고급</a:t>
            </a:r>
            <a:r>
              <a:rPr lang="en-US" altLang="ko-KR" sz="9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저렴</a:t>
            </a:r>
            <a:r>
              <a:rPr lang="en-US" altLang="ko-KR" sz="9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치매</a:t>
            </a:r>
            <a:r>
              <a:rPr lang="en-US" altLang="ko-KR" sz="9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간호</a:t>
            </a:r>
            <a:endParaRPr lang="en-US" altLang="ko-KR" sz="900" b="1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6" name="갈매기형 수장 5"/>
          <p:cNvSpPr/>
          <p:nvPr/>
        </p:nvSpPr>
        <p:spPr>
          <a:xfrm>
            <a:off x="1066896" y="2997200"/>
            <a:ext cx="1625504" cy="304800"/>
          </a:xfrm>
          <a:prstGeom prst="chevron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시</a:t>
            </a:r>
            <a:r>
              <a:rPr lang="en-US" altLang="ko-KR" sz="1200" b="1">
                <a:solidFill>
                  <a:schemeClr val="bg1"/>
                </a:solidFill>
              </a:rPr>
              <a:t>/</a:t>
            </a:r>
            <a:r>
              <a:rPr lang="ko-KR" altLang="en-US" sz="1200" b="1">
                <a:solidFill>
                  <a:schemeClr val="bg1"/>
                </a:solidFill>
              </a:rPr>
              <a:t>도</a:t>
            </a:r>
          </a:p>
        </p:txBody>
      </p:sp>
      <p:sp>
        <p:nvSpPr>
          <p:cNvPr id="106" name="갈매기형 수장 105"/>
          <p:cNvSpPr/>
          <p:nvPr/>
        </p:nvSpPr>
        <p:spPr>
          <a:xfrm>
            <a:off x="2825750" y="2997200"/>
            <a:ext cx="1591373" cy="304800"/>
          </a:xfrm>
          <a:prstGeom prst="chevron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</a:rPr>
              <a:t>시</a:t>
            </a:r>
            <a:r>
              <a:rPr lang="en-US" altLang="ko-KR" sz="1200" b="1">
                <a:solidFill>
                  <a:schemeClr val="bg1"/>
                </a:solidFill>
              </a:rPr>
              <a:t>/</a:t>
            </a:r>
            <a:r>
              <a:rPr lang="ko-KR" altLang="en-US" sz="1200" b="1">
                <a:solidFill>
                  <a:schemeClr val="bg1"/>
                </a:solidFill>
              </a:rPr>
              <a:t>군</a:t>
            </a:r>
            <a:r>
              <a:rPr lang="en-US" altLang="ko-KR" sz="1200" b="1">
                <a:solidFill>
                  <a:schemeClr val="bg1"/>
                </a:solidFill>
              </a:rPr>
              <a:t>/</a:t>
            </a:r>
            <a:r>
              <a:rPr lang="ko-KR" altLang="en-US" sz="1200" b="1">
                <a:solidFill>
                  <a:schemeClr val="bg1"/>
                </a:solidFill>
              </a:rPr>
              <a:t>구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901350" y="3621766"/>
            <a:ext cx="5645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/>
              <a:t>인기순 </a:t>
            </a:r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700"/>
          </a:p>
        </p:txBody>
      </p:sp>
      <p:sp>
        <p:nvSpPr>
          <p:cNvPr id="108" name="타원형 설명선 107"/>
          <p:cNvSpPr/>
          <p:nvPr/>
        </p:nvSpPr>
        <p:spPr>
          <a:xfrm>
            <a:off x="816804" y="2868892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140091" y="206687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치매</a:t>
            </a:r>
            <a:endParaRPr lang="en-US" altLang="ko-KR" sz="900" b="1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567583" y="3449025"/>
            <a:ext cx="1997594" cy="16816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567583" y="3637792"/>
            <a:ext cx="17009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accent5"/>
                </a:solidFill>
              </a:rPr>
              <a:t>최신 </a:t>
            </a:r>
            <a:r>
              <a:rPr lang="en-US" altLang="ko-KR" sz="900" b="1">
                <a:solidFill>
                  <a:schemeClr val="accent5"/>
                </a:solidFill>
              </a:rPr>
              <a:t>Q&amp;A</a:t>
            </a:r>
          </a:p>
          <a:p>
            <a:endParaRPr lang="en-US" altLang="ko-KR" sz="900" b="1">
              <a:solidFill>
                <a:schemeClr val="accent5"/>
              </a:solidFill>
            </a:endParaRPr>
          </a:p>
          <a:p>
            <a:endParaRPr lang="en-US" altLang="ko-KR" sz="800"/>
          </a:p>
        </p:txBody>
      </p:sp>
      <p:sp>
        <p:nvSpPr>
          <p:cNvPr id="113" name="TextBox 112"/>
          <p:cNvSpPr txBox="1"/>
          <p:nvPr/>
        </p:nvSpPr>
        <p:spPr>
          <a:xfrm>
            <a:off x="4583355" y="3897872"/>
            <a:ext cx="1944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 err="1"/>
              <a:t>암요양병원</a:t>
            </a:r>
            <a:r>
              <a:rPr lang="ko-KR" altLang="en-US" sz="800" u="sng"/>
              <a:t> 어디가 </a:t>
            </a:r>
            <a:r>
              <a:rPr lang="ko-KR" altLang="en-US" sz="800" u="sng" err="1"/>
              <a:t>좋은지와</a:t>
            </a:r>
            <a:r>
              <a:rPr lang="ko-KR" altLang="en-US" sz="800" u="sng"/>
              <a:t> 비용 좀</a:t>
            </a:r>
            <a:r>
              <a:rPr lang="en-US" altLang="ko-KR" sz="800" u="sng"/>
              <a:t>…</a:t>
            </a:r>
          </a:p>
          <a:p>
            <a:endParaRPr lang="en-US" altLang="ko-KR" sz="800" u="sng"/>
          </a:p>
          <a:p>
            <a:r>
              <a:rPr lang="ko-KR" altLang="en-US" sz="800" u="sng"/>
              <a:t>요양병원 중환자실 비용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요양원과 요양병원의 차이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서울 요양병원 </a:t>
            </a:r>
            <a:r>
              <a:rPr lang="ko-KR" altLang="en-US" sz="800" u="sng" err="1"/>
              <a:t>관리잘</a:t>
            </a:r>
            <a:r>
              <a:rPr lang="ko-KR" altLang="en-US" sz="800" u="sng"/>
              <a:t> 하는 곳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요양병원 거동불편 </a:t>
            </a:r>
            <a:r>
              <a:rPr lang="ko-KR" altLang="en-US" sz="800" u="sng" err="1"/>
              <a:t>주빈등록증</a:t>
            </a:r>
            <a:r>
              <a:rPr lang="ko-KR" altLang="en-US" sz="800" u="sng"/>
              <a:t> 재발급</a:t>
            </a:r>
            <a:endParaRPr lang="en-US" altLang="ko-KR" sz="800" u="sng"/>
          </a:p>
        </p:txBody>
      </p:sp>
      <p:sp>
        <p:nvSpPr>
          <p:cNvPr id="114" name="직사각형 113"/>
          <p:cNvSpPr/>
          <p:nvPr/>
        </p:nvSpPr>
        <p:spPr>
          <a:xfrm>
            <a:off x="4548334" y="2016707"/>
            <a:ext cx="2015612" cy="1302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4535435" y="2205474"/>
            <a:ext cx="17009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accent5"/>
                </a:solidFill>
              </a:rPr>
              <a:t>요양시설 이용 가이드</a:t>
            </a:r>
            <a:endParaRPr lang="en-US" altLang="ko-KR" sz="800"/>
          </a:p>
        </p:txBody>
      </p:sp>
      <p:sp>
        <p:nvSpPr>
          <p:cNvPr id="116" name="TextBox 115"/>
          <p:cNvSpPr txBox="1"/>
          <p:nvPr/>
        </p:nvSpPr>
        <p:spPr>
          <a:xfrm>
            <a:off x="4551207" y="2465554"/>
            <a:ext cx="1944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/>
              <a:t>좋은 요양기관 선택 방법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장기요양기관의 비용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장기요양기관의 시설의 종류</a:t>
            </a:r>
            <a:endParaRPr lang="en-US" altLang="ko-KR" sz="800" u="sng"/>
          </a:p>
        </p:txBody>
      </p:sp>
      <p:sp>
        <p:nvSpPr>
          <p:cNvPr id="118" name="직사각형 117"/>
          <p:cNvSpPr/>
          <p:nvPr/>
        </p:nvSpPr>
        <p:spPr>
          <a:xfrm>
            <a:off x="4568675" y="5229567"/>
            <a:ext cx="1996501" cy="1481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4568676" y="5319452"/>
            <a:ext cx="17009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accent5"/>
                </a:solidFill>
              </a:rPr>
              <a:t>인기 </a:t>
            </a:r>
            <a:r>
              <a:rPr lang="en-US" altLang="ko-KR" sz="900" b="1">
                <a:solidFill>
                  <a:schemeClr val="accent5"/>
                </a:solidFill>
              </a:rPr>
              <a:t>Q&amp;A</a:t>
            </a:r>
          </a:p>
          <a:p>
            <a:endParaRPr lang="en-US" altLang="ko-KR" sz="900" b="1">
              <a:solidFill>
                <a:schemeClr val="accent5"/>
              </a:solidFill>
            </a:endParaRPr>
          </a:p>
          <a:p>
            <a:endParaRPr lang="en-US" altLang="ko-KR" sz="800"/>
          </a:p>
        </p:txBody>
      </p:sp>
      <p:sp>
        <p:nvSpPr>
          <p:cNvPr id="120" name="TextBox 119"/>
          <p:cNvSpPr txBox="1"/>
          <p:nvPr/>
        </p:nvSpPr>
        <p:spPr>
          <a:xfrm>
            <a:off x="4584448" y="5619275"/>
            <a:ext cx="19448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/>
              <a:t>요양보호사와 요양병원관리사 </a:t>
            </a:r>
            <a:r>
              <a:rPr lang="en-US" altLang="ko-KR" sz="800" u="sng"/>
              <a:t>(8)</a:t>
            </a:r>
          </a:p>
          <a:p>
            <a:endParaRPr lang="en-US" altLang="ko-KR" sz="800" u="sng"/>
          </a:p>
          <a:p>
            <a:r>
              <a:rPr lang="ko-KR" altLang="en-US" sz="800" u="sng"/>
              <a:t>요양병원 사이트 </a:t>
            </a:r>
            <a:r>
              <a:rPr lang="en-US" altLang="ko-KR" sz="800" u="sng"/>
              <a:t>(5)</a:t>
            </a:r>
          </a:p>
          <a:p>
            <a:endParaRPr lang="en-US" altLang="ko-KR" sz="800" u="sng"/>
          </a:p>
          <a:p>
            <a:r>
              <a:rPr lang="ko-KR" altLang="en-US" sz="800" u="sng"/>
              <a:t>요양병원 의료비 소득공제 가능여부 </a:t>
            </a:r>
            <a:r>
              <a:rPr lang="en-US" altLang="ko-KR" sz="800" u="sng"/>
              <a:t>(4)</a:t>
            </a:r>
          </a:p>
          <a:p>
            <a:endParaRPr lang="en-US" altLang="ko-KR" sz="800" u="sng"/>
          </a:p>
          <a:p>
            <a:r>
              <a:rPr lang="ko-KR" altLang="en-US" sz="800" u="sng"/>
              <a:t>투석할 수 있는 요양병원</a:t>
            </a:r>
            <a:r>
              <a:rPr lang="en-US" altLang="ko-KR" sz="800" u="sng"/>
              <a:t>? (3)</a:t>
            </a:r>
          </a:p>
        </p:txBody>
      </p:sp>
    </p:spTree>
    <p:extLst>
      <p:ext uri="{BB962C8B-B14F-4D97-AF65-F5344CB8AC3E}">
        <p14:creationId xmlns:p14="http://schemas.microsoft.com/office/powerpoint/2010/main" val="396048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8954" y="826476"/>
            <a:ext cx="6725626" cy="60315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Front - </a:t>
            </a:r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요양시설 조회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47103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208131"/>
              </p:ext>
            </p:extLst>
          </p:nvPr>
        </p:nvGraphicFramePr>
        <p:xfrm>
          <a:off x="6911934" y="826476"/>
          <a:ext cx="2097251" cy="337890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219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요양시설 조회 </a:t>
                      </a: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콘텐츠 보기</a:t>
                      </a: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바로 가기 메뉴 구성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파노라마 사진이 있는 경우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표시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없는 경우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표시하지 않음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/>
                        <a:t>로그인 없이</a:t>
                      </a:r>
                      <a:r>
                        <a:rPr lang="en-US" altLang="ko-KR" sz="800" b="0"/>
                        <a:t>, 3</a:t>
                      </a:r>
                      <a:r>
                        <a:rPr lang="ko-KR" altLang="en-US" sz="800" b="0"/>
                        <a:t>개 사진만 </a:t>
                      </a:r>
                      <a:endParaRPr lang="en-US" altLang="ko-KR" sz="800" b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/>
                        <a:t>파노라마 보기 가능하고</a:t>
                      </a:r>
                      <a:endParaRPr lang="en-US" altLang="ko-KR" sz="800" b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/>
                        <a:t>작은 사진은 모두 표시</a:t>
                      </a:r>
                      <a:endParaRPr lang="en-US" altLang="ko-KR" sz="800" b="0"/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확대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축소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전체화면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764223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25534" y="826477"/>
            <a:ext cx="6729046" cy="3871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가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bg1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pic>
        <p:nvPicPr>
          <p:cNvPr id="48" name="그림 47" descr="character horizism :: 토끼캐릭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077" y="914855"/>
            <a:ext cx="183626" cy="213006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6519968" y="918279"/>
            <a:ext cx="209582" cy="2095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5968033" y="92907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산토끼님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901676" y="1772253"/>
            <a:ext cx="3326129" cy="173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974871" y="1869647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u="sng">
                <a:solidFill>
                  <a:schemeClr val="accent5"/>
                </a:solidFill>
                <a:latin typeface="+mn-ea"/>
              </a:rPr>
              <a:t>희망주야간보호센터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537" y="2377478"/>
            <a:ext cx="1693011" cy="95050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974871" y="2070283"/>
            <a:ext cx="184377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u="sng">
                <a:solidFill>
                  <a:schemeClr val="accent5"/>
                </a:solidFill>
                <a:latin typeface="+mn-ea"/>
              </a:rPr>
              <a:t>서울특별시 구로구 중앙로 </a:t>
            </a:r>
            <a:r>
              <a:rPr lang="en-US" altLang="ko-KR" sz="600" b="1" u="sng">
                <a:solidFill>
                  <a:schemeClr val="accent5"/>
                </a:solidFill>
                <a:latin typeface="+mn-ea"/>
              </a:rPr>
              <a:t>79(</a:t>
            </a:r>
            <a:r>
              <a:rPr lang="ko-KR" altLang="en-US" sz="600" b="1" u="sng">
                <a:solidFill>
                  <a:schemeClr val="accent5"/>
                </a:solidFill>
                <a:latin typeface="+mn-ea"/>
              </a:rPr>
              <a:t>고척동</a:t>
            </a:r>
            <a:r>
              <a:rPr lang="en-US" altLang="ko-KR" sz="600" b="1" u="sng">
                <a:solidFill>
                  <a:schemeClr val="accent5"/>
                </a:solidFill>
                <a:latin typeface="+mn-ea"/>
              </a:rPr>
              <a:t>, </a:t>
            </a:r>
            <a:r>
              <a:rPr lang="ko-KR" altLang="en-US" sz="600" b="1" u="sng">
                <a:solidFill>
                  <a:schemeClr val="accent5"/>
                </a:solidFill>
                <a:latin typeface="+mn-ea"/>
              </a:rPr>
              <a:t>고척교회</a:t>
            </a:r>
            <a:r>
              <a:rPr lang="en-US" altLang="ko-KR" sz="600" b="1" u="sng">
                <a:solidFill>
                  <a:schemeClr val="accent5"/>
                </a:solidFill>
                <a:latin typeface="+mn-ea"/>
              </a:rPr>
              <a:t>)</a:t>
            </a:r>
            <a:endParaRPr lang="ko-KR" altLang="en-US" sz="600" b="1" u="sng">
              <a:solidFill>
                <a:schemeClr val="accent5"/>
              </a:solidFill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854055" y="1896036"/>
            <a:ext cx="12923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급여종류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주야간보호</a:t>
            </a:r>
            <a:endParaRPr lang="en-US" altLang="ko-KR" sz="700" b="1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평가결과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B 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등급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(2016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년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현재정원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34 / 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잔여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전화번호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en-US" altLang="ko-KR" sz="700" b="1" u="sng">
                <a:solidFill>
                  <a:schemeClr val="accent5"/>
                </a:solidFill>
                <a:latin typeface="+mn-ea"/>
              </a:rPr>
              <a:t>02-2681-0692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887419" y="2721332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★★★★★ </a:t>
            </a:r>
            <a:r>
              <a:rPr lang="en-US" altLang="ko-KR" sz="120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4.8</a:t>
            </a:r>
            <a:endParaRPr lang="ko-KR" altLang="en-US" sz="1200"/>
          </a:p>
        </p:txBody>
      </p:sp>
      <p:sp>
        <p:nvSpPr>
          <p:cNvPr id="62" name="TextBox 61"/>
          <p:cNvSpPr txBox="1"/>
          <p:nvPr/>
        </p:nvSpPr>
        <p:spPr>
          <a:xfrm>
            <a:off x="3940318" y="3086554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>
                <a:solidFill>
                  <a:schemeClr val="accent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리뷰 </a:t>
            </a:r>
            <a:r>
              <a:rPr lang="en-US" altLang="ko-KR" sz="900" u="sng">
                <a:solidFill>
                  <a:schemeClr val="accent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10 | </a:t>
            </a:r>
            <a:r>
              <a:rPr lang="ko-KR" altLang="en-US" sz="900" u="sng">
                <a:solidFill>
                  <a:schemeClr val="accent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답글 </a:t>
            </a:r>
            <a:r>
              <a:rPr lang="en-US" altLang="ko-KR" sz="900" u="sng">
                <a:solidFill>
                  <a:schemeClr val="accent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8</a:t>
            </a:r>
            <a:endParaRPr lang="ko-KR" altLang="en-US" sz="900" u="sng">
              <a:solidFill>
                <a:schemeClr val="accent5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897064" y="1511641"/>
            <a:ext cx="670289" cy="257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기본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2561613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평가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227290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896451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4557516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인터뷰</a:t>
            </a: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7" y="3884522"/>
            <a:ext cx="6509744" cy="2094247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1897064" y="3606922"/>
            <a:ext cx="23423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>
                <a:latin typeface="+mn-ea"/>
              </a:rPr>
              <a:t>직접 방문한 것 </a:t>
            </a:r>
            <a:r>
              <a:rPr lang="ko-KR" altLang="en-US" sz="700" b="1" err="1">
                <a:latin typeface="+mn-ea"/>
              </a:rPr>
              <a:t>처럼</a:t>
            </a:r>
            <a:r>
              <a:rPr lang="en-US" altLang="ko-KR" sz="700" b="1">
                <a:latin typeface="+mn-ea"/>
              </a:rPr>
              <a:t>, </a:t>
            </a:r>
            <a:r>
              <a:rPr lang="ko-KR" altLang="en-US" sz="700" b="1">
                <a:latin typeface="+mn-ea"/>
              </a:rPr>
              <a:t>파노라마 사진으로 확인 하세요</a:t>
            </a:r>
            <a:r>
              <a:rPr lang="en-US" altLang="ko-KR" sz="700" b="1">
                <a:latin typeface="+mn-ea"/>
              </a:rPr>
              <a:t>.</a:t>
            </a:r>
            <a:endParaRPr lang="ko-KR" altLang="en-US" sz="700" b="1"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720392" y="6101010"/>
            <a:ext cx="670289" cy="376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사진</a:t>
            </a:r>
            <a:r>
              <a:rPr lang="en-US" altLang="ko-KR" sz="900" b="1">
                <a:solidFill>
                  <a:schemeClr val="tx1"/>
                </a:solidFill>
              </a:rPr>
              <a:t>1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470669" y="6101010"/>
            <a:ext cx="670289" cy="376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사진</a:t>
            </a:r>
            <a:r>
              <a:rPr lang="en-US" altLang="ko-KR" sz="900" b="1">
                <a:solidFill>
                  <a:schemeClr val="tx1"/>
                </a:solidFill>
              </a:rPr>
              <a:t>2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220946" y="6101010"/>
            <a:ext cx="670289" cy="376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사진</a:t>
            </a:r>
            <a:r>
              <a:rPr lang="en-US" altLang="ko-KR" sz="900" b="1">
                <a:solidFill>
                  <a:schemeClr val="tx1"/>
                </a:solidFill>
              </a:rPr>
              <a:t>3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971223" y="6101010"/>
            <a:ext cx="670289" cy="376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사진</a:t>
            </a:r>
            <a:r>
              <a:rPr lang="en-US" altLang="ko-KR" sz="900" b="1">
                <a:solidFill>
                  <a:schemeClr val="tx1"/>
                </a:solidFill>
              </a:rPr>
              <a:t>4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715988" y="6101010"/>
            <a:ext cx="670289" cy="376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사진</a:t>
            </a:r>
            <a:r>
              <a:rPr lang="en-US" altLang="ko-KR" sz="900" b="1">
                <a:solidFill>
                  <a:schemeClr val="tx1"/>
                </a:solidFill>
              </a:rPr>
              <a:t>5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4" name="갈매기형 수장 3"/>
          <p:cNvSpPr/>
          <p:nvPr/>
        </p:nvSpPr>
        <p:spPr>
          <a:xfrm>
            <a:off x="5460753" y="6204293"/>
            <a:ext cx="158262" cy="169985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갈매기형 수장 83"/>
          <p:cNvSpPr/>
          <p:nvPr/>
        </p:nvSpPr>
        <p:spPr>
          <a:xfrm rot="10800000">
            <a:off x="1487654" y="6204293"/>
            <a:ext cx="158262" cy="169985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76645" y="3580920"/>
            <a:ext cx="6622740" cy="30660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형 설명선 85"/>
          <p:cNvSpPr/>
          <p:nvPr/>
        </p:nvSpPr>
        <p:spPr>
          <a:xfrm>
            <a:off x="1684046" y="1301806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7" name="타원형 설명선 86"/>
          <p:cNvSpPr/>
          <p:nvPr/>
        </p:nvSpPr>
        <p:spPr>
          <a:xfrm>
            <a:off x="153547" y="3402643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8" name="타원형 설명선 87"/>
          <p:cNvSpPr/>
          <p:nvPr/>
        </p:nvSpPr>
        <p:spPr>
          <a:xfrm>
            <a:off x="1592101" y="5892654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8920" y="3968545"/>
            <a:ext cx="169326" cy="171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+</a:t>
            </a:r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78920" y="4215151"/>
            <a:ext cx="169326" cy="171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-</a:t>
            </a:r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78920" y="4461757"/>
            <a:ext cx="169326" cy="171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●</a:t>
            </a:r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1" name="타원형 설명선 90"/>
          <p:cNvSpPr/>
          <p:nvPr/>
        </p:nvSpPr>
        <p:spPr>
          <a:xfrm>
            <a:off x="58193" y="3828227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2" name="아래쪽 화살표 91"/>
          <p:cNvSpPr/>
          <p:nvPr/>
        </p:nvSpPr>
        <p:spPr>
          <a:xfrm>
            <a:off x="6624759" y="6377320"/>
            <a:ext cx="459642" cy="4278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7145215" y="646812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스크롤</a:t>
            </a:r>
          </a:p>
        </p:txBody>
      </p:sp>
    </p:spTree>
    <p:extLst>
      <p:ext uri="{BB962C8B-B14F-4D97-AF65-F5344CB8AC3E}">
        <p14:creationId xmlns:p14="http://schemas.microsoft.com/office/powerpoint/2010/main" val="2313461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8954" y="826476"/>
            <a:ext cx="6725626" cy="60315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Front - </a:t>
            </a:r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요양시설 조회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47103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924620"/>
              </p:ext>
            </p:extLst>
          </p:nvPr>
        </p:nvGraphicFramePr>
        <p:xfrm>
          <a:off x="6911934" y="826476"/>
          <a:ext cx="2097251" cy="392754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219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요양시설 조회 </a:t>
                      </a: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콘텐츠 보기</a:t>
                      </a: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콘텐츠 정보가 있는 경우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표시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없는 경우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표시하지 않음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블로그 방식처럼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입점 시설 또는 관리자가 콘텐츠를 등록 가능하도록 구현하고자 함  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공단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API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정보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비급여 정보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/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764223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25534" y="826477"/>
            <a:ext cx="6729046" cy="3871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가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bg1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pic>
        <p:nvPicPr>
          <p:cNvPr id="48" name="그림 47" descr="character horizism :: 토끼캐릭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077" y="914855"/>
            <a:ext cx="183626" cy="213006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6519968" y="918279"/>
            <a:ext cx="209582" cy="2095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5968033" y="92907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산토끼님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100176" y="1772253"/>
            <a:ext cx="3326129" cy="50857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095564" y="1511641"/>
            <a:ext cx="670289" cy="257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기본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760113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평가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2425790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094951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56016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인터뷰</a:t>
            </a:r>
          </a:p>
        </p:txBody>
      </p:sp>
      <p:sp>
        <p:nvSpPr>
          <p:cNvPr id="92" name="아래쪽 화살표 91"/>
          <p:cNvSpPr/>
          <p:nvPr/>
        </p:nvSpPr>
        <p:spPr>
          <a:xfrm>
            <a:off x="6624759" y="6377320"/>
            <a:ext cx="459642" cy="4278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7145215" y="646812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스크롤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195903" y="1954535"/>
            <a:ext cx="3130062" cy="2813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90572" y="1961868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latin typeface="뫼비우스 Bold" panose="02000500000000000000" pitchFamily="2" charset="-127"/>
                <a:ea typeface="뫼비우스 Bold" panose="02000500000000000000" pitchFamily="2" charset="-127"/>
              </a:rPr>
              <a:t>시설의 특징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95903" y="2385646"/>
            <a:ext cx="3130062" cy="23270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요양시설의 콘텐츠 등록 부분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144531" y="1893278"/>
            <a:ext cx="3229707" cy="29014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형 설명선 85"/>
          <p:cNvSpPr/>
          <p:nvPr/>
        </p:nvSpPr>
        <p:spPr>
          <a:xfrm>
            <a:off x="918381" y="1890644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195903" y="4908430"/>
            <a:ext cx="3130062" cy="2813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290572" y="4915763"/>
            <a:ext cx="8306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latin typeface="뫼비우스 Bold" panose="02000500000000000000" pitchFamily="2" charset="-127"/>
                <a:ea typeface="뫼비우스 Bold" panose="02000500000000000000" pitchFamily="2" charset="-127"/>
              </a:rPr>
              <a:t>비급여 정보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122803"/>
              </p:ext>
            </p:extLst>
          </p:nvPr>
        </p:nvGraphicFramePr>
        <p:xfrm>
          <a:off x="1195903" y="5464665"/>
          <a:ext cx="3130064" cy="1005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516">
                  <a:extLst>
                    <a:ext uri="{9D8B030D-6E8A-4147-A177-3AD203B41FA5}">
                      <a16:colId xmlns:a16="http://schemas.microsoft.com/office/drawing/2014/main" val="3346296044"/>
                    </a:ext>
                  </a:extLst>
                </a:gridCol>
                <a:gridCol w="782516">
                  <a:extLst>
                    <a:ext uri="{9D8B030D-6E8A-4147-A177-3AD203B41FA5}">
                      <a16:colId xmlns:a16="http://schemas.microsoft.com/office/drawing/2014/main" val="3828149968"/>
                    </a:ext>
                  </a:extLst>
                </a:gridCol>
                <a:gridCol w="782516">
                  <a:extLst>
                    <a:ext uri="{9D8B030D-6E8A-4147-A177-3AD203B41FA5}">
                      <a16:colId xmlns:a16="http://schemas.microsoft.com/office/drawing/2014/main" val="3060875914"/>
                    </a:ext>
                  </a:extLst>
                </a:gridCol>
                <a:gridCol w="782516">
                  <a:extLst>
                    <a:ext uri="{9D8B030D-6E8A-4147-A177-3AD203B41FA5}">
                      <a16:colId xmlns:a16="http://schemas.microsoft.com/office/drawing/2014/main" val="406960149"/>
                    </a:ext>
                  </a:extLst>
                </a:gridCol>
              </a:tblGrid>
              <a:tr h="25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금액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달 금액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산출내역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454202"/>
                  </a:ext>
                </a:extLst>
              </a:tr>
              <a:tr h="25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식재료비</a:t>
                      </a:r>
                      <a:endParaRPr lang="ko-KR" altLang="en-US" sz="7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9,000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279,000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3,000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 3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190952"/>
                  </a:ext>
                </a:extLst>
              </a:tr>
              <a:tr h="25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간식비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1,500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46,500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750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 2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687888"/>
                  </a:ext>
                </a:extLst>
              </a:tr>
              <a:tr h="25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상급침실</a:t>
                      </a:r>
                      <a:endParaRPr lang="ko-KR" altLang="en-US" sz="7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155,000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 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53468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329714" y="5246091"/>
            <a:ext cx="10262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등록일 </a:t>
            </a:r>
            <a:r>
              <a:rPr lang="en-US" altLang="ko-KR" sz="800"/>
              <a:t>: 2020.01.06</a:t>
            </a:r>
            <a:endParaRPr lang="ko-KR" altLang="en-US" sz="800"/>
          </a:p>
        </p:txBody>
      </p:sp>
      <p:sp>
        <p:nvSpPr>
          <p:cNvPr id="63" name="타원형 설명선 62"/>
          <p:cNvSpPr/>
          <p:nvPr/>
        </p:nvSpPr>
        <p:spPr>
          <a:xfrm>
            <a:off x="918381" y="4833701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567583" y="3449025"/>
            <a:ext cx="1997594" cy="16816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567583" y="3637792"/>
            <a:ext cx="17009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accent5"/>
                </a:solidFill>
              </a:rPr>
              <a:t>최신 </a:t>
            </a:r>
            <a:r>
              <a:rPr lang="en-US" altLang="ko-KR" sz="900" b="1">
                <a:solidFill>
                  <a:schemeClr val="accent5"/>
                </a:solidFill>
              </a:rPr>
              <a:t>Q&amp;A</a:t>
            </a:r>
          </a:p>
          <a:p>
            <a:endParaRPr lang="en-US" altLang="ko-KR" sz="900" b="1">
              <a:solidFill>
                <a:schemeClr val="accent5"/>
              </a:solidFill>
            </a:endParaRPr>
          </a:p>
          <a:p>
            <a:endParaRPr lang="en-US" altLang="ko-KR" sz="800"/>
          </a:p>
        </p:txBody>
      </p:sp>
      <p:sp>
        <p:nvSpPr>
          <p:cNvPr id="34" name="TextBox 33"/>
          <p:cNvSpPr txBox="1"/>
          <p:nvPr/>
        </p:nvSpPr>
        <p:spPr>
          <a:xfrm>
            <a:off x="4583355" y="3897872"/>
            <a:ext cx="1944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 err="1"/>
              <a:t>암요양병원</a:t>
            </a:r>
            <a:r>
              <a:rPr lang="ko-KR" altLang="en-US" sz="800" u="sng"/>
              <a:t> 어디가 </a:t>
            </a:r>
            <a:r>
              <a:rPr lang="ko-KR" altLang="en-US" sz="800" u="sng" err="1"/>
              <a:t>좋은지와</a:t>
            </a:r>
            <a:r>
              <a:rPr lang="ko-KR" altLang="en-US" sz="800" u="sng"/>
              <a:t> 비용 좀</a:t>
            </a:r>
            <a:r>
              <a:rPr lang="en-US" altLang="ko-KR" sz="800" u="sng"/>
              <a:t>…</a:t>
            </a:r>
          </a:p>
          <a:p>
            <a:endParaRPr lang="en-US" altLang="ko-KR" sz="800" u="sng"/>
          </a:p>
          <a:p>
            <a:r>
              <a:rPr lang="ko-KR" altLang="en-US" sz="800" u="sng"/>
              <a:t>요양병원 중환자실 비용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요양원과 요양병원의 차이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서울 요양병원 </a:t>
            </a:r>
            <a:r>
              <a:rPr lang="ko-KR" altLang="en-US" sz="800" u="sng" err="1"/>
              <a:t>관리잘</a:t>
            </a:r>
            <a:r>
              <a:rPr lang="ko-KR" altLang="en-US" sz="800" u="sng"/>
              <a:t> 하는 곳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요양병원 거동불편 </a:t>
            </a:r>
            <a:r>
              <a:rPr lang="ko-KR" altLang="en-US" sz="800" u="sng" err="1"/>
              <a:t>주빈등록증</a:t>
            </a:r>
            <a:r>
              <a:rPr lang="ko-KR" altLang="en-US" sz="800" u="sng"/>
              <a:t> 재발급</a:t>
            </a:r>
            <a:endParaRPr lang="en-US" altLang="ko-KR" sz="800" u="sng"/>
          </a:p>
        </p:txBody>
      </p:sp>
      <p:sp>
        <p:nvSpPr>
          <p:cNvPr id="35" name="직사각형 34"/>
          <p:cNvSpPr/>
          <p:nvPr/>
        </p:nvSpPr>
        <p:spPr>
          <a:xfrm>
            <a:off x="4548334" y="2016707"/>
            <a:ext cx="2015612" cy="1302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535435" y="2205474"/>
            <a:ext cx="17009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accent5"/>
                </a:solidFill>
              </a:rPr>
              <a:t>요양시설 이용 가이드</a:t>
            </a:r>
            <a:endParaRPr lang="en-US" altLang="ko-KR" sz="800"/>
          </a:p>
        </p:txBody>
      </p:sp>
      <p:sp>
        <p:nvSpPr>
          <p:cNvPr id="37" name="TextBox 36"/>
          <p:cNvSpPr txBox="1"/>
          <p:nvPr/>
        </p:nvSpPr>
        <p:spPr>
          <a:xfrm>
            <a:off x="4551207" y="2465554"/>
            <a:ext cx="1944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/>
              <a:t>좋은 요양기관 선택 방법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장기요양기관의 비용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장기요양기관의 시설의 종류</a:t>
            </a:r>
            <a:endParaRPr lang="en-US" altLang="ko-KR" sz="800" u="sng"/>
          </a:p>
        </p:txBody>
      </p:sp>
      <p:sp>
        <p:nvSpPr>
          <p:cNvPr id="38" name="직사각형 37"/>
          <p:cNvSpPr/>
          <p:nvPr/>
        </p:nvSpPr>
        <p:spPr>
          <a:xfrm>
            <a:off x="4568675" y="5229567"/>
            <a:ext cx="1996501" cy="1481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568676" y="5319452"/>
            <a:ext cx="17009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accent5"/>
                </a:solidFill>
              </a:rPr>
              <a:t>인기 </a:t>
            </a:r>
            <a:r>
              <a:rPr lang="en-US" altLang="ko-KR" sz="900" b="1">
                <a:solidFill>
                  <a:schemeClr val="accent5"/>
                </a:solidFill>
              </a:rPr>
              <a:t>Q&amp;A</a:t>
            </a:r>
          </a:p>
          <a:p>
            <a:endParaRPr lang="en-US" altLang="ko-KR" sz="900" b="1">
              <a:solidFill>
                <a:schemeClr val="accent5"/>
              </a:solidFill>
            </a:endParaRPr>
          </a:p>
          <a:p>
            <a:endParaRPr lang="en-US" altLang="ko-KR" sz="800"/>
          </a:p>
        </p:txBody>
      </p:sp>
      <p:sp>
        <p:nvSpPr>
          <p:cNvPr id="42" name="TextBox 41"/>
          <p:cNvSpPr txBox="1"/>
          <p:nvPr/>
        </p:nvSpPr>
        <p:spPr>
          <a:xfrm>
            <a:off x="4584448" y="5619275"/>
            <a:ext cx="19448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/>
              <a:t>요양보호사와 요양병원관리사 </a:t>
            </a:r>
            <a:r>
              <a:rPr lang="en-US" altLang="ko-KR" sz="800" u="sng"/>
              <a:t>(8)</a:t>
            </a:r>
          </a:p>
          <a:p>
            <a:endParaRPr lang="en-US" altLang="ko-KR" sz="800" u="sng"/>
          </a:p>
          <a:p>
            <a:r>
              <a:rPr lang="ko-KR" altLang="en-US" sz="800" u="sng"/>
              <a:t>요양병원 사이트 </a:t>
            </a:r>
            <a:r>
              <a:rPr lang="en-US" altLang="ko-KR" sz="800" u="sng"/>
              <a:t>(5)</a:t>
            </a:r>
          </a:p>
          <a:p>
            <a:endParaRPr lang="en-US" altLang="ko-KR" sz="800" u="sng"/>
          </a:p>
          <a:p>
            <a:r>
              <a:rPr lang="ko-KR" altLang="en-US" sz="800" u="sng"/>
              <a:t>요양병원 의료비 소득공제 가능여부 </a:t>
            </a:r>
            <a:r>
              <a:rPr lang="en-US" altLang="ko-KR" sz="800" u="sng"/>
              <a:t>(4)</a:t>
            </a:r>
          </a:p>
          <a:p>
            <a:endParaRPr lang="en-US" altLang="ko-KR" sz="800" u="sng"/>
          </a:p>
          <a:p>
            <a:r>
              <a:rPr lang="ko-KR" altLang="en-US" sz="800" u="sng"/>
              <a:t>투석할 수 있는 요양병원</a:t>
            </a:r>
            <a:r>
              <a:rPr lang="en-US" altLang="ko-KR" sz="800" u="sng"/>
              <a:t>? (3)</a:t>
            </a:r>
          </a:p>
        </p:txBody>
      </p:sp>
    </p:spTree>
    <p:extLst>
      <p:ext uri="{BB962C8B-B14F-4D97-AF65-F5344CB8AC3E}">
        <p14:creationId xmlns:p14="http://schemas.microsoft.com/office/powerpoint/2010/main" val="3624088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8954" y="826476"/>
            <a:ext cx="6725626" cy="60315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Front - </a:t>
            </a:r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요양시설 조회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47103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9084"/>
              </p:ext>
            </p:extLst>
          </p:nvPr>
        </p:nvGraphicFramePr>
        <p:xfrm>
          <a:off x="6911934" y="826476"/>
          <a:ext cx="2097251" cy="335984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219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요양시설 조회 </a:t>
                      </a: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콘텐츠 보기</a:t>
                      </a: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공단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API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정보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baseline="0" err="1">
                          <a:solidFill>
                            <a:schemeClr val="tx1"/>
                          </a:solidFill>
                        </a:rPr>
                        <a:t>인원현황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공단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정보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baseline="0" err="1">
                          <a:solidFill>
                            <a:schemeClr val="tx1"/>
                          </a:solidFill>
                        </a:rPr>
                        <a:t>시설정보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공단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정보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인력정보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764223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25534" y="826477"/>
            <a:ext cx="6729046" cy="3871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가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bg1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pic>
        <p:nvPicPr>
          <p:cNvPr id="48" name="그림 47" descr="character horizism :: 토끼캐릭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077" y="914855"/>
            <a:ext cx="183626" cy="213006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6519968" y="918279"/>
            <a:ext cx="209582" cy="2095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5968033" y="92907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산토끼님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100900" y="1772253"/>
            <a:ext cx="3326129" cy="50857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096288" y="1511641"/>
            <a:ext cx="670289" cy="257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기본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760837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평가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2426514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095675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56740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인터뷰</a:t>
            </a:r>
          </a:p>
        </p:txBody>
      </p:sp>
      <p:sp>
        <p:nvSpPr>
          <p:cNvPr id="92" name="아래쪽 화살표 91"/>
          <p:cNvSpPr/>
          <p:nvPr/>
        </p:nvSpPr>
        <p:spPr>
          <a:xfrm>
            <a:off x="6624759" y="6377320"/>
            <a:ext cx="459642" cy="4278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7145215" y="646812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스크롤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196627" y="1973963"/>
            <a:ext cx="3130062" cy="2813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291296" y="1981296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latin typeface="뫼비우스 Bold" panose="02000500000000000000" pitchFamily="2" charset="-127"/>
                <a:ea typeface="뫼비우스 Bold" panose="02000500000000000000" pitchFamily="2" charset="-127"/>
              </a:rPr>
              <a:t>인원 현황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308057"/>
              </p:ext>
            </p:extLst>
          </p:nvPr>
        </p:nvGraphicFramePr>
        <p:xfrm>
          <a:off x="1196627" y="2530198"/>
          <a:ext cx="3130064" cy="52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516">
                  <a:extLst>
                    <a:ext uri="{9D8B030D-6E8A-4147-A177-3AD203B41FA5}">
                      <a16:colId xmlns:a16="http://schemas.microsoft.com/office/drawing/2014/main" val="3346296044"/>
                    </a:ext>
                  </a:extLst>
                </a:gridCol>
                <a:gridCol w="782516">
                  <a:extLst>
                    <a:ext uri="{9D8B030D-6E8A-4147-A177-3AD203B41FA5}">
                      <a16:colId xmlns:a16="http://schemas.microsoft.com/office/drawing/2014/main" val="3828149968"/>
                    </a:ext>
                  </a:extLst>
                </a:gridCol>
                <a:gridCol w="782516">
                  <a:extLst>
                    <a:ext uri="{9D8B030D-6E8A-4147-A177-3AD203B41FA5}">
                      <a16:colId xmlns:a16="http://schemas.microsoft.com/office/drawing/2014/main" val="3060875914"/>
                    </a:ext>
                  </a:extLst>
                </a:gridCol>
                <a:gridCol w="782516">
                  <a:extLst>
                    <a:ext uri="{9D8B030D-6E8A-4147-A177-3AD203B41FA5}">
                      <a16:colId xmlns:a16="http://schemas.microsoft.com/office/drawing/2014/main" val="406960149"/>
                    </a:ext>
                  </a:extLst>
                </a:gridCol>
              </a:tblGrid>
              <a:tr h="25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이용가능인원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대기인원</a:t>
                      </a:r>
                      <a:endParaRPr lang="ko-KR" altLang="en-US" sz="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454202"/>
                  </a:ext>
                </a:extLst>
              </a:tr>
              <a:tr h="251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</a:t>
                      </a:r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24</a:t>
                      </a:r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 </a:t>
                      </a:r>
                      <a:endParaRPr lang="en-US" altLang="ko-KR" sz="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남</a:t>
                      </a:r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4 / </a:t>
                      </a:r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여</a:t>
                      </a:r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20)</a:t>
                      </a:r>
                      <a:endParaRPr lang="ko-KR" altLang="en-US" sz="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19095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70704" y="2311624"/>
            <a:ext cx="8563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>
                <a:latin typeface="+mn-ea"/>
              </a:rPr>
              <a:t>등록일 </a:t>
            </a:r>
            <a:r>
              <a:rPr lang="en-US" altLang="ko-KR" sz="600">
                <a:latin typeface="+mn-ea"/>
              </a:rPr>
              <a:t>: 2020.01.06</a:t>
            </a:r>
            <a:endParaRPr lang="ko-KR" altLang="en-US" sz="600">
              <a:latin typeface="+mn-ea"/>
            </a:endParaRPr>
          </a:p>
        </p:txBody>
      </p:sp>
      <p:sp>
        <p:nvSpPr>
          <p:cNvPr id="32" name="타원형 설명선 31"/>
          <p:cNvSpPr/>
          <p:nvPr/>
        </p:nvSpPr>
        <p:spPr>
          <a:xfrm>
            <a:off x="919105" y="1891101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196627" y="3262120"/>
            <a:ext cx="3130062" cy="2813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291296" y="3269453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latin typeface="뫼비우스 Bold" panose="02000500000000000000" pitchFamily="2" charset="-127"/>
                <a:ea typeface="뫼비우스 Bold" panose="02000500000000000000" pitchFamily="2" charset="-127"/>
              </a:rPr>
              <a:t>시설 정보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445211"/>
              </p:ext>
            </p:extLst>
          </p:nvPr>
        </p:nvGraphicFramePr>
        <p:xfrm>
          <a:off x="1196627" y="3924010"/>
          <a:ext cx="3130062" cy="52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677">
                  <a:extLst>
                    <a:ext uri="{9D8B030D-6E8A-4147-A177-3AD203B41FA5}">
                      <a16:colId xmlns:a16="http://schemas.microsoft.com/office/drawing/2014/main" val="3828149968"/>
                    </a:ext>
                  </a:extLst>
                </a:gridCol>
                <a:gridCol w="521677">
                  <a:extLst>
                    <a:ext uri="{9D8B030D-6E8A-4147-A177-3AD203B41FA5}">
                      <a16:colId xmlns:a16="http://schemas.microsoft.com/office/drawing/2014/main" val="3060875914"/>
                    </a:ext>
                  </a:extLst>
                </a:gridCol>
                <a:gridCol w="521677">
                  <a:extLst>
                    <a:ext uri="{9D8B030D-6E8A-4147-A177-3AD203B41FA5}">
                      <a16:colId xmlns:a16="http://schemas.microsoft.com/office/drawing/2014/main" val="406960149"/>
                    </a:ext>
                  </a:extLst>
                </a:gridCol>
                <a:gridCol w="521677">
                  <a:extLst>
                    <a:ext uri="{9D8B030D-6E8A-4147-A177-3AD203B41FA5}">
                      <a16:colId xmlns:a16="http://schemas.microsoft.com/office/drawing/2014/main" val="998761124"/>
                    </a:ext>
                  </a:extLst>
                </a:gridCol>
                <a:gridCol w="521677">
                  <a:extLst>
                    <a:ext uri="{9D8B030D-6E8A-4147-A177-3AD203B41FA5}">
                      <a16:colId xmlns:a16="http://schemas.microsoft.com/office/drawing/2014/main" val="2789501710"/>
                    </a:ext>
                  </a:extLst>
                </a:gridCol>
                <a:gridCol w="521677">
                  <a:extLst>
                    <a:ext uri="{9D8B030D-6E8A-4147-A177-3AD203B41FA5}">
                      <a16:colId xmlns:a16="http://schemas.microsoft.com/office/drawing/2014/main" val="1412604626"/>
                    </a:ext>
                  </a:extLst>
                </a:gridCol>
              </a:tblGrid>
              <a:tr h="251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특수</a:t>
                      </a:r>
                      <a:endParaRPr lang="en-US" altLang="ko-KR" sz="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침실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합계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454202"/>
                  </a:ext>
                </a:extLst>
              </a:tr>
              <a:tr h="251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190952"/>
                  </a:ext>
                </a:extLst>
              </a:tr>
            </a:tbl>
          </a:graphicData>
        </a:graphic>
      </p:graphicFrame>
      <p:sp>
        <p:nvSpPr>
          <p:cNvPr id="37" name="타원형 설명선 36"/>
          <p:cNvSpPr/>
          <p:nvPr/>
        </p:nvSpPr>
        <p:spPr>
          <a:xfrm>
            <a:off x="919105" y="3179258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46751" y="3719239"/>
            <a:ext cx="44275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>
                <a:latin typeface="+mn-ea"/>
                <a:cs typeface="Calibri" panose="020F0502020204030204" pitchFamily="34" charset="0"/>
              </a:rPr>
              <a:t>● </a:t>
            </a:r>
            <a:r>
              <a:rPr lang="ko-KR" altLang="en-US" sz="600">
                <a:latin typeface="+mn-ea"/>
              </a:rPr>
              <a:t>침실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656134"/>
              </p:ext>
            </p:extLst>
          </p:nvPr>
        </p:nvGraphicFramePr>
        <p:xfrm>
          <a:off x="1196627" y="4688225"/>
          <a:ext cx="3130062" cy="502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677">
                  <a:extLst>
                    <a:ext uri="{9D8B030D-6E8A-4147-A177-3AD203B41FA5}">
                      <a16:colId xmlns:a16="http://schemas.microsoft.com/office/drawing/2014/main" val="3828149968"/>
                    </a:ext>
                  </a:extLst>
                </a:gridCol>
                <a:gridCol w="521677">
                  <a:extLst>
                    <a:ext uri="{9D8B030D-6E8A-4147-A177-3AD203B41FA5}">
                      <a16:colId xmlns:a16="http://schemas.microsoft.com/office/drawing/2014/main" val="3060875914"/>
                    </a:ext>
                  </a:extLst>
                </a:gridCol>
                <a:gridCol w="521677">
                  <a:extLst>
                    <a:ext uri="{9D8B030D-6E8A-4147-A177-3AD203B41FA5}">
                      <a16:colId xmlns:a16="http://schemas.microsoft.com/office/drawing/2014/main" val="406960149"/>
                    </a:ext>
                  </a:extLst>
                </a:gridCol>
                <a:gridCol w="521677">
                  <a:extLst>
                    <a:ext uri="{9D8B030D-6E8A-4147-A177-3AD203B41FA5}">
                      <a16:colId xmlns:a16="http://schemas.microsoft.com/office/drawing/2014/main" val="998761124"/>
                    </a:ext>
                  </a:extLst>
                </a:gridCol>
                <a:gridCol w="521677">
                  <a:extLst>
                    <a:ext uri="{9D8B030D-6E8A-4147-A177-3AD203B41FA5}">
                      <a16:colId xmlns:a16="http://schemas.microsoft.com/office/drawing/2014/main" val="2789501710"/>
                    </a:ext>
                  </a:extLst>
                </a:gridCol>
                <a:gridCol w="521677">
                  <a:extLst>
                    <a:ext uri="{9D8B030D-6E8A-4147-A177-3AD203B41FA5}">
                      <a16:colId xmlns:a16="http://schemas.microsoft.com/office/drawing/2014/main" val="1412604626"/>
                    </a:ext>
                  </a:extLst>
                </a:gridCol>
              </a:tblGrid>
              <a:tr h="25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물리치료</a:t>
                      </a:r>
                      <a:endParaRPr lang="en-US" altLang="ko-KR" sz="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프로그램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식당</a:t>
                      </a:r>
                      <a:endParaRPr lang="en-US" altLang="ko-KR" sz="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화장실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목욕실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세탁실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454202"/>
                  </a:ext>
                </a:extLst>
              </a:tr>
              <a:tr h="251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190952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146751" y="4496985"/>
            <a:ext cx="5966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>
                <a:latin typeface="+mn-ea"/>
                <a:cs typeface="Calibri" panose="020F0502020204030204" pitchFamily="34" charset="0"/>
              </a:rPr>
              <a:t>● </a:t>
            </a:r>
            <a:r>
              <a:rPr lang="ko-KR" altLang="en-US" sz="600">
                <a:latin typeface="+mn-ea"/>
              </a:rPr>
              <a:t>부대시설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70704" y="3641409"/>
            <a:ext cx="8563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>
                <a:latin typeface="+mn-ea"/>
              </a:rPr>
              <a:t>등록일 </a:t>
            </a:r>
            <a:r>
              <a:rPr lang="en-US" altLang="ko-KR" sz="600">
                <a:latin typeface="+mn-ea"/>
              </a:rPr>
              <a:t>: 2020.01.06</a:t>
            </a:r>
            <a:endParaRPr lang="ko-KR" altLang="en-US" sz="600">
              <a:latin typeface="+mn-ea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196627" y="5379979"/>
            <a:ext cx="3130062" cy="2813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291296" y="538731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latin typeface="뫼비우스 Bold" panose="02000500000000000000" pitchFamily="2" charset="-127"/>
                <a:ea typeface="뫼비우스 Bold" panose="02000500000000000000" pitchFamily="2" charset="-127"/>
              </a:rPr>
              <a:t>인력 정보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128240"/>
              </p:ext>
            </p:extLst>
          </p:nvPr>
        </p:nvGraphicFramePr>
        <p:xfrm>
          <a:off x="1196627" y="5974843"/>
          <a:ext cx="3130062" cy="52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677">
                  <a:extLst>
                    <a:ext uri="{9D8B030D-6E8A-4147-A177-3AD203B41FA5}">
                      <a16:colId xmlns:a16="http://schemas.microsoft.com/office/drawing/2014/main" val="3828149968"/>
                    </a:ext>
                  </a:extLst>
                </a:gridCol>
                <a:gridCol w="521677">
                  <a:extLst>
                    <a:ext uri="{9D8B030D-6E8A-4147-A177-3AD203B41FA5}">
                      <a16:colId xmlns:a16="http://schemas.microsoft.com/office/drawing/2014/main" val="3060875914"/>
                    </a:ext>
                  </a:extLst>
                </a:gridCol>
                <a:gridCol w="521677">
                  <a:extLst>
                    <a:ext uri="{9D8B030D-6E8A-4147-A177-3AD203B41FA5}">
                      <a16:colId xmlns:a16="http://schemas.microsoft.com/office/drawing/2014/main" val="406960149"/>
                    </a:ext>
                  </a:extLst>
                </a:gridCol>
                <a:gridCol w="521677">
                  <a:extLst>
                    <a:ext uri="{9D8B030D-6E8A-4147-A177-3AD203B41FA5}">
                      <a16:colId xmlns:a16="http://schemas.microsoft.com/office/drawing/2014/main" val="998761124"/>
                    </a:ext>
                  </a:extLst>
                </a:gridCol>
                <a:gridCol w="521677">
                  <a:extLst>
                    <a:ext uri="{9D8B030D-6E8A-4147-A177-3AD203B41FA5}">
                      <a16:colId xmlns:a16="http://schemas.microsoft.com/office/drawing/2014/main" val="2789501710"/>
                    </a:ext>
                  </a:extLst>
                </a:gridCol>
                <a:gridCol w="521677">
                  <a:extLst>
                    <a:ext uri="{9D8B030D-6E8A-4147-A177-3AD203B41FA5}">
                      <a16:colId xmlns:a16="http://schemas.microsoft.com/office/drawing/2014/main" val="1412604626"/>
                    </a:ext>
                  </a:extLst>
                </a:gridCol>
              </a:tblGrid>
              <a:tr h="25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사회</a:t>
                      </a:r>
                      <a:endParaRPr lang="en-US" altLang="ko-KR" sz="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60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복지사</a:t>
                      </a:r>
                      <a:endParaRPr lang="ko-KR" altLang="en-US" sz="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요양</a:t>
                      </a:r>
                      <a:endParaRPr lang="en-US" altLang="ko-KR" sz="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60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보호사</a:t>
                      </a:r>
                      <a:endParaRPr lang="ko-KR" altLang="en-US" sz="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간호요원</a:t>
                      </a:r>
                      <a:endParaRPr lang="en-US" altLang="ko-KR" sz="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물리</a:t>
                      </a:r>
                      <a:endParaRPr lang="en-US" altLang="ko-KR" sz="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치료사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그외인원</a:t>
                      </a:r>
                      <a:endParaRPr lang="ko-KR" altLang="en-US" sz="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454202"/>
                  </a:ext>
                </a:extLst>
              </a:tr>
              <a:tr h="251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190952"/>
                  </a:ext>
                </a:extLst>
              </a:tr>
            </a:tbl>
          </a:graphicData>
        </a:graphic>
      </p:graphicFrame>
      <p:sp>
        <p:nvSpPr>
          <p:cNvPr id="47" name="타원형 설명선 46"/>
          <p:cNvSpPr/>
          <p:nvPr/>
        </p:nvSpPr>
        <p:spPr>
          <a:xfrm>
            <a:off x="919105" y="5297117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70704" y="5759268"/>
            <a:ext cx="8563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>
                <a:latin typeface="+mn-ea"/>
              </a:rPr>
              <a:t>등록일 </a:t>
            </a:r>
            <a:r>
              <a:rPr lang="en-US" altLang="ko-KR" sz="600">
                <a:latin typeface="+mn-ea"/>
              </a:rPr>
              <a:t>: 2020.01.06</a:t>
            </a:r>
            <a:endParaRPr lang="ko-KR" altLang="en-US" sz="600"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567583" y="3449025"/>
            <a:ext cx="1997594" cy="16816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4567583" y="3637792"/>
            <a:ext cx="17009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accent5"/>
                </a:solidFill>
              </a:rPr>
              <a:t>최신 </a:t>
            </a:r>
            <a:r>
              <a:rPr lang="en-US" altLang="ko-KR" sz="900" b="1">
                <a:solidFill>
                  <a:schemeClr val="accent5"/>
                </a:solidFill>
              </a:rPr>
              <a:t>Q&amp;A</a:t>
            </a:r>
          </a:p>
          <a:p>
            <a:endParaRPr lang="en-US" altLang="ko-KR" sz="900" b="1">
              <a:solidFill>
                <a:schemeClr val="accent5"/>
              </a:solidFill>
            </a:endParaRPr>
          </a:p>
          <a:p>
            <a:endParaRPr lang="en-US" altLang="ko-KR" sz="800"/>
          </a:p>
        </p:txBody>
      </p:sp>
      <p:sp>
        <p:nvSpPr>
          <p:cNvPr id="53" name="TextBox 52"/>
          <p:cNvSpPr txBox="1"/>
          <p:nvPr/>
        </p:nvSpPr>
        <p:spPr>
          <a:xfrm>
            <a:off x="4583355" y="3897872"/>
            <a:ext cx="1944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 err="1"/>
              <a:t>암요양병원</a:t>
            </a:r>
            <a:r>
              <a:rPr lang="ko-KR" altLang="en-US" sz="800" u="sng"/>
              <a:t> 어디가 </a:t>
            </a:r>
            <a:r>
              <a:rPr lang="ko-KR" altLang="en-US" sz="800" u="sng" err="1"/>
              <a:t>좋은지와</a:t>
            </a:r>
            <a:r>
              <a:rPr lang="ko-KR" altLang="en-US" sz="800" u="sng"/>
              <a:t> 비용 좀</a:t>
            </a:r>
            <a:r>
              <a:rPr lang="en-US" altLang="ko-KR" sz="800" u="sng"/>
              <a:t>…</a:t>
            </a:r>
          </a:p>
          <a:p>
            <a:endParaRPr lang="en-US" altLang="ko-KR" sz="800" u="sng"/>
          </a:p>
          <a:p>
            <a:r>
              <a:rPr lang="ko-KR" altLang="en-US" sz="800" u="sng"/>
              <a:t>요양병원 중환자실 비용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요양원과 요양병원의 차이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서울 요양병원 </a:t>
            </a:r>
            <a:r>
              <a:rPr lang="ko-KR" altLang="en-US" sz="800" u="sng" err="1"/>
              <a:t>관리잘</a:t>
            </a:r>
            <a:r>
              <a:rPr lang="ko-KR" altLang="en-US" sz="800" u="sng"/>
              <a:t> 하는 곳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요양병원 거동불편 </a:t>
            </a:r>
            <a:r>
              <a:rPr lang="ko-KR" altLang="en-US" sz="800" u="sng" err="1"/>
              <a:t>주빈등록증</a:t>
            </a:r>
            <a:r>
              <a:rPr lang="ko-KR" altLang="en-US" sz="800" u="sng"/>
              <a:t> 재발급</a:t>
            </a:r>
            <a:endParaRPr lang="en-US" altLang="ko-KR" sz="800" u="sng"/>
          </a:p>
        </p:txBody>
      </p:sp>
      <p:sp>
        <p:nvSpPr>
          <p:cNvPr id="58" name="직사각형 57"/>
          <p:cNvSpPr/>
          <p:nvPr/>
        </p:nvSpPr>
        <p:spPr>
          <a:xfrm>
            <a:off x="4548334" y="2016707"/>
            <a:ext cx="2015612" cy="1302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4535435" y="2205474"/>
            <a:ext cx="17009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accent5"/>
                </a:solidFill>
              </a:rPr>
              <a:t>요양시설 이용 가이드</a:t>
            </a:r>
            <a:endParaRPr lang="en-US" altLang="ko-KR" sz="800"/>
          </a:p>
        </p:txBody>
      </p:sp>
      <p:sp>
        <p:nvSpPr>
          <p:cNvPr id="60" name="TextBox 59"/>
          <p:cNvSpPr txBox="1"/>
          <p:nvPr/>
        </p:nvSpPr>
        <p:spPr>
          <a:xfrm>
            <a:off x="4551207" y="2465554"/>
            <a:ext cx="1944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/>
              <a:t>좋은 요양기관 선택 방법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장기요양기관의 비용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장기요양기관의 시설의 종류</a:t>
            </a:r>
            <a:endParaRPr lang="en-US" altLang="ko-KR" sz="800" u="sng"/>
          </a:p>
        </p:txBody>
      </p:sp>
      <p:sp>
        <p:nvSpPr>
          <p:cNvPr id="61" name="직사각형 60"/>
          <p:cNvSpPr/>
          <p:nvPr/>
        </p:nvSpPr>
        <p:spPr>
          <a:xfrm>
            <a:off x="4568675" y="5229567"/>
            <a:ext cx="1996501" cy="1481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568676" y="5319452"/>
            <a:ext cx="17009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accent5"/>
                </a:solidFill>
              </a:rPr>
              <a:t>인기 </a:t>
            </a:r>
            <a:r>
              <a:rPr lang="en-US" altLang="ko-KR" sz="900" b="1">
                <a:solidFill>
                  <a:schemeClr val="accent5"/>
                </a:solidFill>
              </a:rPr>
              <a:t>Q&amp;A</a:t>
            </a:r>
          </a:p>
          <a:p>
            <a:endParaRPr lang="en-US" altLang="ko-KR" sz="900" b="1">
              <a:solidFill>
                <a:schemeClr val="accent5"/>
              </a:solidFill>
            </a:endParaRPr>
          </a:p>
          <a:p>
            <a:endParaRPr lang="en-US" altLang="ko-KR" sz="800"/>
          </a:p>
        </p:txBody>
      </p:sp>
      <p:sp>
        <p:nvSpPr>
          <p:cNvPr id="63" name="TextBox 62"/>
          <p:cNvSpPr txBox="1"/>
          <p:nvPr/>
        </p:nvSpPr>
        <p:spPr>
          <a:xfrm>
            <a:off x="4584448" y="5619275"/>
            <a:ext cx="19448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/>
              <a:t>요양보호사와 요양병원관리사 </a:t>
            </a:r>
            <a:r>
              <a:rPr lang="en-US" altLang="ko-KR" sz="800" u="sng"/>
              <a:t>(8)</a:t>
            </a:r>
          </a:p>
          <a:p>
            <a:endParaRPr lang="en-US" altLang="ko-KR" sz="800" u="sng"/>
          </a:p>
          <a:p>
            <a:r>
              <a:rPr lang="ko-KR" altLang="en-US" sz="800" u="sng"/>
              <a:t>요양병원 사이트 </a:t>
            </a:r>
            <a:r>
              <a:rPr lang="en-US" altLang="ko-KR" sz="800" u="sng"/>
              <a:t>(5)</a:t>
            </a:r>
          </a:p>
          <a:p>
            <a:endParaRPr lang="en-US" altLang="ko-KR" sz="800" u="sng"/>
          </a:p>
          <a:p>
            <a:r>
              <a:rPr lang="ko-KR" altLang="en-US" sz="800" u="sng"/>
              <a:t>요양병원 의료비 소득공제 가능여부 </a:t>
            </a:r>
            <a:r>
              <a:rPr lang="en-US" altLang="ko-KR" sz="800" u="sng"/>
              <a:t>(4)</a:t>
            </a:r>
          </a:p>
          <a:p>
            <a:endParaRPr lang="en-US" altLang="ko-KR" sz="800" u="sng"/>
          </a:p>
          <a:p>
            <a:r>
              <a:rPr lang="ko-KR" altLang="en-US" sz="800" u="sng"/>
              <a:t>투석할 수 있는 요양병원</a:t>
            </a:r>
            <a:r>
              <a:rPr lang="en-US" altLang="ko-KR" sz="800" u="sng"/>
              <a:t>? (3)</a:t>
            </a:r>
          </a:p>
        </p:txBody>
      </p:sp>
    </p:spTree>
    <p:extLst>
      <p:ext uri="{BB962C8B-B14F-4D97-AF65-F5344CB8AC3E}">
        <p14:creationId xmlns:p14="http://schemas.microsoft.com/office/powerpoint/2010/main" val="3166965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8954" y="826476"/>
            <a:ext cx="6725626" cy="60315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Front - </a:t>
            </a:r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요양시설 조회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47103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442559"/>
              </p:ext>
            </p:extLst>
          </p:nvPr>
        </p:nvGraphicFramePr>
        <p:xfrm>
          <a:off x="6911934" y="826476"/>
          <a:ext cx="2097251" cy="335984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219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요양시설 조회 </a:t>
                      </a: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콘텐츠 보기</a:t>
                      </a: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공단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API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정보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프로그램 정보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공단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정보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(CCTV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정보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위치 정보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제공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764223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25534" y="826477"/>
            <a:ext cx="6729046" cy="3871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가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bg1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pic>
        <p:nvPicPr>
          <p:cNvPr id="48" name="그림 47" descr="character horizism :: 토끼캐릭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077" y="914855"/>
            <a:ext cx="183626" cy="213006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6519968" y="918279"/>
            <a:ext cx="209582" cy="2095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5968033" y="92907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산토끼님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088001" y="1772253"/>
            <a:ext cx="3326129" cy="50857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083389" y="1511641"/>
            <a:ext cx="670289" cy="257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기본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747938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평가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2413615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082776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3841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인터뷰</a:t>
            </a:r>
          </a:p>
        </p:txBody>
      </p:sp>
      <p:sp>
        <p:nvSpPr>
          <p:cNvPr id="92" name="아래쪽 화살표 91"/>
          <p:cNvSpPr/>
          <p:nvPr/>
        </p:nvSpPr>
        <p:spPr>
          <a:xfrm>
            <a:off x="6624759" y="6377320"/>
            <a:ext cx="459642" cy="4278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7145215" y="646812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스크롤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183728" y="1973963"/>
            <a:ext cx="3130062" cy="2813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278397" y="1981296"/>
            <a:ext cx="9525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latin typeface="뫼비우스 Bold" panose="02000500000000000000" pitchFamily="2" charset="-127"/>
                <a:ea typeface="뫼비우스 Bold" panose="02000500000000000000" pitchFamily="2" charset="-127"/>
              </a:rPr>
              <a:t>프로그램 정보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95863"/>
              </p:ext>
            </p:extLst>
          </p:nvPr>
        </p:nvGraphicFramePr>
        <p:xfrm>
          <a:off x="1183728" y="2530198"/>
          <a:ext cx="3130064" cy="1279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516">
                  <a:extLst>
                    <a:ext uri="{9D8B030D-6E8A-4147-A177-3AD203B41FA5}">
                      <a16:colId xmlns:a16="http://schemas.microsoft.com/office/drawing/2014/main" val="3346296044"/>
                    </a:ext>
                  </a:extLst>
                </a:gridCol>
                <a:gridCol w="782516">
                  <a:extLst>
                    <a:ext uri="{9D8B030D-6E8A-4147-A177-3AD203B41FA5}">
                      <a16:colId xmlns:a16="http://schemas.microsoft.com/office/drawing/2014/main" val="3828149968"/>
                    </a:ext>
                  </a:extLst>
                </a:gridCol>
                <a:gridCol w="782516">
                  <a:extLst>
                    <a:ext uri="{9D8B030D-6E8A-4147-A177-3AD203B41FA5}">
                      <a16:colId xmlns:a16="http://schemas.microsoft.com/office/drawing/2014/main" val="3060875914"/>
                    </a:ext>
                  </a:extLst>
                </a:gridCol>
                <a:gridCol w="782516">
                  <a:extLst>
                    <a:ext uri="{9D8B030D-6E8A-4147-A177-3AD203B41FA5}">
                      <a16:colId xmlns:a16="http://schemas.microsoft.com/office/drawing/2014/main" val="406960149"/>
                    </a:ext>
                  </a:extLst>
                </a:gridCol>
              </a:tblGrid>
              <a:tr h="25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대상인원</a:t>
                      </a:r>
                      <a:endParaRPr lang="ko-KR" altLang="en-US" sz="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주기</a:t>
                      </a:r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시간</a:t>
                      </a:r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454202"/>
                  </a:ext>
                </a:extLst>
              </a:tr>
              <a:tr h="25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인지기능 향상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낱말단어카드놀이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</a:t>
                      </a:r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</a:t>
                      </a:r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</a:t>
                      </a:r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시간</a:t>
                      </a:r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190952"/>
                  </a:ext>
                </a:extLst>
              </a:tr>
              <a:tr h="2513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인지기능 향상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가족이름부르기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</a:t>
                      </a:r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</a:t>
                      </a:r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(30</a:t>
                      </a:r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</a:t>
                      </a:r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920308"/>
                  </a:ext>
                </a:extLst>
              </a:tr>
              <a:tr h="2513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운동보조</a:t>
                      </a:r>
                      <a:endParaRPr lang="ko-KR" altLang="en-US" sz="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풍선배구</a:t>
                      </a:r>
                      <a:endParaRPr lang="ko-KR" altLang="en-US" sz="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</a:t>
                      </a:r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</a:t>
                      </a:r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시간</a:t>
                      </a:r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185423"/>
                  </a:ext>
                </a:extLst>
              </a:tr>
              <a:tr h="2513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운동보조</a:t>
                      </a:r>
                      <a:endParaRPr lang="ko-KR" altLang="en-US" sz="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낚시놀이</a:t>
                      </a:r>
                      <a:endParaRPr lang="ko-KR" altLang="en-US" sz="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</a:t>
                      </a:r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</a:t>
                      </a:r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시간</a:t>
                      </a:r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1165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57805" y="2311624"/>
            <a:ext cx="8563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>
                <a:latin typeface="+mn-ea"/>
              </a:rPr>
              <a:t>등록일 </a:t>
            </a:r>
            <a:r>
              <a:rPr lang="en-US" altLang="ko-KR" sz="600">
                <a:latin typeface="+mn-ea"/>
              </a:rPr>
              <a:t>: 2020.01.06</a:t>
            </a:r>
            <a:endParaRPr lang="ko-KR" altLang="en-US" sz="600">
              <a:latin typeface="+mn-ea"/>
            </a:endParaRPr>
          </a:p>
        </p:txBody>
      </p:sp>
      <p:sp>
        <p:nvSpPr>
          <p:cNvPr id="32" name="타원형 설명선 31"/>
          <p:cNvSpPr/>
          <p:nvPr/>
        </p:nvSpPr>
        <p:spPr>
          <a:xfrm>
            <a:off x="906206" y="1891101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183728" y="3944302"/>
            <a:ext cx="3130062" cy="2813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278397" y="3951635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>
                <a:latin typeface="뫼비우스 Bold" panose="02000500000000000000" pitchFamily="2" charset="-127"/>
                <a:ea typeface="뫼비우스 Bold" panose="02000500000000000000" pitchFamily="2" charset="-127"/>
              </a:rPr>
              <a:t>CCTV </a:t>
            </a:r>
            <a:r>
              <a:rPr lang="ko-KR" altLang="en-US" sz="1050">
                <a:latin typeface="뫼비우스 Bold" panose="02000500000000000000" pitchFamily="2" charset="-127"/>
                <a:ea typeface="뫼비우스 Bold" panose="02000500000000000000" pitchFamily="2" charset="-127"/>
              </a:rPr>
              <a:t>정보</a:t>
            </a: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617527"/>
              </p:ext>
            </p:extLst>
          </p:nvPr>
        </p:nvGraphicFramePr>
        <p:xfrm>
          <a:off x="1183728" y="4500537"/>
          <a:ext cx="3130062" cy="502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354">
                  <a:extLst>
                    <a:ext uri="{9D8B030D-6E8A-4147-A177-3AD203B41FA5}">
                      <a16:colId xmlns:a16="http://schemas.microsoft.com/office/drawing/2014/main" val="3346296044"/>
                    </a:ext>
                  </a:extLst>
                </a:gridCol>
                <a:gridCol w="1043354">
                  <a:extLst>
                    <a:ext uri="{9D8B030D-6E8A-4147-A177-3AD203B41FA5}">
                      <a16:colId xmlns:a16="http://schemas.microsoft.com/office/drawing/2014/main" val="3828149968"/>
                    </a:ext>
                  </a:extLst>
                </a:gridCol>
                <a:gridCol w="1043354">
                  <a:extLst>
                    <a:ext uri="{9D8B030D-6E8A-4147-A177-3AD203B41FA5}">
                      <a16:colId xmlns:a16="http://schemas.microsoft.com/office/drawing/2014/main" val="3060875914"/>
                    </a:ext>
                  </a:extLst>
                </a:gridCol>
              </a:tblGrid>
              <a:tr h="25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침실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454202"/>
                  </a:ext>
                </a:extLst>
              </a:tr>
              <a:tr h="251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190952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3557805" y="4281963"/>
            <a:ext cx="8563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>
                <a:latin typeface="+mn-ea"/>
              </a:rPr>
              <a:t>등록일 </a:t>
            </a:r>
            <a:r>
              <a:rPr lang="en-US" altLang="ko-KR" sz="600">
                <a:latin typeface="+mn-ea"/>
              </a:rPr>
              <a:t>: 2020.01.06</a:t>
            </a:r>
            <a:endParaRPr lang="ko-KR" altLang="en-US" sz="600">
              <a:latin typeface="+mn-ea"/>
            </a:endParaRPr>
          </a:p>
        </p:txBody>
      </p:sp>
      <p:sp>
        <p:nvSpPr>
          <p:cNvPr id="59" name="타원형 설명선 58"/>
          <p:cNvSpPr/>
          <p:nvPr/>
        </p:nvSpPr>
        <p:spPr>
          <a:xfrm>
            <a:off x="906206" y="3861440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83728" y="5137531"/>
            <a:ext cx="3130062" cy="2813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1278397" y="5151250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latin typeface="뫼비우스 Bold" panose="02000500000000000000" pitchFamily="2" charset="-127"/>
                <a:ea typeface="뫼비우스 Bold" panose="02000500000000000000" pitchFamily="2" charset="-127"/>
              </a:rPr>
              <a:t>위치 정보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28" y="5544032"/>
            <a:ext cx="3130062" cy="1170309"/>
          </a:xfrm>
          <a:prstGeom prst="rect">
            <a:avLst/>
          </a:prstGeom>
        </p:spPr>
      </p:pic>
      <p:sp>
        <p:nvSpPr>
          <p:cNvPr id="62" name="타원형 설명선 61"/>
          <p:cNvSpPr/>
          <p:nvPr/>
        </p:nvSpPr>
        <p:spPr>
          <a:xfrm>
            <a:off x="906206" y="5062802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567583" y="3449025"/>
            <a:ext cx="1997594" cy="16816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567583" y="3637792"/>
            <a:ext cx="17009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accent5"/>
                </a:solidFill>
              </a:rPr>
              <a:t>최신 </a:t>
            </a:r>
            <a:r>
              <a:rPr lang="en-US" altLang="ko-KR" sz="900" b="1">
                <a:solidFill>
                  <a:schemeClr val="accent5"/>
                </a:solidFill>
              </a:rPr>
              <a:t>Q&amp;A</a:t>
            </a:r>
          </a:p>
          <a:p>
            <a:endParaRPr lang="en-US" altLang="ko-KR" sz="900" b="1">
              <a:solidFill>
                <a:schemeClr val="accent5"/>
              </a:solidFill>
            </a:endParaRPr>
          </a:p>
          <a:p>
            <a:endParaRPr lang="en-US" altLang="ko-KR" sz="800"/>
          </a:p>
        </p:txBody>
      </p:sp>
      <p:sp>
        <p:nvSpPr>
          <p:cNvPr id="37" name="TextBox 36"/>
          <p:cNvSpPr txBox="1"/>
          <p:nvPr/>
        </p:nvSpPr>
        <p:spPr>
          <a:xfrm>
            <a:off x="4583355" y="3897872"/>
            <a:ext cx="1944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 err="1"/>
              <a:t>암요양병원</a:t>
            </a:r>
            <a:r>
              <a:rPr lang="ko-KR" altLang="en-US" sz="800" u="sng"/>
              <a:t> 어디가 </a:t>
            </a:r>
            <a:r>
              <a:rPr lang="ko-KR" altLang="en-US" sz="800" u="sng" err="1"/>
              <a:t>좋은지와</a:t>
            </a:r>
            <a:r>
              <a:rPr lang="ko-KR" altLang="en-US" sz="800" u="sng"/>
              <a:t> 비용 좀</a:t>
            </a:r>
            <a:r>
              <a:rPr lang="en-US" altLang="ko-KR" sz="800" u="sng"/>
              <a:t>…</a:t>
            </a:r>
          </a:p>
          <a:p>
            <a:endParaRPr lang="en-US" altLang="ko-KR" sz="800" u="sng"/>
          </a:p>
          <a:p>
            <a:r>
              <a:rPr lang="ko-KR" altLang="en-US" sz="800" u="sng"/>
              <a:t>요양병원 중환자실 비용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요양원과 요양병원의 차이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서울 요양병원 </a:t>
            </a:r>
            <a:r>
              <a:rPr lang="ko-KR" altLang="en-US" sz="800" u="sng" err="1"/>
              <a:t>관리잘</a:t>
            </a:r>
            <a:r>
              <a:rPr lang="ko-KR" altLang="en-US" sz="800" u="sng"/>
              <a:t> 하는 곳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요양병원 거동불편 </a:t>
            </a:r>
            <a:r>
              <a:rPr lang="ko-KR" altLang="en-US" sz="800" u="sng" err="1"/>
              <a:t>주빈등록증</a:t>
            </a:r>
            <a:r>
              <a:rPr lang="ko-KR" altLang="en-US" sz="800" u="sng"/>
              <a:t> 재발급</a:t>
            </a:r>
            <a:endParaRPr lang="en-US" altLang="ko-KR" sz="800" u="sng"/>
          </a:p>
        </p:txBody>
      </p:sp>
      <p:sp>
        <p:nvSpPr>
          <p:cNvPr id="38" name="직사각형 37"/>
          <p:cNvSpPr/>
          <p:nvPr/>
        </p:nvSpPr>
        <p:spPr>
          <a:xfrm>
            <a:off x="4548334" y="2016707"/>
            <a:ext cx="2015612" cy="1302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535435" y="2205474"/>
            <a:ext cx="17009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accent5"/>
                </a:solidFill>
              </a:rPr>
              <a:t>요양시설 이용 가이드</a:t>
            </a:r>
            <a:endParaRPr lang="en-US" altLang="ko-KR" sz="800"/>
          </a:p>
        </p:txBody>
      </p:sp>
      <p:sp>
        <p:nvSpPr>
          <p:cNvPr id="42" name="TextBox 41"/>
          <p:cNvSpPr txBox="1"/>
          <p:nvPr/>
        </p:nvSpPr>
        <p:spPr>
          <a:xfrm>
            <a:off x="4551207" y="2465554"/>
            <a:ext cx="1944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/>
              <a:t>좋은 요양기관 선택 방법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장기요양기관의 비용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장기요양기관의 시설의 종류</a:t>
            </a:r>
            <a:endParaRPr lang="en-US" altLang="ko-KR" sz="800" u="sng"/>
          </a:p>
        </p:txBody>
      </p:sp>
      <p:sp>
        <p:nvSpPr>
          <p:cNvPr id="43" name="직사각형 42"/>
          <p:cNvSpPr/>
          <p:nvPr/>
        </p:nvSpPr>
        <p:spPr>
          <a:xfrm>
            <a:off x="4568675" y="5229567"/>
            <a:ext cx="1996501" cy="1481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568676" y="5319452"/>
            <a:ext cx="17009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accent5"/>
                </a:solidFill>
              </a:rPr>
              <a:t>인기 </a:t>
            </a:r>
            <a:r>
              <a:rPr lang="en-US" altLang="ko-KR" sz="900" b="1">
                <a:solidFill>
                  <a:schemeClr val="accent5"/>
                </a:solidFill>
              </a:rPr>
              <a:t>Q&amp;A</a:t>
            </a:r>
          </a:p>
          <a:p>
            <a:endParaRPr lang="en-US" altLang="ko-KR" sz="900" b="1">
              <a:solidFill>
                <a:schemeClr val="accent5"/>
              </a:solidFill>
            </a:endParaRPr>
          </a:p>
          <a:p>
            <a:endParaRPr lang="en-US" altLang="ko-KR" sz="800"/>
          </a:p>
        </p:txBody>
      </p:sp>
      <p:sp>
        <p:nvSpPr>
          <p:cNvPr id="45" name="TextBox 44"/>
          <p:cNvSpPr txBox="1"/>
          <p:nvPr/>
        </p:nvSpPr>
        <p:spPr>
          <a:xfrm>
            <a:off x="4584448" y="5619275"/>
            <a:ext cx="19448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/>
              <a:t>요양보호사와 요양병원관리사 </a:t>
            </a:r>
            <a:r>
              <a:rPr lang="en-US" altLang="ko-KR" sz="800" u="sng"/>
              <a:t>(8)</a:t>
            </a:r>
          </a:p>
          <a:p>
            <a:endParaRPr lang="en-US" altLang="ko-KR" sz="800" u="sng"/>
          </a:p>
          <a:p>
            <a:r>
              <a:rPr lang="ko-KR" altLang="en-US" sz="800" u="sng"/>
              <a:t>요양병원 사이트 </a:t>
            </a:r>
            <a:r>
              <a:rPr lang="en-US" altLang="ko-KR" sz="800" u="sng"/>
              <a:t>(5)</a:t>
            </a:r>
          </a:p>
          <a:p>
            <a:endParaRPr lang="en-US" altLang="ko-KR" sz="800" u="sng"/>
          </a:p>
          <a:p>
            <a:r>
              <a:rPr lang="ko-KR" altLang="en-US" sz="800" u="sng"/>
              <a:t>요양병원 의료비 소득공제 가능여부 </a:t>
            </a:r>
            <a:r>
              <a:rPr lang="en-US" altLang="ko-KR" sz="800" u="sng"/>
              <a:t>(4)</a:t>
            </a:r>
          </a:p>
          <a:p>
            <a:endParaRPr lang="en-US" altLang="ko-KR" sz="800" u="sng"/>
          </a:p>
          <a:p>
            <a:r>
              <a:rPr lang="ko-KR" altLang="en-US" sz="800" u="sng"/>
              <a:t>투석할 수 있는 요양병원</a:t>
            </a:r>
            <a:r>
              <a:rPr lang="en-US" altLang="ko-KR" sz="800" u="sng"/>
              <a:t>? (3)</a:t>
            </a:r>
          </a:p>
        </p:txBody>
      </p:sp>
    </p:spTree>
    <p:extLst>
      <p:ext uri="{BB962C8B-B14F-4D97-AF65-F5344CB8AC3E}">
        <p14:creationId xmlns:p14="http://schemas.microsoft.com/office/powerpoint/2010/main" val="3775265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8954" y="826476"/>
            <a:ext cx="6725626" cy="60315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Front – </a:t>
            </a:r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요양시설 조회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47103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004850"/>
              </p:ext>
            </p:extLst>
          </p:nvPr>
        </p:nvGraphicFramePr>
        <p:xfrm>
          <a:off x="6911934" y="826476"/>
          <a:ext cx="2097251" cy="5214983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219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요양시설 조회 </a:t>
                      </a: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콘텐츠 보기</a:t>
                      </a: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바로 가기 메뉴 구성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평가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공단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정보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baseline="0" err="1">
                          <a:solidFill>
                            <a:schemeClr val="tx1"/>
                          </a:solidFill>
                        </a:rPr>
                        <a:t>평가정보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/>
                        <a:t>마우스 </a:t>
                      </a:r>
                      <a:r>
                        <a:rPr lang="ko-KR" altLang="en-US" sz="800" b="0" err="1"/>
                        <a:t>롤오버</a:t>
                      </a:r>
                      <a:r>
                        <a:rPr lang="ko-KR" altLang="en-US" sz="800" b="0"/>
                        <a:t> 시 </a:t>
                      </a:r>
                      <a:endParaRPr lang="en-US" altLang="ko-KR" sz="800" b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/>
                        <a:t>평가 항목의 설명 표시</a:t>
                      </a:r>
                      <a:r>
                        <a:rPr lang="en-US" altLang="ko-KR" sz="800" b="0" baseline="0"/>
                        <a:t>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b="0" baseline="0"/>
                        <a:t>기관운영 </a:t>
                      </a:r>
                      <a:r>
                        <a:rPr lang="en-US" altLang="ko-KR" sz="800" b="0" baseline="0"/>
                        <a:t>: </a:t>
                      </a:r>
                      <a:r>
                        <a:rPr lang="ko-KR" altLang="en-US" sz="800" b="0" baseline="0" err="1"/>
                        <a:t>기관운영과</a:t>
                      </a:r>
                      <a:r>
                        <a:rPr lang="ko-KR" altLang="en-US" sz="800" b="0" baseline="0"/>
                        <a:t> 종사자 후생복지 및 교육 등이 적합하게 이루어 지고 있는지를 평가</a:t>
                      </a:r>
                      <a:endParaRPr lang="en-US" altLang="ko-KR" sz="800" b="0" baseline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800" b="0" baseline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b="0" baseline="0" err="1"/>
                        <a:t>환경및안전</a:t>
                      </a:r>
                      <a:r>
                        <a:rPr lang="en-US" altLang="ko-KR" sz="800" b="0" baseline="0"/>
                        <a:t>: </a:t>
                      </a:r>
                      <a:r>
                        <a:rPr lang="ko-KR" altLang="en-US" sz="800" b="0" baseline="0"/>
                        <a:t>안전한 시설 설비</a:t>
                      </a:r>
                      <a:r>
                        <a:rPr lang="en-US" altLang="ko-KR" sz="800" b="0" baseline="0"/>
                        <a:t>, </a:t>
                      </a:r>
                      <a:r>
                        <a:rPr lang="ko-KR" altLang="en-US" sz="800" b="0" baseline="0"/>
                        <a:t>응급상황 대처 기반</a:t>
                      </a:r>
                      <a:r>
                        <a:rPr lang="en-US" altLang="ko-KR" sz="800" b="0" baseline="0"/>
                        <a:t>, </a:t>
                      </a:r>
                      <a:r>
                        <a:rPr lang="ko-KR" altLang="en-US" sz="800" b="0" baseline="0"/>
                        <a:t>수급자의 생활환경과 위험도 등을 평가</a:t>
                      </a:r>
                      <a:endParaRPr lang="en-US" altLang="ko-KR" sz="800" b="0" baseline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800" b="0" baseline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b="0" baseline="0"/>
                        <a:t>수급자권리보장 </a:t>
                      </a:r>
                      <a:r>
                        <a:rPr lang="en-US" altLang="ko-KR" sz="800" b="0" baseline="0"/>
                        <a:t>: </a:t>
                      </a:r>
                      <a:r>
                        <a:rPr lang="ko-KR" altLang="en-US" sz="800" b="0" baseline="0"/>
                        <a:t>수급자의 권리를 인지하고 존중하며 윤리적인 기관 운영이 이루어지는지 여부를 평가</a:t>
                      </a:r>
                      <a:endParaRPr lang="en-US" altLang="ko-KR" sz="800" b="0" baseline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800" b="0" baseline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b="0" baseline="0"/>
                        <a:t>급여제공과정 </a:t>
                      </a:r>
                      <a:r>
                        <a:rPr lang="en-US" altLang="ko-KR" sz="800" b="0" baseline="0"/>
                        <a:t>: </a:t>
                      </a:r>
                      <a:r>
                        <a:rPr lang="ko-KR" altLang="en-US" sz="800" b="0" baseline="0"/>
                        <a:t>기관이나 수급자의 생활공간에서 장기요양 급여가 효율적이고 효과적으로 제공되고 있는가 등을 평가</a:t>
                      </a:r>
                      <a:endParaRPr lang="en-US" altLang="ko-KR" sz="800" b="0" baseline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800" b="0" baseline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b="0" baseline="0"/>
                        <a:t>급여제공결과 </a:t>
                      </a:r>
                      <a:r>
                        <a:rPr lang="en-US" altLang="ko-KR" sz="800" b="0" baseline="0"/>
                        <a:t>: </a:t>
                      </a:r>
                      <a:r>
                        <a:rPr lang="ko-KR" altLang="en-US" sz="800" b="0" baseline="0"/>
                        <a:t>수급자의 만족도 및 상태호전여부 등을 평가</a:t>
                      </a:r>
                      <a:endParaRPr lang="en-US" altLang="ko-KR" sz="800" b="0"/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25534" y="826477"/>
            <a:ext cx="6729046" cy="3871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가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bg1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pic>
        <p:nvPicPr>
          <p:cNvPr id="48" name="그림 47" descr="character horizism :: 토끼캐릭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077" y="914855"/>
            <a:ext cx="183626" cy="213006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6519968" y="918279"/>
            <a:ext cx="209582" cy="2095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5968033" y="92907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산토끼님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088001" y="1772253"/>
            <a:ext cx="3326129" cy="5173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환ㄱ폐</a:t>
            </a:r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161196" y="1869647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u="sng">
                <a:solidFill>
                  <a:schemeClr val="accent5"/>
                </a:solidFill>
                <a:latin typeface="+mn-ea"/>
              </a:rPr>
              <a:t>희망주야간보호센터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62" y="2377478"/>
            <a:ext cx="1693011" cy="95050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161196" y="2070283"/>
            <a:ext cx="184377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u="sng">
                <a:solidFill>
                  <a:schemeClr val="accent5"/>
                </a:solidFill>
                <a:latin typeface="+mn-ea"/>
              </a:rPr>
              <a:t>서울특별시 구로구 중앙로 </a:t>
            </a:r>
            <a:r>
              <a:rPr lang="en-US" altLang="ko-KR" sz="600" b="1" u="sng">
                <a:solidFill>
                  <a:schemeClr val="accent5"/>
                </a:solidFill>
                <a:latin typeface="+mn-ea"/>
              </a:rPr>
              <a:t>79(</a:t>
            </a:r>
            <a:r>
              <a:rPr lang="ko-KR" altLang="en-US" sz="600" b="1" u="sng">
                <a:solidFill>
                  <a:schemeClr val="accent5"/>
                </a:solidFill>
                <a:latin typeface="+mn-ea"/>
              </a:rPr>
              <a:t>고척동</a:t>
            </a:r>
            <a:r>
              <a:rPr lang="en-US" altLang="ko-KR" sz="600" b="1" u="sng">
                <a:solidFill>
                  <a:schemeClr val="accent5"/>
                </a:solidFill>
                <a:latin typeface="+mn-ea"/>
              </a:rPr>
              <a:t>, </a:t>
            </a:r>
            <a:r>
              <a:rPr lang="ko-KR" altLang="en-US" sz="600" b="1" u="sng">
                <a:solidFill>
                  <a:schemeClr val="accent5"/>
                </a:solidFill>
                <a:latin typeface="+mn-ea"/>
              </a:rPr>
              <a:t>고척교회</a:t>
            </a:r>
            <a:r>
              <a:rPr lang="en-US" altLang="ko-KR" sz="600" b="1" u="sng">
                <a:solidFill>
                  <a:schemeClr val="accent5"/>
                </a:solidFill>
                <a:latin typeface="+mn-ea"/>
              </a:rPr>
              <a:t>)</a:t>
            </a:r>
            <a:endParaRPr lang="ko-KR" altLang="en-US" sz="600" b="1" u="sng">
              <a:solidFill>
                <a:schemeClr val="accent5"/>
              </a:solidFill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40380" y="1896036"/>
            <a:ext cx="12923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급여종류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주야간보호</a:t>
            </a:r>
            <a:endParaRPr lang="en-US" altLang="ko-KR" sz="700" b="1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평가결과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B 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등급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(2016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년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현재정원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34 / 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잔여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전화번호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en-US" altLang="ko-KR" sz="700" b="1" u="sng">
                <a:solidFill>
                  <a:schemeClr val="accent5"/>
                </a:solidFill>
                <a:latin typeface="+mn-ea"/>
              </a:rPr>
              <a:t>02-2681-0692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73744" y="2721332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★★★★★ </a:t>
            </a:r>
            <a:r>
              <a:rPr lang="en-US" altLang="ko-KR" sz="120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4.8</a:t>
            </a:r>
            <a:endParaRPr lang="ko-KR" altLang="en-US" sz="1200"/>
          </a:p>
        </p:txBody>
      </p:sp>
      <p:sp>
        <p:nvSpPr>
          <p:cNvPr id="62" name="TextBox 61"/>
          <p:cNvSpPr txBox="1"/>
          <p:nvPr/>
        </p:nvSpPr>
        <p:spPr>
          <a:xfrm>
            <a:off x="3126643" y="3086554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>
                <a:solidFill>
                  <a:schemeClr val="accent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리뷰 </a:t>
            </a:r>
            <a:r>
              <a:rPr lang="en-US" altLang="ko-KR" sz="900" u="sng">
                <a:solidFill>
                  <a:schemeClr val="accent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10 | </a:t>
            </a:r>
            <a:r>
              <a:rPr lang="ko-KR" altLang="en-US" sz="900" u="sng">
                <a:solidFill>
                  <a:schemeClr val="accent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답글 </a:t>
            </a:r>
            <a:r>
              <a:rPr lang="en-US" altLang="ko-KR" sz="900" u="sng">
                <a:solidFill>
                  <a:schemeClr val="accent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8</a:t>
            </a:r>
            <a:endParaRPr lang="ko-KR" altLang="en-US" sz="900" u="sng">
              <a:solidFill>
                <a:schemeClr val="accent5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083389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기본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747938" y="1511641"/>
            <a:ext cx="670289" cy="257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평가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2413615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082776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3841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인터뷰</a:t>
            </a:r>
          </a:p>
        </p:txBody>
      </p:sp>
      <p:sp>
        <p:nvSpPr>
          <p:cNvPr id="86" name="타원형 설명선 85"/>
          <p:cNvSpPr/>
          <p:nvPr/>
        </p:nvSpPr>
        <p:spPr>
          <a:xfrm>
            <a:off x="1610643" y="1301806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2" name="아래쪽 화살표 91"/>
          <p:cNvSpPr/>
          <p:nvPr/>
        </p:nvSpPr>
        <p:spPr>
          <a:xfrm>
            <a:off x="6624759" y="6377320"/>
            <a:ext cx="459642" cy="4278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7145215" y="655210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스크롤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183728" y="3561858"/>
            <a:ext cx="3130062" cy="2813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278397" y="3569191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latin typeface="뫼비우스 Bold" panose="02000500000000000000" pitchFamily="2" charset="-127"/>
                <a:ea typeface="뫼비우스 Bold" panose="02000500000000000000" pitchFamily="2" charset="-127"/>
              </a:rPr>
              <a:t>평가 정보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927589"/>
              </p:ext>
            </p:extLst>
          </p:nvPr>
        </p:nvGraphicFramePr>
        <p:xfrm>
          <a:off x="1183728" y="4118093"/>
          <a:ext cx="3130062" cy="1508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354">
                  <a:extLst>
                    <a:ext uri="{9D8B030D-6E8A-4147-A177-3AD203B41FA5}">
                      <a16:colId xmlns:a16="http://schemas.microsoft.com/office/drawing/2014/main" val="3346296044"/>
                    </a:ext>
                  </a:extLst>
                </a:gridCol>
                <a:gridCol w="1043354">
                  <a:extLst>
                    <a:ext uri="{9D8B030D-6E8A-4147-A177-3AD203B41FA5}">
                      <a16:colId xmlns:a16="http://schemas.microsoft.com/office/drawing/2014/main" val="3828149968"/>
                    </a:ext>
                  </a:extLst>
                </a:gridCol>
                <a:gridCol w="1043354">
                  <a:extLst>
                    <a:ext uri="{9D8B030D-6E8A-4147-A177-3AD203B41FA5}">
                      <a16:colId xmlns:a16="http://schemas.microsoft.com/office/drawing/2014/main" val="3060875914"/>
                    </a:ext>
                  </a:extLst>
                </a:gridCol>
              </a:tblGrid>
              <a:tr h="25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평가 항목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평가 점수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별점</a:t>
                      </a:r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454202"/>
                  </a:ext>
                </a:extLst>
              </a:tr>
              <a:tr h="25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기관 운영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73</a:t>
                      </a:r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★★★☆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190952"/>
                  </a:ext>
                </a:extLst>
              </a:tr>
              <a:tr h="25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환경 및 안전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95</a:t>
                      </a:r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★★★★☆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348807"/>
                  </a:ext>
                </a:extLst>
              </a:tr>
              <a:tr h="25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수급자</a:t>
                      </a:r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권리보장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</a:t>
                      </a:r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★★★★★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326095"/>
                  </a:ext>
                </a:extLst>
              </a:tr>
              <a:tr h="25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급여제공</a:t>
                      </a:r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과정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75</a:t>
                      </a:r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★★★☆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144588"/>
                  </a:ext>
                </a:extLst>
              </a:tr>
              <a:tr h="25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급여제공</a:t>
                      </a:r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결과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79</a:t>
                      </a:r>
                      <a:r>
                        <a:rPr lang="ko-KR" altLang="en-US" sz="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★★★☆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93804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3557805" y="3899519"/>
            <a:ext cx="8563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>
                <a:latin typeface="+mn-ea"/>
              </a:rPr>
              <a:t>평가일 </a:t>
            </a:r>
            <a:r>
              <a:rPr lang="en-US" altLang="ko-KR" sz="600">
                <a:latin typeface="+mn-ea"/>
              </a:rPr>
              <a:t>: 2016.04.04</a:t>
            </a:r>
            <a:endParaRPr lang="ko-KR" altLang="en-US" sz="600">
              <a:latin typeface="+mn-ea"/>
            </a:endParaRPr>
          </a:p>
        </p:txBody>
      </p:sp>
      <p:sp>
        <p:nvSpPr>
          <p:cNvPr id="49" name="타원형 설명선 48"/>
          <p:cNvSpPr/>
          <p:nvPr/>
        </p:nvSpPr>
        <p:spPr>
          <a:xfrm>
            <a:off x="906206" y="3478996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2902" y="5788565"/>
            <a:ext cx="2056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rgbClr val="0000FF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2016</a:t>
            </a:r>
            <a:r>
              <a:rPr lang="ko-KR" altLang="en-US" sz="1100">
                <a:solidFill>
                  <a:srgbClr val="0000FF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년 정기평가 등급 </a:t>
            </a:r>
            <a:r>
              <a:rPr lang="en-US" altLang="ko-KR" sz="1100">
                <a:solidFill>
                  <a:srgbClr val="0000FF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: B(</a:t>
            </a:r>
            <a:r>
              <a:rPr lang="ko-KR" altLang="en-US" sz="1100">
                <a:solidFill>
                  <a:srgbClr val="0000FF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우수</a:t>
            </a:r>
            <a:r>
              <a:rPr lang="en-US" altLang="ko-KR" sz="1100">
                <a:solidFill>
                  <a:srgbClr val="0000FF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83728" y="6160343"/>
            <a:ext cx="31710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>
                <a:latin typeface="+mn-ea"/>
              </a:rPr>
              <a:t>* </a:t>
            </a:r>
            <a:r>
              <a:rPr lang="ko-KR" altLang="en-US" sz="600">
                <a:latin typeface="+mn-ea"/>
              </a:rPr>
              <a:t>평가등급 </a:t>
            </a:r>
            <a:r>
              <a:rPr lang="en-US" altLang="ko-KR" sz="600">
                <a:latin typeface="+mn-ea"/>
              </a:rPr>
              <a:t>: A(</a:t>
            </a:r>
            <a:r>
              <a:rPr lang="ko-KR" altLang="en-US" sz="600">
                <a:latin typeface="+mn-ea"/>
              </a:rPr>
              <a:t>최우수</a:t>
            </a:r>
            <a:r>
              <a:rPr lang="en-US" altLang="ko-KR" sz="600">
                <a:latin typeface="+mn-ea"/>
              </a:rPr>
              <a:t>), B(</a:t>
            </a:r>
            <a:r>
              <a:rPr lang="ko-KR" altLang="en-US" sz="600">
                <a:latin typeface="+mn-ea"/>
              </a:rPr>
              <a:t>우수</a:t>
            </a:r>
            <a:r>
              <a:rPr lang="en-US" altLang="ko-KR" sz="600">
                <a:latin typeface="+mn-ea"/>
              </a:rPr>
              <a:t>), C(</a:t>
            </a:r>
            <a:r>
              <a:rPr lang="ko-KR" altLang="en-US" sz="600">
                <a:latin typeface="+mn-ea"/>
              </a:rPr>
              <a:t>양호</a:t>
            </a:r>
            <a:r>
              <a:rPr lang="en-US" altLang="ko-KR" sz="600">
                <a:latin typeface="+mn-ea"/>
              </a:rPr>
              <a:t>), D(</a:t>
            </a:r>
            <a:r>
              <a:rPr lang="ko-KR" altLang="en-US" sz="600">
                <a:latin typeface="+mn-ea"/>
              </a:rPr>
              <a:t>보통</a:t>
            </a:r>
            <a:r>
              <a:rPr lang="en-US" altLang="ko-KR" sz="600">
                <a:latin typeface="+mn-ea"/>
              </a:rPr>
              <a:t>), E(</a:t>
            </a:r>
            <a:r>
              <a:rPr lang="ko-KR" altLang="en-US" sz="600">
                <a:latin typeface="+mn-ea"/>
              </a:rPr>
              <a:t>미흡</a:t>
            </a:r>
            <a:r>
              <a:rPr lang="en-US" altLang="ko-KR" sz="600">
                <a:latin typeface="+mn-ea"/>
              </a:rPr>
              <a:t>)</a:t>
            </a:r>
          </a:p>
          <a:p>
            <a:r>
              <a:rPr lang="en-US" altLang="ko-KR" sz="600">
                <a:latin typeface="+mn-ea"/>
              </a:rPr>
              <a:t>* </a:t>
            </a:r>
            <a:r>
              <a:rPr lang="ko-KR" altLang="en-US" sz="600" err="1">
                <a:latin typeface="+mn-ea"/>
              </a:rPr>
              <a:t>평가거부</a:t>
            </a:r>
            <a:r>
              <a:rPr lang="ko-KR" altLang="en-US" sz="600">
                <a:latin typeface="+mn-ea"/>
              </a:rPr>
              <a:t> </a:t>
            </a:r>
            <a:r>
              <a:rPr lang="en-US" altLang="ko-KR" sz="600">
                <a:latin typeface="+mn-ea"/>
              </a:rPr>
              <a:t>: </a:t>
            </a:r>
            <a:r>
              <a:rPr lang="ko-KR" altLang="en-US" sz="600">
                <a:latin typeface="+mn-ea"/>
              </a:rPr>
              <a:t>자료제출이나 평가를 거부한 기관</a:t>
            </a:r>
            <a:endParaRPr lang="en-US" altLang="ko-KR" sz="600">
              <a:latin typeface="+mn-ea"/>
            </a:endParaRPr>
          </a:p>
          <a:p>
            <a:r>
              <a:rPr lang="en-US" altLang="ko-KR" sz="600">
                <a:latin typeface="+mn-ea"/>
              </a:rPr>
              <a:t>* </a:t>
            </a:r>
            <a:r>
              <a:rPr lang="ko-KR" altLang="en-US" sz="600" err="1">
                <a:latin typeface="+mn-ea"/>
              </a:rPr>
              <a:t>신설기관</a:t>
            </a:r>
            <a:r>
              <a:rPr lang="ko-KR" altLang="en-US" sz="600">
                <a:latin typeface="+mn-ea"/>
              </a:rPr>
              <a:t> </a:t>
            </a:r>
            <a:r>
              <a:rPr lang="en-US" altLang="ko-KR" sz="600">
                <a:latin typeface="+mn-ea"/>
              </a:rPr>
              <a:t>: </a:t>
            </a:r>
            <a:r>
              <a:rPr lang="ko-KR" altLang="en-US" sz="600">
                <a:latin typeface="+mn-ea"/>
              </a:rPr>
              <a:t>평가대상기관 선정 시점 이후 지정 설치된 기관</a:t>
            </a:r>
            <a:endParaRPr lang="en-US" altLang="ko-KR" sz="600">
              <a:latin typeface="+mn-ea"/>
            </a:endParaRPr>
          </a:p>
          <a:p>
            <a:r>
              <a:rPr lang="en-US" altLang="ko-KR" sz="600">
                <a:latin typeface="+mn-ea"/>
              </a:rPr>
              <a:t>* </a:t>
            </a:r>
            <a:r>
              <a:rPr lang="ko-KR" altLang="en-US" sz="600" err="1">
                <a:latin typeface="+mn-ea"/>
              </a:rPr>
              <a:t>평가비대상</a:t>
            </a:r>
            <a:r>
              <a:rPr lang="ko-KR" altLang="en-US" sz="600">
                <a:latin typeface="+mn-ea"/>
              </a:rPr>
              <a:t> </a:t>
            </a:r>
            <a:r>
              <a:rPr lang="en-US" altLang="ko-KR" sz="600">
                <a:latin typeface="+mn-ea"/>
              </a:rPr>
              <a:t>: </a:t>
            </a:r>
            <a:r>
              <a:rPr lang="ko-KR" altLang="en-US" sz="600">
                <a:latin typeface="+mn-ea"/>
              </a:rPr>
              <a:t>휴</a:t>
            </a:r>
            <a:r>
              <a:rPr lang="en-US" altLang="ko-KR" sz="600">
                <a:latin typeface="+mn-ea"/>
              </a:rPr>
              <a:t>,</a:t>
            </a:r>
            <a:r>
              <a:rPr lang="ko-KR" altLang="en-US" sz="600">
                <a:latin typeface="+mn-ea"/>
              </a:rPr>
              <a:t>폐업</a:t>
            </a:r>
            <a:r>
              <a:rPr lang="en-US" altLang="ko-KR" sz="600">
                <a:latin typeface="+mn-ea"/>
              </a:rPr>
              <a:t>, </a:t>
            </a:r>
            <a:r>
              <a:rPr lang="ko-KR" altLang="en-US" sz="600" err="1">
                <a:latin typeface="+mn-ea"/>
              </a:rPr>
              <a:t>적용종료</a:t>
            </a:r>
            <a:r>
              <a:rPr lang="en-US" altLang="ko-KR" sz="600">
                <a:latin typeface="+mn-ea"/>
              </a:rPr>
              <a:t>, </a:t>
            </a:r>
            <a:r>
              <a:rPr lang="ko-KR" altLang="en-US" sz="600">
                <a:latin typeface="+mn-ea"/>
              </a:rPr>
              <a:t>업무정지</a:t>
            </a:r>
            <a:r>
              <a:rPr lang="en-US" altLang="ko-KR" sz="600">
                <a:latin typeface="+mn-ea"/>
              </a:rPr>
              <a:t>, </a:t>
            </a:r>
            <a:r>
              <a:rPr lang="ko-KR" altLang="en-US" sz="600">
                <a:latin typeface="+mn-ea"/>
              </a:rPr>
              <a:t>지정취소</a:t>
            </a:r>
            <a:r>
              <a:rPr lang="en-US" altLang="ko-KR" sz="600">
                <a:latin typeface="+mn-ea"/>
              </a:rPr>
              <a:t>, </a:t>
            </a:r>
            <a:r>
              <a:rPr lang="ko-KR" altLang="en-US" sz="600">
                <a:latin typeface="+mn-ea"/>
              </a:rPr>
              <a:t>폐쇄명령</a:t>
            </a:r>
            <a:r>
              <a:rPr lang="en-US" altLang="ko-KR" sz="600">
                <a:latin typeface="+mn-ea"/>
              </a:rPr>
              <a:t>, </a:t>
            </a:r>
          </a:p>
          <a:p>
            <a:r>
              <a:rPr lang="ko-KR" altLang="en-US" sz="600">
                <a:latin typeface="+mn-ea"/>
              </a:rPr>
              <a:t>                   </a:t>
            </a:r>
            <a:r>
              <a:rPr lang="ko-KR" altLang="en-US" sz="600" err="1">
                <a:latin typeface="+mn-ea"/>
              </a:rPr>
              <a:t>평균수급자</a:t>
            </a:r>
            <a:r>
              <a:rPr lang="ko-KR" altLang="en-US" sz="600">
                <a:latin typeface="+mn-ea"/>
              </a:rPr>
              <a:t> </a:t>
            </a:r>
            <a:r>
              <a:rPr lang="en-US" altLang="ko-KR" sz="600">
                <a:latin typeface="+mn-ea"/>
              </a:rPr>
              <a:t>3</a:t>
            </a:r>
            <a:r>
              <a:rPr lang="ko-KR" altLang="en-US" sz="600" err="1">
                <a:latin typeface="+mn-ea"/>
              </a:rPr>
              <a:t>인미만</a:t>
            </a:r>
            <a:r>
              <a:rPr lang="ko-KR" altLang="en-US" sz="600">
                <a:latin typeface="+mn-ea"/>
              </a:rPr>
              <a:t> 기관 등의 사유로 </a:t>
            </a:r>
            <a:r>
              <a:rPr lang="ko-KR" altLang="en-US" sz="600" err="1">
                <a:latin typeface="+mn-ea"/>
              </a:rPr>
              <a:t>평가연도에</a:t>
            </a:r>
            <a:r>
              <a:rPr lang="ko-KR" altLang="en-US" sz="600">
                <a:latin typeface="+mn-ea"/>
              </a:rPr>
              <a:t> 평가 받지 못한 기관 </a:t>
            </a:r>
            <a:endParaRPr lang="en-US" altLang="ko-KR" sz="600">
              <a:latin typeface="+mn-ea"/>
            </a:endParaRPr>
          </a:p>
        </p:txBody>
      </p:sp>
      <p:sp>
        <p:nvSpPr>
          <p:cNvPr id="51" name="타원형 설명선 50"/>
          <p:cNvSpPr/>
          <p:nvPr/>
        </p:nvSpPr>
        <p:spPr>
          <a:xfrm>
            <a:off x="1019123" y="4253184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78397" y="4359224"/>
            <a:ext cx="862143" cy="1267239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567583" y="3449025"/>
            <a:ext cx="1997594" cy="16816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567583" y="3637792"/>
            <a:ext cx="17009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accent5"/>
                </a:solidFill>
              </a:rPr>
              <a:t>최신 </a:t>
            </a:r>
            <a:r>
              <a:rPr lang="en-US" altLang="ko-KR" sz="900" b="1">
                <a:solidFill>
                  <a:schemeClr val="accent5"/>
                </a:solidFill>
              </a:rPr>
              <a:t>Q&amp;A</a:t>
            </a:r>
          </a:p>
          <a:p>
            <a:endParaRPr lang="en-US" altLang="ko-KR" sz="900" b="1">
              <a:solidFill>
                <a:schemeClr val="accent5"/>
              </a:solidFill>
            </a:endParaRPr>
          </a:p>
          <a:p>
            <a:endParaRPr lang="en-US" altLang="ko-KR" sz="800"/>
          </a:p>
        </p:txBody>
      </p:sp>
      <p:sp>
        <p:nvSpPr>
          <p:cNvPr id="41" name="TextBox 40"/>
          <p:cNvSpPr txBox="1"/>
          <p:nvPr/>
        </p:nvSpPr>
        <p:spPr>
          <a:xfrm>
            <a:off x="4583355" y="3897872"/>
            <a:ext cx="1944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 err="1"/>
              <a:t>암요양병원</a:t>
            </a:r>
            <a:r>
              <a:rPr lang="ko-KR" altLang="en-US" sz="800" u="sng"/>
              <a:t> 어디가 </a:t>
            </a:r>
            <a:r>
              <a:rPr lang="ko-KR" altLang="en-US" sz="800" u="sng" err="1"/>
              <a:t>좋은지와</a:t>
            </a:r>
            <a:r>
              <a:rPr lang="ko-KR" altLang="en-US" sz="800" u="sng"/>
              <a:t> 비용 좀</a:t>
            </a:r>
            <a:r>
              <a:rPr lang="en-US" altLang="ko-KR" sz="800" u="sng"/>
              <a:t>…</a:t>
            </a:r>
          </a:p>
          <a:p>
            <a:endParaRPr lang="en-US" altLang="ko-KR" sz="800" u="sng"/>
          </a:p>
          <a:p>
            <a:r>
              <a:rPr lang="ko-KR" altLang="en-US" sz="800" u="sng"/>
              <a:t>요양병원 중환자실 비용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요양원과 요양병원의 차이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서울 요양병원 </a:t>
            </a:r>
            <a:r>
              <a:rPr lang="ko-KR" altLang="en-US" sz="800" u="sng" err="1"/>
              <a:t>관리잘</a:t>
            </a:r>
            <a:r>
              <a:rPr lang="ko-KR" altLang="en-US" sz="800" u="sng"/>
              <a:t> 하는 곳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요양병원 거동불편 </a:t>
            </a:r>
            <a:r>
              <a:rPr lang="ko-KR" altLang="en-US" sz="800" u="sng" err="1"/>
              <a:t>주빈등록증</a:t>
            </a:r>
            <a:r>
              <a:rPr lang="ko-KR" altLang="en-US" sz="800" u="sng"/>
              <a:t> 재발급</a:t>
            </a:r>
            <a:endParaRPr lang="en-US" altLang="ko-KR" sz="800" u="sng"/>
          </a:p>
        </p:txBody>
      </p:sp>
      <p:sp>
        <p:nvSpPr>
          <p:cNvPr id="42" name="직사각형 41"/>
          <p:cNvSpPr/>
          <p:nvPr/>
        </p:nvSpPr>
        <p:spPr>
          <a:xfrm>
            <a:off x="4548334" y="2016707"/>
            <a:ext cx="2015612" cy="1302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535435" y="2205474"/>
            <a:ext cx="17009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accent5"/>
                </a:solidFill>
              </a:rPr>
              <a:t>요양기관 이용 가이드</a:t>
            </a:r>
            <a:endParaRPr lang="en-US" altLang="ko-KR" sz="800"/>
          </a:p>
        </p:txBody>
      </p:sp>
      <p:sp>
        <p:nvSpPr>
          <p:cNvPr id="52" name="TextBox 51"/>
          <p:cNvSpPr txBox="1"/>
          <p:nvPr/>
        </p:nvSpPr>
        <p:spPr>
          <a:xfrm>
            <a:off x="4551207" y="2465554"/>
            <a:ext cx="1944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/>
              <a:t>좋은 요양기관 선택 방법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장기요양기관의 비용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장기요양기관의 시설의 종류</a:t>
            </a:r>
            <a:endParaRPr lang="en-US" altLang="ko-KR" sz="800" u="sng"/>
          </a:p>
        </p:txBody>
      </p:sp>
      <p:sp>
        <p:nvSpPr>
          <p:cNvPr id="53" name="직사각형 52"/>
          <p:cNvSpPr/>
          <p:nvPr/>
        </p:nvSpPr>
        <p:spPr>
          <a:xfrm>
            <a:off x="4568675" y="5229567"/>
            <a:ext cx="1996501" cy="1481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568676" y="5319452"/>
            <a:ext cx="17009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accent5"/>
                </a:solidFill>
              </a:rPr>
              <a:t>인기 </a:t>
            </a:r>
            <a:r>
              <a:rPr lang="en-US" altLang="ko-KR" sz="900" b="1">
                <a:solidFill>
                  <a:schemeClr val="accent5"/>
                </a:solidFill>
              </a:rPr>
              <a:t>Q&amp;A</a:t>
            </a:r>
          </a:p>
          <a:p>
            <a:endParaRPr lang="en-US" altLang="ko-KR" sz="900" b="1">
              <a:solidFill>
                <a:schemeClr val="accent5"/>
              </a:solidFill>
            </a:endParaRPr>
          </a:p>
          <a:p>
            <a:endParaRPr lang="en-US" altLang="ko-KR" sz="800"/>
          </a:p>
        </p:txBody>
      </p:sp>
      <p:sp>
        <p:nvSpPr>
          <p:cNvPr id="64" name="TextBox 63"/>
          <p:cNvSpPr txBox="1"/>
          <p:nvPr/>
        </p:nvSpPr>
        <p:spPr>
          <a:xfrm>
            <a:off x="4584448" y="5619275"/>
            <a:ext cx="19448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/>
              <a:t>요양보호사와 요양병원관리사 </a:t>
            </a:r>
            <a:r>
              <a:rPr lang="en-US" altLang="ko-KR" sz="800" u="sng"/>
              <a:t>(8)</a:t>
            </a:r>
          </a:p>
          <a:p>
            <a:endParaRPr lang="en-US" altLang="ko-KR" sz="800" u="sng"/>
          </a:p>
          <a:p>
            <a:r>
              <a:rPr lang="ko-KR" altLang="en-US" sz="800" u="sng"/>
              <a:t>요양병원 사이트 </a:t>
            </a:r>
            <a:r>
              <a:rPr lang="en-US" altLang="ko-KR" sz="800" u="sng"/>
              <a:t>(5)</a:t>
            </a:r>
          </a:p>
          <a:p>
            <a:endParaRPr lang="en-US" altLang="ko-KR" sz="800" u="sng"/>
          </a:p>
          <a:p>
            <a:r>
              <a:rPr lang="ko-KR" altLang="en-US" sz="800" u="sng"/>
              <a:t>요양병원 의료비 소득공제 가능여부 </a:t>
            </a:r>
            <a:r>
              <a:rPr lang="en-US" altLang="ko-KR" sz="800" u="sng"/>
              <a:t>(4)</a:t>
            </a:r>
          </a:p>
          <a:p>
            <a:endParaRPr lang="en-US" altLang="ko-KR" sz="800" u="sng"/>
          </a:p>
          <a:p>
            <a:r>
              <a:rPr lang="ko-KR" altLang="en-US" sz="800" u="sng"/>
              <a:t>투석할 수 있는 요양병원</a:t>
            </a:r>
            <a:r>
              <a:rPr lang="en-US" altLang="ko-KR" sz="800" u="sng"/>
              <a:t>? (3)</a:t>
            </a:r>
          </a:p>
        </p:txBody>
      </p:sp>
    </p:spTree>
    <p:extLst>
      <p:ext uri="{BB962C8B-B14F-4D97-AF65-F5344CB8AC3E}">
        <p14:creationId xmlns:p14="http://schemas.microsoft.com/office/powerpoint/2010/main" val="267051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정보 플랫폼 컨셉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55738" y="2358297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환자</a:t>
            </a:r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/</a:t>
            </a:r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보호자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965222" y="236064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요양기관</a:t>
            </a:r>
          </a:p>
        </p:txBody>
      </p:sp>
      <p:pic>
        <p:nvPicPr>
          <p:cNvPr id="33" name="그림 32" descr="File:User font awesome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694" y="1644155"/>
            <a:ext cx="651937" cy="651937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7233876" y="1662060"/>
            <a:ext cx="480921" cy="634344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40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375784" y="2169900"/>
            <a:ext cx="207169" cy="1285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40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334791" y="1732406"/>
            <a:ext cx="106774" cy="958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40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334791" y="1874306"/>
            <a:ext cx="106774" cy="958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40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334791" y="2022350"/>
            <a:ext cx="106774" cy="958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40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515227" y="1732406"/>
            <a:ext cx="106774" cy="958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40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515227" y="1874306"/>
            <a:ext cx="106774" cy="958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40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515227" y="2022350"/>
            <a:ext cx="106774" cy="958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40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50365" y="1661748"/>
            <a:ext cx="480921" cy="63434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60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310407" y="1720922"/>
            <a:ext cx="362638" cy="3908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60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444210" y="2151988"/>
            <a:ext cx="100352" cy="100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60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88411" y="2419852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뫼비우스 Bold" panose="02000500000000000000" pitchFamily="2" charset="-127"/>
                <a:ea typeface="뫼비우스 Bold" panose="02000500000000000000" pitchFamily="2" charset="-127"/>
              </a:rPr>
              <a:t>정보 플랫폼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2204352" y="1828224"/>
            <a:ext cx="16764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799911" y="1466656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뫼비우스 Bold" panose="02000500000000000000" pitchFamily="2" charset="-127"/>
                <a:ea typeface="뫼비우스 Bold" panose="02000500000000000000" pitchFamily="2" charset="-127"/>
              </a:rPr>
              <a:t>정보</a:t>
            </a:r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5178385" y="1828224"/>
            <a:ext cx="16764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710711" y="1466656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뫼비우스 Bold" panose="02000500000000000000" pitchFamily="2" charset="-127"/>
                <a:ea typeface="뫼비우스 Bold" panose="02000500000000000000" pitchFamily="2" charset="-127"/>
              </a:rPr>
              <a:t>정보</a:t>
            </a: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2204352" y="2092269"/>
            <a:ext cx="16764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5178385" y="2092269"/>
            <a:ext cx="16764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710711" y="2169900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뫼비우스 Bold" panose="02000500000000000000" pitchFamily="2" charset="-127"/>
                <a:ea typeface="뫼비우스 Bold" panose="02000500000000000000" pitchFamily="2" charset="-127"/>
              </a:rPr>
              <a:t>참여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799912" y="2169900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뫼비우스 Bold" panose="02000500000000000000" pitchFamily="2" charset="-127"/>
                <a:ea typeface="뫼비우스 Bold" panose="02000500000000000000" pitchFamily="2" charset="-127"/>
              </a:rPr>
              <a:t>참여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1562100" y="3302509"/>
            <a:ext cx="1875824" cy="344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요양시설의 이해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1562100" y="3717264"/>
            <a:ext cx="1875824" cy="344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장기요양보험의 이해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1562100" y="4132019"/>
            <a:ext cx="1875824" cy="344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요양시설의 선택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1562100" y="4546774"/>
            <a:ext cx="1875824" cy="344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요양시설의 생활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562100" y="4961529"/>
            <a:ext cx="1875824" cy="344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요양이 필요한 질병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1562100" y="5789287"/>
            <a:ext cx="1875824" cy="3442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요양시설의 정보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562100" y="5376284"/>
            <a:ext cx="1875824" cy="344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지식 공유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853440" y="3302509"/>
            <a:ext cx="619794" cy="20032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정보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853440" y="5376284"/>
            <a:ext cx="619794" cy="3442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참여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6295964" y="3302509"/>
            <a:ext cx="1875824" cy="344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요양시설의 이해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6295964" y="3717264"/>
            <a:ext cx="1875824" cy="344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장기요양보험의 이해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6295964" y="4132019"/>
            <a:ext cx="1875824" cy="344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요양시설의 창업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6295964" y="4546774"/>
            <a:ext cx="1875824" cy="344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보험 </a:t>
            </a:r>
            <a:r>
              <a:rPr lang="ko-KR" altLang="en-US" sz="1400" err="1">
                <a:solidFill>
                  <a:schemeClr val="tx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수급자</a:t>
            </a:r>
            <a:r>
              <a:rPr lang="ko-KR" altLang="en-US" sz="1400">
                <a:solidFill>
                  <a:schemeClr val="tx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확보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6295964" y="4961529"/>
            <a:ext cx="1875824" cy="344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요양시설의 운영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6295964" y="5788941"/>
            <a:ext cx="1875824" cy="3442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구인</a:t>
            </a:r>
            <a:r>
              <a:rPr lang="en-US" altLang="ko-KR" sz="1400">
                <a:solidFill>
                  <a:schemeClr val="tx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/</a:t>
            </a:r>
            <a:r>
              <a:rPr lang="ko-KR" altLang="en-US" sz="1400">
                <a:solidFill>
                  <a:schemeClr val="tx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구직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6295964" y="5376284"/>
            <a:ext cx="1875824" cy="344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지식 공유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5587304" y="3302509"/>
            <a:ext cx="619794" cy="20032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정보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5587304" y="5376284"/>
            <a:ext cx="619794" cy="3442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참여</a:t>
            </a:r>
          </a:p>
        </p:txBody>
      </p:sp>
      <p:sp>
        <p:nvSpPr>
          <p:cNvPr id="93" name="위로 굽은 화살표 92"/>
          <p:cNvSpPr/>
          <p:nvPr/>
        </p:nvSpPr>
        <p:spPr>
          <a:xfrm rot="5400000">
            <a:off x="4360863" y="2997147"/>
            <a:ext cx="1117444" cy="950750"/>
          </a:xfrm>
          <a:prstGeom prst="bentUpArrow">
            <a:avLst>
              <a:gd name="adj1" fmla="val 13863"/>
              <a:gd name="adj2" fmla="val 16403"/>
              <a:gd name="adj3" fmla="val 201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40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4" name="위로 굽은 화살표 93"/>
          <p:cNvSpPr/>
          <p:nvPr/>
        </p:nvSpPr>
        <p:spPr>
          <a:xfrm rot="16200000" flipH="1">
            <a:off x="3537903" y="2997147"/>
            <a:ext cx="1117444" cy="950750"/>
          </a:xfrm>
          <a:prstGeom prst="bentUpArrow">
            <a:avLst>
              <a:gd name="adj1" fmla="val 13863"/>
              <a:gd name="adj2" fmla="val 16403"/>
              <a:gd name="adj3" fmla="val 201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40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53440" y="5788941"/>
            <a:ext cx="619794" cy="3442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검색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587304" y="5786361"/>
            <a:ext cx="619794" cy="3442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검색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6169" y="1055077"/>
            <a:ext cx="4614515" cy="53926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774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8954" y="826476"/>
            <a:ext cx="6725626" cy="60315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Front - </a:t>
            </a:r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요양시설 조회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47103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716437"/>
              </p:ext>
            </p:extLst>
          </p:nvPr>
        </p:nvGraphicFramePr>
        <p:xfrm>
          <a:off x="6911934" y="826476"/>
          <a:ext cx="2097251" cy="420394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219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요양시설 조회 </a:t>
                      </a: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콘텐츠 보기</a:t>
                      </a: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바로 가기 메뉴 구성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리뷰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평균 리뷰 평점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/>
                        <a:t>별명</a:t>
                      </a:r>
                      <a:r>
                        <a:rPr lang="en-US" altLang="ko-KR" sz="800" b="0"/>
                        <a:t>, </a:t>
                      </a:r>
                      <a:r>
                        <a:rPr lang="ko-KR" altLang="en-US" sz="800" b="0"/>
                        <a:t>클릭 시 </a:t>
                      </a:r>
                      <a:endParaRPr lang="en-US" altLang="ko-KR" sz="800" b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/>
                        <a:t>해당 사용자의 리뷰 글 모음 페이지 연결</a:t>
                      </a:r>
                      <a:endParaRPr lang="en-US" altLang="ko-KR" sz="800" b="0"/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/>
                        <a:t>도움</a:t>
                      </a:r>
                      <a:r>
                        <a:rPr lang="ko-KR" altLang="en-US" sz="800" b="0" baseline="0"/>
                        <a:t> 카운트</a:t>
                      </a:r>
                      <a:endParaRPr lang="en-US" altLang="ko-KR" sz="800" b="0" baseline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/>
                        <a:t>(</a:t>
                      </a:r>
                      <a:r>
                        <a:rPr lang="ko-KR" altLang="en-US" sz="800" b="0" baseline="0"/>
                        <a:t>로그인 없이 가능</a:t>
                      </a:r>
                      <a:r>
                        <a:rPr lang="en-US" altLang="ko-KR" sz="800" b="0" baseline="0"/>
                        <a:t>)</a:t>
                      </a:r>
                      <a:endParaRPr lang="en-US" altLang="ko-KR" sz="800" b="0"/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065306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리뷰 관리 기능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타인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신고 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본인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수정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관리자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숨김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신고 클릭 시 팝업 확인 창 표시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신고 접수 되었습니다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사이트 운영 방침에 따라 조치하도록 하겠습니다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.”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/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627304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25534" y="826477"/>
            <a:ext cx="6729046" cy="3871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가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bg1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pic>
        <p:nvPicPr>
          <p:cNvPr id="48" name="그림 47" descr="character horizism :: 토끼캐릭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077" y="914855"/>
            <a:ext cx="183626" cy="213006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6519968" y="918279"/>
            <a:ext cx="209582" cy="2095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5968033" y="92907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산토끼님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100176" y="1772253"/>
            <a:ext cx="3326129" cy="5173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173371" y="1869647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u="sng">
                <a:solidFill>
                  <a:schemeClr val="accent5"/>
                </a:solidFill>
                <a:latin typeface="+mn-ea"/>
              </a:rPr>
              <a:t>희망주야간보호센터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37" y="2377478"/>
            <a:ext cx="1693011" cy="95050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173371" y="2070283"/>
            <a:ext cx="184377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u="sng">
                <a:solidFill>
                  <a:schemeClr val="accent5"/>
                </a:solidFill>
                <a:latin typeface="+mn-ea"/>
              </a:rPr>
              <a:t>서울특별시 구로구 중앙로 </a:t>
            </a:r>
            <a:r>
              <a:rPr lang="en-US" altLang="ko-KR" sz="600" b="1" u="sng">
                <a:solidFill>
                  <a:schemeClr val="accent5"/>
                </a:solidFill>
                <a:latin typeface="+mn-ea"/>
              </a:rPr>
              <a:t>79(</a:t>
            </a:r>
            <a:r>
              <a:rPr lang="ko-KR" altLang="en-US" sz="600" b="1" u="sng">
                <a:solidFill>
                  <a:schemeClr val="accent5"/>
                </a:solidFill>
                <a:latin typeface="+mn-ea"/>
              </a:rPr>
              <a:t>고척동</a:t>
            </a:r>
            <a:r>
              <a:rPr lang="en-US" altLang="ko-KR" sz="600" b="1" u="sng">
                <a:solidFill>
                  <a:schemeClr val="accent5"/>
                </a:solidFill>
                <a:latin typeface="+mn-ea"/>
              </a:rPr>
              <a:t>, </a:t>
            </a:r>
            <a:r>
              <a:rPr lang="ko-KR" altLang="en-US" sz="600" b="1" u="sng">
                <a:solidFill>
                  <a:schemeClr val="accent5"/>
                </a:solidFill>
                <a:latin typeface="+mn-ea"/>
              </a:rPr>
              <a:t>고척교회</a:t>
            </a:r>
            <a:r>
              <a:rPr lang="en-US" altLang="ko-KR" sz="600" b="1" u="sng">
                <a:solidFill>
                  <a:schemeClr val="accent5"/>
                </a:solidFill>
                <a:latin typeface="+mn-ea"/>
              </a:rPr>
              <a:t>)</a:t>
            </a:r>
            <a:endParaRPr lang="ko-KR" altLang="en-US" sz="600" b="1" u="sng">
              <a:solidFill>
                <a:schemeClr val="accent5"/>
              </a:solidFill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52555" y="1896036"/>
            <a:ext cx="12923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급여종류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주야간보호</a:t>
            </a:r>
            <a:endParaRPr lang="en-US" altLang="ko-KR" sz="700" b="1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평가결과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B 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등급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(2016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년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현재정원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34 / 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잔여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전화번호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en-US" altLang="ko-KR" sz="700" b="1" u="sng">
                <a:solidFill>
                  <a:schemeClr val="accent5"/>
                </a:solidFill>
                <a:latin typeface="+mn-ea"/>
              </a:rPr>
              <a:t>02-2681-0692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85919" y="2721332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★★★★★ </a:t>
            </a:r>
            <a:r>
              <a:rPr lang="en-US" altLang="ko-KR" sz="120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4.8</a:t>
            </a:r>
            <a:endParaRPr lang="ko-KR" altLang="en-US" sz="1200"/>
          </a:p>
        </p:txBody>
      </p:sp>
      <p:sp>
        <p:nvSpPr>
          <p:cNvPr id="62" name="TextBox 61"/>
          <p:cNvSpPr txBox="1"/>
          <p:nvPr/>
        </p:nvSpPr>
        <p:spPr>
          <a:xfrm>
            <a:off x="3138818" y="3086554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>
                <a:solidFill>
                  <a:schemeClr val="accent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리뷰 </a:t>
            </a:r>
            <a:r>
              <a:rPr lang="en-US" altLang="ko-KR" sz="900" u="sng">
                <a:solidFill>
                  <a:schemeClr val="accent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10 | </a:t>
            </a:r>
            <a:r>
              <a:rPr lang="ko-KR" altLang="en-US" sz="900" u="sng">
                <a:solidFill>
                  <a:schemeClr val="accent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답글 </a:t>
            </a:r>
            <a:r>
              <a:rPr lang="en-US" altLang="ko-KR" sz="900" u="sng">
                <a:solidFill>
                  <a:schemeClr val="accent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8</a:t>
            </a:r>
            <a:endParaRPr lang="ko-KR" altLang="en-US" sz="900" u="sng">
              <a:solidFill>
                <a:schemeClr val="accent5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095564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기본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760113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평가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2425790" y="1511641"/>
            <a:ext cx="670289" cy="257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094951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56016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인터뷰</a:t>
            </a:r>
          </a:p>
        </p:txBody>
      </p:sp>
      <p:sp>
        <p:nvSpPr>
          <p:cNvPr id="86" name="타원형 설명선 85"/>
          <p:cNvSpPr/>
          <p:nvPr/>
        </p:nvSpPr>
        <p:spPr>
          <a:xfrm>
            <a:off x="2280041" y="1301806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2" name="아래쪽 화살표 91"/>
          <p:cNvSpPr/>
          <p:nvPr/>
        </p:nvSpPr>
        <p:spPr>
          <a:xfrm>
            <a:off x="6624759" y="6377320"/>
            <a:ext cx="459642" cy="4278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7145215" y="655210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스크롤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195903" y="3561858"/>
            <a:ext cx="3130062" cy="2813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290572" y="3569191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latin typeface="뫼비우스 Bold" panose="02000500000000000000" pitchFamily="2" charset="-127"/>
                <a:ea typeface="뫼비우스 Bold" panose="02000500000000000000" pitchFamily="2" charset="-127"/>
              </a:rPr>
              <a:t>리뷰 정보</a:t>
            </a:r>
          </a:p>
        </p:txBody>
      </p:sp>
      <p:sp>
        <p:nvSpPr>
          <p:cNvPr id="49" name="타원형 설명선 48"/>
          <p:cNvSpPr/>
          <p:nvPr/>
        </p:nvSpPr>
        <p:spPr>
          <a:xfrm>
            <a:off x="1310368" y="4135814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06084" y="4574809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★★★★★</a:t>
            </a:r>
            <a:endParaRPr lang="ko-KR" altLang="en-US" sz="1200"/>
          </a:p>
        </p:txBody>
      </p:sp>
      <p:sp>
        <p:nvSpPr>
          <p:cNvPr id="4" name="TextBox 3"/>
          <p:cNvSpPr txBox="1"/>
          <p:nvPr/>
        </p:nvSpPr>
        <p:spPr>
          <a:xfrm>
            <a:off x="1514286" y="4079947"/>
            <a:ext cx="657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+mn-ea"/>
              </a:rPr>
              <a:t>4.8</a:t>
            </a:r>
            <a:endParaRPr lang="ko-KR" altLang="en-US" sz="280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948" y="4150885"/>
            <a:ext cx="1378005" cy="700923"/>
          </a:xfrm>
          <a:prstGeom prst="rect">
            <a:avLst/>
          </a:prstGeom>
        </p:spPr>
      </p:pic>
      <p:pic>
        <p:nvPicPr>
          <p:cNvPr id="34" name="그림 33" descr="character horizism :: 토끼캐릭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832" y="5206491"/>
            <a:ext cx="183626" cy="213006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1309723" y="5209915"/>
            <a:ext cx="209582" cy="2095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88243" y="5220713"/>
            <a:ext cx="67518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err="1"/>
              <a:t>산토끼님</a:t>
            </a:r>
            <a:r>
              <a:rPr lang="ko-KR" altLang="en-US" sz="700" b="1"/>
              <a:t>  </a:t>
            </a:r>
            <a:r>
              <a:rPr lang="en-US" altLang="ko-KR" sz="700" b="1"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endParaRPr lang="ko-KR" altLang="en-US" sz="700" b="1"/>
          </a:p>
        </p:txBody>
      </p:sp>
      <p:cxnSp>
        <p:nvCxnSpPr>
          <p:cNvPr id="6" name="직선 연결선 5"/>
          <p:cNvCxnSpPr/>
          <p:nvPr/>
        </p:nvCxnSpPr>
        <p:spPr>
          <a:xfrm>
            <a:off x="1195903" y="4999893"/>
            <a:ext cx="31300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390427" y="5500657"/>
            <a:ext cx="27410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">
                <a:latin typeface="Roboto"/>
              </a:rPr>
              <a:t>장기입원을 한다고 했을 때 부담스러운 금액이었지만 그만큼의 편의를 누렸습니다</a:t>
            </a:r>
            <a:r>
              <a:rPr lang="en-US" altLang="ko-KR" sz="600">
                <a:latin typeface="Roboto"/>
              </a:rPr>
              <a:t>. </a:t>
            </a:r>
            <a:r>
              <a:rPr lang="ko-KR" altLang="en-US" sz="600">
                <a:latin typeface="Roboto"/>
              </a:rPr>
              <a:t>의료진과 치료 과정이 전문적이라고 느꼈고요</a:t>
            </a:r>
            <a:r>
              <a:rPr lang="en-US" altLang="ko-KR" sz="600">
                <a:latin typeface="Roboto"/>
              </a:rPr>
              <a:t>. </a:t>
            </a:r>
            <a:r>
              <a:rPr lang="ko-KR" altLang="en-US" sz="600">
                <a:latin typeface="Roboto"/>
              </a:rPr>
              <a:t>일차원적인 재활이 아니라 다양한 방법</a:t>
            </a:r>
            <a:r>
              <a:rPr lang="en-US" altLang="ko-KR" sz="600">
                <a:latin typeface="Roboto"/>
              </a:rPr>
              <a:t>(</a:t>
            </a:r>
            <a:r>
              <a:rPr lang="ko-KR" altLang="en-US" sz="600">
                <a:latin typeface="Roboto"/>
              </a:rPr>
              <a:t>예술 등으로</a:t>
            </a:r>
            <a:r>
              <a:rPr lang="en-US" altLang="ko-KR" sz="600">
                <a:latin typeface="Roboto"/>
              </a:rPr>
              <a:t>)</a:t>
            </a:r>
            <a:r>
              <a:rPr lang="ko-KR" altLang="en-US" sz="600">
                <a:latin typeface="Roboto"/>
              </a:rPr>
              <a:t>으로 재활치료를 한다는 것이 좋았습니다</a:t>
            </a:r>
            <a:r>
              <a:rPr lang="en-US" altLang="ko-KR" sz="600">
                <a:latin typeface="Roboto"/>
              </a:rPr>
              <a:t>.</a:t>
            </a:r>
            <a:br>
              <a:rPr lang="ko-KR" altLang="en-US" sz="600"/>
            </a:br>
            <a:r>
              <a:rPr lang="ko-KR" altLang="en-US" sz="600">
                <a:latin typeface="Roboto"/>
              </a:rPr>
              <a:t>아쉬운 점은 꼽을만한 것이 없습니다</a:t>
            </a:r>
            <a:r>
              <a:rPr lang="en-US" altLang="ko-KR" sz="600">
                <a:latin typeface="Roboto"/>
              </a:rPr>
              <a:t>. </a:t>
            </a:r>
            <a:r>
              <a:rPr lang="ko-KR" altLang="en-US" sz="600">
                <a:latin typeface="Roboto"/>
              </a:rPr>
              <a:t>비싼 가격이 부담이었지만 그만큼의 가치가 있었다고 생각하고요</a:t>
            </a:r>
            <a:r>
              <a:rPr lang="en-US" altLang="ko-KR" sz="600">
                <a:latin typeface="Roboto"/>
              </a:rPr>
              <a:t>. </a:t>
            </a:r>
            <a:r>
              <a:rPr lang="ko-KR" altLang="en-US" sz="600">
                <a:latin typeface="Roboto"/>
              </a:rPr>
              <a:t>건물이 높은 곳에 위치해있어 올라갔다 내려오기 힘든 점도 있었으나 요양병원의 특성상 그게 더 좋은 것 같기도 하고요</a:t>
            </a:r>
            <a:r>
              <a:rPr lang="en-US" altLang="ko-KR" sz="600">
                <a:latin typeface="Roboto"/>
              </a:rPr>
              <a:t>. </a:t>
            </a:r>
            <a:r>
              <a:rPr lang="ko-KR" altLang="en-US" sz="600">
                <a:latin typeface="Roboto"/>
              </a:rPr>
              <a:t>환자의 상태가 기대만큼 호전되지는 않았으나 그것은 병원의 문제는 아니라고 생각됩니다</a:t>
            </a:r>
            <a:r>
              <a:rPr lang="en-US" altLang="ko-KR" sz="600">
                <a:latin typeface="Roboto"/>
              </a:rPr>
              <a:t>.</a:t>
            </a:r>
            <a:br>
              <a:rPr lang="ko-KR" altLang="en-US" sz="600"/>
            </a:br>
            <a:r>
              <a:rPr lang="ko-KR" altLang="en-US" sz="600">
                <a:latin typeface="Roboto"/>
              </a:rPr>
              <a:t>현대적이고 깔끔한 시설</a:t>
            </a:r>
            <a:r>
              <a:rPr lang="en-US" altLang="ko-KR" sz="600">
                <a:latin typeface="Roboto"/>
              </a:rPr>
              <a:t>, </a:t>
            </a:r>
            <a:r>
              <a:rPr lang="ko-KR" altLang="en-US" sz="600">
                <a:latin typeface="Roboto"/>
              </a:rPr>
              <a:t>전문적인 장비가 있습니다</a:t>
            </a:r>
            <a:r>
              <a:rPr lang="en-US" altLang="ko-KR" sz="600">
                <a:latin typeface="Roboto"/>
              </a:rPr>
              <a:t>.</a:t>
            </a:r>
            <a:endParaRPr lang="ko-KR" altLang="en-US" sz="600"/>
          </a:p>
        </p:txBody>
      </p:sp>
      <p:sp>
        <p:nvSpPr>
          <p:cNvPr id="42" name="TextBox 41"/>
          <p:cNvSpPr txBox="1"/>
          <p:nvPr/>
        </p:nvSpPr>
        <p:spPr>
          <a:xfrm>
            <a:off x="2722399" y="5189883"/>
            <a:ext cx="7056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chemeClr val="accent4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★★★★★</a:t>
            </a:r>
            <a:endParaRPr lang="ko-KR" altLang="en-US" sz="900">
              <a:solidFill>
                <a:schemeClr val="accent4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28041" y="5219442"/>
            <a:ext cx="6559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2020.07.03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87521" y="6599040"/>
            <a:ext cx="889987" cy="184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6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♥ </a:t>
            </a:r>
            <a:r>
              <a:rPr lang="ko-KR" altLang="en-US" sz="600"/>
              <a:t>도움이 되었어요 </a:t>
            </a:r>
            <a:r>
              <a:rPr lang="en-US" altLang="ko-KR" sz="600"/>
              <a:t>7</a:t>
            </a:r>
            <a:endParaRPr lang="ko-KR" altLang="en-US" sz="600"/>
          </a:p>
        </p:txBody>
      </p:sp>
      <p:sp>
        <p:nvSpPr>
          <p:cNvPr id="50" name="타원형 설명선 49"/>
          <p:cNvSpPr/>
          <p:nvPr/>
        </p:nvSpPr>
        <p:spPr>
          <a:xfrm>
            <a:off x="1068501" y="5034869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타원형 설명선 50"/>
          <p:cNvSpPr/>
          <p:nvPr/>
        </p:nvSpPr>
        <p:spPr>
          <a:xfrm>
            <a:off x="1280802" y="6449977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567583" y="3449025"/>
            <a:ext cx="1997594" cy="16816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567583" y="3637792"/>
            <a:ext cx="17009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accent5"/>
                </a:solidFill>
              </a:rPr>
              <a:t>최신 </a:t>
            </a:r>
            <a:r>
              <a:rPr lang="en-US" altLang="ko-KR" sz="900" b="1">
                <a:solidFill>
                  <a:schemeClr val="accent5"/>
                </a:solidFill>
              </a:rPr>
              <a:t>Q&amp;A</a:t>
            </a:r>
          </a:p>
          <a:p>
            <a:endParaRPr lang="en-US" altLang="ko-KR" sz="900" b="1">
              <a:solidFill>
                <a:schemeClr val="accent5"/>
              </a:solidFill>
            </a:endParaRPr>
          </a:p>
          <a:p>
            <a:endParaRPr lang="en-US" altLang="ko-KR" sz="800"/>
          </a:p>
        </p:txBody>
      </p:sp>
      <p:sp>
        <p:nvSpPr>
          <p:cNvPr id="65" name="TextBox 64"/>
          <p:cNvSpPr txBox="1"/>
          <p:nvPr/>
        </p:nvSpPr>
        <p:spPr>
          <a:xfrm>
            <a:off x="4583355" y="3897872"/>
            <a:ext cx="1944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 err="1"/>
              <a:t>암요양병원</a:t>
            </a:r>
            <a:r>
              <a:rPr lang="ko-KR" altLang="en-US" sz="800" u="sng"/>
              <a:t> 어디가 </a:t>
            </a:r>
            <a:r>
              <a:rPr lang="ko-KR" altLang="en-US" sz="800" u="sng" err="1"/>
              <a:t>좋은지와</a:t>
            </a:r>
            <a:r>
              <a:rPr lang="ko-KR" altLang="en-US" sz="800" u="sng"/>
              <a:t> 비용 좀</a:t>
            </a:r>
            <a:r>
              <a:rPr lang="en-US" altLang="ko-KR" sz="800" u="sng"/>
              <a:t>…</a:t>
            </a:r>
          </a:p>
          <a:p>
            <a:endParaRPr lang="en-US" altLang="ko-KR" sz="800" u="sng"/>
          </a:p>
          <a:p>
            <a:r>
              <a:rPr lang="ko-KR" altLang="en-US" sz="800" u="sng"/>
              <a:t>요양병원 중환자실 비용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요양원과 요양병원의 차이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서울 요양병원 </a:t>
            </a:r>
            <a:r>
              <a:rPr lang="ko-KR" altLang="en-US" sz="800" u="sng" err="1"/>
              <a:t>관리잘</a:t>
            </a:r>
            <a:r>
              <a:rPr lang="ko-KR" altLang="en-US" sz="800" u="sng"/>
              <a:t> 하는 곳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요양병원 거동불편 </a:t>
            </a:r>
            <a:r>
              <a:rPr lang="ko-KR" altLang="en-US" sz="800" u="sng" err="1"/>
              <a:t>주빈등록증</a:t>
            </a:r>
            <a:r>
              <a:rPr lang="ko-KR" altLang="en-US" sz="800" u="sng"/>
              <a:t> 재발급</a:t>
            </a:r>
            <a:endParaRPr lang="en-US" altLang="ko-KR" sz="800" u="sng"/>
          </a:p>
        </p:txBody>
      </p:sp>
      <p:sp>
        <p:nvSpPr>
          <p:cNvPr id="66" name="직사각형 65"/>
          <p:cNvSpPr/>
          <p:nvPr/>
        </p:nvSpPr>
        <p:spPr>
          <a:xfrm>
            <a:off x="4548334" y="2016707"/>
            <a:ext cx="2015612" cy="1302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4535435" y="2205474"/>
            <a:ext cx="17009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accent5"/>
                </a:solidFill>
              </a:rPr>
              <a:t>요양시설 이용 가이드</a:t>
            </a:r>
            <a:endParaRPr lang="en-US" altLang="ko-KR" sz="800"/>
          </a:p>
        </p:txBody>
      </p:sp>
      <p:sp>
        <p:nvSpPr>
          <p:cNvPr id="69" name="TextBox 68"/>
          <p:cNvSpPr txBox="1"/>
          <p:nvPr/>
        </p:nvSpPr>
        <p:spPr>
          <a:xfrm>
            <a:off x="4551207" y="2465554"/>
            <a:ext cx="1944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/>
              <a:t>좋은 요양기관 선택 방법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장기요양기관의 비용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장기요양기관의 시설의 종류</a:t>
            </a:r>
            <a:endParaRPr lang="en-US" altLang="ko-KR" sz="800" u="sng"/>
          </a:p>
        </p:txBody>
      </p:sp>
      <p:sp>
        <p:nvSpPr>
          <p:cNvPr id="70" name="직사각형 69"/>
          <p:cNvSpPr/>
          <p:nvPr/>
        </p:nvSpPr>
        <p:spPr>
          <a:xfrm>
            <a:off x="4568675" y="5229567"/>
            <a:ext cx="1996501" cy="1481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568676" y="5319452"/>
            <a:ext cx="17009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accent5"/>
                </a:solidFill>
              </a:rPr>
              <a:t>인기 </a:t>
            </a:r>
            <a:r>
              <a:rPr lang="en-US" altLang="ko-KR" sz="900" b="1">
                <a:solidFill>
                  <a:schemeClr val="accent5"/>
                </a:solidFill>
              </a:rPr>
              <a:t>Q&amp;A</a:t>
            </a:r>
          </a:p>
          <a:p>
            <a:endParaRPr lang="en-US" altLang="ko-KR" sz="900" b="1">
              <a:solidFill>
                <a:schemeClr val="accent5"/>
              </a:solidFill>
            </a:endParaRPr>
          </a:p>
          <a:p>
            <a:endParaRPr lang="en-US" altLang="ko-KR" sz="800"/>
          </a:p>
        </p:txBody>
      </p:sp>
      <p:sp>
        <p:nvSpPr>
          <p:cNvPr id="76" name="TextBox 75"/>
          <p:cNvSpPr txBox="1"/>
          <p:nvPr/>
        </p:nvSpPr>
        <p:spPr>
          <a:xfrm>
            <a:off x="4584448" y="5619275"/>
            <a:ext cx="19448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/>
              <a:t>요양보호사와 요양병원관리사 </a:t>
            </a:r>
            <a:r>
              <a:rPr lang="en-US" altLang="ko-KR" sz="800" u="sng"/>
              <a:t>(8)</a:t>
            </a:r>
          </a:p>
          <a:p>
            <a:endParaRPr lang="en-US" altLang="ko-KR" sz="800" u="sng"/>
          </a:p>
          <a:p>
            <a:r>
              <a:rPr lang="ko-KR" altLang="en-US" sz="800" u="sng"/>
              <a:t>요양병원 사이트 </a:t>
            </a:r>
            <a:r>
              <a:rPr lang="en-US" altLang="ko-KR" sz="800" u="sng"/>
              <a:t>(5)</a:t>
            </a:r>
          </a:p>
          <a:p>
            <a:endParaRPr lang="en-US" altLang="ko-KR" sz="800" u="sng"/>
          </a:p>
          <a:p>
            <a:r>
              <a:rPr lang="ko-KR" altLang="en-US" sz="800" u="sng"/>
              <a:t>요양병원 의료비 소득공제 가능여부 </a:t>
            </a:r>
            <a:r>
              <a:rPr lang="en-US" altLang="ko-KR" sz="800" u="sng"/>
              <a:t>(4)</a:t>
            </a:r>
          </a:p>
          <a:p>
            <a:endParaRPr lang="en-US" altLang="ko-KR" sz="800" u="sng"/>
          </a:p>
          <a:p>
            <a:r>
              <a:rPr lang="ko-KR" altLang="en-US" sz="800" u="sng"/>
              <a:t>투석할 수 있는 요양병원</a:t>
            </a:r>
            <a:r>
              <a:rPr lang="en-US" altLang="ko-KR" sz="800" u="sng"/>
              <a:t>? (3)</a:t>
            </a:r>
          </a:p>
        </p:txBody>
      </p:sp>
      <p:sp>
        <p:nvSpPr>
          <p:cNvPr id="53" name="TextBox 52"/>
          <p:cNvSpPr txBox="1"/>
          <p:nvPr/>
        </p:nvSpPr>
        <p:spPr>
          <a:xfrm rot="5400000">
            <a:off x="4072781" y="5171693"/>
            <a:ext cx="1888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/>
              <a:t>…</a:t>
            </a:r>
          </a:p>
        </p:txBody>
      </p:sp>
      <p:sp>
        <p:nvSpPr>
          <p:cNvPr id="77" name="타원형 설명선 76"/>
          <p:cNvSpPr/>
          <p:nvPr/>
        </p:nvSpPr>
        <p:spPr>
          <a:xfrm>
            <a:off x="3865946" y="5034869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97180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8954" y="826476"/>
            <a:ext cx="6725626" cy="60315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Front - </a:t>
            </a:r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요양시설 조회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47103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695623"/>
              </p:ext>
            </p:extLst>
          </p:nvPr>
        </p:nvGraphicFramePr>
        <p:xfrm>
          <a:off x="6911934" y="826476"/>
          <a:ext cx="2097251" cy="230293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219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요양시설 조회 </a:t>
                      </a: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콘텐츠 보기</a:t>
                      </a: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시설 답변 기능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/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/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065306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25534" y="826477"/>
            <a:ext cx="6729046" cy="3871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가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bg1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pic>
        <p:nvPicPr>
          <p:cNvPr id="48" name="그림 47" descr="character horizism :: 토끼캐릭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077" y="914855"/>
            <a:ext cx="183626" cy="213006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6519968" y="918279"/>
            <a:ext cx="209582" cy="2095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5968033" y="92907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산토끼님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128170" y="1772253"/>
            <a:ext cx="3326129" cy="5173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123558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기본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788107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평가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2453784" y="1511641"/>
            <a:ext cx="670289" cy="257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122945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84010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인터뷰</a:t>
            </a:r>
          </a:p>
        </p:txBody>
      </p:sp>
      <p:sp>
        <p:nvSpPr>
          <p:cNvPr id="92" name="아래쪽 화살표 91"/>
          <p:cNvSpPr/>
          <p:nvPr/>
        </p:nvSpPr>
        <p:spPr>
          <a:xfrm>
            <a:off x="6624759" y="6377320"/>
            <a:ext cx="459642" cy="4278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7145215" y="655210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스크롤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34078" y="2406926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★★★★★</a:t>
            </a:r>
            <a:endParaRPr lang="ko-KR" altLang="en-US" sz="1200"/>
          </a:p>
        </p:txBody>
      </p:sp>
      <p:sp>
        <p:nvSpPr>
          <p:cNvPr id="4" name="TextBox 3"/>
          <p:cNvSpPr txBox="1"/>
          <p:nvPr/>
        </p:nvSpPr>
        <p:spPr>
          <a:xfrm>
            <a:off x="1542280" y="1912064"/>
            <a:ext cx="657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+mn-ea"/>
              </a:rPr>
              <a:t>4.8</a:t>
            </a:r>
            <a:endParaRPr lang="ko-KR" altLang="en-US" sz="280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942" y="1983002"/>
            <a:ext cx="1378005" cy="700923"/>
          </a:xfrm>
          <a:prstGeom prst="rect">
            <a:avLst/>
          </a:prstGeom>
        </p:spPr>
      </p:pic>
      <p:pic>
        <p:nvPicPr>
          <p:cNvPr id="34" name="그림 33" descr="character horizism :: 토끼캐릭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826" y="3038608"/>
            <a:ext cx="183626" cy="213006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1337717" y="3042032"/>
            <a:ext cx="209582" cy="2095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16237" y="3052830"/>
            <a:ext cx="67518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err="1"/>
              <a:t>산토끼님</a:t>
            </a:r>
            <a:r>
              <a:rPr lang="ko-KR" altLang="en-US" sz="700" b="1"/>
              <a:t>  </a:t>
            </a:r>
            <a:r>
              <a:rPr lang="en-US" altLang="ko-KR" sz="700" b="1"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endParaRPr lang="ko-KR" altLang="en-US" sz="700" b="1"/>
          </a:p>
        </p:txBody>
      </p:sp>
      <p:cxnSp>
        <p:nvCxnSpPr>
          <p:cNvPr id="6" name="직선 연결선 5"/>
          <p:cNvCxnSpPr/>
          <p:nvPr/>
        </p:nvCxnSpPr>
        <p:spPr>
          <a:xfrm>
            <a:off x="1223897" y="2832010"/>
            <a:ext cx="31300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418421" y="3332774"/>
            <a:ext cx="2741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"/>
              <a:t>시설은 깨끗하고 좋은데</a:t>
            </a:r>
            <a:r>
              <a:rPr lang="en-US" altLang="ko-KR" sz="600"/>
              <a:t>,</a:t>
            </a:r>
          </a:p>
          <a:p>
            <a:r>
              <a:rPr lang="ko-KR" altLang="en-US" sz="600"/>
              <a:t>직원이 친절하지 않은 것이 문제입니다</a:t>
            </a:r>
            <a:r>
              <a:rPr lang="en-US" altLang="ko-KR" sz="600"/>
              <a:t>.</a:t>
            </a:r>
          </a:p>
          <a:p>
            <a:r>
              <a:rPr lang="ko-KR" altLang="en-US" sz="600"/>
              <a:t>개선이 필요하다고 생각합니다</a:t>
            </a:r>
            <a:r>
              <a:rPr lang="en-US" altLang="ko-KR" sz="600"/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50393" y="3022000"/>
            <a:ext cx="2888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chemeClr val="accent4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★</a:t>
            </a:r>
            <a:endParaRPr lang="ko-KR" altLang="en-US" sz="900">
              <a:solidFill>
                <a:schemeClr val="accent4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56035" y="3051559"/>
            <a:ext cx="6559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2020.07.01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15515" y="3939975"/>
            <a:ext cx="889987" cy="184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6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♥ </a:t>
            </a:r>
            <a:r>
              <a:rPr lang="ko-KR" altLang="en-US" sz="600"/>
              <a:t>도움이 되었어요 </a:t>
            </a:r>
            <a:r>
              <a:rPr lang="en-US" altLang="ko-KR" sz="600"/>
              <a:t>7</a:t>
            </a:r>
            <a:endParaRPr lang="ko-KR" altLang="en-US" sz="600"/>
          </a:p>
        </p:txBody>
      </p:sp>
      <p:sp>
        <p:nvSpPr>
          <p:cNvPr id="8" name="직사각형 7"/>
          <p:cNvSpPr/>
          <p:nvPr/>
        </p:nvSpPr>
        <p:spPr>
          <a:xfrm>
            <a:off x="1515515" y="4332864"/>
            <a:ext cx="2540887" cy="6846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>
            <a:off x="1515515" y="4207361"/>
            <a:ext cx="79041" cy="125502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604393" y="4426484"/>
            <a:ext cx="236558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err="1">
                <a:latin typeface="Roboto"/>
              </a:rPr>
              <a:t>시설장</a:t>
            </a:r>
            <a:r>
              <a:rPr lang="ko-KR" altLang="en-US" sz="800" b="1">
                <a:latin typeface="Roboto"/>
              </a:rPr>
              <a:t> </a:t>
            </a:r>
            <a:endParaRPr lang="en-US" altLang="ko-KR" sz="800" b="1">
              <a:latin typeface="Roboto"/>
            </a:endParaRPr>
          </a:p>
          <a:p>
            <a:endParaRPr lang="en-US" altLang="ko-KR" sz="600">
              <a:latin typeface="Roboto"/>
            </a:endParaRPr>
          </a:p>
          <a:p>
            <a:r>
              <a:rPr lang="ko-KR" altLang="en-US" sz="600">
                <a:latin typeface="Roboto"/>
              </a:rPr>
              <a:t>직원의 불친절로 거부감이 있었다면</a:t>
            </a:r>
            <a:r>
              <a:rPr lang="en-US" altLang="ko-KR" sz="600">
                <a:latin typeface="Roboto"/>
              </a:rPr>
              <a:t>, </a:t>
            </a:r>
            <a:r>
              <a:rPr lang="ko-KR" altLang="en-US" sz="600">
                <a:latin typeface="Roboto"/>
              </a:rPr>
              <a:t>죄송합니다</a:t>
            </a:r>
            <a:r>
              <a:rPr lang="en-US" altLang="ko-KR" sz="600">
                <a:latin typeface="Roboto"/>
              </a:rPr>
              <a:t>.</a:t>
            </a:r>
          </a:p>
          <a:p>
            <a:r>
              <a:rPr lang="ko-KR" altLang="en-US" sz="600">
                <a:latin typeface="Roboto"/>
              </a:rPr>
              <a:t>직원의 친절 교육을 통해 개선해 나가도록 하겠습니다</a:t>
            </a:r>
            <a:r>
              <a:rPr lang="en-US" altLang="ko-KR" sz="600">
                <a:latin typeface="Roboto"/>
              </a:rPr>
              <a:t>.</a:t>
            </a:r>
            <a:r>
              <a:rPr lang="ko-KR" altLang="en-US" sz="600">
                <a:latin typeface="Roboto"/>
              </a:rPr>
              <a:t> </a:t>
            </a:r>
            <a:endParaRPr lang="ko-KR" altLang="en-US" sz="600"/>
          </a:p>
        </p:txBody>
      </p:sp>
      <p:sp>
        <p:nvSpPr>
          <p:cNvPr id="63" name="타원형 설명선 62"/>
          <p:cNvSpPr/>
          <p:nvPr/>
        </p:nvSpPr>
        <p:spPr>
          <a:xfrm>
            <a:off x="1321551" y="4194552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567583" y="3449025"/>
            <a:ext cx="1997594" cy="16816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4567583" y="3637792"/>
            <a:ext cx="17009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accent5"/>
                </a:solidFill>
              </a:rPr>
              <a:t>최신 </a:t>
            </a:r>
            <a:r>
              <a:rPr lang="en-US" altLang="ko-KR" sz="900" b="1">
                <a:solidFill>
                  <a:schemeClr val="accent5"/>
                </a:solidFill>
              </a:rPr>
              <a:t>Q&amp;A</a:t>
            </a:r>
          </a:p>
          <a:p>
            <a:endParaRPr lang="en-US" altLang="ko-KR" sz="900" b="1">
              <a:solidFill>
                <a:schemeClr val="accent5"/>
              </a:solidFill>
            </a:endParaRPr>
          </a:p>
          <a:p>
            <a:endParaRPr lang="en-US" altLang="ko-KR" sz="800"/>
          </a:p>
        </p:txBody>
      </p:sp>
      <p:sp>
        <p:nvSpPr>
          <p:cNvPr id="66" name="TextBox 65"/>
          <p:cNvSpPr txBox="1"/>
          <p:nvPr/>
        </p:nvSpPr>
        <p:spPr>
          <a:xfrm>
            <a:off x="4583355" y="3897872"/>
            <a:ext cx="1944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 err="1"/>
              <a:t>암요양병원</a:t>
            </a:r>
            <a:r>
              <a:rPr lang="ko-KR" altLang="en-US" sz="800" u="sng"/>
              <a:t> 어디가 </a:t>
            </a:r>
            <a:r>
              <a:rPr lang="ko-KR" altLang="en-US" sz="800" u="sng" err="1"/>
              <a:t>좋은지와</a:t>
            </a:r>
            <a:r>
              <a:rPr lang="ko-KR" altLang="en-US" sz="800" u="sng"/>
              <a:t> 비용 좀</a:t>
            </a:r>
            <a:r>
              <a:rPr lang="en-US" altLang="ko-KR" sz="800" u="sng"/>
              <a:t>…</a:t>
            </a:r>
          </a:p>
          <a:p>
            <a:endParaRPr lang="en-US" altLang="ko-KR" sz="800" u="sng"/>
          </a:p>
          <a:p>
            <a:r>
              <a:rPr lang="ko-KR" altLang="en-US" sz="800" u="sng"/>
              <a:t>요양병원 중환자실 비용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요양원과 요양병원의 차이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서울 요양병원 </a:t>
            </a:r>
            <a:r>
              <a:rPr lang="ko-KR" altLang="en-US" sz="800" u="sng" err="1"/>
              <a:t>관리잘</a:t>
            </a:r>
            <a:r>
              <a:rPr lang="ko-KR" altLang="en-US" sz="800" u="sng"/>
              <a:t> 하는 곳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요양병원 거동불편 </a:t>
            </a:r>
            <a:r>
              <a:rPr lang="ko-KR" altLang="en-US" sz="800" u="sng" err="1"/>
              <a:t>주빈등록증</a:t>
            </a:r>
            <a:r>
              <a:rPr lang="ko-KR" altLang="en-US" sz="800" u="sng"/>
              <a:t> 재발급</a:t>
            </a:r>
            <a:endParaRPr lang="en-US" altLang="ko-KR" sz="800" u="sng"/>
          </a:p>
        </p:txBody>
      </p:sp>
      <p:sp>
        <p:nvSpPr>
          <p:cNvPr id="68" name="직사각형 67"/>
          <p:cNvSpPr/>
          <p:nvPr/>
        </p:nvSpPr>
        <p:spPr>
          <a:xfrm>
            <a:off x="4548334" y="2016707"/>
            <a:ext cx="2015612" cy="1302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4535435" y="2205474"/>
            <a:ext cx="17009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accent5"/>
                </a:solidFill>
              </a:rPr>
              <a:t>요양시설 이용 가이드</a:t>
            </a:r>
            <a:endParaRPr lang="en-US" altLang="ko-KR" sz="800"/>
          </a:p>
        </p:txBody>
      </p:sp>
      <p:sp>
        <p:nvSpPr>
          <p:cNvPr id="70" name="TextBox 69"/>
          <p:cNvSpPr txBox="1"/>
          <p:nvPr/>
        </p:nvSpPr>
        <p:spPr>
          <a:xfrm>
            <a:off x="4551207" y="2465554"/>
            <a:ext cx="1944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/>
              <a:t>좋은 요양기관 선택 방법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장기요양기관의 비용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장기요양기관의 시설의 종류</a:t>
            </a:r>
            <a:endParaRPr lang="en-US" altLang="ko-KR" sz="800" u="sng"/>
          </a:p>
        </p:txBody>
      </p:sp>
      <p:sp>
        <p:nvSpPr>
          <p:cNvPr id="71" name="직사각형 70"/>
          <p:cNvSpPr/>
          <p:nvPr/>
        </p:nvSpPr>
        <p:spPr>
          <a:xfrm>
            <a:off x="4568675" y="5229567"/>
            <a:ext cx="1996501" cy="1481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4568676" y="5319452"/>
            <a:ext cx="17009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accent5"/>
                </a:solidFill>
              </a:rPr>
              <a:t>인기 </a:t>
            </a:r>
            <a:r>
              <a:rPr lang="en-US" altLang="ko-KR" sz="900" b="1">
                <a:solidFill>
                  <a:schemeClr val="accent5"/>
                </a:solidFill>
              </a:rPr>
              <a:t>Q&amp;A</a:t>
            </a:r>
          </a:p>
          <a:p>
            <a:endParaRPr lang="en-US" altLang="ko-KR" sz="900" b="1">
              <a:solidFill>
                <a:schemeClr val="accent5"/>
              </a:solidFill>
            </a:endParaRPr>
          </a:p>
          <a:p>
            <a:endParaRPr lang="en-US" altLang="ko-KR" sz="800"/>
          </a:p>
        </p:txBody>
      </p:sp>
      <p:sp>
        <p:nvSpPr>
          <p:cNvPr id="77" name="TextBox 76"/>
          <p:cNvSpPr txBox="1"/>
          <p:nvPr/>
        </p:nvSpPr>
        <p:spPr>
          <a:xfrm>
            <a:off x="4584448" y="5619275"/>
            <a:ext cx="19448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/>
              <a:t>요양보호사와 요양병원관리사 </a:t>
            </a:r>
            <a:r>
              <a:rPr lang="en-US" altLang="ko-KR" sz="800" u="sng"/>
              <a:t>(8)</a:t>
            </a:r>
          </a:p>
          <a:p>
            <a:endParaRPr lang="en-US" altLang="ko-KR" sz="800" u="sng"/>
          </a:p>
          <a:p>
            <a:r>
              <a:rPr lang="ko-KR" altLang="en-US" sz="800" u="sng"/>
              <a:t>요양병원 사이트 </a:t>
            </a:r>
            <a:r>
              <a:rPr lang="en-US" altLang="ko-KR" sz="800" u="sng"/>
              <a:t>(5)</a:t>
            </a:r>
          </a:p>
          <a:p>
            <a:endParaRPr lang="en-US" altLang="ko-KR" sz="800" u="sng"/>
          </a:p>
          <a:p>
            <a:r>
              <a:rPr lang="ko-KR" altLang="en-US" sz="800" u="sng"/>
              <a:t>요양병원 의료비 소득공제 가능여부 </a:t>
            </a:r>
            <a:r>
              <a:rPr lang="en-US" altLang="ko-KR" sz="800" u="sng"/>
              <a:t>(4)</a:t>
            </a:r>
          </a:p>
          <a:p>
            <a:endParaRPr lang="en-US" altLang="ko-KR" sz="800" u="sng"/>
          </a:p>
          <a:p>
            <a:r>
              <a:rPr lang="ko-KR" altLang="en-US" sz="800" u="sng"/>
              <a:t>투석할 수 있는 요양병원</a:t>
            </a:r>
            <a:r>
              <a:rPr lang="en-US" altLang="ko-KR" sz="800" u="sng"/>
              <a:t>? (3)</a:t>
            </a:r>
          </a:p>
        </p:txBody>
      </p:sp>
      <p:sp>
        <p:nvSpPr>
          <p:cNvPr id="45" name="TextBox 44"/>
          <p:cNvSpPr txBox="1"/>
          <p:nvPr/>
        </p:nvSpPr>
        <p:spPr>
          <a:xfrm rot="5400000">
            <a:off x="4120701" y="3032987"/>
            <a:ext cx="1888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15636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8954" y="826476"/>
            <a:ext cx="6725626" cy="60315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Front - </a:t>
            </a:r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요양시설 조회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47103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26049"/>
              </p:ext>
            </p:extLst>
          </p:nvPr>
        </p:nvGraphicFramePr>
        <p:xfrm>
          <a:off x="6911934" y="826476"/>
          <a:ext cx="2097251" cy="230293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219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요양시설 조회 </a:t>
                      </a: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콘텐츠 보기</a:t>
                      </a: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사용자의 답변 리스트 제공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최신 후기 순 정렬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/>
                        <a:t>요양기관 후기 연결</a:t>
                      </a:r>
                      <a:endParaRPr lang="en-US" altLang="ko-KR" sz="800" b="0"/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/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065306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25534" y="826477"/>
            <a:ext cx="6729046" cy="3871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가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bg1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pic>
        <p:nvPicPr>
          <p:cNvPr id="48" name="그림 47" descr="character horizism :: 토끼캐릭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077" y="914855"/>
            <a:ext cx="183626" cy="213006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6519968" y="918279"/>
            <a:ext cx="209582" cy="2095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5968033" y="92907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산토끼님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104788" y="1772253"/>
            <a:ext cx="3326129" cy="5173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100176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기본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764725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평가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2430402" y="1511641"/>
            <a:ext cx="670289" cy="257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099563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60628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인터뷰</a:t>
            </a:r>
          </a:p>
        </p:txBody>
      </p:sp>
      <p:sp>
        <p:nvSpPr>
          <p:cNvPr id="92" name="아래쪽 화살표 91"/>
          <p:cNvSpPr/>
          <p:nvPr/>
        </p:nvSpPr>
        <p:spPr>
          <a:xfrm>
            <a:off x="6624759" y="6377320"/>
            <a:ext cx="459642" cy="4278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7145215" y="655210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스크롤</a:t>
            </a:r>
          </a:p>
        </p:txBody>
      </p:sp>
      <p:pic>
        <p:nvPicPr>
          <p:cNvPr id="34" name="그림 33" descr="character horizism :: 토끼캐릭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988" y="1952018"/>
            <a:ext cx="183626" cy="213006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1348879" y="1955442"/>
            <a:ext cx="209582" cy="2095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27399" y="1966240"/>
            <a:ext cx="8547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err="1"/>
              <a:t>산토끼님의</a:t>
            </a:r>
            <a:r>
              <a:rPr lang="ko-KR" altLang="en-US" sz="700" b="1"/>
              <a:t> 리뷰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1200515" y="2282903"/>
            <a:ext cx="31300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395039" y="2783667"/>
            <a:ext cx="27410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">
                <a:latin typeface="Roboto"/>
              </a:rPr>
              <a:t>장기입원을 한다고 했을 때 부담스러운 금액이었지만 그만큼의 편의를 누렸습니다</a:t>
            </a:r>
            <a:r>
              <a:rPr lang="en-US" altLang="ko-KR" sz="600">
                <a:latin typeface="Roboto"/>
              </a:rPr>
              <a:t>. </a:t>
            </a:r>
            <a:r>
              <a:rPr lang="ko-KR" altLang="en-US" sz="600">
                <a:latin typeface="Roboto"/>
              </a:rPr>
              <a:t>의료진과 치료 과정이 전문적이라고 느꼈고요</a:t>
            </a:r>
            <a:r>
              <a:rPr lang="en-US" altLang="ko-KR" sz="600">
                <a:latin typeface="Roboto"/>
              </a:rPr>
              <a:t>. </a:t>
            </a:r>
            <a:r>
              <a:rPr lang="ko-KR" altLang="en-US" sz="600">
                <a:latin typeface="Roboto"/>
              </a:rPr>
              <a:t>일차원적인 재활이 아니라 다양한 방법</a:t>
            </a:r>
            <a:r>
              <a:rPr lang="en-US" altLang="ko-KR" sz="600">
                <a:latin typeface="Roboto"/>
              </a:rPr>
              <a:t>(</a:t>
            </a:r>
            <a:r>
              <a:rPr lang="ko-KR" altLang="en-US" sz="600">
                <a:latin typeface="Roboto"/>
              </a:rPr>
              <a:t>예술 등으로</a:t>
            </a:r>
            <a:r>
              <a:rPr lang="en-US" altLang="ko-KR" sz="600">
                <a:latin typeface="Roboto"/>
              </a:rPr>
              <a:t>)</a:t>
            </a:r>
            <a:r>
              <a:rPr lang="ko-KR" altLang="en-US" sz="600">
                <a:latin typeface="Roboto"/>
              </a:rPr>
              <a:t>으로 재활치료를 한다는 것이 좋았습니다</a:t>
            </a:r>
            <a:r>
              <a:rPr lang="en-US" altLang="ko-KR" sz="600">
                <a:latin typeface="Roboto"/>
              </a:rPr>
              <a:t>.</a:t>
            </a:r>
            <a:br>
              <a:rPr lang="ko-KR" altLang="en-US" sz="600"/>
            </a:br>
            <a:r>
              <a:rPr lang="ko-KR" altLang="en-US" sz="600">
                <a:latin typeface="Roboto"/>
              </a:rPr>
              <a:t>아쉬운 점은 꼽을만한 것이 없습니다</a:t>
            </a:r>
            <a:r>
              <a:rPr lang="en-US" altLang="ko-KR" sz="600">
                <a:latin typeface="Roboto"/>
              </a:rPr>
              <a:t>. </a:t>
            </a:r>
            <a:r>
              <a:rPr lang="ko-KR" altLang="en-US" sz="600">
                <a:latin typeface="Roboto"/>
              </a:rPr>
              <a:t>비싼 가격이 부담이었지만 그만큼의 가치가 있었다고 생각하고요</a:t>
            </a:r>
            <a:r>
              <a:rPr lang="en-US" altLang="ko-KR" sz="600">
                <a:latin typeface="Roboto"/>
              </a:rPr>
              <a:t>. </a:t>
            </a:r>
            <a:r>
              <a:rPr lang="ko-KR" altLang="en-US" sz="600">
                <a:latin typeface="Roboto"/>
              </a:rPr>
              <a:t>건물이 높은 곳에 위치해있어 올라갔다 내려오기 힘든 점도 있었으나 요양병원의 특성상 그게 더 좋은 것 같기도 하고요</a:t>
            </a:r>
            <a:r>
              <a:rPr lang="en-US" altLang="ko-KR" sz="600">
                <a:latin typeface="Roboto"/>
              </a:rPr>
              <a:t>. </a:t>
            </a:r>
            <a:r>
              <a:rPr lang="ko-KR" altLang="en-US" sz="600">
                <a:latin typeface="Roboto"/>
              </a:rPr>
              <a:t>환자의 상태가 기대만큼 호전되지는 않았으나 그것은 병원의 문제는 아니라고 생각됩니다</a:t>
            </a:r>
            <a:r>
              <a:rPr lang="en-US" altLang="ko-KR" sz="600">
                <a:latin typeface="Roboto"/>
              </a:rPr>
              <a:t>.</a:t>
            </a:r>
            <a:br>
              <a:rPr lang="ko-KR" altLang="en-US" sz="600"/>
            </a:br>
            <a:r>
              <a:rPr lang="ko-KR" altLang="en-US" sz="600">
                <a:latin typeface="Roboto"/>
              </a:rPr>
              <a:t>현대적이고 깔끔한 시설</a:t>
            </a:r>
            <a:r>
              <a:rPr lang="en-US" altLang="ko-KR" sz="600">
                <a:latin typeface="Roboto"/>
              </a:rPr>
              <a:t>, </a:t>
            </a:r>
            <a:r>
              <a:rPr lang="ko-KR" altLang="en-US" sz="600">
                <a:latin typeface="Roboto"/>
              </a:rPr>
              <a:t>전문적인 장비가 있습니다</a:t>
            </a:r>
            <a:r>
              <a:rPr lang="en-US" altLang="ko-KR" sz="600">
                <a:latin typeface="Roboto"/>
              </a:rPr>
              <a:t>.</a:t>
            </a:r>
            <a:endParaRPr lang="ko-KR" altLang="en-US" sz="600"/>
          </a:p>
        </p:txBody>
      </p:sp>
      <p:sp>
        <p:nvSpPr>
          <p:cNvPr id="49" name="TextBox 48"/>
          <p:cNvSpPr txBox="1"/>
          <p:nvPr/>
        </p:nvSpPr>
        <p:spPr>
          <a:xfrm>
            <a:off x="2727011" y="2472893"/>
            <a:ext cx="7056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chemeClr val="accent4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★★★★★</a:t>
            </a:r>
            <a:endParaRPr lang="ko-KR" altLang="en-US" sz="900">
              <a:solidFill>
                <a:schemeClr val="accent4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32653" y="2502452"/>
            <a:ext cx="6559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2020.07.03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492133" y="3882050"/>
            <a:ext cx="889987" cy="184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6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♥ </a:t>
            </a:r>
            <a:r>
              <a:rPr lang="ko-KR" altLang="en-US" sz="600"/>
              <a:t>도움이 되었어요 </a:t>
            </a:r>
            <a:r>
              <a:rPr lang="en-US" altLang="ko-KR" sz="600"/>
              <a:t>7</a:t>
            </a:r>
            <a:endParaRPr lang="ko-KR" altLang="en-US" sz="600"/>
          </a:p>
        </p:txBody>
      </p:sp>
      <p:sp>
        <p:nvSpPr>
          <p:cNvPr id="58" name="TextBox 57"/>
          <p:cNvSpPr txBox="1"/>
          <p:nvPr/>
        </p:nvSpPr>
        <p:spPr>
          <a:xfrm>
            <a:off x="1397555" y="2488281"/>
            <a:ext cx="11144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err="1">
                <a:latin typeface="+mn-ea"/>
              </a:rPr>
              <a:t>희망주야간보호센터</a:t>
            </a:r>
            <a:r>
              <a:rPr lang="ko-KR" altLang="en-US" sz="700" b="1">
                <a:latin typeface="+mn-ea"/>
              </a:rPr>
              <a:t> </a:t>
            </a:r>
            <a:r>
              <a:rPr lang="ko-KR" altLang="en-US" sz="700" b="1"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endParaRPr lang="ko-KR" altLang="en-US" sz="700" b="1"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727011" y="4268473"/>
            <a:ext cx="2888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chemeClr val="accent4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★</a:t>
            </a:r>
            <a:endParaRPr lang="ko-KR" altLang="en-US" sz="900">
              <a:solidFill>
                <a:schemeClr val="accent4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432653" y="4298032"/>
            <a:ext cx="6559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2020.07.01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397555" y="4283861"/>
            <a:ext cx="8451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>
                <a:latin typeface="+mn-ea"/>
              </a:rPr>
              <a:t>도봉실버센터 </a:t>
            </a:r>
            <a:r>
              <a:rPr lang="ko-KR" altLang="en-US" sz="700" b="1"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endParaRPr lang="ko-KR" altLang="en-US" sz="700" b="1"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395039" y="4580297"/>
            <a:ext cx="2741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"/>
              <a:t>시설은 깨끗하고 좋은데</a:t>
            </a:r>
            <a:r>
              <a:rPr lang="en-US" altLang="ko-KR" sz="600"/>
              <a:t>,</a:t>
            </a:r>
          </a:p>
          <a:p>
            <a:r>
              <a:rPr lang="ko-KR" altLang="en-US" sz="600"/>
              <a:t>직원이 친절하지 않은 것이 문제입니다</a:t>
            </a:r>
            <a:r>
              <a:rPr lang="en-US" altLang="ko-KR" sz="600"/>
              <a:t>.</a:t>
            </a:r>
          </a:p>
          <a:p>
            <a:r>
              <a:rPr lang="ko-KR" altLang="en-US" sz="600"/>
              <a:t>개선이 필요하다고 생각합니다</a:t>
            </a:r>
            <a:r>
              <a:rPr lang="en-US" altLang="ko-KR" sz="600"/>
              <a:t>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492133" y="5187498"/>
            <a:ext cx="889987" cy="184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6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♥ </a:t>
            </a:r>
            <a:r>
              <a:rPr lang="ko-KR" altLang="en-US" sz="600"/>
              <a:t>도움이 되었어요 </a:t>
            </a:r>
            <a:r>
              <a:rPr lang="en-US" altLang="ko-KR" sz="600"/>
              <a:t>7</a:t>
            </a:r>
            <a:endParaRPr lang="ko-KR" altLang="en-US" sz="600"/>
          </a:p>
        </p:txBody>
      </p:sp>
      <p:sp>
        <p:nvSpPr>
          <p:cNvPr id="68" name="직사각형 67"/>
          <p:cNvSpPr/>
          <p:nvPr/>
        </p:nvSpPr>
        <p:spPr>
          <a:xfrm>
            <a:off x="1492133" y="5580387"/>
            <a:ext cx="2540887" cy="6846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각 삼각형 68"/>
          <p:cNvSpPr/>
          <p:nvPr/>
        </p:nvSpPr>
        <p:spPr>
          <a:xfrm>
            <a:off x="1492133" y="5454884"/>
            <a:ext cx="79041" cy="125502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581011" y="5674007"/>
            <a:ext cx="236558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err="1">
                <a:latin typeface="Roboto"/>
              </a:rPr>
              <a:t>시설장</a:t>
            </a:r>
            <a:r>
              <a:rPr lang="ko-KR" altLang="en-US" sz="800" b="1">
                <a:latin typeface="Roboto"/>
              </a:rPr>
              <a:t> </a:t>
            </a:r>
            <a:endParaRPr lang="en-US" altLang="ko-KR" sz="800" b="1">
              <a:latin typeface="Roboto"/>
            </a:endParaRPr>
          </a:p>
          <a:p>
            <a:endParaRPr lang="en-US" altLang="ko-KR" sz="600">
              <a:latin typeface="Roboto"/>
            </a:endParaRPr>
          </a:p>
          <a:p>
            <a:r>
              <a:rPr lang="ko-KR" altLang="en-US" sz="600">
                <a:latin typeface="Roboto"/>
              </a:rPr>
              <a:t>직원의 불친절로 거부감이 있었다면</a:t>
            </a:r>
            <a:r>
              <a:rPr lang="en-US" altLang="ko-KR" sz="600">
                <a:latin typeface="Roboto"/>
              </a:rPr>
              <a:t>, </a:t>
            </a:r>
            <a:r>
              <a:rPr lang="ko-KR" altLang="en-US" sz="600">
                <a:latin typeface="Roboto"/>
              </a:rPr>
              <a:t>죄송합니다</a:t>
            </a:r>
            <a:r>
              <a:rPr lang="en-US" altLang="ko-KR" sz="600">
                <a:latin typeface="Roboto"/>
              </a:rPr>
              <a:t>.</a:t>
            </a:r>
          </a:p>
          <a:p>
            <a:r>
              <a:rPr lang="ko-KR" altLang="en-US" sz="600">
                <a:latin typeface="Roboto"/>
              </a:rPr>
              <a:t>직원의 친절 교육을 통해 개선해 나가도록 하겠습니다</a:t>
            </a:r>
            <a:r>
              <a:rPr lang="en-US" altLang="ko-KR" sz="600">
                <a:latin typeface="Roboto"/>
              </a:rPr>
              <a:t>.</a:t>
            </a:r>
            <a:r>
              <a:rPr lang="ko-KR" altLang="en-US" sz="600">
                <a:latin typeface="Roboto"/>
              </a:rPr>
              <a:t> </a:t>
            </a:r>
            <a:endParaRPr lang="ko-KR" altLang="en-US" sz="600"/>
          </a:p>
        </p:txBody>
      </p:sp>
      <p:sp>
        <p:nvSpPr>
          <p:cNvPr id="76" name="타원형 설명선 75"/>
          <p:cNvSpPr/>
          <p:nvPr/>
        </p:nvSpPr>
        <p:spPr>
          <a:xfrm>
            <a:off x="1107657" y="1858537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7" name="타원형 설명선 76"/>
          <p:cNvSpPr/>
          <p:nvPr/>
        </p:nvSpPr>
        <p:spPr>
          <a:xfrm>
            <a:off x="3313605" y="2365190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8" name="타원형 설명선 77"/>
          <p:cNvSpPr/>
          <p:nvPr/>
        </p:nvSpPr>
        <p:spPr>
          <a:xfrm>
            <a:off x="1259825" y="2365190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567583" y="3449025"/>
            <a:ext cx="1997594" cy="16816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4567583" y="3637792"/>
            <a:ext cx="17009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accent5"/>
                </a:solidFill>
              </a:rPr>
              <a:t>최신 </a:t>
            </a:r>
            <a:r>
              <a:rPr lang="en-US" altLang="ko-KR" sz="900" b="1">
                <a:solidFill>
                  <a:schemeClr val="accent5"/>
                </a:solidFill>
              </a:rPr>
              <a:t>Q&amp;A</a:t>
            </a:r>
          </a:p>
          <a:p>
            <a:endParaRPr lang="en-US" altLang="ko-KR" sz="900" b="1">
              <a:solidFill>
                <a:schemeClr val="accent5"/>
              </a:solidFill>
            </a:endParaRPr>
          </a:p>
          <a:p>
            <a:endParaRPr lang="en-US" altLang="ko-KR" sz="800"/>
          </a:p>
        </p:txBody>
      </p:sp>
      <p:sp>
        <p:nvSpPr>
          <p:cNvPr id="81" name="TextBox 80"/>
          <p:cNvSpPr txBox="1"/>
          <p:nvPr/>
        </p:nvSpPr>
        <p:spPr>
          <a:xfrm>
            <a:off x="4583355" y="3897872"/>
            <a:ext cx="1944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 err="1"/>
              <a:t>암요양병원</a:t>
            </a:r>
            <a:r>
              <a:rPr lang="ko-KR" altLang="en-US" sz="800" u="sng"/>
              <a:t> 어디가 </a:t>
            </a:r>
            <a:r>
              <a:rPr lang="ko-KR" altLang="en-US" sz="800" u="sng" err="1"/>
              <a:t>좋은지와</a:t>
            </a:r>
            <a:r>
              <a:rPr lang="ko-KR" altLang="en-US" sz="800" u="sng"/>
              <a:t> 비용 좀</a:t>
            </a:r>
            <a:r>
              <a:rPr lang="en-US" altLang="ko-KR" sz="800" u="sng"/>
              <a:t>…</a:t>
            </a:r>
          </a:p>
          <a:p>
            <a:endParaRPr lang="en-US" altLang="ko-KR" sz="800" u="sng"/>
          </a:p>
          <a:p>
            <a:r>
              <a:rPr lang="ko-KR" altLang="en-US" sz="800" u="sng"/>
              <a:t>요양병원 중환자실 비용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요양원과 요양병원의 차이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서울 요양병원 </a:t>
            </a:r>
            <a:r>
              <a:rPr lang="ko-KR" altLang="en-US" sz="800" u="sng" err="1"/>
              <a:t>관리잘</a:t>
            </a:r>
            <a:r>
              <a:rPr lang="ko-KR" altLang="en-US" sz="800" u="sng"/>
              <a:t> 하는 곳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요양병원 거동불편 </a:t>
            </a:r>
            <a:r>
              <a:rPr lang="ko-KR" altLang="en-US" sz="800" u="sng" err="1"/>
              <a:t>주빈등록증</a:t>
            </a:r>
            <a:r>
              <a:rPr lang="ko-KR" altLang="en-US" sz="800" u="sng"/>
              <a:t> 재발급</a:t>
            </a:r>
            <a:endParaRPr lang="en-US" altLang="ko-KR" sz="800" u="sng"/>
          </a:p>
        </p:txBody>
      </p:sp>
      <p:sp>
        <p:nvSpPr>
          <p:cNvPr id="82" name="직사각형 81"/>
          <p:cNvSpPr/>
          <p:nvPr/>
        </p:nvSpPr>
        <p:spPr>
          <a:xfrm>
            <a:off x="4548334" y="2016707"/>
            <a:ext cx="2015612" cy="1302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4535435" y="2205474"/>
            <a:ext cx="17009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accent5"/>
                </a:solidFill>
              </a:rPr>
              <a:t>요양시설 이용 가이드</a:t>
            </a:r>
            <a:endParaRPr lang="en-US" altLang="ko-KR" sz="800"/>
          </a:p>
        </p:txBody>
      </p:sp>
      <p:sp>
        <p:nvSpPr>
          <p:cNvPr id="84" name="TextBox 83"/>
          <p:cNvSpPr txBox="1"/>
          <p:nvPr/>
        </p:nvSpPr>
        <p:spPr>
          <a:xfrm>
            <a:off x="4551207" y="2465554"/>
            <a:ext cx="1944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/>
              <a:t>좋은 요양기관 선택 방법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장기요양기관의 비용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장기요양기관의 시설의 종류</a:t>
            </a:r>
            <a:endParaRPr lang="en-US" altLang="ko-KR" sz="800" u="sng"/>
          </a:p>
        </p:txBody>
      </p:sp>
      <p:sp>
        <p:nvSpPr>
          <p:cNvPr id="85" name="직사각형 84"/>
          <p:cNvSpPr/>
          <p:nvPr/>
        </p:nvSpPr>
        <p:spPr>
          <a:xfrm>
            <a:off x="4568675" y="5229567"/>
            <a:ext cx="1996501" cy="1481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568676" y="5319452"/>
            <a:ext cx="17009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accent5"/>
                </a:solidFill>
              </a:rPr>
              <a:t>인기 </a:t>
            </a:r>
            <a:r>
              <a:rPr lang="en-US" altLang="ko-KR" sz="900" b="1">
                <a:solidFill>
                  <a:schemeClr val="accent5"/>
                </a:solidFill>
              </a:rPr>
              <a:t>Q&amp;A</a:t>
            </a:r>
          </a:p>
          <a:p>
            <a:endParaRPr lang="en-US" altLang="ko-KR" sz="900" b="1">
              <a:solidFill>
                <a:schemeClr val="accent5"/>
              </a:solidFill>
            </a:endParaRPr>
          </a:p>
          <a:p>
            <a:endParaRPr lang="en-US" altLang="ko-KR" sz="800"/>
          </a:p>
        </p:txBody>
      </p:sp>
      <p:sp>
        <p:nvSpPr>
          <p:cNvPr id="87" name="TextBox 86"/>
          <p:cNvSpPr txBox="1"/>
          <p:nvPr/>
        </p:nvSpPr>
        <p:spPr>
          <a:xfrm>
            <a:off x="4584448" y="5619275"/>
            <a:ext cx="19448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/>
              <a:t>요양보호사와 요양병원관리사 </a:t>
            </a:r>
            <a:r>
              <a:rPr lang="en-US" altLang="ko-KR" sz="800" u="sng"/>
              <a:t>(8)</a:t>
            </a:r>
          </a:p>
          <a:p>
            <a:endParaRPr lang="en-US" altLang="ko-KR" sz="800" u="sng"/>
          </a:p>
          <a:p>
            <a:r>
              <a:rPr lang="ko-KR" altLang="en-US" sz="800" u="sng"/>
              <a:t>요양병원 사이트 </a:t>
            </a:r>
            <a:r>
              <a:rPr lang="en-US" altLang="ko-KR" sz="800" u="sng"/>
              <a:t>(5)</a:t>
            </a:r>
          </a:p>
          <a:p>
            <a:endParaRPr lang="en-US" altLang="ko-KR" sz="800" u="sng"/>
          </a:p>
          <a:p>
            <a:r>
              <a:rPr lang="ko-KR" altLang="en-US" sz="800" u="sng"/>
              <a:t>요양병원 의료비 소득공제 가능여부 </a:t>
            </a:r>
            <a:r>
              <a:rPr lang="en-US" altLang="ko-KR" sz="800" u="sng"/>
              <a:t>(4)</a:t>
            </a:r>
          </a:p>
          <a:p>
            <a:endParaRPr lang="en-US" altLang="ko-KR" sz="800" u="sng"/>
          </a:p>
          <a:p>
            <a:r>
              <a:rPr lang="ko-KR" altLang="en-US" sz="800" u="sng"/>
              <a:t>투석할 수 있는 요양병원</a:t>
            </a:r>
            <a:r>
              <a:rPr lang="en-US" altLang="ko-KR" sz="800" u="sng"/>
              <a:t>? (3)</a:t>
            </a:r>
          </a:p>
        </p:txBody>
      </p:sp>
      <p:sp>
        <p:nvSpPr>
          <p:cNvPr id="52" name="TextBox 51"/>
          <p:cNvSpPr txBox="1"/>
          <p:nvPr/>
        </p:nvSpPr>
        <p:spPr>
          <a:xfrm rot="5400000">
            <a:off x="4094223" y="2487699"/>
            <a:ext cx="1888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/>
              <a:t>…</a:t>
            </a:r>
          </a:p>
        </p:txBody>
      </p:sp>
      <p:sp>
        <p:nvSpPr>
          <p:cNvPr id="53" name="TextBox 52"/>
          <p:cNvSpPr txBox="1"/>
          <p:nvPr/>
        </p:nvSpPr>
        <p:spPr>
          <a:xfrm rot="5400000">
            <a:off x="4094223" y="4263535"/>
            <a:ext cx="1888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03039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8954" y="826476"/>
            <a:ext cx="6725626" cy="60315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Front - </a:t>
            </a:r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요양시설 조회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47103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498615"/>
              </p:ext>
            </p:extLst>
          </p:nvPr>
        </p:nvGraphicFramePr>
        <p:xfrm>
          <a:off x="6911934" y="826476"/>
          <a:ext cx="2097251" cy="240079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219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요양시설 조회 </a:t>
                      </a: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콘텐츠 보기</a:t>
                      </a: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바로 가기 메뉴 구성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사진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사진 보기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좌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우 사진으로 이동 보기 기능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/>
                        <a:t>작은 사진 미리 보기 리스트</a:t>
                      </a:r>
                      <a:endParaRPr lang="en-US" altLang="ko-KR" sz="800" b="0"/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/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065306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25534" y="826477"/>
            <a:ext cx="6729046" cy="3871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가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bg1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pic>
        <p:nvPicPr>
          <p:cNvPr id="48" name="그림 47" descr="character horizism :: 토끼캐릭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077" y="914855"/>
            <a:ext cx="183626" cy="213006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6519968" y="918279"/>
            <a:ext cx="209582" cy="2095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5968033" y="92907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산토끼님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100176" y="1772253"/>
            <a:ext cx="3326129" cy="5173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173371" y="1869647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u="sng">
                <a:solidFill>
                  <a:schemeClr val="accent5"/>
                </a:solidFill>
                <a:latin typeface="+mn-ea"/>
              </a:rPr>
              <a:t>희망주야간보호센터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37" y="2377478"/>
            <a:ext cx="1693011" cy="95050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173371" y="2070283"/>
            <a:ext cx="184377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u="sng">
                <a:solidFill>
                  <a:schemeClr val="accent5"/>
                </a:solidFill>
                <a:latin typeface="+mn-ea"/>
              </a:rPr>
              <a:t>서울특별시 구로구 중앙로 </a:t>
            </a:r>
            <a:r>
              <a:rPr lang="en-US" altLang="ko-KR" sz="600" b="1" u="sng">
                <a:solidFill>
                  <a:schemeClr val="accent5"/>
                </a:solidFill>
                <a:latin typeface="+mn-ea"/>
              </a:rPr>
              <a:t>79(</a:t>
            </a:r>
            <a:r>
              <a:rPr lang="ko-KR" altLang="en-US" sz="600" b="1" u="sng">
                <a:solidFill>
                  <a:schemeClr val="accent5"/>
                </a:solidFill>
                <a:latin typeface="+mn-ea"/>
              </a:rPr>
              <a:t>고척동</a:t>
            </a:r>
            <a:r>
              <a:rPr lang="en-US" altLang="ko-KR" sz="600" b="1" u="sng">
                <a:solidFill>
                  <a:schemeClr val="accent5"/>
                </a:solidFill>
                <a:latin typeface="+mn-ea"/>
              </a:rPr>
              <a:t>, </a:t>
            </a:r>
            <a:r>
              <a:rPr lang="ko-KR" altLang="en-US" sz="600" b="1" u="sng">
                <a:solidFill>
                  <a:schemeClr val="accent5"/>
                </a:solidFill>
                <a:latin typeface="+mn-ea"/>
              </a:rPr>
              <a:t>고척교회</a:t>
            </a:r>
            <a:r>
              <a:rPr lang="en-US" altLang="ko-KR" sz="600" b="1" u="sng">
                <a:solidFill>
                  <a:schemeClr val="accent5"/>
                </a:solidFill>
                <a:latin typeface="+mn-ea"/>
              </a:rPr>
              <a:t>)</a:t>
            </a:r>
            <a:endParaRPr lang="ko-KR" altLang="en-US" sz="600" b="1" u="sng">
              <a:solidFill>
                <a:schemeClr val="accent5"/>
              </a:solidFill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52555" y="1896036"/>
            <a:ext cx="12923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급여종류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주야간보호</a:t>
            </a:r>
            <a:endParaRPr lang="en-US" altLang="ko-KR" sz="700" b="1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평가결과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B 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등급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(2016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년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현재정원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34 / 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잔여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전화번호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en-US" altLang="ko-KR" sz="700" b="1" u="sng">
                <a:solidFill>
                  <a:schemeClr val="accent5"/>
                </a:solidFill>
                <a:latin typeface="+mn-ea"/>
              </a:rPr>
              <a:t>02-2681-0692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85919" y="2721332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★★★★★ </a:t>
            </a:r>
            <a:r>
              <a:rPr lang="en-US" altLang="ko-KR" sz="120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4.8</a:t>
            </a:r>
            <a:endParaRPr lang="ko-KR" altLang="en-US" sz="1200"/>
          </a:p>
        </p:txBody>
      </p:sp>
      <p:sp>
        <p:nvSpPr>
          <p:cNvPr id="62" name="TextBox 61"/>
          <p:cNvSpPr txBox="1"/>
          <p:nvPr/>
        </p:nvSpPr>
        <p:spPr>
          <a:xfrm>
            <a:off x="3138818" y="3086554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>
                <a:solidFill>
                  <a:schemeClr val="accent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리뷰 </a:t>
            </a:r>
            <a:r>
              <a:rPr lang="en-US" altLang="ko-KR" sz="900" u="sng">
                <a:solidFill>
                  <a:schemeClr val="accent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10 | </a:t>
            </a:r>
            <a:r>
              <a:rPr lang="ko-KR" altLang="en-US" sz="900" u="sng">
                <a:solidFill>
                  <a:schemeClr val="accent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답글 </a:t>
            </a:r>
            <a:r>
              <a:rPr lang="en-US" altLang="ko-KR" sz="900" u="sng">
                <a:solidFill>
                  <a:schemeClr val="accent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8</a:t>
            </a:r>
            <a:endParaRPr lang="ko-KR" altLang="en-US" sz="900" u="sng">
              <a:solidFill>
                <a:schemeClr val="accent5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095564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기본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760113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평가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2425790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094951" y="1511641"/>
            <a:ext cx="670289" cy="257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56016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인터뷰</a:t>
            </a:r>
          </a:p>
        </p:txBody>
      </p:sp>
      <p:sp>
        <p:nvSpPr>
          <p:cNvPr id="86" name="타원형 설명선 85"/>
          <p:cNvSpPr/>
          <p:nvPr/>
        </p:nvSpPr>
        <p:spPr>
          <a:xfrm>
            <a:off x="3158208" y="1301806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2" name="아래쪽 화살표 91"/>
          <p:cNvSpPr/>
          <p:nvPr/>
        </p:nvSpPr>
        <p:spPr>
          <a:xfrm>
            <a:off x="6624759" y="6377320"/>
            <a:ext cx="459642" cy="4278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7145215" y="655210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스크롤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195903" y="3561858"/>
            <a:ext cx="3130062" cy="2813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290572" y="3569191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latin typeface="뫼비우스 Bold" panose="02000500000000000000" pitchFamily="2" charset="-127"/>
                <a:ea typeface="뫼비우스 Bold" panose="02000500000000000000" pitchFamily="2" charset="-127"/>
              </a:rPr>
              <a:t>사진 정보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903" y="3941610"/>
            <a:ext cx="3130062" cy="23439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2560" y="6342956"/>
            <a:ext cx="3116579" cy="828216"/>
          </a:xfrm>
          <a:prstGeom prst="rect">
            <a:avLst/>
          </a:prstGeom>
        </p:spPr>
      </p:pic>
      <p:sp>
        <p:nvSpPr>
          <p:cNvPr id="53" name="타원형 설명선 52"/>
          <p:cNvSpPr/>
          <p:nvPr/>
        </p:nvSpPr>
        <p:spPr>
          <a:xfrm>
            <a:off x="1057088" y="3893909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3" name="타원형 설명선 62"/>
          <p:cNvSpPr/>
          <p:nvPr/>
        </p:nvSpPr>
        <p:spPr>
          <a:xfrm>
            <a:off x="986885" y="6285583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567583" y="3449025"/>
            <a:ext cx="1997594" cy="16816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4567583" y="3637792"/>
            <a:ext cx="17009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accent5"/>
                </a:solidFill>
              </a:rPr>
              <a:t>최신 </a:t>
            </a:r>
            <a:r>
              <a:rPr lang="en-US" altLang="ko-KR" sz="900" b="1">
                <a:solidFill>
                  <a:schemeClr val="accent5"/>
                </a:solidFill>
              </a:rPr>
              <a:t>Q&amp;A</a:t>
            </a:r>
          </a:p>
          <a:p>
            <a:endParaRPr lang="en-US" altLang="ko-KR" sz="900" b="1">
              <a:solidFill>
                <a:schemeClr val="accent5"/>
              </a:solidFill>
            </a:endParaRPr>
          </a:p>
          <a:p>
            <a:endParaRPr lang="en-US" altLang="ko-KR" sz="800"/>
          </a:p>
        </p:txBody>
      </p:sp>
      <p:sp>
        <p:nvSpPr>
          <p:cNvPr id="66" name="TextBox 65"/>
          <p:cNvSpPr txBox="1"/>
          <p:nvPr/>
        </p:nvSpPr>
        <p:spPr>
          <a:xfrm>
            <a:off x="4583355" y="3897872"/>
            <a:ext cx="1944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 err="1"/>
              <a:t>암요양병원</a:t>
            </a:r>
            <a:r>
              <a:rPr lang="ko-KR" altLang="en-US" sz="800" u="sng"/>
              <a:t> 어디가 </a:t>
            </a:r>
            <a:r>
              <a:rPr lang="ko-KR" altLang="en-US" sz="800" u="sng" err="1"/>
              <a:t>좋은지와</a:t>
            </a:r>
            <a:r>
              <a:rPr lang="ko-KR" altLang="en-US" sz="800" u="sng"/>
              <a:t> 비용 좀</a:t>
            </a:r>
            <a:r>
              <a:rPr lang="en-US" altLang="ko-KR" sz="800" u="sng"/>
              <a:t>…</a:t>
            </a:r>
          </a:p>
          <a:p>
            <a:endParaRPr lang="en-US" altLang="ko-KR" sz="800" u="sng"/>
          </a:p>
          <a:p>
            <a:r>
              <a:rPr lang="ko-KR" altLang="en-US" sz="800" u="sng"/>
              <a:t>요양병원 중환자실 비용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요양원과 요양병원의 차이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서울 요양병원 </a:t>
            </a:r>
            <a:r>
              <a:rPr lang="ko-KR" altLang="en-US" sz="800" u="sng" err="1"/>
              <a:t>관리잘</a:t>
            </a:r>
            <a:r>
              <a:rPr lang="ko-KR" altLang="en-US" sz="800" u="sng"/>
              <a:t> 하는 곳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요양병원 거동불편 </a:t>
            </a:r>
            <a:r>
              <a:rPr lang="ko-KR" altLang="en-US" sz="800" u="sng" err="1"/>
              <a:t>주빈등록증</a:t>
            </a:r>
            <a:r>
              <a:rPr lang="ko-KR" altLang="en-US" sz="800" u="sng"/>
              <a:t> 재발급</a:t>
            </a:r>
            <a:endParaRPr lang="en-US" altLang="ko-KR" sz="800" u="sng"/>
          </a:p>
        </p:txBody>
      </p:sp>
      <p:sp>
        <p:nvSpPr>
          <p:cNvPr id="68" name="직사각형 67"/>
          <p:cNvSpPr/>
          <p:nvPr/>
        </p:nvSpPr>
        <p:spPr>
          <a:xfrm>
            <a:off x="4548334" y="2016707"/>
            <a:ext cx="2015612" cy="1302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4535435" y="2205474"/>
            <a:ext cx="17009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accent5"/>
                </a:solidFill>
              </a:rPr>
              <a:t>요양시설 이용 가이드</a:t>
            </a:r>
            <a:endParaRPr lang="en-US" altLang="ko-KR" sz="800"/>
          </a:p>
        </p:txBody>
      </p:sp>
      <p:sp>
        <p:nvSpPr>
          <p:cNvPr id="70" name="TextBox 69"/>
          <p:cNvSpPr txBox="1"/>
          <p:nvPr/>
        </p:nvSpPr>
        <p:spPr>
          <a:xfrm>
            <a:off x="4551207" y="2465554"/>
            <a:ext cx="1944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/>
              <a:t>좋은 요양기관 선택 방법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장기요양기관의 비용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장기요양기관의 시설의 종류</a:t>
            </a:r>
            <a:endParaRPr lang="en-US" altLang="ko-KR" sz="800" u="sng"/>
          </a:p>
        </p:txBody>
      </p:sp>
      <p:sp>
        <p:nvSpPr>
          <p:cNvPr id="71" name="직사각형 70"/>
          <p:cNvSpPr/>
          <p:nvPr/>
        </p:nvSpPr>
        <p:spPr>
          <a:xfrm>
            <a:off x="4568675" y="5229567"/>
            <a:ext cx="1996501" cy="1481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4568676" y="5319452"/>
            <a:ext cx="17009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accent5"/>
                </a:solidFill>
              </a:rPr>
              <a:t>인기 </a:t>
            </a:r>
            <a:r>
              <a:rPr lang="en-US" altLang="ko-KR" sz="900" b="1">
                <a:solidFill>
                  <a:schemeClr val="accent5"/>
                </a:solidFill>
              </a:rPr>
              <a:t>Q&amp;A</a:t>
            </a:r>
          </a:p>
          <a:p>
            <a:endParaRPr lang="en-US" altLang="ko-KR" sz="900" b="1">
              <a:solidFill>
                <a:schemeClr val="accent5"/>
              </a:solidFill>
            </a:endParaRPr>
          </a:p>
          <a:p>
            <a:endParaRPr lang="en-US" altLang="ko-KR" sz="800"/>
          </a:p>
        </p:txBody>
      </p:sp>
      <p:sp>
        <p:nvSpPr>
          <p:cNvPr id="77" name="TextBox 76"/>
          <p:cNvSpPr txBox="1"/>
          <p:nvPr/>
        </p:nvSpPr>
        <p:spPr>
          <a:xfrm>
            <a:off x="4584448" y="5619275"/>
            <a:ext cx="19448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/>
              <a:t>요양보호사와 요양병원관리사 </a:t>
            </a:r>
            <a:r>
              <a:rPr lang="en-US" altLang="ko-KR" sz="800" u="sng"/>
              <a:t>(8)</a:t>
            </a:r>
          </a:p>
          <a:p>
            <a:endParaRPr lang="en-US" altLang="ko-KR" sz="800" u="sng"/>
          </a:p>
          <a:p>
            <a:r>
              <a:rPr lang="ko-KR" altLang="en-US" sz="800" u="sng"/>
              <a:t>요양병원 사이트 </a:t>
            </a:r>
            <a:r>
              <a:rPr lang="en-US" altLang="ko-KR" sz="800" u="sng"/>
              <a:t>(5)</a:t>
            </a:r>
          </a:p>
          <a:p>
            <a:endParaRPr lang="en-US" altLang="ko-KR" sz="800" u="sng"/>
          </a:p>
          <a:p>
            <a:r>
              <a:rPr lang="ko-KR" altLang="en-US" sz="800" u="sng"/>
              <a:t>요양병원 의료비 소득공제 가능여부 </a:t>
            </a:r>
            <a:r>
              <a:rPr lang="en-US" altLang="ko-KR" sz="800" u="sng"/>
              <a:t>(4)</a:t>
            </a:r>
          </a:p>
          <a:p>
            <a:endParaRPr lang="en-US" altLang="ko-KR" sz="800" u="sng"/>
          </a:p>
          <a:p>
            <a:r>
              <a:rPr lang="ko-KR" altLang="en-US" sz="800" u="sng"/>
              <a:t>투석할 수 있는 요양병원</a:t>
            </a:r>
            <a:r>
              <a:rPr lang="en-US" altLang="ko-KR" sz="800" u="sng"/>
              <a:t>? (3)</a:t>
            </a:r>
          </a:p>
        </p:txBody>
      </p:sp>
    </p:spTree>
    <p:extLst>
      <p:ext uri="{BB962C8B-B14F-4D97-AF65-F5344CB8AC3E}">
        <p14:creationId xmlns:p14="http://schemas.microsoft.com/office/powerpoint/2010/main" val="4023214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8954" y="826476"/>
            <a:ext cx="6725626" cy="60315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Front - </a:t>
            </a:r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요양시설 조회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47103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882664"/>
              </p:ext>
            </p:extLst>
          </p:nvPr>
        </p:nvGraphicFramePr>
        <p:xfrm>
          <a:off x="6911934" y="826476"/>
          <a:ext cx="2097251" cy="263436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219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요양시설 조회 </a:t>
                      </a: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콘텐츠 보기</a:t>
                      </a: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바로 가기 메뉴 구성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인터뷰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로그인 대상 콘텐츠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관리자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콘텐츠 등록 정보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/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/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065306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25534" y="826477"/>
            <a:ext cx="6729046" cy="3871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가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bg1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pic>
        <p:nvPicPr>
          <p:cNvPr id="48" name="그림 47" descr="character horizism :: 토끼캐릭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077" y="914855"/>
            <a:ext cx="183626" cy="213006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6519968" y="918279"/>
            <a:ext cx="209582" cy="2095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5968033" y="92907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산토끼님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100176" y="1772253"/>
            <a:ext cx="3326129" cy="5173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173371" y="1869647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u="sng">
                <a:solidFill>
                  <a:schemeClr val="accent5"/>
                </a:solidFill>
                <a:latin typeface="+mn-ea"/>
              </a:rPr>
              <a:t>희망주야간보호센터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37" y="2377478"/>
            <a:ext cx="1693011" cy="95050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173371" y="2070283"/>
            <a:ext cx="184377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u="sng">
                <a:solidFill>
                  <a:schemeClr val="accent5"/>
                </a:solidFill>
                <a:latin typeface="+mn-ea"/>
              </a:rPr>
              <a:t>서울특별시 구로구 중앙로 </a:t>
            </a:r>
            <a:r>
              <a:rPr lang="en-US" altLang="ko-KR" sz="600" b="1" u="sng">
                <a:solidFill>
                  <a:schemeClr val="accent5"/>
                </a:solidFill>
                <a:latin typeface="+mn-ea"/>
              </a:rPr>
              <a:t>79(</a:t>
            </a:r>
            <a:r>
              <a:rPr lang="ko-KR" altLang="en-US" sz="600" b="1" u="sng">
                <a:solidFill>
                  <a:schemeClr val="accent5"/>
                </a:solidFill>
                <a:latin typeface="+mn-ea"/>
              </a:rPr>
              <a:t>고척동</a:t>
            </a:r>
            <a:r>
              <a:rPr lang="en-US" altLang="ko-KR" sz="600" b="1" u="sng">
                <a:solidFill>
                  <a:schemeClr val="accent5"/>
                </a:solidFill>
                <a:latin typeface="+mn-ea"/>
              </a:rPr>
              <a:t>, </a:t>
            </a:r>
            <a:r>
              <a:rPr lang="ko-KR" altLang="en-US" sz="600" b="1" u="sng">
                <a:solidFill>
                  <a:schemeClr val="accent5"/>
                </a:solidFill>
                <a:latin typeface="+mn-ea"/>
              </a:rPr>
              <a:t>고척교회</a:t>
            </a:r>
            <a:r>
              <a:rPr lang="en-US" altLang="ko-KR" sz="600" b="1" u="sng">
                <a:solidFill>
                  <a:schemeClr val="accent5"/>
                </a:solidFill>
                <a:latin typeface="+mn-ea"/>
              </a:rPr>
              <a:t>)</a:t>
            </a:r>
            <a:endParaRPr lang="ko-KR" altLang="en-US" sz="600" b="1" u="sng">
              <a:solidFill>
                <a:schemeClr val="accent5"/>
              </a:solidFill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52555" y="1896036"/>
            <a:ext cx="12923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급여종류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주야간보호</a:t>
            </a:r>
            <a:endParaRPr lang="en-US" altLang="ko-KR" sz="700" b="1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평가결과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B 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등급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(2016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년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현재정원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34 / 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잔여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전화번호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en-US" altLang="ko-KR" sz="700" b="1" u="sng">
                <a:solidFill>
                  <a:schemeClr val="accent5"/>
                </a:solidFill>
                <a:latin typeface="+mn-ea"/>
              </a:rPr>
              <a:t>02-2681-0692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85919" y="2721332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★★★★★ </a:t>
            </a:r>
            <a:r>
              <a:rPr lang="en-US" altLang="ko-KR" sz="120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4.8</a:t>
            </a:r>
            <a:endParaRPr lang="ko-KR" altLang="en-US" sz="1200"/>
          </a:p>
        </p:txBody>
      </p:sp>
      <p:sp>
        <p:nvSpPr>
          <p:cNvPr id="62" name="TextBox 61"/>
          <p:cNvSpPr txBox="1"/>
          <p:nvPr/>
        </p:nvSpPr>
        <p:spPr>
          <a:xfrm>
            <a:off x="3138818" y="3086554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>
                <a:solidFill>
                  <a:schemeClr val="accent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리뷰 </a:t>
            </a:r>
            <a:r>
              <a:rPr lang="en-US" altLang="ko-KR" sz="900" u="sng">
                <a:solidFill>
                  <a:schemeClr val="accent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10 | </a:t>
            </a:r>
            <a:r>
              <a:rPr lang="ko-KR" altLang="en-US" sz="900" u="sng">
                <a:solidFill>
                  <a:schemeClr val="accent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답글 </a:t>
            </a:r>
            <a:r>
              <a:rPr lang="en-US" altLang="ko-KR" sz="900" u="sng">
                <a:solidFill>
                  <a:schemeClr val="accent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8</a:t>
            </a:r>
            <a:endParaRPr lang="ko-KR" altLang="en-US" sz="900" u="sng">
              <a:solidFill>
                <a:schemeClr val="accent5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095564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기본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760113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평가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2425790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094951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56016" y="1511641"/>
            <a:ext cx="670289" cy="257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인터뷰</a:t>
            </a:r>
          </a:p>
        </p:txBody>
      </p:sp>
      <p:sp>
        <p:nvSpPr>
          <p:cNvPr id="86" name="타원형 설명선 85"/>
          <p:cNvSpPr/>
          <p:nvPr/>
        </p:nvSpPr>
        <p:spPr>
          <a:xfrm>
            <a:off x="3637564" y="1301806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2" name="아래쪽 화살표 91"/>
          <p:cNvSpPr/>
          <p:nvPr/>
        </p:nvSpPr>
        <p:spPr>
          <a:xfrm>
            <a:off x="6624759" y="6377320"/>
            <a:ext cx="459642" cy="4278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7145215" y="655210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스크롤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195903" y="3561858"/>
            <a:ext cx="3130062" cy="2813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290572" y="3569191"/>
            <a:ext cx="8306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latin typeface="뫼비우스 Bold" panose="02000500000000000000" pitchFamily="2" charset="-127"/>
                <a:ea typeface="뫼비우스 Bold" panose="02000500000000000000" pitchFamily="2" charset="-127"/>
              </a:rPr>
              <a:t>인터뷰 정보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4299" y="4059927"/>
            <a:ext cx="1207534" cy="141733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354960" y="4137754"/>
            <a:ext cx="925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대표 박</a:t>
            </a:r>
            <a:r>
              <a:rPr lang="en-US" altLang="ko-KR" sz="1100"/>
              <a:t>00</a:t>
            </a:r>
            <a:r>
              <a:rPr lang="ko-KR" altLang="en-US" sz="1100"/>
              <a:t>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54960" y="5635592"/>
            <a:ext cx="27475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700"/>
              <a:t>기본적인 운영 철학을 말씀해 주세요</a:t>
            </a:r>
            <a:r>
              <a:rPr lang="en-US" altLang="ko-KR" sz="700"/>
              <a:t>.</a:t>
            </a:r>
          </a:p>
          <a:p>
            <a:endParaRPr lang="en-US" altLang="ko-KR" sz="700"/>
          </a:p>
          <a:p>
            <a:r>
              <a:rPr lang="ko-KR" altLang="en-US" sz="700"/>
              <a:t>제가 모시고 있는 어르신들에게 행복한 생활을 </a:t>
            </a:r>
            <a:endParaRPr lang="en-US" altLang="ko-KR" sz="700"/>
          </a:p>
          <a:p>
            <a:r>
              <a:rPr lang="ko-KR" altLang="en-US" sz="700"/>
              <a:t>만들어 드리는 것이 가장 기본이고</a:t>
            </a:r>
            <a:r>
              <a:rPr lang="en-US" altLang="ko-KR" sz="700"/>
              <a:t>,</a:t>
            </a:r>
          </a:p>
          <a:p>
            <a:r>
              <a:rPr lang="ko-KR" altLang="en-US" sz="700"/>
              <a:t>다른 곳에 부모</a:t>
            </a:r>
            <a:r>
              <a:rPr lang="en-US" altLang="ko-KR" sz="700"/>
              <a:t>, </a:t>
            </a:r>
            <a:r>
              <a:rPr lang="ko-KR" altLang="en-US" sz="700"/>
              <a:t>형제를 맡기신 보호자들이 </a:t>
            </a:r>
            <a:endParaRPr lang="en-US" altLang="ko-KR" sz="700"/>
          </a:p>
          <a:p>
            <a:r>
              <a:rPr lang="ko-KR" altLang="en-US" sz="700"/>
              <a:t>마음을 놓고 생활이 가능하도록 안정적인 믿음을</a:t>
            </a:r>
            <a:endParaRPr lang="en-US" altLang="ko-KR" sz="700"/>
          </a:p>
          <a:p>
            <a:r>
              <a:rPr lang="ko-KR" altLang="en-US" sz="700"/>
              <a:t>제공하는 것이 매우 중요하다고 생각합니다</a:t>
            </a:r>
            <a:r>
              <a:rPr lang="en-US" altLang="ko-KR" sz="700"/>
              <a:t>.</a:t>
            </a:r>
          </a:p>
          <a:p>
            <a:endParaRPr lang="en-US" altLang="ko-KR" sz="700"/>
          </a:p>
          <a:p>
            <a:r>
              <a:rPr lang="ko-KR" altLang="en-US" sz="700"/>
              <a:t>따라서</a:t>
            </a:r>
            <a:r>
              <a:rPr lang="en-US" altLang="ko-KR" sz="700"/>
              <a:t>, </a:t>
            </a:r>
            <a:r>
              <a:rPr lang="ko-KR" altLang="en-US" sz="700"/>
              <a:t>아래와 같은 것들을 실천하려고 노력하고</a:t>
            </a:r>
            <a:endParaRPr lang="en-US" altLang="ko-KR" sz="700"/>
          </a:p>
          <a:p>
            <a:r>
              <a:rPr lang="ko-KR" altLang="en-US" sz="700"/>
              <a:t>있습니다</a:t>
            </a:r>
            <a:r>
              <a:rPr lang="en-US" altLang="ko-KR" sz="700"/>
              <a:t>.</a:t>
            </a:r>
          </a:p>
        </p:txBody>
      </p:sp>
      <p:sp>
        <p:nvSpPr>
          <p:cNvPr id="41" name="타원형 설명선 40"/>
          <p:cNvSpPr/>
          <p:nvPr/>
        </p:nvSpPr>
        <p:spPr>
          <a:xfrm>
            <a:off x="1009225" y="3748035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567583" y="3449025"/>
            <a:ext cx="1997594" cy="16816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567583" y="3637792"/>
            <a:ext cx="17009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accent5"/>
                </a:solidFill>
              </a:rPr>
              <a:t>최신 </a:t>
            </a:r>
            <a:r>
              <a:rPr lang="en-US" altLang="ko-KR" sz="900" b="1">
                <a:solidFill>
                  <a:schemeClr val="accent5"/>
                </a:solidFill>
              </a:rPr>
              <a:t>Q&amp;A</a:t>
            </a:r>
          </a:p>
          <a:p>
            <a:endParaRPr lang="en-US" altLang="ko-KR" sz="900" b="1">
              <a:solidFill>
                <a:schemeClr val="accent5"/>
              </a:solidFill>
            </a:endParaRPr>
          </a:p>
          <a:p>
            <a:endParaRPr lang="en-US" altLang="ko-KR" sz="800"/>
          </a:p>
        </p:txBody>
      </p:sp>
      <p:sp>
        <p:nvSpPr>
          <p:cNvPr id="46" name="TextBox 45"/>
          <p:cNvSpPr txBox="1"/>
          <p:nvPr/>
        </p:nvSpPr>
        <p:spPr>
          <a:xfrm>
            <a:off x="4583355" y="3897872"/>
            <a:ext cx="1944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 err="1"/>
              <a:t>암요양병원</a:t>
            </a:r>
            <a:r>
              <a:rPr lang="ko-KR" altLang="en-US" sz="800" u="sng"/>
              <a:t> 어디가 </a:t>
            </a:r>
            <a:r>
              <a:rPr lang="ko-KR" altLang="en-US" sz="800" u="sng" err="1"/>
              <a:t>좋은지와</a:t>
            </a:r>
            <a:r>
              <a:rPr lang="ko-KR" altLang="en-US" sz="800" u="sng"/>
              <a:t> 비용 좀</a:t>
            </a:r>
            <a:r>
              <a:rPr lang="en-US" altLang="ko-KR" sz="800" u="sng"/>
              <a:t>…</a:t>
            </a:r>
          </a:p>
          <a:p>
            <a:endParaRPr lang="en-US" altLang="ko-KR" sz="800" u="sng"/>
          </a:p>
          <a:p>
            <a:r>
              <a:rPr lang="ko-KR" altLang="en-US" sz="800" u="sng"/>
              <a:t>요양병원 중환자실 비용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요양원과 요양병원의 차이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서울 요양병원 </a:t>
            </a:r>
            <a:r>
              <a:rPr lang="ko-KR" altLang="en-US" sz="800" u="sng" err="1"/>
              <a:t>관리잘</a:t>
            </a:r>
            <a:r>
              <a:rPr lang="ko-KR" altLang="en-US" sz="800" u="sng"/>
              <a:t> 하는 곳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요양병원 거동불편 </a:t>
            </a:r>
            <a:r>
              <a:rPr lang="ko-KR" altLang="en-US" sz="800" u="sng" err="1"/>
              <a:t>주빈등록증</a:t>
            </a:r>
            <a:r>
              <a:rPr lang="ko-KR" altLang="en-US" sz="800" u="sng"/>
              <a:t> 재발급</a:t>
            </a:r>
            <a:endParaRPr lang="en-US" altLang="ko-KR" sz="800" u="sng"/>
          </a:p>
        </p:txBody>
      </p:sp>
      <p:sp>
        <p:nvSpPr>
          <p:cNvPr id="47" name="직사각형 46"/>
          <p:cNvSpPr/>
          <p:nvPr/>
        </p:nvSpPr>
        <p:spPr>
          <a:xfrm>
            <a:off x="4548334" y="2016707"/>
            <a:ext cx="2015612" cy="1302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535435" y="2205474"/>
            <a:ext cx="17009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accent5"/>
                </a:solidFill>
              </a:rPr>
              <a:t>요양시설 이용 가이드</a:t>
            </a:r>
            <a:endParaRPr lang="en-US" altLang="ko-KR" sz="800"/>
          </a:p>
        </p:txBody>
      </p:sp>
      <p:sp>
        <p:nvSpPr>
          <p:cNvPr id="50" name="TextBox 49"/>
          <p:cNvSpPr txBox="1"/>
          <p:nvPr/>
        </p:nvSpPr>
        <p:spPr>
          <a:xfrm>
            <a:off x="4551207" y="2465554"/>
            <a:ext cx="1944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/>
              <a:t>좋은 요양기관 선택 방법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장기요양기관의 비용</a:t>
            </a:r>
            <a:endParaRPr lang="en-US" altLang="ko-KR" sz="800" u="sng"/>
          </a:p>
          <a:p>
            <a:endParaRPr lang="en-US" altLang="ko-KR" sz="800" u="sng"/>
          </a:p>
          <a:p>
            <a:r>
              <a:rPr lang="ko-KR" altLang="en-US" sz="800" u="sng"/>
              <a:t>장기요양기관의 시설의 종류</a:t>
            </a:r>
            <a:endParaRPr lang="en-US" altLang="ko-KR" sz="800" u="sng"/>
          </a:p>
        </p:txBody>
      </p:sp>
      <p:sp>
        <p:nvSpPr>
          <p:cNvPr id="51" name="직사각형 50"/>
          <p:cNvSpPr/>
          <p:nvPr/>
        </p:nvSpPr>
        <p:spPr>
          <a:xfrm>
            <a:off x="4568675" y="5229567"/>
            <a:ext cx="1996501" cy="1481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568676" y="5319452"/>
            <a:ext cx="17009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accent5"/>
                </a:solidFill>
              </a:rPr>
              <a:t>인기 </a:t>
            </a:r>
            <a:r>
              <a:rPr lang="en-US" altLang="ko-KR" sz="900" b="1">
                <a:solidFill>
                  <a:schemeClr val="accent5"/>
                </a:solidFill>
              </a:rPr>
              <a:t>Q&amp;A</a:t>
            </a:r>
          </a:p>
          <a:p>
            <a:endParaRPr lang="en-US" altLang="ko-KR" sz="900" b="1">
              <a:solidFill>
                <a:schemeClr val="accent5"/>
              </a:solidFill>
            </a:endParaRPr>
          </a:p>
          <a:p>
            <a:endParaRPr lang="en-US" altLang="ko-KR" sz="800"/>
          </a:p>
        </p:txBody>
      </p:sp>
      <p:sp>
        <p:nvSpPr>
          <p:cNvPr id="64" name="TextBox 63"/>
          <p:cNvSpPr txBox="1"/>
          <p:nvPr/>
        </p:nvSpPr>
        <p:spPr>
          <a:xfrm>
            <a:off x="4584448" y="5619275"/>
            <a:ext cx="19448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/>
              <a:t>요양보호사와 요양병원관리사 </a:t>
            </a:r>
            <a:r>
              <a:rPr lang="en-US" altLang="ko-KR" sz="800" u="sng"/>
              <a:t>(8)</a:t>
            </a:r>
          </a:p>
          <a:p>
            <a:endParaRPr lang="en-US" altLang="ko-KR" sz="800" u="sng"/>
          </a:p>
          <a:p>
            <a:r>
              <a:rPr lang="ko-KR" altLang="en-US" sz="800" u="sng"/>
              <a:t>요양병원 사이트 </a:t>
            </a:r>
            <a:r>
              <a:rPr lang="en-US" altLang="ko-KR" sz="800" u="sng"/>
              <a:t>(5)</a:t>
            </a:r>
          </a:p>
          <a:p>
            <a:endParaRPr lang="en-US" altLang="ko-KR" sz="800" u="sng"/>
          </a:p>
          <a:p>
            <a:r>
              <a:rPr lang="ko-KR" altLang="en-US" sz="800" u="sng"/>
              <a:t>요양병원 의료비 소득공제 가능여부 </a:t>
            </a:r>
            <a:r>
              <a:rPr lang="en-US" altLang="ko-KR" sz="800" u="sng"/>
              <a:t>(4)</a:t>
            </a:r>
          </a:p>
          <a:p>
            <a:endParaRPr lang="en-US" altLang="ko-KR" sz="800" u="sng"/>
          </a:p>
          <a:p>
            <a:r>
              <a:rPr lang="ko-KR" altLang="en-US" sz="800" u="sng"/>
              <a:t>투석할 수 있는 요양병원</a:t>
            </a:r>
            <a:r>
              <a:rPr lang="en-US" altLang="ko-KR" sz="800" u="sng"/>
              <a:t>? (3)</a:t>
            </a:r>
          </a:p>
        </p:txBody>
      </p:sp>
    </p:spTree>
    <p:extLst>
      <p:ext uri="{BB962C8B-B14F-4D97-AF65-F5344CB8AC3E}">
        <p14:creationId xmlns:p14="http://schemas.microsoft.com/office/powerpoint/2010/main" val="37294773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4096" y="2117914"/>
            <a:ext cx="734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>
                <a:latin typeface="뫼비우스 Bold" panose="02000500000000000000" pitchFamily="2" charset="-127"/>
                <a:ea typeface="뫼비우스 Bold" panose="02000500000000000000" pitchFamily="2" charset="-127"/>
              </a:rPr>
              <a:t>정보 플랫폼</a:t>
            </a:r>
            <a:r>
              <a:rPr lang="en-US" altLang="ko-KR" sz="3200" b="1">
                <a:latin typeface="뫼비우스 Bold" panose="02000500000000000000" pitchFamily="2" charset="-127"/>
                <a:ea typeface="뫼비우스 Bold" panose="02000500000000000000" pitchFamily="2" charset="-127"/>
              </a:rPr>
              <a:t>_front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54096" y="2967837"/>
            <a:ext cx="734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2) </a:t>
            </a:r>
            <a:r>
              <a:rPr lang="ko-KR" altLang="en-US" sz="3200" b="1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로그인</a:t>
            </a:r>
            <a:endParaRPr lang="en-US" altLang="ko-KR" sz="3200" b="1">
              <a:solidFill>
                <a:schemeClr val="tx1">
                  <a:lumMod val="50000"/>
                  <a:lumOff val="50000"/>
                </a:schemeClr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77757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2399" y="826476"/>
            <a:ext cx="6729046" cy="5797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25534" y="826477"/>
            <a:ext cx="6729046" cy="3871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Front - </a:t>
            </a:r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로그인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47103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가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bg1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181440"/>
              </p:ext>
            </p:extLst>
          </p:nvPr>
        </p:nvGraphicFramePr>
        <p:xfrm>
          <a:off x="6911934" y="826476"/>
          <a:ext cx="2097251" cy="450926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219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회원가입</a:t>
                      </a: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Front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메인 이동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비밀번호 체크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로그인 전 페이지 이동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**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로그인 실패 시 메시지 전달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이메일 형식이 유효하지 않습니다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비밀번호가 맞지 않습니다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/>
                        <a:t>쿠키를 활용한 로그인 정보 유지</a:t>
                      </a: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네이버와 카카오 계정을 통한 로그인 실행 </a:t>
                      </a:r>
                      <a:r>
                        <a:rPr lang="ko-KR" altLang="en-US" sz="800" b="0" baseline="0" err="1">
                          <a:solidFill>
                            <a:schemeClr val="tx1"/>
                          </a:solidFill>
                        </a:rPr>
                        <a:t>로직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 별도 검토 원함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회원가입 페이지 이동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306297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비밀번호 찾기 페이지 이동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072992"/>
                  </a:ext>
                </a:extLst>
              </a:tr>
            </a:tbl>
          </a:graphicData>
        </a:graphic>
      </p:graphicFrame>
      <p:sp>
        <p:nvSpPr>
          <p:cNvPr id="38" name="타원형 설명선 37"/>
          <p:cNvSpPr/>
          <p:nvPr/>
        </p:nvSpPr>
        <p:spPr>
          <a:xfrm>
            <a:off x="-35658" y="794973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9855" y="914855"/>
            <a:ext cx="860321" cy="228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792384" y="151979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latin typeface="+mn-ea"/>
              </a:rPr>
              <a:t>로그인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865654" y="1873575"/>
            <a:ext cx="3451722" cy="397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008505" y="1941397"/>
            <a:ext cx="3130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>
                <a:solidFill>
                  <a:schemeClr val="bg1">
                    <a:lumMod val="75000"/>
                  </a:schemeClr>
                </a:solidFill>
                <a:latin typeface="+mn-ea"/>
              </a:rPr>
              <a:t>이메일을 입력해 주세요</a:t>
            </a:r>
            <a:r>
              <a:rPr lang="en-US" altLang="ko-KR" sz="1100" b="1">
                <a:solidFill>
                  <a:schemeClr val="bg1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100" b="1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865654" y="2377307"/>
            <a:ext cx="3451722" cy="397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008505" y="2445129"/>
            <a:ext cx="3130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>
                <a:solidFill>
                  <a:schemeClr val="bg1">
                    <a:lumMod val="75000"/>
                  </a:schemeClr>
                </a:solidFill>
                <a:latin typeface="+mn-ea"/>
              </a:rPr>
              <a:t>비밀번호를 입력해 주세요</a:t>
            </a:r>
            <a:r>
              <a:rPr lang="en-US" altLang="ko-KR" sz="1100" b="1">
                <a:solidFill>
                  <a:schemeClr val="bg1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100" b="1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865654" y="2876439"/>
            <a:ext cx="3451722" cy="3972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026357" y="2944261"/>
            <a:ext cx="3130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>
                <a:solidFill>
                  <a:schemeClr val="bg1"/>
                </a:solidFill>
                <a:latin typeface="+mn-ea"/>
              </a:rPr>
              <a:t>로그인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865654" y="3522784"/>
            <a:ext cx="174161" cy="1758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823481" y="3478786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  <a:latin typeface="+mn-ea"/>
              </a:rPr>
              <a:t>v</a:t>
            </a:r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08505" y="3484534"/>
            <a:ext cx="1145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>
                <a:solidFill>
                  <a:schemeClr val="bg1">
                    <a:lumMod val="75000"/>
                  </a:schemeClr>
                </a:solidFill>
                <a:latin typeface="+mn-ea"/>
              </a:rPr>
              <a:t>로그인 유지</a:t>
            </a:r>
          </a:p>
        </p:txBody>
      </p:sp>
      <p:sp>
        <p:nvSpPr>
          <p:cNvPr id="56" name="타원형 설명선 55"/>
          <p:cNvSpPr/>
          <p:nvPr/>
        </p:nvSpPr>
        <p:spPr>
          <a:xfrm>
            <a:off x="1620438" y="2762600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타원형 설명선 56"/>
          <p:cNvSpPr/>
          <p:nvPr/>
        </p:nvSpPr>
        <p:spPr>
          <a:xfrm>
            <a:off x="1715713" y="5437776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371469" y="4114655"/>
            <a:ext cx="24400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atin typeface="+mn-ea"/>
              </a:rPr>
              <a:t>SNS </a:t>
            </a:r>
            <a:r>
              <a:rPr lang="ko-KR" altLang="en-US" sz="1000" b="1">
                <a:latin typeface="+mn-ea"/>
              </a:rPr>
              <a:t>계정으로 간편하게 로그인 하세요</a:t>
            </a:r>
            <a:r>
              <a:rPr lang="en-US" altLang="ko-KR" sz="1000" b="1">
                <a:latin typeface="+mn-ea"/>
              </a:rPr>
              <a:t>.</a:t>
            </a:r>
            <a:endParaRPr lang="ko-KR" altLang="en-US" sz="1000" b="1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601" y="4428699"/>
            <a:ext cx="1377828" cy="614524"/>
          </a:xfrm>
          <a:prstGeom prst="rect">
            <a:avLst/>
          </a:prstGeom>
        </p:spPr>
      </p:pic>
      <p:sp>
        <p:nvSpPr>
          <p:cNvPr id="59" name="직사각형 58"/>
          <p:cNvSpPr/>
          <p:nvPr/>
        </p:nvSpPr>
        <p:spPr>
          <a:xfrm>
            <a:off x="1865654" y="5674707"/>
            <a:ext cx="1692300" cy="3972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1865654" y="5742529"/>
            <a:ext cx="1692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>
                <a:latin typeface="+mn-ea"/>
              </a:rPr>
              <a:t>회원가입 하기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3625076" y="5674707"/>
            <a:ext cx="1692300" cy="3972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3625076" y="5742529"/>
            <a:ext cx="1692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>
                <a:latin typeface="+mn-ea"/>
              </a:rPr>
              <a:t>비밀번호 찾기</a:t>
            </a:r>
          </a:p>
        </p:txBody>
      </p:sp>
      <p:sp>
        <p:nvSpPr>
          <p:cNvPr id="63" name="타원형 설명선 62"/>
          <p:cNvSpPr/>
          <p:nvPr/>
        </p:nvSpPr>
        <p:spPr>
          <a:xfrm>
            <a:off x="1620438" y="3321445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4" name="타원형 설명선 63"/>
          <p:cNvSpPr/>
          <p:nvPr/>
        </p:nvSpPr>
        <p:spPr>
          <a:xfrm>
            <a:off x="2854352" y="4353509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5" name="타원형 설명선 64"/>
          <p:cNvSpPr/>
          <p:nvPr/>
        </p:nvSpPr>
        <p:spPr>
          <a:xfrm>
            <a:off x="3480019" y="5437776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6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62670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2399" y="826476"/>
            <a:ext cx="6729046" cy="5797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25534" y="826477"/>
            <a:ext cx="6729046" cy="3871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Front – </a:t>
            </a:r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로그인 </a:t>
            </a:r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(</a:t>
            </a:r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비밀번호 찾기</a:t>
            </a:r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)</a:t>
            </a:r>
            <a:endParaRPr lang="ko-KR" altLang="en-US"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47103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가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bg1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286894"/>
              </p:ext>
            </p:extLst>
          </p:nvPr>
        </p:nvGraphicFramePr>
        <p:xfrm>
          <a:off x="6911934" y="826476"/>
          <a:ext cx="2097251" cy="469214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219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회원가입</a:t>
                      </a: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Front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메인 이동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/>
                        <a:t>회원 확인 된 이메일 주소로</a:t>
                      </a:r>
                      <a:r>
                        <a:rPr lang="en-US" altLang="ko-KR" sz="800" b="0"/>
                        <a:t>,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/>
                        <a:t>비밀번호 변경 </a:t>
                      </a:r>
                      <a:r>
                        <a:rPr lang="en-US" altLang="ko-KR" sz="800" b="0"/>
                        <a:t>URL</a:t>
                      </a:r>
                      <a:r>
                        <a:rPr lang="en-US" altLang="ko-KR" sz="800" b="0" baseline="0"/>
                        <a:t> </a:t>
                      </a:r>
                      <a:r>
                        <a:rPr lang="ko-KR" altLang="en-US" sz="800" b="0" baseline="0"/>
                        <a:t>전송</a:t>
                      </a:r>
                      <a:endParaRPr lang="en-US" altLang="ko-KR" sz="800" b="0" baseline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/>
                        <a:t>** </a:t>
                      </a:r>
                      <a:r>
                        <a:rPr lang="ko-KR" altLang="en-US" sz="800" b="0" baseline="0" err="1"/>
                        <a:t>미가입</a:t>
                      </a:r>
                      <a:r>
                        <a:rPr lang="ko-KR" altLang="en-US" sz="800" b="0" baseline="0"/>
                        <a:t> 이메일의 경우</a:t>
                      </a:r>
                      <a:r>
                        <a:rPr lang="en-US" altLang="ko-KR" sz="800" b="0" baseline="0"/>
                        <a:t>,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/>
                        <a:t>이메일 오류</a:t>
                      </a:r>
                      <a:r>
                        <a:rPr lang="en-US" altLang="ko-KR" sz="800" b="0" baseline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/>
                        <a:t>해당 이메일은 가입되어 있지 않습니다</a:t>
                      </a:r>
                      <a:r>
                        <a:rPr lang="en-US" altLang="ko-KR" sz="800" b="0" baseline="0"/>
                        <a:t>.</a:t>
                      </a: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/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306297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072992"/>
                  </a:ext>
                </a:extLst>
              </a:tr>
            </a:tbl>
          </a:graphicData>
        </a:graphic>
      </p:graphicFrame>
      <p:sp>
        <p:nvSpPr>
          <p:cNvPr id="38" name="타원형 설명선 37"/>
          <p:cNvSpPr/>
          <p:nvPr/>
        </p:nvSpPr>
        <p:spPr>
          <a:xfrm>
            <a:off x="-35658" y="794973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9855" y="914855"/>
            <a:ext cx="860321" cy="228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017816" y="2634007"/>
            <a:ext cx="2817954" cy="222152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189762" y="2834957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latin typeface="+mn-ea"/>
              </a:rPr>
              <a:t>비밀번호 찾기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263032" y="3188736"/>
            <a:ext cx="2278454" cy="397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405883" y="3256558"/>
            <a:ext cx="1977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>
                <a:solidFill>
                  <a:schemeClr val="bg1">
                    <a:lumMod val="75000"/>
                  </a:schemeClr>
                </a:solidFill>
                <a:latin typeface="+mn-ea"/>
              </a:rPr>
              <a:t>이메일 주소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263032" y="4191600"/>
            <a:ext cx="2278454" cy="3972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423735" y="4259422"/>
            <a:ext cx="1959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>
                <a:solidFill>
                  <a:schemeClr val="bg1"/>
                </a:solidFill>
                <a:latin typeface="+mn-ea"/>
              </a:rPr>
              <a:t>비밀번호 변경 </a:t>
            </a:r>
            <a:r>
              <a:rPr lang="en-US" altLang="ko-KR" sz="1100" b="1">
                <a:solidFill>
                  <a:schemeClr val="bg1"/>
                </a:solidFill>
                <a:latin typeface="+mn-ea"/>
              </a:rPr>
              <a:t>URL </a:t>
            </a:r>
            <a:r>
              <a:rPr lang="ko-KR" altLang="en-US" sz="1100" b="1">
                <a:solidFill>
                  <a:schemeClr val="bg1"/>
                </a:solidFill>
                <a:latin typeface="+mn-ea"/>
              </a:rPr>
              <a:t>전송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189762" y="3677519"/>
            <a:ext cx="2133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가입 시 등록했던 이메일 입력 시</a:t>
            </a:r>
            <a:r>
              <a:rPr lang="en-US" altLang="ko-KR" sz="10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</a:t>
            </a:r>
          </a:p>
          <a:p>
            <a:r>
              <a: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비밀번호 변경 </a:t>
            </a:r>
            <a:r>
              <a:rPr lang="en-US" altLang="ko-KR" sz="10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URL</a:t>
            </a:r>
            <a:r>
              <a: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 전송됩니다</a:t>
            </a:r>
            <a:r>
              <a:rPr lang="en-US" altLang="ko-KR" sz="10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5" name="타원형 설명선 54"/>
          <p:cNvSpPr/>
          <p:nvPr/>
        </p:nvSpPr>
        <p:spPr>
          <a:xfrm>
            <a:off x="2017816" y="4044016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6027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4096" y="2117914"/>
            <a:ext cx="734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>
                <a:latin typeface="뫼비우스 Bold" panose="02000500000000000000" pitchFamily="2" charset="-127"/>
                <a:ea typeface="뫼비우스 Bold" panose="02000500000000000000" pitchFamily="2" charset="-127"/>
              </a:rPr>
              <a:t>정보 플랫폼</a:t>
            </a:r>
            <a:r>
              <a:rPr lang="en-US" altLang="ko-KR" sz="3200" b="1">
                <a:latin typeface="뫼비우스 Bold" panose="02000500000000000000" pitchFamily="2" charset="-127"/>
                <a:ea typeface="뫼비우스 Bold" panose="02000500000000000000" pitchFamily="2" charset="-127"/>
              </a:rPr>
              <a:t>_front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54096" y="2967837"/>
            <a:ext cx="734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3) </a:t>
            </a:r>
            <a:r>
              <a:rPr lang="ko-KR" altLang="en-US" sz="3200" b="1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회원가입</a:t>
            </a:r>
            <a:endParaRPr lang="en-US" altLang="ko-KR" sz="3200" b="1">
              <a:solidFill>
                <a:schemeClr val="tx1">
                  <a:lumMod val="50000"/>
                  <a:lumOff val="50000"/>
                </a:schemeClr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6384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4211" y="827302"/>
            <a:ext cx="6729046" cy="5797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모두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865654" y="1817077"/>
            <a:ext cx="3451722" cy="397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25534" y="826477"/>
            <a:ext cx="6729046" cy="3871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Front – </a:t>
            </a:r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회원가입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47103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가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bg1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373900"/>
              </p:ext>
            </p:extLst>
          </p:nvPr>
        </p:nvGraphicFramePr>
        <p:xfrm>
          <a:off x="6911934" y="826476"/>
          <a:ext cx="2097251" cy="396164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219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회원가입</a:t>
                      </a: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Front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메인 이동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 형식 오류 체크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이메일 인증 필요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/>
                        <a:t>비밀번호 입력 확인</a:t>
                      </a:r>
                      <a:endParaRPr lang="en-US" altLang="ko-KR" sz="800" b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/>
                        <a:t>(6</a:t>
                      </a:r>
                      <a:r>
                        <a:rPr lang="ko-KR" altLang="en-US" sz="800" b="0"/>
                        <a:t>자 이상이면</a:t>
                      </a:r>
                      <a:r>
                        <a:rPr lang="en-US" altLang="ko-KR" sz="800" b="0"/>
                        <a:t>, </a:t>
                      </a:r>
                      <a:r>
                        <a:rPr lang="ko-KR" altLang="en-US" sz="800" b="0"/>
                        <a:t>입력 제한 없음</a:t>
                      </a:r>
                      <a:r>
                        <a:rPr lang="en-US" altLang="ko-KR" sz="800" b="0"/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b="0"/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필수 항목 모두 선택 시 버튼 활성화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서비스 이용약관 보기 페이지 이동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306297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개인정보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이용 보기 페이지 이동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072992"/>
                  </a:ext>
                </a:extLst>
              </a:tr>
            </a:tbl>
          </a:graphicData>
        </a:graphic>
      </p:graphicFrame>
      <p:sp>
        <p:nvSpPr>
          <p:cNvPr id="38" name="타원형 설명선 37"/>
          <p:cNvSpPr/>
          <p:nvPr/>
        </p:nvSpPr>
        <p:spPr>
          <a:xfrm>
            <a:off x="-35658" y="794973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9855" y="914855"/>
            <a:ext cx="860321" cy="228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008505" y="1882567"/>
            <a:ext cx="17315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solidFill>
                  <a:schemeClr val="bg1">
                    <a:lumMod val="75000"/>
                  </a:schemeClr>
                </a:solidFill>
                <a:latin typeface="+mn-ea"/>
              </a:rPr>
              <a:t>이메일을 입력해 주세요</a:t>
            </a:r>
            <a:r>
              <a:rPr lang="en-US" altLang="ko-KR" sz="1100" b="1">
                <a:solidFill>
                  <a:schemeClr val="bg1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100" b="1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74709" y="188520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solidFill>
                  <a:schemeClr val="bg1"/>
                </a:solidFill>
                <a:latin typeface="+mn-ea"/>
              </a:rPr>
              <a:t>인증하기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92384" y="151979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latin typeface="+mn-ea"/>
              </a:rPr>
              <a:t>이메일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865654" y="2710117"/>
            <a:ext cx="3451722" cy="397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008505" y="2777939"/>
            <a:ext cx="3130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>
                <a:solidFill>
                  <a:schemeClr val="bg1">
                    <a:lumMod val="75000"/>
                  </a:schemeClr>
                </a:solidFill>
                <a:latin typeface="+mn-ea"/>
              </a:rPr>
              <a:t>비밀번호를 입력해 주세요</a:t>
            </a:r>
            <a:r>
              <a:rPr lang="en-US" altLang="ko-KR" sz="1100" b="1">
                <a:solidFill>
                  <a:schemeClr val="bg1">
                    <a:lumMod val="75000"/>
                  </a:schemeClr>
                </a:solidFill>
                <a:latin typeface="+mn-ea"/>
              </a:rPr>
              <a:t>. (6</a:t>
            </a:r>
            <a:r>
              <a:rPr lang="ko-KR" altLang="en-US" sz="1100" b="1">
                <a:solidFill>
                  <a:schemeClr val="bg1">
                    <a:lumMod val="75000"/>
                  </a:schemeClr>
                </a:solidFill>
                <a:latin typeface="+mn-ea"/>
              </a:rPr>
              <a:t>자 이상</a:t>
            </a:r>
            <a:r>
              <a:rPr lang="en-US" altLang="ko-KR" sz="1100" b="1">
                <a:solidFill>
                  <a:schemeClr val="bg1">
                    <a:lumMod val="75000"/>
                  </a:schemeClr>
                </a:solidFill>
                <a:latin typeface="+mn-ea"/>
              </a:rPr>
              <a:t>)</a:t>
            </a:r>
            <a:endParaRPr lang="ko-KR" altLang="en-US" sz="1100" b="1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92384" y="2412836"/>
            <a:ext cx="8284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>
                <a:latin typeface="+mn-ea"/>
              </a:rPr>
              <a:t>비밀번호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865654" y="3213849"/>
            <a:ext cx="3451722" cy="397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008505" y="3281671"/>
            <a:ext cx="3130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>
                <a:solidFill>
                  <a:schemeClr val="bg1">
                    <a:lumMod val="75000"/>
                  </a:schemeClr>
                </a:solidFill>
                <a:latin typeface="+mn-ea"/>
              </a:rPr>
              <a:t>비밀번호를 한번 더 입력해 주세요</a:t>
            </a:r>
            <a:r>
              <a:rPr lang="en-US" altLang="ko-KR" sz="1100" b="1">
                <a:solidFill>
                  <a:schemeClr val="bg1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100" b="1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92384" y="3877368"/>
            <a:ext cx="8284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>
                <a:latin typeface="+mn-ea"/>
              </a:rPr>
              <a:t>약관동의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865654" y="4174636"/>
            <a:ext cx="3451722" cy="397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202491" y="4223385"/>
            <a:ext cx="19011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>
                <a:solidFill>
                  <a:schemeClr val="bg1">
                    <a:lumMod val="75000"/>
                  </a:schemeClr>
                </a:solidFill>
                <a:latin typeface="+mn-ea"/>
              </a:rPr>
              <a:t>모두 동의합니다</a:t>
            </a:r>
            <a:r>
              <a:rPr lang="en-US" altLang="ko-KR" sz="1100" b="1">
                <a:solidFill>
                  <a:schemeClr val="bg1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100" b="1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865654" y="4571989"/>
            <a:ext cx="3451722" cy="1467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865654" y="6145588"/>
            <a:ext cx="3451722" cy="3972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703873" y="6213410"/>
            <a:ext cx="17395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solidFill>
                  <a:schemeClr val="bg1"/>
                </a:solidFill>
                <a:latin typeface="+mn-ea"/>
              </a:rPr>
              <a:t>버튼만 누르면 가입완료</a:t>
            </a:r>
            <a:r>
              <a:rPr lang="en-US" altLang="ko-KR" sz="1100" b="1">
                <a:solidFill>
                  <a:schemeClr val="bg1"/>
                </a:solidFill>
                <a:latin typeface="+mn-ea"/>
              </a:rPr>
              <a:t>!</a:t>
            </a:r>
            <a:endParaRPr lang="ko-KR" altLang="en-US" sz="11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02491" y="4777097"/>
            <a:ext cx="2557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u="sng">
                <a:solidFill>
                  <a:schemeClr val="bg1">
                    <a:lumMod val="75000"/>
                  </a:schemeClr>
                </a:solidFill>
                <a:latin typeface="+mn-ea"/>
              </a:rPr>
              <a:t>서비스 이용약관에 동의합니다</a:t>
            </a:r>
            <a:r>
              <a:rPr lang="en-US" altLang="ko-KR" sz="1100" b="1" u="sng">
                <a:solidFill>
                  <a:schemeClr val="bg1">
                    <a:lumMod val="75000"/>
                  </a:schemeClr>
                </a:solidFill>
                <a:latin typeface="+mn-ea"/>
              </a:rPr>
              <a:t>.</a:t>
            </a:r>
            <a:r>
              <a:rPr lang="en-US" altLang="ko-KR" sz="1100" b="1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100" b="1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100" b="1">
                <a:solidFill>
                  <a:srgbClr val="FF0000"/>
                </a:solidFill>
                <a:latin typeface="+mn-ea"/>
              </a:rPr>
              <a:t>필수</a:t>
            </a:r>
            <a:r>
              <a:rPr lang="en-US" altLang="ko-KR" sz="1100" b="1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1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02490" y="5181591"/>
            <a:ext cx="3143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u="sng">
                <a:solidFill>
                  <a:schemeClr val="bg1">
                    <a:lumMod val="75000"/>
                  </a:schemeClr>
                </a:solidFill>
                <a:latin typeface="+mn-ea"/>
              </a:rPr>
              <a:t>개인정보 수집</a:t>
            </a:r>
            <a:r>
              <a:rPr lang="en-US" altLang="ko-KR" sz="1100" b="1" u="sng">
                <a:solidFill>
                  <a:schemeClr val="bg1">
                    <a:lumMod val="75000"/>
                  </a:schemeClr>
                </a:solidFill>
                <a:latin typeface="+mn-ea"/>
              </a:rPr>
              <a:t>,</a:t>
            </a:r>
            <a:r>
              <a:rPr lang="ko-KR" altLang="en-US" sz="1100" b="1" u="sng">
                <a:solidFill>
                  <a:schemeClr val="bg1">
                    <a:lumMod val="75000"/>
                  </a:schemeClr>
                </a:solidFill>
                <a:latin typeface="+mn-ea"/>
              </a:rPr>
              <a:t>이용에 동의합니다</a:t>
            </a:r>
            <a:r>
              <a:rPr lang="en-US" altLang="ko-KR" sz="1100" b="1" u="sng">
                <a:solidFill>
                  <a:schemeClr val="bg1">
                    <a:lumMod val="75000"/>
                  </a:schemeClr>
                </a:solidFill>
                <a:latin typeface="+mn-ea"/>
              </a:rPr>
              <a:t>. </a:t>
            </a:r>
            <a:r>
              <a:rPr lang="en-US" altLang="ko-KR" sz="1100" b="1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100" b="1">
                <a:solidFill>
                  <a:srgbClr val="FF0000"/>
                </a:solidFill>
                <a:latin typeface="+mn-ea"/>
              </a:rPr>
              <a:t>필수</a:t>
            </a:r>
            <a:r>
              <a:rPr lang="en-US" altLang="ko-KR" sz="1100" b="1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1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1968638" y="4249321"/>
            <a:ext cx="216877" cy="21687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1968638" y="4799463"/>
            <a:ext cx="216877" cy="21687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1968638" y="5186653"/>
            <a:ext cx="216877" cy="21687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948894" y="4229544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atin typeface="+mn-ea"/>
              </a:rPr>
              <a:t>v</a:t>
            </a:r>
            <a:endParaRPr lang="ko-KR" altLang="en-US" sz="1000" b="1"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48894" y="4780381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atin typeface="+mn-ea"/>
              </a:rPr>
              <a:t>v</a:t>
            </a:r>
            <a:endParaRPr lang="ko-KR" altLang="en-US" sz="1000" b="1"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948894" y="5169330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atin typeface="+mn-ea"/>
              </a:rPr>
              <a:t>v</a:t>
            </a:r>
            <a:endParaRPr lang="ko-KR" altLang="en-US" sz="1000" b="1">
              <a:latin typeface="+mn-ea"/>
            </a:endParaRPr>
          </a:p>
        </p:txBody>
      </p:sp>
      <p:sp>
        <p:nvSpPr>
          <p:cNvPr id="62" name="타원형 설명선 61"/>
          <p:cNvSpPr/>
          <p:nvPr/>
        </p:nvSpPr>
        <p:spPr>
          <a:xfrm>
            <a:off x="1632170" y="1606821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8" name="타원형 설명선 87"/>
          <p:cNvSpPr/>
          <p:nvPr/>
        </p:nvSpPr>
        <p:spPr>
          <a:xfrm>
            <a:off x="1661304" y="2580828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9" name="타원형 설명선 88"/>
          <p:cNvSpPr/>
          <p:nvPr/>
        </p:nvSpPr>
        <p:spPr>
          <a:xfrm>
            <a:off x="1661304" y="5998004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202490" y="5576078"/>
            <a:ext cx="3143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>
                <a:solidFill>
                  <a:schemeClr val="bg1">
                    <a:lumMod val="75000"/>
                  </a:schemeClr>
                </a:solidFill>
                <a:latin typeface="+mn-ea"/>
              </a:rPr>
              <a:t>이벤트 </a:t>
            </a:r>
            <a:r>
              <a:rPr lang="en-US" altLang="ko-KR" sz="1100" b="1">
                <a:solidFill>
                  <a:schemeClr val="bg1">
                    <a:lumMod val="75000"/>
                  </a:schemeClr>
                </a:solidFill>
                <a:latin typeface="+mn-ea"/>
              </a:rPr>
              <a:t>/ </a:t>
            </a:r>
            <a:r>
              <a:rPr lang="ko-KR" altLang="en-US" sz="1100" b="1">
                <a:solidFill>
                  <a:schemeClr val="bg1">
                    <a:lumMod val="75000"/>
                  </a:schemeClr>
                </a:solidFill>
                <a:latin typeface="+mn-ea"/>
              </a:rPr>
              <a:t>혜택 알림 수신에 동의합니다</a:t>
            </a:r>
            <a:r>
              <a:rPr lang="en-US" altLang="ko-KR" sz="1100" b="1">
                <a:solidFill>
                  <a:schemeClr val="bg1">
                    <a:lumMod val="75000"/>
                  </a:schemeClr>
                </a:solidFill>
                <a:latin typeface="+mn-ea"/>
              </a:rPr>
              <a:t>. (</a:t>
            </a:r>
            <a:r>
              <a:rPr lang="ko-KR" altLang="en-US" sz="1100" b="1">
                <a:solidFill>
                  <a:schemeClr val="bg1">
                    <a:lumMod val="75000"/>
                  </a:schemeClr>
                </a:solidFill>
                <a:latin typeface="+mn-ea"/>
              </a:rPr>
              <a:t>선택</a:t>
            </a:r>
            <a:r>
              <a:rPr lang="en-US" altLang="ko-KR" sz="1100" b="1">
                <a:solidFill>
                  <a:schemeClr val="bg1">
                    <a:lumMod val="75000"/>
                  </a:schemeClr>
                </a:solidFill>
                <a:latin typeface="+mn-ea"/>
              </a:rPr>
              <a:t>)</a:t>
            </a:r>
            <a:endParaRPr lang="ko-KR" altLang="en-US" sz="1100" b="1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968638" y="5581140"/>
            <a:ext cx="216877" cy="21687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1948894" y="5563817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atin typeface="+mn-ea"/>
              </a:rPr>
              <a:t>v</a:t>
            </a:r>
            <a:endParaRPr lang="ko-KR" altLang="en-US" sz="1000" b="1">
              <a:latin typeface="+mn-ea"/>
            </a:endParaRPr>
          </a:p>
        </p:txBody>
      </p:sp>
      <p:sp>
        <p:nvSpPr>
          <p:cNvPr id="93" name="타원형 설명선 92"/>
          <p:cNvSpPr/>
          <p:nvPr/>
        </p:nvSpPr>
        <p:spPr>
          <a:xfrm>
            <a:off x="2173814" y="4596685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4" name="타원형 설명선 93"/>
          <p:cNvSpPr/>
          <p:nvPr/>
        </p:nvSpPr>
        <p:spPr>
          <a:xfrm>
            <a:off x="2173814" y="5019126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6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1288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41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정보 플랫폼 구조 </a:t>
            </a:r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(</a:t>
            </a:r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소비자</a:t>
            </a:r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_</a:t>
            </a:r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고령자의 보호자</a:t>
            </a:r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)</a:t>
            </a:r>
            <a:endParaRPr lang="ko-KR" altLang="en-US"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700876"/>
              </p:ext>
            </p:extLst>
          </p:nvPr>
        </p:nvGraphicFramePr>
        <p:xfrm>
          <a:off x="310662" y="627167"/>
          <a:ext cx="8516814" cy="5955323"/>
        </p:xfrm>
        <a:graphic>
          <a:graphicData uri="http://schemas.openxmlformats.org/drawingml/2006/table">
            <a:tbl>
              <a:tblPr/>
              <a:tblGrid>
                <a:gridCol w="885377">
                  <a:extLst>
                    <a:ext uri="{9D8B030D-6E8A-4147-A177-3AD203B41FA5}">
                      <a16:colId xmlns:a16="http://schemas.microsoft.com/office/drawing/2014/main" val="1529062678"/>
                    </a:ext>
                  </a:extLst>
                </a:gridCol>
                <a:gridCol w="1041073">
                  <a:extLst>
                    <a:ext uri="{9D8B030D-6E8A-4147-A177-3AD203B41FA5}">
                      <a16:colId xmlns:a16="http://schemas.microsoft.com/office/drawing/2014/main" val="3750061427"/>
                    </a:ext>
                  </a:extLst>
                </a:gridCol>
                <a:gridCol w="1319931">
                  <a:extLst>
                    <a:ext uri="{9D8B030D-6E8A-4147-A177-3AD203B41FA5}">
                      <a16:colId xmlns:a16="http://schemas.microsoft.com/office/drawing/2014/main" val="3520886230"/>
                    </a:ext>
                  </a:extLst>
                </a:gridCol>
                <a:gridCol w="1347819">
                  <a:extLst>
                    <a:ext uri="{9D8B030D-6E8A-4147-A177-3AD203B41FA5}">
                      <a16:colId xmlns:a16="http://schemas.microsoft.com/office/drawing/2014/main" val="3130341678"/>
                    </a:ext>
                  </a:extLst>
                </a:gridCol>
                <a:gridCol w="2472549">
                  <a:extLst>
                    <a:ext uri="{9D8B030D-6E8A-4147-A177-3AD203B41FA5}">
                      <a16:colId xmlns:a16="http://schemas.microsoft.com/office/drawing/2014/main" val="3281429106"/>
                    </a:ext>
                  </a:extLst>
                </a:gridCol>
                <a:gridCol w="1450065">
                  <a:extLst>
                    <a:ext uri="{9D8B030D-6E8A-4147-A177-3AD203B41FA5}">
                      <a16:colId xmlns:a16="http://schemas.microsoft.com/office/drawing/2014/main" val="3702600419"/>
                    </a:ext>
                  </a:extLst>
                </a:gridCol>
              </a:tblGrid>
              <a:tr h="1267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이용자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구분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Step1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Step2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이용자 궁금증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수집 방법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180749"/>
                  </a:ext>
                </a:extLst>
              </a:tr>
              <a:tr h="1267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고령자의 보호자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요양시설의 종류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요양병원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요양병원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요양원 중 어디로 가야하나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노인장기요양보험공단 사이트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781435"/>
                  </a:ext>
                </a:extLst>
              </a:tr>
              <a:tr h="1267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노인 의료복지시설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노인요양시설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 조사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605237"/>
                  </a:ext>
                </a:extLst>
              </a:tr>
              <a:tr h="1267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노인요양공동생활가정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751036"/>
                  </a:ext>
                </a:extLst>
              </a:tr>
              <a:tr h="1267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재가 노인복지시설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방문요양서비스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시설에 입주 해야하나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 서비스를 이용 해야하나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574673"/>
                  </a:ext>
                </a:extLst>
              </a:tr>
              <a:tr h="1267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주야간보호서비스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방문요양은 어떻게 이용을 해야하나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278635"/>
                  </a:ext>
                </a:extLst>
              </a:tr>
              <a:tr h="1267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단기보호서비스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683764"/>
                  </a:ext>
                </a:extLst>
              </a:tr>
              <a:tr h="1267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방문목욕서비스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30928"/>
                  </a:ext>
                </a:extLst>
              </a:tr>
              <a:tr h="1267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복지용구서비스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509581"/>
                  </a:ext>
                </a:extLst>
              </a:tr>
              <a:tr h="1267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장기요양보험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장기요양보험제도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장기요양등급은 어떻게 받나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노인장기요양보험공단 사이트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851311"/>
                  </a:ext>
                </a:extLst>
              </a:tr>
              <a:tr h="1267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장기요양보험 신청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비용은 어떻게 되나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 조사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983048"/>
                  </a:ext>
                </a:extLst>
              </a:tr>
              <a:tr h="1267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장기요양보험의 범위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939393"/>
                  </a:ext>
                </a:extLst>
              </a:tr>
              <a:tr h="1267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장기요양보험 계약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348292"/>
                  </a:ext>
                </a:extLst>
              </a:tr>
              <a:tr h="1267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요양시설의 선택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입주를 위한 프로세스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시설을 선택하기 위해 무엇을 알아봐야 하나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일본 플랫폼 사이트 참고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131565"/>
                  </a:ext>
                </a:extLst>
              </a:tr>
              <a:tr h="1267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체크해야 할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 항목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부담 비용 확인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시설 방문시 체크해야 할 사항은 무엇인가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 조사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010634"/>
                  </a:ext>
                </a:extLst>
              </a:tr>
              <a:tr h="1267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견학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396524"/>
                  </a:ext>
                </a:extLst>
              </a:tr>
              <a:tr h="1267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체제 확인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176195"/>
                  </a:ext>
                </a:extLst>
              </a:tr>
              <a:tr h="1267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식사 내용 확인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277333"/>
                  </a:ext>
                </a:extLst>
              </a:tr>
              <a:tr h="1267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직원의 일하는 모습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85639"/>
                  </a:ext>
                </a:extLst>
              </a:tr>
              <a:tr h="1267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설비의 충실도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576672"/>
                  </a:ext>
                </a:extLst>
              </a:tr>
              <a:tr h="1267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나에게 맞는 시설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760679"/>
                  </a:ext>
                </a:extLst>
              </a:tr>
              <a:tr h="1267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좋은 시설 선택 방법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39235"/>
                  </a:ext>
                </a:extLst>
              </a:tr>
              <a:tr h="1267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요양시설의 생활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하루 일과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면회는 부담없이 할 수 있는가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일본 플랫폼 사이트 참고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880580"/>
                  </a:ext>
                </a:extLst>
              </a:tr>
              <a:tr h="1267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식사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구강케어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외국인도 이용이 가능한가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 조사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415470"/>
                  </a:ext>
                </a:extLst>
              </a:tr>
              <a:tr h="1267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물품구매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요양시설에서도 방문서비스를 받을 수 있는가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228712"/>
                  </a:ext>
                </a:extLst>
              </a:tr>
              <a:tr h="1267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목욕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애완 동물과 함께 살 수 있는 곳도 있는가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109968"/>
                  </a:ext>
                </a:extLst>
              </a:tr>
              <a:tr h="1267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취침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인정등급 신청 중 서비스를 이용할 수 있는가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732188"/>
                  </a:ext>
                </a:extLst>
              </a:tr>
              <a:tr h="1267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계졀별 이벤트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문제가 있는 시설들을 어떻게 판단할 수 있는가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733032"/>
                  </a:ext>
                </a:extLst>
              </a:tr>
              <a:tr h="1267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미용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담배나 술은 이용을 못하는가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9941128"/>
                  </a:ext>
                </a:extLst>
              </a:tr>
              <a:tr h="1267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의료 서비스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시설 마음에 안들경우 이동은 자유로운가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696246"/>
                  </a:ext>
                </a:extLst>
              </a:tr>
              <a:tr h="1267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냄새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독실을 이용할 수도 있는가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16467"/>
                  </a:ext>
                </a:extLst>
              </a:tr>
              <a:tr h="1267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 관리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794777"/>
                  </a:ext>
                </a:extLst>
              </a:tr>
              <a:tr h="1267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체험 입주여부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261065"/>
                  </a:ext>
                </a:extLst>
              </a:tr>
              <a:tr h="1267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흡연 및 음주 여부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347904"/>
                  </a:ext>
                </a:extLst>
              </a:tr>
              <a:tr h="1267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외출 여부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120099"/>
                  </a:ext>
                </a:extLst>
              </a:tr>
              <a:tr h="1267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생활 규칙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790431"/>
                  </a:ext>
                </a:extLst>
              </a:tr>
              <a:tr h="1267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애완 동물 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890328"/>
                  </a:ext>
                </a:extLst>
              </a:tr>
              <a:tr h="1267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지병 입주 여부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864295"/>
                  </a:ext>
                </a:extLst>
              </a:tr>
              <a:tr h="1267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치매 입주 여부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1761514"/>
                  </a:ext>
                </a:extLst>
              </a:tr>
              <a:tr h="1267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가족 숙박 가능 여부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8217"/>
                  </a:ext>
                </a:extLst>
              </a:tr>
              <a:tr h="1267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식사 조리 여부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624389"/>
                  </a:ext>
                </a:extLst>
              </a:tr>
              <a:tr h="1267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요양이 필요한 질병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치매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치매와 관련된 전문 지식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일본 플랫폼 사이트 참고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363135"/>
                  </a:ext>
                </a:extLst>
              </a:tr>
              <a:tr h="1267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노인의 질병과 의료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당뇨병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 조사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259356"/>
                  </a:ext>
                </a:extLst>
              </a:tr>
              <a:tr h="1267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골다공증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82397"/>
                  </a:ext>
                </a:extLst>
              </a:tr>
              <a:tr h="1267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천식과 기관지염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618569"/>
                  </a:ext>
                </a:extLst>
              </a:tr>
              <a:tr h="1267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파킨슨병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95984"/>
                  </a:ext>
                </a:extLst>
              </a:tr>
              <a:tr h="1267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뇌졸증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143" marR="5143" marT="51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443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4520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4096" y="2117914"/>
            <a:ext cx="734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>
                <a:latin typeface="뫼비우스 Bold" panose="02000500000000000000" pitchFamily="2" charset="-127"/>
                <a:ea typeface="뫼비우스 Bold" panose="02000500000000000000" pitchFamily="2" charset="-127"/>
              </a:rPr>
              <a:t>정보 플랫폼</a:t>
            </a:r>
            <a:r>
              <a:rPr lang="en-US" altLang="ko-KR" sz="3200" b="1">
                <a:latin typeface="뫼비우스 Bold" panose="02000500000000000000" pitchFamily="2" charset="-127"/>
                <a:ea typeface="뫼비우스 Bold" panose="02000500000000000000" pitchFamily="2" charset="-127"/>
              </a:rPr>
              <a:t>_front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54096" y="2967837"/>
            <a:ext cx="734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4) </a:t>
            </a:r>
            <a:r>
              <a:rPr lang="ko-KR" altLang="en-US" sz="3200" b="1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프로필 관리</a:t>
            </a:r>
            <a:endParaRPr lang="en-US" altLang="ko-KR" sz="3200" b="1">
              <a:solidFill>
                <a:schemeClr val="tx1">
                  <a:lumMod val="50000"/>
                  <a:lumOff val="50000"/>
                </a:schemeClr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2216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5534" y="826476"/>
            <a:ext cx="6729046" cy="5797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1661113" y="5231267"/>
            <a:ext cx="4987336" cy="225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661112" y="3580035"/>
            <a:ext cx="4987337" cy="213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25534" y="826477"/>
            <a:ext cx="6729046" cy="3871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Front – </a:t>
            </a:r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프로필 관리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47103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가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bg1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170172"/>
              </p:ext>
            </p:extLst>
          </p:nvPr>
        </p:nvGraphicFramePr>
        <p:xfrm>
          <a:off x="6911934" y="826476"/>
          <a:ext cx="2097251" cy="501165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270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프로필 관리 </a:t>
                      </a: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메인</a:t>
                      </a: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6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Front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메인 이동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6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프로필 보기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0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/>
                        <a:t>프로필 수정</a:t>
                      </a:r>
                      <a:endParaRPr lang="en-US" altLang="ko-KR" sz="800" b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/>
                        <a:t>- </a:t>
                      </a:r>
                      <a:r>
                        <a:rPr lang="ko-KR" altLang="en-US" sz="800" b="0"/>
                        <a:t>이미지 수정</a:t>
                      </a:r>
                      <a:endParaRPr lang="en-US" altLang="ko-KR" sz="800" b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/>
                        <a:t>- </a:t>
                      </a:r>
                      <a:r>
                        <a:rPr lang="ko-KR" altLang="en-US" sz="800" b="0"/>
                        <a:t>닉네임 수정</a:t>
                      </a:r>
                      <a:endParaRPr lang="en-US" altLang="ko-KR" sz="800" b="0"/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0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비밀번호 수정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기존 비밀번호 확인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신규 비밀번호 등록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6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 err="1">
                          <a:solidFill>
                            <a:schemeClr val="tx1"/>
                          </a:solidFill>
                        </a:rPr>
                        <a:t>멤버쉽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 지수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등급 운영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지수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도움 적용 답변 횟수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등급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씨앗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새싹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잎새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가지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열매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나무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**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지수에 따른 차등 적용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**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목적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도움이 되는 답변 유도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306297"/>
                  </a:ext>
                </a:extLst>
              </a:tr>
              <a:tr h="4696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Q&amp;A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관리 메뉴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나의 질문 클릭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리스트 이동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나의 답변 클릭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리스트 이동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072992"/>
                  </a:ext>
                </a:extLst>
              </a:tr>
              <a:tr h="4696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질문 리스트 이동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07236"/>
                  </a:ext>
                </a:extLst>
              </a:tr>
              <a:tr h="4696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Q&amp;A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보기 페이지 이동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159"/>
                  </a:ext>
                </a:extLst>
              </a:tr>
            </a:tbl>
          </a:graphicData>
        </a:graphic>
      </p:graphicFrame>
      <p:sp>
        <p:nvSpPr>
          <p:cNvPr id="38" name="타원형 설명선 37"/>
          <p:cNvSpPr/>
          <p:nvPr/>
        </p:nvSpPr>
        <p:spPr>
          <a:xfrm>
            <a:off x="-35658" y="794973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5" name="그림 64" descr="character horizism :: 토끼캐릭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077" y="914855"/>
            <a:ext cx="183626" cy="213006"/>
          </a:xfrm>
          <a:prstGeom prst="rect">
            <a:avLst/>
          </a:prstGeom>
        </p:spPr>
      </p:pic>
      <p:sp>
        <p:nvSpPr>
          <p:cNvPr id="66" name="타원 65"/>
          <p:cNvSpPr/>
          <p:nvPr/>
        </p:nvSpPr>
        <p:spPr>
          <a:xfrm>
            <a:off x="6519968" y="918279"/>
            <a:ext cx="209582" cy="2095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5968033" y="92907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산토끼님</a:t>
            </a:r>
          </a:p>
        </p:txBody>
      </p:sp>
      <p:sp>
        <p:nvSpPr>
          <p:cNvPr id="69" name="타원형 설명선 68"/>
          <p:cNvSpPr/>
          <p:nvPr/>
        </p:nvSpPr>
        <p:spPr>
          <a:xfrm>
            <a:off x="5793937" y="765738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0200" y="1384300"/>
            <a:ext cx="927100" cy="1885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0200" y="1384300"/>
            <a:ext cx="6318250" cy="18859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 descr="character horizism :: 토끼캐릭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63" y="1671605"/>
            <a:ext cx="439852" cy="510228"/>
          </a:xfrm>
          <a:prstGeom prst="rect">
            <a:avLst/>
          </a:prstGeom>
        </p:spPr>
      </p:pic>
      <p:sp>
        <p:nvSpPr>
          <p:cNvPr id="43" name="타원 42"/>
          <p:cNvSpPr/>
          <p:nvPr/>
        </p:nvSpPr>
        <p:spPr>
          <a:xfrm>
            <a:off x="581453" y="1675029"/>
            <a:ext cx="491569" cy="5020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29283" y="2248882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err="1"/>
              <a:t>산토끼님</a:t>
            </a:r>
            <a:endParaRPr lang="ko-KR" altLang="en-US" sz="700" b="1"/>
          </a:p>
        </p:txBody>
      </p:sp>
      <p:sp>
        <p:nvSpPr>
          <p:cNvPr id="8" name="TextBox 7"/>
          <p:cNvSpPr txBox="1"/>
          <p:nvPr/>
        </p:nvSpPr>
        <p:spPr>
          <a:xfrm>
            <a:off x="312865" y="3411062"/>
            <a:ext cx="6190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latin typeface="뫼비우스 Bold" panose="02000500000000000000" pitchFamily="2" charset="-127"/>
                <a:ea typeface="뫼비우스 Bold" panose="02000500000000000000" pitchFamily="2" charset="-127"/>
              </a:rPr>
              <a:t>Q&amp;A </a:t>
            </a:r>
            <a:r>
              <a:rPr lang="ko-KR" altLang="en-US" sz="800">
                <a:latin typeface="뫼비우스 Bold" panose="02000500000000000000" pitchFamily="2" charset="-127"/>
                <a:ea typeface="뫼비우스 Bold" panose="02000500000000000000" pitchFamily="2" charset="-127"/>
              </a:rPr>
              <a:t>관리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30201" y="3695366"/>
            <a:ext cx="927100" cy="597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89021" y="3763326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latin typeface="뫼비우스 Bold" panose="02000500000000000000" pitchFamily="2" charset="-127"/>
                <a:ea typeface="뫼비우스 Bold" panose="02000500000000000000" pitchFamily="2" charset="-127"/>
              </a:rPr>
              <a:t>나의 질문</a:t>
            </a:r>
            <a:r>
              <a:rPr lang="en-US" altLang="ko-KR" sz="800">
                <a:latin typeface="뫼비우스 Bold" panose="02000500000000000000" pitchFamily="2" charset="-127"/>
                <a:ea typeface="뫼비우스 Bold" panose="02000500000000000000" pitchFamily="2" charset="-127"/>
              </a:rPr>
              <a:t>(3)</a:t>
            </a:r>
          </a:p>
          <a:p>
            <a:endParaRPr lang="en-US" altLang="ko-KR" sz="800"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  <a:p>
            <a:r>
              <a:rPr lang="ko-KR" altLang="en-US" sz="800">
                <a:latin typeface="뫼비우스 Bold" panose="02000500000000000000" pitchFamily="2" charset="-127"/>
                <a:ea typeface="뫼비우스 Bold" panose="02000500000000000000" pitchFamily="2" charset="-127"/>
              </a:rPr>
              <a:t>나의 답변</a:t>
            </a:r>
            <a:r>
              <a:rPr lang="en-US" altLang="ko-KR" sz="800">
                <a:latin typeface="뫼비우스 Bold" panose="02000500000000000000" pitchFamily="2" charset="-127"/>
                <a:ea typeface="뫼비우스 Bold" panose="02000500000000000000" pitchFamily="2" charset="-127"/>
              </a:rPr>
              <a:t>(2)</a:t>
            </a:r>
            <a:endParaRPr lang="ko-KR" altLang="en-US" sz="800"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 rot="10800000">
            <a:off x="985965" y="3417412"/>
            <a:ext cx="2808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나눔고딕" panose="020D0604000000000000" pitchFamily="50" charset="-127"/>
                <a:ea typeface="나눔고딕" panose="020D0604000000000000" pitchFamily="50" charset="-127"/>
              </a:rPr>
              <a:t>∨</a:t>
            </a:r>
            <a:endParaRPr lang="ko-KR" altLang="en-US" sz="800" b="1"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66565" y="3867836"/>
            <a:ext cx="35658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/>
              <a:t>노인요양보호사는 꼭 기관과 연결되어야만 일을 할 수 있나요</a:t>
            </a:r>
            <a:r>
              <a:rPr lang="en-US" altLang="ko-KR" sz="700"/>
              <a:t>? </a:t>
            </a:r>
            <a:r>
              <a:rPr lang="ko-KR" altLang="en-US" sz="700"/>
              <a:t>아님</a:t>
            </a:r>
            <a:r>
              <a:rPr lang="en-US" altLang="ko-KR" sz="700"/>
              <a:t>. </a:t>
            </a:r>
            <a:r>
              <a:rPr lang="ko-KR" altLang="en-US" sz="700"/>
              <a:t>개인적으로</a:t>
            </a:r>
            <a:r>
              <a:rPr lang="en-US" altLang="ko-KR" sz="700"/>
              <a:t>…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35088" y="3580035"/>
            <a:ext cx="4606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/>
              <a:t>제목</a:t>
            </a:r>
            <a:endParaRPr lang="en-US" altLang="ko-KR" sz="700"/>
          </a:p>
        </p:txBody>
      </p:sp>
      <p:cxnSp>
        <p:nvCxnSpPr>
          <p:cNvPr id="73" name="직선 연결선 72"/>
          <p:cNvCxnSpPr/>
          <p:nvPr/>
        </p:nvCxnSpPr>
        <p:spPr>
          <a:xfrm>
            <a:off x="1661113" y="3793780"/>
            <a:ext cx="49597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1661113" y="3573170"/>
            <a:ext cx="49597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116007" y="3580035"/>
            <a:ext cx="4606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/>
              <a:t>조회</a:t>
            </a:r>
            <a:endParaRPr lang="en-US" altLang="ko-KR" sz="700"/>
          </a:p>
        </p:txBody>
      </p:sp>
      <p:sp>
        <p:nvSpPr>
          <p:cNvPr id="76" name="TextBox 75"/>
          <p:cNvSpPr txBox="1"/>
          <p:nvPr/>
        </p:nvSpPr>
        <p:spPr>
          <a:xfrm>
            <a:off x="5585826" y="3580035"/>
            <a:ext cx="4606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/>
              <a:t>답변</a:t>
            </a:r>
            <a:endParaRPr lang="en-US" altLang="ko-KR" sz="700"/>
          </a:p>
        </p:txBody>
      </p:sp>
      <p:sp>
        <p:nvSpPr>
          <p:cNvPr id="77" name="TextBox 76"/>
          <p:cNvSpPr txBox="1"/>
          <p:nvPr/>
        </p:nvSpPr>
        <p:spPr>
          <a:xfrm>
            <a:off x="6144642" y="3580035"/>
            <a:ext cx="4606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/>
              <a:t>작성일</a:t>
            </a:r>
            <a:endParaRPr lang="en-US" altLang="ko-KR" sz="700"/>
          </a:p>
        </p:txBody>
      </p:sp>
      <p:sp>
        <p:nvSpPr>
          <p:cNvPr id="78" name="TextBox 77"/>
          <p:cNvSpPr txBox="1"/>
          <p:nvPr/>
        </p:nvSpPr>
        <p:spPr>
          <a:xfrm>
            <a:off x="1666565" y="3367519"/>
            <a:ext cx="6765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accent2"/>
                </a:solidFill>
              </a:rPr>
              <a:t>나의 질문 </a:t>
            </a:r>
            <a:r>
              <a:rPr lang="en-US" altLang="ko-KR" sz="700" b="1"/>
              <a:t>(3)</a:t>
            </a:r>
          </a:p>
        </p:txBody>
      </p:sp>
      <p:cxnSp>
        <p:nvCxnSpPr>
          <p:cNvPr id="79" name="직선 연결선 78"/>
          <p:cNvCxnSpPr/>
          <p:nvPr/>
        </p:nvCxnSpPr>
        <p:spPr>
          <a:xfrm>
            <a:off x="1661113" y="4130330"/>
            <a:ext cx="49597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201112" y="3867836"/>
            <a:ext cx="2904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98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670931" y="3867836"/>
            <a:ext cx="2904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046503" y="3867836"/>
            <a:ext cx="6733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2020. 06.24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666565" y="4183971"/>
            <a:ext cx="35658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/>
              <a:t>노인요양보호사는 꼭 기관과 연결되어야만 일을 할 수 있나요</a:t>
            </a:r>
            <a:r>
              <a:rPr lang="en-US" altLang="ko-KR" sz="700"/>
              <a:t>? </a:t>
            </a:r>
            <a:r>
              <a:rPr lang="ko-KR" altLang="en-US" sz="700"/>
              <a:t>아님</a:t>
            </a:r>
            <a:r>
              <a:rPr lang="en-US" altLang="ko-KR" sz="700"/>
              <a:t>. </a:t>
            </a:r>
            <a:r>
              <a:rPr lang="ko-KR" altLang="en-US" sz="700"/>
              <a:t>개인적으로</a:t>
            </a:r>
            <a:r>
              <a:rPr lang="en-US" altLang="ko-KR" sz="700"/>
              <a:t>…</a:t>
            </a:r>
          </a:p>
        </p:txBody>
      </p:sp>
      <p:cxnSp>
        <p:nvCxnSpPr>
          <p:cNvPr id="85" name="직선 연결선 84"/>
          <p:cNvCxnSpPr/>
          <p:nvPr/>
        </p:nvCxnSpPr>
        <p:spPr>
          <a:xfrm>
            <a:off x="1661113" y="4446465"/>
            <a:ext cx="49597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201112" y="4183971"/>
            <a:ext cx="2904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98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670931" y="4183971"/>
            <a:ext cx="2904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046503" y="4183971"/>
            <a:ext cx="6733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2020. 06.24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666565" y="4508905"/>
            <a:ext cx="35658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/>
              <a:t>노인요양보호사는 꼭 기관과 연결되어야만 일을 할 수 있나요</a:t>
            </a:r>
            <a:r>
              <a:rPr lang="en-US" altLang="ko-KR" sz="700"/>
              <a:t>? </a:t>
            </a:r>
            <a:r>
              <a:rPr lang="ko-KR" altLang="en-US" sz="700"/>
              <a:t>아님</a:t>
            </a:r>
            <a:r>
              <a:rPr lang="en-US" altLang="ko-KR" sz="700"/>
              <a:t>. </a:t>
            </a:r>
            <a:r>
              <a:rPr lang="ko-KR" altLang="en-US" sz="700"/>
              <a:t>개인적으로</a:t>
            </a:r>
            <a:r>
              <a:rPr lang="en-US" altLang="ko-KR" sz="700"/>
              <a:t>…</a:t>
            </a:r>
          </a:p>
        </p:txBody>
      </p:sp>
      <p:cxnSp>
        <p:nvCxnSpPr>
          <p:cNvPr id="90" name="직선 연결선 89"/>
          <p:cNvCxnSpPr/>
          <p:nvPr/>
        </p:nvCxnSpPr>
        <p:spPr>
          <a:xfrm>
            <a:off x="1661113" y="4771399"/>
            <a:ext cx="49597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201112" y="4508905"/>
            <a:ext cx="2904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98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670931" y="4508905"/>
            <a:ext cx="2904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046503" y="4508905"/>
            <a:ext cx="6733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2020. 06.24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666565" y="4996305"/>
            <a:ext cx="6765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accent2"/>
                </a:solidFill>
              </a:rPr>
              <a:t>나의 답변 </a:t>
            </a:r>
            <a:r>
              <a:rPr lang="en-US" altLang="ko-KR" sz="700" b="1"/>
              <a:t>(2)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666565" y="5528111"/>
            <a:ext cx="35658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>
                <a:solidFill>
                  <a:srgbClr val="00B050"/>
                </a:solidFill>
              </a:rPr>
              <a:t>Q. </a:t>
            </a:r>
            <a:r>
              <a:rPr lang="ko-KR" altLang="en-US" sz="700"/>
              <a:t>노인요양보호사는 꼭 기관과 연결되어야만 일을 할 수 있나요</a:t>
            </a:r>
            <a:r>
              <a:rPr lang="en-US" altLang="ko-KR" sz="700"/>
              <a:t>?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135088" y="5240310"/>
            <a:ext cx="4606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/>
              <a:t>제목</a:t>
            </a:r>
            <a:endParaRPr lang="en-US" altLang="ko-KR" sz="700"/>
          </a:p>
        </p:txBody>
      </p:sp>
      <p:cxnSp>
        <p:nvCxnSpPr>
          <p:cNvPr id="97" name="직선 연결선 96"/>
          <p:cNvCxnSpPr/>
          <p:nvPr/>
        </p:nvCxnSpPr>
        <p:spPr>
          <a:xfrm>
            <a:off x="1661113" y="5454055"/>
            <a:ext cx="49597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1661113" y="5233445"/>
            <a:ext cx="49597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116007" y="5240310"/>
            <a:ext cx="4606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/>
              <a:t>도움</a:t>
            </a:r>
            <a:endParaRPr lang="en-US" altLang="ko-KR" sz="700"/>
          </a:p>
        </p:txBody>
      </p:sp>
      <p:sp>
        <p:nvSpPr>
          <p:cNvPr id="100" name="TextBox 99"/>
          <p:cNvSpPr txBox="1"/>
          <p:nvPr/>
        </p:nvSpPr>
        <p:spPr>
          <a:xfrm>
            <a:off x="5585826" y="5240310"/>
            <a:ext cx="4606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/>
              <a:t>댓글</a:t>
            </a:r>
            <a:endParaRPr lang="en-US" altLang="ko-KR" sz="700"/>
          </a:p>
        </p:txBody>
      </p:sp>
      <p:sp>
        <p:nvSpPr>
          <p:cNvPr id="101" name="TextBox 100"/>
          <p:cNvSpPr txBox="1"/>
          <p:nvPr/>
        </p:nvSpPr>
        <p:spPr>
          <a:xfrm>
            <a:off x="6144642" y="5240310"/>
            <a:ext cx="4606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/>
              <a:t>작성일</a:t>
            </a:r>
            <a:endParaRPr lang="en-US" altLang="ko-KR" sz="700"/>
          </a:p>
        </p:txBody>
      </p:sp>
      <p:cxnSp>
        <p:nvCxnSpPr>
          <p:cNvPr id="102" name="직선 연결선 101"/>
          <p:cNvCxnSpPr/>
          <p:nvPr/>
        </p:nvCxnSpPr>
        <p:spPr>
          <a:xfrm>
            <a:off x="1661113" y="5975678"/>
            <a:ext cx="49597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201112" y="5604215"/>
            <a:ext cx="2904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670931" y="5604215"/>
            <a:ext cx="2904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046503" y="5604215"/>
            <a:ext cx="6733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2020. 06.24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666565" y="5704244"/>
            <a:ext cx="35658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>
                <a:solidFill>
                  <a:schemeClr val="accent5"/>
                </a:solidFill>
              </a:rPr>
              <a:t>A. </a:t>
            </a:r>
            <a:r>
              <a:rPr lang="ko-KR" altLang="en-US" sz="700"/>
              <a:t>노인장기요양 등급 어르신 방문요양</a:t>
            </a:r>
            <a:r>
              <a:rPr lang="en-US" altLang="ko-KR" sz="700"/>
              <a:t>, </a:t>
            </a:r>
            <a:r>
              <a:rPr lang="ko-KR" altLang="en-US" sz="700" err="1"/>
              <a:t>입주요양은</a:t>
            </a:r>
            <a:r>
              <a:rPr lang="ko-KR" altLang="en-US" sz="700"/>
              <a:t> 방문요양센터에 요양보호</a:t>
            </a:r>
            <a:r>
              <a:rPr lang="en-US" altLang="ko-KR" sz="700"/>
              <a:t>…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666565" y="6035410"/>
            <a:ext cx="35658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>
                <a:solidFill>
                  <a:srgbClr val="00B050"/>
                </a:solidFill>
              </a:rPr>
              <a:t>Q. </a:t>
            </a:r>
            <a:r>
              <a:rPr lang="ko-KR" altLang="en-US" sz="700"/>
              <a:t>노인요양보호사는 꼭 기관과 연결되어야만 일을 할 수 있나요</a:t>
            </a:r>
            <a:r>
              <a:rPr lang="en-US" altLang="ko-KR" sz="700"/>
              <a:t>? </a:t>
            </a:r>
          </a:p>
        </p:txBody>
      </p:sp>
      <p:cxnSp>
        <p:nvCxnSpPr>
          <p:cNvPr id="119" name="직선 연결선 118"/>
          <p:cNvCxnSpPr/>
          <p:nvPr/>
        </p:nvCxnSpPr>
        <p:spPr>
          <a:xfrm>
            <a:off x="1661113" y="6482977"/>
            <a:ext cx="49597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201112" y="6111514"/>
            <a:ext cx="2904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670931" y="6111514"/>
            <a:ext cx="2904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046503" y="6111514"/>
            <a:ext cx="6733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2020. 06.24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666565" y="6211543"/>
            <a:ext cx="35658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>
                <a:solidFill>
                  <a:schemeClr val="accent5"/>
                </a:solidFill>
              </a:rPr>
              <a:t>A. </a:t>
            </a:r>
            <a:r>
              <a:rPr lang="ko-KR" altLang="en-US" sz="700"/>
              <a:t>노인장기요양 등급 어르신 방문요양</a:t>
            </a:r>
            <a:r>
              <a:rPr lang="en-US" altLang="ko-KR" sz="700"/>
              <a:t>, </a:t>
            </a:r>
            <a:r>
              <a:rPr lang="ko-KR" altLang="en-US" sz="700" err="1"/>
              <a:t>입주요양은</a:t>
            </a:r>
            <a:r>
              <a:rPr lang="ko-KR" altLang="en-US" sz="700"/>
              <a:t> 방문요양센터에 요양보호</a:t>
            </a:r>
            <a:r>
              <a:rPr lang="en-US" altLang="ko-KR" sz="700"/>
              <a:t>…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008812" y="3367519"/>
            <a:ext cx="6765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00" u="sng">
                <a:solidFill>
                  <a:schemeClr val="tx1">
                    <a:lumMod val="50000"/>
                    <a:lumOff val="50000"/>
                  </a:schemeClr>
                </a:solidFill>
              </a:rPr>
              <a:t>더보기</a:t>
            </a:r>
            <a:endParaRPr lang="en-US" altLang="ko-KR" sz="600" u="sng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008812" y="5024221"/>
            <a:ext cx="6765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00" u="sng">
                <a:solidFill>
                  <a:schemeClr val="tx1">
                    <a:lumMod val="50000"/>
                    <a:lumOff val="50000"/>
                  </a:schemeClr>
                </a:solidFill>
              </a:rPr>
              <a:t>더보기</a:t>
            </a:r>
            <a:endParaRPr lang="en-US" altLang="ko-KR" sz="600" u="sng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72042" y="2591493"/>
            <a:ext cx="654346" cy="2000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프로필 수정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21693" y="2860629"/>
            <a:ext cx="744114" cy="2000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비밀번호 수정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28325" y="2033143"/>
            <a:ext cx="95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나의 답변 </a:t>
            </a:r>
            <a:r>
              <a:rPr lang="en-US" altLang="ko-KR" sz="1100"/>
              <a:t>: 3</a:t>
            </a:r>
            <a:endParaRPr lang="ko-KR" altLang="en-US" sz="1100"/>
          </a:p>
        </p:txBody>
      </p:sp>
      <p:sp>
        <p:nvSpPr>
          <p:cNvPr id="129" name="TextBox 128"/>
          <p:cNvSpPr txBox="1"/>
          <p:nvPr/>
        </p:nvSpPr>
        <p:spPr>
          <a:xfrm>
            <a:off x="1726457" y="2357192"/>
            <a:ext cx="1656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도움을 받은 사람 수 </a:t>
            </a:r>
            <a:r>
              <a:rPr lang="en-US" altLang="ko-KR" sz="1100"/>
              <a:t>: 10</a:t>
            </a:r>
            <a:endParaRPr lang="ko-KR" altLang="en-US" sz="1100"/>
          </a:p>
        </p:txBody>
      </p:sp>
      <p:cxnSp>
        <p:nvCxnSpPr>
          <p:cNvPr id="17" name="직선 연결선 16"/>
          <p:cNvCxnSpPr/>
          <p:nvPr/>
        </p:nvCxnSpPr>
        <p:spPr>
          <a:xfrm>
            <a:off x="1726457" y="2326407"/>
            <a:ext cx="193749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51983" y="20744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지수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17893" y="25425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accent5"/>
                </a:solidFill>
              </a:rPr>
              <a:t>3</a:t>
            </a:r>
            <a:endParaRPr lang="ko-KR" altLang="en-US" sz="2000">
              <a:solidFill>
                <a:schemeClr val="accent5"/>
              </a:solidFill>
            </a:endParaRPr>
          </a:p>
        </p:txBody>
      </p:sp>
      <p:sp>
        <p:nvSpPr>
          <p:cNvPr id="132" name="타원형 설명선 131"/>
          <p:cNvSpPr/>
          <p:nvPr/>
        </p:nvSpPr>
        <p:spPr>
          <a:xfrm>
            <a:off x="259040" y="2426146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3" name="타원형 설명선 132"/>
          <p:cNvSpPr/>
          <p:nvPr/>
        </p:nvSpPr>
        <p:spPr>
          <a:xfrm>
            <a:off x="199510" y="2724939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296781" y="20744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등급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270406" y="257045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accent5"/>
                </a:solidFill>
              </a:rPr>
              <a:t>씨앗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4742783" y="15764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멤버쉽</a:t>
            </a: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337538" y="1987062"/>
            <a:ext cx="170896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178344" y="1987062"/>
            <a:ext cx="0" cy="9796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4337538" y="1576470"/>
            <a:ext cx="0" cy="13902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6045005" y="1576470"/>
            <a:ext cx="0" cy="13902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4337538" y="2476906"/>
            <a:ext cx="170896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타원형 설명선 139"/>
          <p:cNvSpPr/>
          <p:nvPr/>
        </p:nvSpPr>
        <p:spPr>
          <a:xfrm>
            <a:off x="4154780" y="2388637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1" name="타원형 설명선 140"/>
          <p:cNvSpPr/>
          <p:nvPr/>
        </p:nvSpPr>
        <p:spPr>
          <a:xfrm>
            <a:off x="150966" y="3632202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6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4" name="타원형 설명선 143"/>
          <p:cNvSpPr/>
          <p:nvPr/>
        </p:nvSpPr>
        <p:spPr>
          <a:xfrm>
            <a:off x="6113620" y="3256384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7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6" name="타원형 설명선 105"/>
          <p:cNvSpPr/>
          <p:nvPr/>
        </p:nvSpPr>
        <p:spPr>
          <a:xfrm>
            <a:off x="1492850" y="3714978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8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36630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5534" y="826476"/>
            <a:ext cx="6729046" cy="5797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661112" y="3580035"/>
            <a:ext cx="4987337" cy="213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25534" y="826477"/>
            <a:ext cx="6729046" cy="3871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Front – </a:t>
            </a:r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프로필 관리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47103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가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bg1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328356"/>
              </p:ext>
            </p:extLst>
          </p:nvPr>
        </p:nvGraphicFramePr>
        <p:xfrm>
          <a:off x="6911934" y="826476"/>
          <a:ext cx="2097251" cy="368243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270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프로필 관리 </a:t>
                      </a: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질문</a:t>
                      </a: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리스트</a:t>
                      </a: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6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줄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20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줄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30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줄 표시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6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페이지 표시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0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Q&amp;A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보기 페이지 이동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0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6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306297"/>
                  </a:ext>
                </a:extLst>
              </a:tr>
              <a:tr h="4696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072992"/>
                  </a:ext>
                </a:extLst>
              </a:tr>
              <a:tr h="4696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07236"/>
                  </a:ext>
                </a:extLst>
              </a:tr>
            </a:tbl>
          </a:graphicData>
        </a:graphic>
      </p:graphicFrame>
      <p:pic>
        <p:nvPicPr>
          <p:cNvPr id="65" name="그림 64" descr="character horizism :: 토끼캐릭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077" y="914855"/>
            <a:ext cx="183626" cy="213006"/>
          </a:xfrm>
          <a:prstGeom prst="rect">
            <a:avLst/>
          </a:prstGeom>
        </p:spPr>
      </p:pic>
      <p:sp>
        <p:nvSpPr>
          <p:cNvPr id="66" name="타원 65"/>
          <p:cNvSpPr/>
          <p:nvPr/>
        </p:nvSpPr>
        <p:spPr>
          <a:xfrm>
            <a:off x="6519968" y="918279"/>
            <a:ext cx="209582" cy="2095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5968033" y="92907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산토끼님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0200" y="1384300"/>
            <a:ext cx="927100" cy="1885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0200" y="1384300"/>
            <a:ext cx="6318250" cy="18859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 descr="character horizism :: 토끼캐릭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63" y="1671605"/>
            <a:ext cx="439852" cy="510228"/>
          </a:xfrm>
          <a:prstGeom prst="rect">
            <a:avLst/>
          </a:prstGeom>
        </p:spPr>
      </p:pic>
      <p:sp>
        <p:nvSpPr>
          <p:cNvPr id="43" name="타원 42"/>
          <p:cNvSpPr/>
          <p:nvPr/>
        </p:nvSpPr>
        <p:spPr>
          <a:xfrm>
            <a:off x="581453" y="1675029"/>
            <a:ext cx="491569" cy="5020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29283" y="2248882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err="1"/>
              <a:t>산토끼님</a:t>
            </a:r>
            <a:endParaRPr lang="ko-KR" altLang="en-US" sz="700" b="1"/>
          </a:p>
        </p:txBody>
      </p:sp>
      <p:sp>
        <p:nvSpPr>
          <p:cNvPr id="8" name="TextBox 7"/>
          <p:cNvSpPr txBox="1"/>
          <p:nvPr/>
        </p:nvSpPr>
        <p:spPr>
          <a:xfrm>
            <a:off x="312865" y="3411062"/>
            <a:ext cx="6190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latin typeface="뫼비우스 Bold" panose="02000500000000000000" pitchFamily="2" charset="-127"/>
                <a:ea typeface="뫼비우스 Bold" panose="02000500000000000000" pitchFamily="2" charset="-127"/>
              </a:rPr>
              <a:t>Q&amp;A </a:t>
            </a:r>
            <a:r>
              <a:rPr lang="ko-KR" altLang="en-US" sz="800">
                <a:latin typeface="뫼비우스 Bold" panose="02000500000000000000" pitchFamily="2" charset="-127"/>
                <a:ea typeface="뫼비우스 Bold" panose="02000500000000000000" pitchFamily="2" charset="-127"/>
              </a:rPr>
              <a:t>관리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30201" y="3695366"/>
            <a:ext cx="927100" cy="597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89021" y="3763326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latin typeface="뫼비우스 Bold" panose="02000500000000000000" pitchFamily="2" charset="-127"/>
                <a:ea typeface="뫼비우스 Bold" panose="02000500000000000000" pitchFamily="2" charset="-127"/>
              </a:rPr>
              <a:t>나의 질문</a:t>
            </a:r>
            <a:r>
              <a:rPr lang="en-US" altLang="ko-KR" sz="800">
                <a:latin typeface="뫼비우스 Bold" panose="02000500000000000000" pitchFamily="2" charset="-127"/>
                <a:ea typeface="뫼비우스 Bold" panose="02000500000000000000" pitchFamily="2" charset="-127"/>
              </a:rPr>
              <a:t>(19)</a:t>
            </a:r>
          </a:p>
          <a:p>
            <a:endParaRPr lang="en-US" altLang="ko-KR" sz="800"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  <a:p>
            <a:r>
              <a:rPr lang="ko-KR" altLang="en-US" sz="800">
                <a:latin typeface="뫼비우스 Bold" panose="02000500000000000000" pitchFamily="2" charset="-127"/>
                <a:ea typeface="뫼비우스 Bold" panose="02000500000000000000" pitchFamily="2" charset="-127"/>
              </a:rPr>
              <a:t>나의 답변</a:t>
            </a:r>
            <a:r>
              <a:rPr lang="en-US" altLang="ko-KR" sz="800">
                <a:latin typeface="뫼비우스 Bold" panose="02000500000000000000" pitchFamily="2" charset="-127"/>
                <a:ea typeface="뫼비우스 Bold" panose="02000500000000000000" pitchFamily="2" charset="-127"/>
              </a:rPr>
              <a:t>(21)</a:t>
            </a:r>
            <a:endParaRPr lang="ko-KR" altLang="en-US" sz="800"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 rot="10800000">
            <a:off x="985965" y="3417412"/>
            <a:ext cx="2808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나눔고딕" panose="020D0604000000000000" pitchFamily="50" charset="-127"/>
                <a:ea typeface="나눔고딕" panose="020D0604000000000000" pitchFamily="50" charset="-127"/>
              </a:rPr>
              <a:t>∨</a:t>
            </a:r>
            <a:endParaRPr lang="ko-KR" altLang="en-US" sz="800" b="1"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66565" y="3867836"/>
            <a:ext cx="35658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/>
              <a:t>노인요양보호사는 꼭 기관과 연결되어야만 일을 할 수 있나요</a:t>
            </a:r>
            <a:r>
              <a:rPr lang="en-US" altLang="ko-KR" sz="700"/>
              <a:t>? </a:t>
            </a:r>
            <a:r>
              <a:rPr lang="ko-KR" altLang="en-US" sz="700"/>
              <a:t>아님</a:t>
            </a:r>
            <a:r>
              <a:rPr lang="en-US" altLang="ko-KR" sz="700"/>
              <a:t>. </a:t>
            </a:r>
            <a:r>
              <a:rPr lang="ko-KR" altLang="en-US" sz="700"/>
              <a:t>개인적으로</a:t>
            </a:r>
            <a:r>
              <a:rPr lang="en-US" altLang="ko-KR" sz="700"/>
              <a:t>…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35088" y="3580035"/>
            <a:ext cx="4606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/>
              <a:t>제목</a:t>
            </a:r>
            <a:endParaRPr lang="en-US" altLang="ko-KR" sz="700"/>
          </a:p>
        </p:txBody>
      </p:sp>
      <p:cxnSp>
        <p:nvCxnSpPr>
          <p:cNvPr id="73" name="직선 연결선 72"/>
          <p:cNvCxnSpPr/>
          <p:nvPr/>
        </p:nvCxnSpPr>
        <p:spPr>
          <a:xfrm>
            <a:off x="1661113" y="3793780"/>
            <a:ext cx="49597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1661113" y="3573170"/>
            <a:ext cx="49597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116007" y="3580035"/>
            <a:ext cx="4606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/>
              <a:t>조회</a:t>
            </a:r>
            <a:endParaRPr lang="en-US" altLang="ko-KR" sz="700"/>
          </a:p>
        </p:txBody>
      </p:sp>
      <p:sp>
        <p:nvSpPr>
          <p:cNvPr id="76" name="TextBox 75"/>
          <p:cNvSpPr txBox="1"/>
          <p:nvPr/>
        </p:nvSpPr>
        <p:spPr>
          <a:xfrm>
            <a:off x="5585826" y="3580035"/>
            <a:ext cx="4606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/>
              <a:t>답변</a:t>
            </a:r>
            <a:endParaRPr lang="en-US" altLang="ko-KR" sz="700"/>
          </a:p>
        </p:txBody>
      </p:sp>
      <p:sp>
        <p:nvSpPr>
          <p:cNvPr id="77" name="TextBox 76"/>
          <p:cNvSpPr txBox="1"/>
          <p:nvPr/>
        </p:nvSpPr>
        <p:spPr>
          <a:xfrm>
            <a:off x="6144642" y="3580035"/>
            <a:ext cx="4606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/>
              <a:t>작성일</a:t>
            </a:r>
            <a:endParaRPr lang="en-US" altLang="ko-KR" sz="700"/>
          </a:p>
        </p:txBody>
      </p:sp>
      <p:sp>
        <p:nvSpPr>
          <p:cNvPr id="78" name="TextBox 77"/>
          <p:cNvSpPr txBox="1"/>
          <p:nvPr/>
        </p:nvSpPr>
        <p:spPr>
          <a:xfrm>
            <a:off x="1666565" y="3367519"/>
            <a:ext cx="8832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accent2"/>
                </a:solidFill>
              </a:rPr>
              <a:t>나의 질문 </a:t>
            </a:r>
            <a:r>
              <a:rPr lang="en-US" altLang="ko-KR" sz="700" b="1"/>
              <a:t>(19)</a:t>
            </a:r>
          </a:p>
        </p:txBody>
      </p:sp>
      <p:cxnSp>
        <p:nvCxnSpPr>
          <p:cNvPr id="79" name="직선 연결선 78"/>
          <p:cNvCxnSpPr/>
          <p:nvPr/>
        </p:nvCxnSpPr>
        <p:spPr>
          <a:xfrm>
            <a:off x="1661113" y="4130330"/>
            <a:ext cx="49597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201112" y="3867836"/>
            <a:ext cx="2904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98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670931" y="3867836"/>
            <a:ext cx="2904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046503" y="3867836"/>
            <a:ext cx="6733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2020. 06.24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666565" y="4183971"/>
            <a:ext cx="35658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/>
              <a:t>노인요양보호사는 꼭 기관과 연결되어야만 일을 할 수 있나요</a:t>
            </a:r>
            <a:r>
              <a:rPr lang="en-US" altLang="ko-KR" sz="700"/>
              <a:t>? </a:t>
            </a:r>
            <a:r>
              <a:rPr lang="ko-KR" altLang="en-US" sz="700"/>
              <a:t>아님</a:t>
            </a:r>
            <a:r>
              <a:rPr lang="en-US" altLang="ko-KR" sz="700"/>
              <a:t>. </a:t>
            </a:r>
            <a:r>
              <a:rPr lang="ko-KR" altLang="en-US" sz="700"/>
              <a:t>개인적으로</a:t>
            </a:r>
            <a:r>
              <a:rPr lang="en-US" altLang="ko-KR" sz="700"/>
              <a:t>…</a:t>
            </a:r>
          </a:p>
        </p:txBody>
      </p:sp>
      <p:cxnSp>
        <p:nvCxnSpPr>
          <p:cNvPr id="85" name="직선 연결선 84"/>
          <p:cNvCxnSpPr/>
          <p:nvPr/>
        </p:nvCxnSpPr>
        <p:spPr>
          <a:xfrm>
            <a:off x="1661113" y="4446465"/>
            <a:ext cx="49597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201112" y="4183971"/>
            <a:ext cx="2904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98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670931" y="4183971"/>
            <a:ext cx="2904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046503" y="4183971"/>
            <a:ext cx="6733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2020. 06.24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666565" y="4508905"/>
            <a:ext cx="35658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/>
              <a:t>노인요양보호사는 꼭 기관과 연결되어야만 일을 할 수 있나요</a:t>
            </a:r>
            <a:r>
              <a:rPr lang="en-US" altLang="ko-KR" sz="700"/>
              <a:t>? </a:t>
            </a:r>
            <a:r>
              <a:rPr lang="ko-KR" altLang="en-US" sz="700"/>
              <a:t>아님</a:t>
            </a:r>
            <a:r>
              <a:rPr lang="en-US" altLang="ko-KR" sz="700"/>
              <a:t>. </a:t>
            </a:r>
            <a:r>
              <a:rPr lang="ko-KR" altLang="en-US" sz="700"/>
              <a:t>개인적으로</a:t>
            </a:r>
            <a:r>
              <a:rPr lang="en-US" altLang="ko-KR" sz="700"/>
              <a:t>…</a:t>
            </a:r>
          </a:p>
        </p:txBody>
      </p:sp>
      <p:cxnSp>
        <p:nvCxnSpPr>
          <p:cNvPr id="90" name="직선 연결선 89"/>
          <p:cNvCxnSpPr/>
          <p:nvPr/>
        </p:nvCxnSpPr>
        <p:spPr>
          <a:xfrm>
            <a:off x="1661113" y="4771399"/>
            <a:ext cx="49597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201112" y="4508905"/>
            <a:ext cx="2904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98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670931" y="4508905"/>
            <a:ext cx="2904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046503" y="4508905"/>
            <a:ext cx="6733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2020. 06.24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72042" y="2591493"/>
            <a:ext cx="654346" cy="2000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프로필 수정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21693" y="2860629"/>
            <a:ext cx="744114" cy="2000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비밀번호 수정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28325" y="2033143"/>
            <a:ext cx="95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나의 답변 </a:t>
            </a:r>
            <a:r>
              <a:rPr lang="en-US" altLang="ko-KR" sz="1100"/>
              <a:t>: 3</a:t>
            </a:r>
            <a:endParaRPr lang="ko-KR" altLang="en-US" sz="1100"/>
          </a:p>
        </p:txBody>
      </p:sp>
      <p:sp>
        <p:nvSpPr>
          <p:cNvPr id="129" name="TextBox 128"/>
          <p:cNvSpPr txBox="1"/>
          <p:nvPr/>
        </p:nvSpPr>
        <p:spPr>
          <a:xfrm>
            <a:off x="1726457" y="2357192"/>
            <a:ext cx="1656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도움을 받은 사람 수 </a:t>
            </a:r>
            <a:r>
              <a:rPr lang="en-US" altLang="ko-KR" sz="1100"/>
              <a:t>: 10</a:t>
            </a:r>
            <a:endParaRPr lang="ko-KR" altLang="en-US" sz="1100"/>
          </a:p>
        </p:txBody>
      </p:sp>
      <p:cxnSp>
        <p:nvCxnSpPr>
          <p:cNvPr id="17" name="직선 연결선 16"/>
          <p:cNvCxnSpPr/>
          <p:nvPr/>
        </p:nvCxnSpPr>
        <p:spPr>
          <a:xfrm>
            <a:off x="1726457" y="2326407"/>
            <a:ext cx="193749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51983" y="20744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지수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17893" y="25425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accent5"/>
                </a:solidFill>
              </a:rPr>
              <a:t>3</a:t>
            </a:r>
            <a:endParaRPr lang="ko-KR" altLang="en-US" sz="2000">
              <a:solidFill>
                <a:schemeClr val="accent5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296781" y="20744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등급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270406" y="257045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accent5"/>
                </a:solidFill>
              </a:rPr>
              <a:t>씨앗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4742783" y="15764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멤버쉽</a:t>
            </a: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337538" y="1987062"/>
            <a:ext cx="170896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178344" y="1987062"/>
            <a:ext cx="0" cy="9796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4337538" y="1576470"/>
            <a:ext cx="0" cy="13902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6045005" y="1576470"/>
            <a:ext cx="0" cy="13902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4337538" y="2476906"/>
            <a:ext cx="170896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1666565" y="4832052"/>
            <a:ext cx="35658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/>
              <a:t>노인요양보호사는 꼭 기관과 연결되어야만 일을 할 수 있나요</a:t>
            </a:r>
            <a:r>
              <a:rPr lang="en-US" altLang="ko-KR" sz="700"/>
              <a:t>? </a:t>
            </a:r>
            <a:r>
              <a:rPr lang="ko-KR" altLang="en-US" sz="700"/>
              <a:t>아님</a:t>
            </a:r>
            <a:r>
              <a:rPr lang="en-US" altLang="ko-KR" sz="700"/>
              <a:t>. </a:t>
            </a:r>
            <a:r>
              <a:rPr lang="ko-KR" altLang="en-US" sz="700"/>
              <a:t>개인적으로</a:t>
            </a:r>
            <a:r>
              <a:rPr lang="en-US" altLang="ko-KR" sz="700"/>
              <a:t>…</a:t>
            </a:r>
          </a:p>
        </p:txBody>
      </p:sp>
      <p:cxnSp>
        <p:nvCxnSpPr>
          <p:cNvPr id="148" name="직선 연결선 147"/>
          <p:cNvCxnSpPr/>
          <p:nvPr/>
        </p:nvCxnSpPr>
        <p:spPr>
          <a:xfrm>
            <a:off x="1661113" y="5094546"/>
            <a:ext cx="49597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5201112" y="4832052"/>
            <a:ext cx="2904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98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5670931" y="4832052"/>
            <a:ext cx="2904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6046503" y="4832052"/>
            <a:ext cx="6733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2020. 06.24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666565" y="5148187"/>
            <a:ext cx="35658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/>
              <a:t>노인요양보호사는 꼭 기관과 연결되어야만 일을 할 수 있나요</a:t>
            </a:r>
            <a:r>
              <a:rPr lang="en-US" altLang="ko-KR" sz="700"/>
              <a:t>? </a:t>
            </a:r>
            <a:r>
              <a:rPr lang="ko-KR" altLang="en-US" sz="700"/>
              <a:t>아님</a:t>
            </a:r>
            <a:r>
              <a:rPr lang="en-US" altLang="ko-KR" sz="700"/>
              <a:t>. </a:t>
            </a:r>
            <a:r>
              <a:rPr lang="ko-KR" altLang="en-US" sz="700"/>
              <a:t>개인적으로</a:t>
            </a:r>
            <a:r>
              <a:rPr lang="en-US" altLang="ko-KR" sz="700"/>
              <a:t>…</a:t>
            </a:r>
          </a:p>
        </p:txBody>
      </p:sp>
      <p:cxnSp>
        <p:nvCxnSpPr>
          <p:cNvPr id="153" name="직선 연결선 152"/>
          <p:cNvCxnSpPr/>
          <p:nvPr/>
        </p:nvCxnSpPr>
        <p:spPr>
          <a:xfrm>
            <a:off x="1661113" y="5410681"/>
            <a:ext cx="49597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5201112" y="5148187"/>
            <a:ext cx="2904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98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5670931" y="5148187"/>
            <a:ext cx="2904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6046503" y="5148187"/>
            <a:ext cx="6733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2020. 06.24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666565" y="5473121"/>
            <a:ext cx="35658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/>
              <a:t>노인요양보호사는 꼭 기관과 연결되어야만 일을 할 수 있나요</a:t>
            </a:r>
            <a:r>
              <a:rPr lang="en-US" altLang="ko-KR" sz="700"/>
              <a:t>? </a:t>
            </a:r>
            <a:r>
              <a:rPr lang="ko-KR" altLang="en-US" sz="700"/>
              <a:t>아님</a:t>
            </a:r>
            <a:r>
              <a:rPr lang="en-US" altLang="ko-KR" sz="700"/>
              <a:t>. </a:t>
            </a:r>
            <a:r>
              <a:rPr lang="ko-KR" altLang="en-US" sz="700"/>
              <a:t>개인적으로</a:t>
            </a:r>
            <a:r>
              <a:rPr lang="en-US" altLang="ko-KR" sz="700"/>
              <a:t>…</a:t>
            </a:r>
          </a:p>
        </p:txBody>
      </p:sp>
      <p:cxnSp>
        <p:nvCxnSpPr>
          <p:cNvPr id="158" name="직선 연결선 157"/>
          <p:cNvCxnSpPr/>
          <p:nvPr/>
        </p:nvCxnSpPr>
        <p:spPr>
          <a:xfrm>
            <a:off x="1661113" y="5735615"/>
            <a:ext cx="49597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5201112" y="5473121"/>
            <a:ext cx="2904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98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5670931" y="5473121"/>
            <a:ext cx="2904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6046503" y="5473121"/>
            <a:ext cx="6733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2020. 06.24</a:t>
            </a:r>
          </a:p>
        </p:txBody>
      </p:sp>
      <p:sp>
        <p:nvSpPr>
          <p:cNvPr id="177" name="아래쪽 화살표 176"/>
          <p:cNvSpPr/>
          <p:nvPr/>
        </p:nvSpPr>
        <p:spPr>
          <a:xfrm>
            <a:off x="6624759" y="6377320"/>
            <a:ext cx="459642" cy="4278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TextBox 177"/>
          <p:cNvSpPr txBox="1"/>
          <p:nvPr/>
        </p:nvSpPr>
        <p:spPr>
          <a:xfrm>
            <a:off x="7145215" y="646812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스크롤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5890009" y="5845741"/>
            <a:ext cx="736099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/>
              <a:t>10</a:t>
            </a:r>
            <a:r>
              <a:rPr lang="ko-KR" altLang="en-US" sz="800"/>
              <a:t>줄 보기 </a:t>
            </a:r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endParaRPr lang="ko-KR" altLang="en-US" sz="800"/>
          </a:p>
        </p:txBody>
      </p:sp>
      <p:pic>
        <p:nvPicPr>
          <p:cNvPr id="180" name="그림 1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047" y="6050666"/>
            <a:ext cx="2688384" cy="391736"/>
          </a:xfrm>
          <a:prstGeom prst="rect">
            <a:avLst/>
          </a:prstGeom>
        </p:spPr>
      </p:pic>
      <p:sp>
        <p:nvSpPr>
          <p:cNvPr id="181" name="타원형 설명선 180"/>
          <p:cNvSpPr/>
          <p:nvPr/>
        </p:nvSpPr>
        <p:spPr>
          <a:xfrm>
            <a:off x="5569477" y="5715014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2" name="타원형 설명선 181"/>
          <p:cNvSpPr/>
          <p:nvPr/>
        </p:nvSpPr>
        <p:spPr>
          <a:xfrm>
            <a:off x="2861693" y="5909721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4" name="타원형 설명선 93"/>
          <p:cNvSpPr/>
          <p:nvPr/>
        </p:nvSpPr>
        <p:spPr>
          <a:xfrm>
            <a:off x="1568426" y="3746649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7082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5534" y="826476"/>
            <a:ext cx="6729046" cy="5797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25534" y="826477"/>
            <a:ext cx="6729046" cy="3871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Front – </a:t>
            </a:r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프로필 관리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47103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가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bg1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29061"/>
              </p:ext>
            </p:extLst>
          </p:nvPr>
        </p:nvGraphicFramePr>
        <p:xfrm>
          <a:off x="6911934" y="826476"/>
          <a:ext cx="2097251" cy="368243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270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프로필 관리 </a:t>
                      </a: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답변</a:t>
                      </a: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리스트</a:t>
                      </a: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6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줄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20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줄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30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줄 표시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6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페이지 표시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0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Q&amp;A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보기 페이지 이동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/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0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6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306297"/>
                  </a:ext>
                </a:extLst>
              </a:tr>
              <a:tr h="4696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072992"/>
                  </a:ext>
                </a:extLst>
              </a:tr>
              <a:tr h="4696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07236"/>
                  </a:ext>
                </a:extLst>
              </a:tr>
            </a:tbl>
          </a:graphicData>
        </a:graphic>
      </p:graphicFrame>
      <p:pic>
        <p:nvPicPr>
          <p:cNvPr id="65" name="그림 64" descr="character horizism :: 토끼캐릭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077" y="914855"/>
            <a:ext cx="183626" cy="213006"/>
          </a:xfrm>
          <a:prstGeom prst="rect">
            <a:avLst/>
          </a:prstGeom>
        </p:spPr>
      </p:pic>
      <p:sp>
        <p:nvSpPr>
          <p:cNvPr id="66" name="타원 65"/>
          <p:cNvSpPr/>
          <p:nvPr/>
        </p:nvSpPr>
        <p:spPr>
          <a:xfrm>
            <a:off x="6519968" y="918279"/>
            <a:ext cx="209582" cy="2095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5968033" y="92907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산토끼님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0200" y="1384300"/>
            <a:ext cx="927100" cy="1885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0200" y="1384300"/>
            <a:ext cx="6318250" cy="18859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 descr="character horizism :: 토끼캐릭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63" y="1671605"/>
            <a:ext cx="439852" cy="510228"/>
          </a:xfrm>
          <a:prstGeom prst="rect">
            <a:avLst/>
          </a:prstGeom>
        </p:spPr>
      </p:pic>
      <p:sp>
        <p:nvSpPr>
          <p:cNvPr id="43" name="타원 42"/>
          <p:cNvSpPr/>
          <p:nvPr/>
        </p:nvSpPr>
        <p:spPr>
          <a:xfrm>
            <a:off x="581453" y="1675029"/>
            <a:ext cx="491569" cy="5020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29283" y="2248882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err="1"/>
              <a:t>산토끼님</a:t>
            </a:r>
            <a:endParaRPr lang="ko-KR" altLang="en-US" sz="700" b="1"/>
          </a:p>
        </p:txBody>
      </p:sp>
      <p:sp>
        <p:nvSpPr>
          <p:cNvPr id="8" name="TextBox 7"/>
          <p:cNvSpPr txBox="1"/>
          <p:nvPr/>
        </p:nvSpPr>
        <p:spPr>
          <a:xfrm>
            <a:off x="312865" y="3411062"/>
            <a:ext cx="6190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latin typeface="뫼비우스 Bold" panose="02000500000000000000" pitchFamily="2" charset="-127"/>
                <a:ea typeface="뫼비우스 Bold" panose="02000500000000000000" pitchFamily="2" charset="-127"/>
              </a:rPr>
              <a:t>Q&amp;A </a:t>
            </a:r>
            <a:r>
              <a:rPr lang="ko-KR" altLang="en-US" sz="800">
                <a:latin typeface="뫼비우스 Bold" panose="02000500000000000000" pitchFamily="2" charset="-127"/>
                <a:ea typeface="뫼비우스 Bold" panose="02000500000000000000" pitchFamily="2" charset="-127"/>
              </a:rPr>
              <a:t>관리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30201" y="3695366"/>
            <a:ext cx="927100" cy="597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89021" y="3763326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latin typeface="뫼비우스 Bold" panose="02000500000000000000" pitchFamily="2" charset="-127"/>
                <a:ea typeface="뫼비우스 Bold" panose="02000500000000000000" pitchFamily="2" charset="-127"/>
              </a:rPr>
              <a:t>나의 질문</a:t>
            </a:r>
            <a:r>
              <a:rPr lang="en-US" altLang="ko-KR" sz="800">
                <a:latin typeface="뫼비우스 Bold" panose="02000500000000000000" pitchFamily="2" charset="-127"/>
                <a:ea typeface="뫼비우스 Bold" panose="02000500000000000000" pitchFamily="2" charset="-127"/>
              </a:rPr>
              <a:t>(19)</a:t>
            </a:r>
          </a:p>
          <a:p>
            <a:endParaRPr lang="en-US" altLang="ko-KR" sz="800"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  <a:p>
            <a:r>
              <a:rPr lang="ko-KR" altLang="en-US" sz="800">
                <a:latin typeface="뫼비우스 Bold" panose="02000500000000000000" pitchFamily="2" charset="-127"/>
                <a:ea typeface="뫼비우스 Bold" panose="02000500000000000000" pitchFamily="2" charset="-127"/>
              </a:rPr>
              <a:t>나의 답변</a:t>
            </a:r>
            <a:r>
              <a:rPr lang="en-US" altLang="ko-KR" sz="800">
                <a:latin typeface="뫼비우스 Bold" panose="02000500000000000000" pitchFamily="2" charset="-127"/>
                <a:ea typeface="뫼비우스 Bold" panose="02000500000000000000" pitchFamily="2" charset="-127"/>
              </a:rPr>
              <a:t>(21)</a:t>
            </a:r>
            <a:endParaRPr lang="ko-KR" altLang="en-US" sz="800"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 rot="10800000">
            <a:off x="985965" y="3417412"/>
            <a:ext cx="2808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나눔고딕" panose="020D0604000000000000" pitchFamily="50" charset="-127"/>
                <a:ea typeface="나눔고딕" panose="020D0604000000000000" pitchFamily="50" charset="-127"/>
              </a:rPr>
              <a:t>∨</a:t>
            </a:r>
            <a:endParaRPr lang="ko-KR" altLang="en-US" sz="800" b="1"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72042" y="2591493"/>
            <a:ext cx="654346" cy="2000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프로필 수정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21693" y="2860629"/>
            <a:ext cx="744114" cy="2000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비밀번호 수정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28325" y="2033143"/>
            <a:ext cx="95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나의 답변 </a:t>
            </a:r>
            <a:r>
              <a:rPr lang="en-US" altLang="ko-KR" sz="1100"/>
              <a:t>: 3</a:t>
            </a:r>
            <a:endParaRPr lang="ko-KR" altLang="en-US" sz="1100"/>
          </a:p>
        </p:txBody>
      </p:sp>
      <p:sp>
        <p:nvSpPr>
          <p:cNvPr id="129" name="TextBox 128"/>
          <p:cNvSpPr txBox="1"/>
          <p:nvPr/>
        </p:nvSpPr>
        <p:spPr>
          <a:xfrm>
            <a:off x="1726457" y="2357192"/>
            <a:ext cx="1656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도움을 받은 사람 수 </a:t>
            </a:r>
            <a:r>
              <a:rPr lang="en-US" altLang="ko-KR" sz="1100"/>
              <a:t>: 10</a:t>
            </a:r>
            <a:endParaRPr lang="ko-KR" altLang="en-US" sz="1100"/>
          </a:p>
        </p:txBody>
      </p:sp>
      <p:cxnSp>
        <p:nvCxnSpPr>
          <p:cNvPr id="17" name="직선 연결선 16"/>
          <p:cNvCxnSpPr/>
          <p:nvPr/>
        </p:nvCxnSpPr>
        <p:spPr>
          <a:xfrm>
            <a:off x="1726457" y="2326407"/>
            <a:ext cx="193749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51983" y="20744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지수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17893" y="25425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accent5"/>
                </a:solidFill>
              </a:rPr>
              <a:t>3</a:t>
            </a:r>
            <a:endParaRPr lang="ko-KR" altLang="en-US" sz="2000">
              <a:solidFill>
                <a:schemeClr val="accent5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296781" y="20744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등급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270406" y="257045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accent5"/>
                </a:solidFill>
              </a:rPr>
              <a:t>씨앗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4742783" y="15764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멤버쉽</a:t>
            </a: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337538" y="1987062"/>
            <a:ext cx="170896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178344" y="1987062"/>
            <a:ext cx="0" cy="9796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4337538" y="1576470"/>
            <a:ext cx="0" cy="13902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6045005" y="1576470"/>
            <a:ext cx="0" cy="13902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4337538" y="2476906"/>
            <a:ext cx="170896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아래쪽 화살표 176"/>
          <p:cNvSpPr/>
          <p:nvPr/>
        </p:nvSpPr>
        <p:spPr>
          <a:xfrm>
            <a:off x="6624759" y="6377320"/>
            <a:ext cx="459642" cy="4278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TextBox 177"/>
          <p:cNvSpPr txBox="1"/>
          <p:nvPr/>
        </p:nvSpPr>
        <p:spPr>
          <a:xfrm>
            <a:off x="7145215" y="646812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스크롤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5890009" y="5845741"/>
            <a:ext cx="736099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/>
              <a:t>10</a:t>
            </a:r>
            <a:r>
              <a:rPr lang="ko-KR" altLang="en-US" sz="800"/>
              <a:t>줄 보기 </a:t>
            </a:r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endParaRPr lang="ko-KR" altLang="en-US" sz="800"/>
          </a:p>
        </p:txBody>
      </p:sp>
      <p:pic>
        <p:nvPicPr>
          <p:cNvPr id="180" name="그림 1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047" y="6050666"/>
            <a:ext cx="2688384" cy="391736"/>
          </a:xfrm>
          <a:prstGeom prst="rect">
            <a:avLst/>
          </a:prstGeom>
        </p:spPr>
      </p:pic>
      <p:sp>
        <p:nvSpPr>
          <p:cNvPr id="182" name="타원형 설명선 181"/>
          <p:cNvSpPr/>
          <p:nvPr/>
        </p:nvSpPr>
        <p:spPr>
          <a:xfrm>
            <a:off x="2861693" y="5909721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661113" y="3644655"/>
            <a:ext cx="4987336" cy="225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1666565" y="3409693"/>
            <a:ext cx="8832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accent2"/>
                </a:solidFill>
              </a:rPr>
              <a:t>나의 답변 </a:t>
            </a:r>
            <a:r>
              <a:rPr lang="en-US" altLang="ko-KR" sz="700" b="1"/>
              <a:t>(21)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666565" y="3941499"/>
            <a:ext cx="35658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>
                <a:solidFill>
                  <a:srgbClr val="00B050"/>
                </a:solidFill>
              </a:rPr>
              <a:t>Q. </a:t>
            </a:r>
            <a:r>
              <a:rPr lang="ko-KR" altLang="en-US" sz="700"/>
              <a:t>노인요양보호사는 꼭 기관과 연결되어야만 일을 할 수 있나요</a:t>
            </a:r>
            <a:r>
              <a:rPr lang="en-US" altLang="ko-KR" sz="700"/>
              <a:t>?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135088" y="3653698"/>
            <a:ext cx="4606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/>
              <a:t>제목</a:t>
            </a:r>
            <a:endParaRPr lang="en-US" altLang="ko-KR" sz="700"/>
          </a:p>
        </p:txBody>
      </p:sp>
      <p:cxnSp>
        <p:nvCxnSpPr>
          <p:cNvPr id="98" name="직선 연결선 97"/>
          <p:cNvCxnSpPr/>
          <p:nvPr/>
        </p:nvCxnSpPr>
        <p:spPr>
          <a:xfrm>
            <a:off x="1661113" y="3867443"/>
            <a:ext cx="49597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1661113" y="3646833"/>
            <a:ext cx="49597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116007" y="3653698"/>
            <a:ext cx="4606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/>
              <a:t>도움</a:t>
            </a:r>
            <a:endParaRPr lang="en-US" altLang="ko-KR" sz="700"/>
          </a:p>
        </p:txBody>
      </p:sp>
      <p:sp>
        <p:nvSpPr>
          <p:cNvPr id="101" name="TextBox 100"/>
          <p:cNvSpPr txBox="1"/>
          <p:nvPr/>
        </p:nvSpPr>
        <p:spPr>
          <a:xfrm>
            <a:off x="5585826" y="3653698"/>
            <a:ext cx="4606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/>
              <a:t>댓글</a:t>
            </a:r>
            <a:endParaRPr lang="en-US" altLang="ko-KR" sz="700"/>
          </a:p>
        </p:txBody>
      </p:sp>
      <p:sp>
        <p:nvSpPr>
          <p:cNvPr id="102" name="TextBox 101"/>
          <p:cNvSpPr txBox="1"/>
          <p:nvPr/>
        </p:nvSpPr>
        <p:spPr>
          <a:xfrm>
            <a:off x="6144642" y="3653698"/>
            <a:ext cx="4606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/>
              <a:t>작성일</a:t>
            </a:r>
            <a:endParaRPr lang="en-US" altLang="ko-KR" sz="700"/>
          </a:p>
        </p:txBody>
      </p:sp>
      <p:cxnSp>
        <p:nvCxnSpPr>
          <p:cNvPr id="103" name="직선 연결선 102"/>
          <p:cNvCxnSpPr/>
          <p:nvPr/>
        </p:nvCxnSpPr>
        <p:spPr>
          <a:xfrm>
            <a:off x="1661113" y="4389066"/>
            <a:ext cx="49597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201112" y="4017603"/>
            <a:ext cx="2904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3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670931" y="4017603"/>
            <a:ext cx="2904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046503" y="4017603"/>
            <a:ext cx="6733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2020. 06.24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666565" y="4117632"/>
            <a:ext cx="35658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>
                <a:solidFill>
                  <a:schemeClr val="accent5"/>
                </a:solidFill>
              </a:rPr>
              <a:t>A. </a:t>
            </a:r>
            <a:r>
              <a:rPr lang="ko-KR" altLang="en-US" sz="700"/>
              <a:t>노인장기요양 등급 어르신 방문요양</a:t>
            </a:r>
            <a:r>
              <a:rPr lang="en-US" altLang="ko-KR" sz="700"/>
              <a:t>, </a:t>
            </a:r>
            <a:r>
              <a:rPr lang="ko-KR" altLang="en-US" sz="700" err="1"/>
              <a:t>입주요양은</a:t>
            </a:r>
            <a:r>
              <a:rPr lang="ko-KR" altLang="en-US" sz="700"/>
              <a:t> 방문요양센터에 요양보호</a:t>
            </a:r>
            <a:r>
              <a:rPr lang="en-US" altLang="ko-KR" sz="700"/>
              <a:t>…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666565" y="4448798"/>
            <a:ext cx="35658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>
                <a:solidFill>
                  <a:srgbClr val="00B050"/>
                </a:solidFill>
              </a:rPr>
              <a:t>Q. </a:t>
            </a:r>
            <a:r>
              <a:rPr lang="ko-KR" altLang="en-US" sz="700"/>
              <a:t>노인요양보호사는 꼭 기관과 연결되어야만 일을 할 수 있나요</a:t>
            </a:r>
            <a:r>
              <a:rPr lang="en-US" altLang="ko-KR" sz="700"/>
              <a:t>? </a:t>
            </a:r>
          </a:p>
        </p:txBody>
      </p:sp>
      <p:cxnSp>
        <p:nvCxnSpPr>
          <p:cNvPr id="109" name="직선 연결선 108"/>
          <p:cNvCxnSpPr/>
          <p:nvPr/>
        </p:nvCxnSpPr>
        <p:spPr>
          <a:xfrm>
            <a:off x="1661113" y="4896365"/>
            <a:ext cx="49597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201112" y="4524902"/>
            <a:ext cx="2904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670931" y="4524902"/>
            <a:ext cx="2904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046503" y="4524902"/>
            <a:ext cx="6733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2020. 06.24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666565" y="4624931"/>
            <a:ext cx="35658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>
                <a:solidFill>
                  <a:schemeClr val="accent5"/>
                </a:solidFill>
              </a:rPr>
              <a:t>A. </a:t>
            </a:r>
            <a:r>
              <a:rPr lang="ko-KR" altLang="en-US" sz="700"/>
              <a:t>노인장기요양 등급 어르신 방문요양</a:t>
            </a:r>
            <a:r>
              <a:rPr lang="en-US" altLang="ko-KR" sz="700"/>
              <a:t>, </a:t>
            </a:r>
            <a:r>
              <a:rPr lang="ko-KR" altLang="en-US" sz="700" err="1"/>
              <a:t>입주요양은</a:t>
            </a:r>
            <a:r>
              <a:rPr lang="ko-KR" altLang="en-US" sz="700"/>
              <a:t> 방문요양센터에 요양보호</a:t>
            </a:r>
            <a:r>
              <a:rPr lang="en-US" altLang="ko-KR" sz="700"/>
              <a:t>…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666565" y="4895283"/>
            <a:ext cx="35658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>
                <a:solidFill>
                  <a:srgbClr val="00B050"/>
                </a:solidFill>
              </a:rPr>
              <a:t>Q. </a:t>
            </a:r>
            <a:r>
              <a:rPr lang="ko-KR" altLang="en-US" sz="700"/>
              <a:t>노인요양보호사는 꼭 기관과 연결되어야만 일을 할 수 있나요</a:t>
            </a:r>
            <a:r>
              <a:rPr lang="en-US" altLang="ko-KR" sz="700"/>
              <a:t>? </a:t>
            </a:r>
          </a:p>
        </p:txBody>
      </p:sp>
      <p:cxnSp>
        <p:nvCxnSpPr>
          <p:cNvPr id="116" name="직선 연결선 115"/>
          <p:cNvCxnSpPr/>
          <p:nvPr/>
        </p:nvCxnSpPr>
        <p:spPr>
          <a:xfrm>
            <a:off x="1661113" y="5342850"/>
            <a:ext cx="49597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201112" y="4971387"/>
            <a:ext cx="2904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670931" y="4971387"/>
            <a:ext cx="2904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046503" y="4971387"/>
            <a:ext cx="6733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2020. 06.24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666565" y="5071416"/>
            <a:ext cx="35658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>
                <a:solidFill>
                  <a:schemeClr val="accent5"/>
                </a:solidFill>
              </a:rPr>
              <a:t>A. </a:t>
            </a:r>
            <a:r>
              <a:rPr lang="ko-KR" altLang="en-US" sz="700"/>
              <a:t>노인장기요양 등급 어르신 방문요양</a:t>
            </a:r>
            <a:r>
              <a:rPr lang="en-US" altLang="ko-KR" sz="700"/>
              <a:t>, </a:t>
            </a:r>
            <a:r>
              <a:rPr lang="ko-KR" altLang="en-US" sz="700" err="1"/>
              <a:t>입주요양은</a:t>
            </a:r>
            <a:r>
              <a:rPr lang="ko-KR" altLang="en-US" sz="700"/>
              <a:t> 방문요양센터에 요양보호</a:t>
            </a:r>
            <a:r>
              <a:rPr lang="en-US" altLang="ko-KR" sz="700"/>
              <a:t>…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666565" y="5399256"/>
            <a:ext cx="35658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>
                <a:solidFill>
                  <a:srgbClr val="00B050"/>
                </a:solidFill>
              </a:rPr>
              <a:t>Q. </a:t>
            </a:r>
            <a:r>
              <a:rPr lang="ko-KR" altLang="en-US" sz="700"/>
              <a:t>노인요양보호사는 꼭 기관과 연결되어야만 일을 할 수 있나요</a:t>
            </a:r>
            <a:r>
              <a:rPr lang="en-US" altLang="ko-KR" sz="700"/>
              <a:t>? </a:t>
            </a:r>
          </a:p>
        </p:txBody>
      </p:sp>
      <p:cxnSp>
        <p:nvCxnSpPr>
          <p:cNvPr id="122" name="직선 연결선 121"/>
          <p:cNvCxnSpPr/>
          <p:nvPr/>
        </p:nvCxnSpPr>
        <p:spPr>
          <a:xfrm>
            <a:off x="1661113" y="5846823"/>
            <a:ext cx="49597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201112" y="5475360"/>
            <a:ext cx="2904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3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670931" y="5475360"/>
            <a:ext cx="2904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046503" y="5475360"/>
            <a:ext cx="6733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2020. 06.24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666565" y="5575389"/>
            <a:ext cx="35658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>
                <a:solidFill>
                  <a:schemeClr val="accent5"/>
                </a:solidFill>
              </a:rPr>
              <a:t>A. </a:t>
            </a:r>
            <a:r>
              <a:rPr lang="ko-KR" altLang="en-US" sz="700"/>
              <a:t>노인장기요양 등급 어르신 방문요양</a:t>
            </a:r>
            <a:r>
              <a:rPr lang="en-US" altLang="ko-KR" sz="700"/>
              <a:t>, </a:t>
            </a:r>
            <a:r>
              <a:rPr lang="ko-KR" altLang="en-US" sz="700" err="1"/>
              <a:t>입주요양은</a:t>
            </a:r>
            <a:r>
              <a:rPr lang="ko-KR" altLang="en-US" sz="700"/>
              <a:t> 방문요양센터에 요양보호</a:t>
            </a:r>
            <a:r>
              <a:rPr lang="en-US" altLang="ko-KR" sz="700"/>
              <a:t>…</a:t>
            </a:r>
          </a:p>
        </p:txBody>
      </p:sp>
      <p:sp>
        <p:nvSpPr>
          <p:cNvPr id="181" name="타원형 설명선 180"/>
          <p:cNvSpPr/>
          <p:nvPr/>
        </p:nvSpPr>
        <p:spPr>
          <a:xfrm>
            <a:off x="5569477" y="5715014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5" name="타원형 설명선 74"/>
          <p:cNvSpPr/>
          <p:nvPr/>
        </p:nvSpPr>
        <p:spPr>
          <a:xfrm>
            <a:off x="1544371" y="3903271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9836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2481" y="826476"/>
            <a:ext cx="6729046" cy="5797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25534" y="826477"/>
            <a:ext cx="6729046" cy="3871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Front – </a:t>
            </a:r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프로필 관리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47103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가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bg1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992180"/>
              </p:ext>
            </p:extLst>
          </p:nvPr>
        </p:nvGraphicFramePr>
        <p:xfrm>
          <a:off x="6911934" y="826476"/>
          <a:ext cx="2097251" cy="368243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270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프로필 관리 </a:t>
                      </a: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프로필 수정</a:t>
                      </a: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6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별명 수정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6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프로필 사진 올리기 기능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사진 첨부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0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/>
                        <a:t>기존 프로필 사진 삭제 기능</a:t>
                      </a:r>
                      <a:endParaRPr lang="en-US" altLang="ko-KR" sz="800" b="0"/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0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6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306297"/>
                  </a:ext>
                </a:extLst>
              </a:tr>
              <a:tr h="4696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072992"/>
                  </a:ext>
                </a:extLst>
              </a:tr>
              <a:tr h="4696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07236"/>
                  </a:ext>
                </a:extLst>
              </a:tr>
            </a:tbl>
          </a:graphicData>
        </a:graphic>
      </p:graphicFrame>
      <p:pic>
        <p:nvPicPr>
          <p:cNvPr id="65" name="그림 64" descr="character horizism :: 토끼캐릭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077" y="914855"/>
            <a:ext cx="183626" cy="213006"/>
          </a:xfrm>
          <a:prstGeom prst="rect">
            <a:avLst/>
          </a:prstGeom>
        </p:spPr>
      </p:pic>
      <p:sp>
        <p:nvSpPr>
          <p:cNvPr id="66" name="타원 65"/>
          <p:cNvSpPr/>
          <p:nvPr/>
        </p:nvSpPr>
        <p:spPr>
          <a:xfrm>
            <a:off x="6519968" y="918279"/>
            <a:ext cx="209582" cy="2095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5968033" y="92907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산토끼님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0200" y="1384300"/>
            <a:ext cx="927100" cy="1885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0200" y="1384300"/>
            <a:ext cx="6318250" cy="18859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 descr="character horizism :: 토끼캐릭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63" y="1671605"/>
            <a:ext cx="439852" cy="510228"/>
          </a:xfrm>
          <a:prstGeom prst="rect">
            <a:avLst/>
          </a:prstGeom>
        </p:spPr>
      </p:pic>
      <p:sp>
        <p:nvSpPr>
          <p:cNvPr id="43" name="타원 42"/>
          <p:cNvSpPr/>
          <p:nvPr/>
        </p:nvSpPr>
        <p:spPr>
          <a:xfrm>
            <a:off x="581453" y="1675029"/>
            <a:ext cx="491569" cy="5020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29283" y="2248882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err="1"/>
              <a:t>산토끼님</a:t>
            </a:r>
            <a:endParaRPr lang="ko-KR" altLang="en-US" sz="700" b="1"/>
          </a:p>
        </p:txBody>
      </p:sp>
      <p:sp>
        <p:nvSpPr>
          <p:cNvPr id="8" name="TextBox 7"/>
          <p:cNvSpPr txBox="1"/>
          <p:nvPr/>
        </p:nvSpPr>
        <p:spPr>
          <a:xfrm>
            <a:off x="312865" y="3411062"/>
            <a:ext cx="6190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latin typeface="뫼비우스 Bold" panose="02000500000000000000" pitchFamily="2" charset="-127"/>
                <a:ea typeface="뫼비우스 Bold" panose="02000500000000000000" pitchFamily="2" charset="-127"/>
              </a:rPr>
              <a:t>Q&amp;A </a:t>
            </a:r>
            <a:r>
              <a:rPr lang="ko-KR" altLang="en-US" sz="800">
                <a:latin typeface="뫼비우스 Bold" panose="02000500000000000000" pitchFamily="2" charset="-127"/>
                <a:ea typeface="뫼비우스 Bold" panose="02000500000000000000" pitchFamily="2" charset="-127"/>
              </a:rPr>
              <a:t>관리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30201" y="3695366"/>
            <a:ext cx="927100" cy="597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89021" y="3763326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latin typeface="뫼비우스 Bold" panose="02000500000000000000" pitchFamily="2" charset="-127"/>
                <a:ea typeface="뫼비우스 Bold" panose="02000500000000000000" pitchFamily="2" charset="-127"/>
              </a:rPr>
              <a:t>나의 질문</a:t>
            </a:r>
            <a:r>
              <a:rPr lang="en-US" altLang="ko-KR" sz="800">
                <a:latin typeface="뫼비우스 Bold" panose="02000500000000000000" pitchFamily="2" charset="-127"/>
                <a:ea typeface="뫼비우스 Bold" panose="02000500000000000000" pitchFamily="2" charset="-127"/>
              </a:rPr>
              <a:t>(19)</a:t>
            </a:r>
          </a:p>
          <a:p>
            <a:endParaRPr lang="en-US" altLang="ko-KR" sz="800"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  <a:p>
            <a:r>
              <a:rPr lang="ko-KR" altLang="en-US" sz="800">
                <a:latin typeface="뫼비우스 Bold" panose="02000500000000000000" pitchFamily="2" charset="-127"/>
                <a:ea typeface="뫼비우스 Bold" panose="02000500000000000000" pitchFamily="2" charset="-127"/>
              </a:rPr>
              <a:t>나의 답변</a:t>
            </a:r>
            <a:r>
              <a:rPr lang="en-US" altLang="ko-KR" sz="800">
                <a:latin typeface="뫼비우스 Bold" panose="02000500000000000000" pitchFamily="2" charset="-127"/>
                <a:ea typeface="뫼비우스 Bold" panose="02000500000000000000" pitchFamily="2" charset="-127"/>
              </a:rPr>
              <a:t>(21)</a:t>
            </a:r>
            <a:endParaRPr lang="ko-KR" altLang="en-US" sz="800"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 rot="10800000">
            <a:off x="985965" y="3417412"/>
            <a:ext cx="2808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나눔고딕" panose="020D0604000000000000" pitchFamily="50" charset="-127"/>
                <a:ea typeface="나눔고딕" panose="020D0604000000000000" pitchFamily="50" charset="-127"/>
              </a:rPr>
              <a:t>∨</a:t>
            </a:r>
            <a:endParaRPr lang="ko-KR" altLang="en-US" sz="800" b="1"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72042" y="2591493"/>
            <a:ext cx="654346" cy="2000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프로필 수정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21693" y="2860629"/>
            <a:ext cx="744114" cy="2000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비밀번호 수정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28325" y="2033143"/>
            <a:ext cx="95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나의 답변 </a:t>
            </a:r>
            <a:r>
              <a:rPr lang="en-US" altLang="ko-KR" sz="1100"/>
              <a:t>: 3</a:t>
            </a:r>
            <a:endParaRPr lang="ko-KR" altLang="en-US" sz="1100"/>
          </a:p>
        </p:txBody>
      </p:sp>
      <p:sp>
        <p:nvSpPr>
          <p:cNvPr id="129" name="TextBox 128"/>
          <p:cNvSpPr txBox="1"/>
          <p:nvPr/>
        </p:nvSpPr>
        <p:spPr>
          <a:xfrm>
            <a:off x="1726457" y="2357192"/>
            <a:ext cx="1656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도움을 받은 사람 수 </a:t>
            </a:r>
            <a:r>
              <a:rPr lang="en-US" altLang="ko-KR" sz="1100"/>
              <a:t>: 10</a:t>
            </a:r>
            <a:endParaRPr lang="ko-KR" altLang="en-US" sz="1100"/>
          </a:p>
        </p:txBody>
      </p:sp>
      <p:cxnSp>
        <p:nvCxnSpPr>
          <p:cNvPr id="17" name="직선 연결선 16"/>
          <p:cNvCxnSpPr/>
          <p:nvPr/>
        </p:nvCxnSpPr>
        <p:spPr>
          <a:xfrm>
            <a:off x="1726457" y="2326407"/>
            <a:ext cx="193749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51983" y="20744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지수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17893" y="25425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accent5"/>
                </a:solidFill>
              </a:rPr>
              <a:t>3</a:t>
            </a:r>
            <a:endParaRPr lang="ko-KR" altLang="en-US" sz="2000">
              <a:solidFill>
                <a:schemeClr val="accent5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296781" y="20744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등급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270406" y="257045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accent5"/>
                </a:solidFill>
              </a:rPr>
              <a:t>씨앗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4742783" y="15764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멤버쉽</a:t>
            </a: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337538" y="1987062"/>
            <a:ext cx="170896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178344" y="1987062"/>
            <a:ext cx="0" cy="9796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4337538" y="1576470"/>
            <a:ext cx="0" cy="13902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6045005" y="1576470"/>
            <a:ext cx="0" cy="13902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4337538" y="2476906"/>
            <a:ext cx="170896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461968" y="3695364"/>
          <a:ext cx="5186482" cy="235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263">
                  <a:extLst>
                    <a:ext uri="{9D8B030D-6E8A-4147-A177-3AD203B41FA5}">
                      <a16:colId xmlns:a16="http://schemas.microsoft.com/office/drawing/2014/main" val="3512122126"/>
                    </a:ext>
                  </a:extLst>
                </a:gridCol>
                <a:gridCol w="4245219">
                  <a:extLst>
                    <a:ext uri="{9D8B030D-6E8A-4147-A177-3AD203B41FA5}">
                      <a16:colId xmlns:a16="http://schemas.microsoft.com/office/drawing/2014/main" val="2078396599"/>
                    </a:ext>
                  </a:extLst>
                </a:gridCol>
              </a:tblGrid>
              <a:tr h="11771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별명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919422"/>
                  </a:ext>
                </a:extLst>
              </a:tr>
              <a:tr h="11771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프로필</a:t>
                      </a:r>
                      <a:endParaRPr lang="en-US" altLang="ko-KR" sz="10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38452"/>
                  </a:ext>
                </a:extLst>
              </a:tr>
            </a:tbl>
          </a:graphicData>
        </a:graphic>
      </p:graphicFrame>
      <p:sp>
        <p:nvSpPr>
          <p:cNvPr id="9" name="순서도: 처리 8"/>
          <p:cNvSpPr/>
          <p:nvPr/>
        </p:nvSpPr>
        <p:spPr>
          <a:xfrm>
            <a:off x="2919046" y="4038600"/>
            <a:ext cx="1532937" cy="25435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산토끼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35327" y="4097593"/>
            <a:ext cx="6126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8/20byte</a:t>
            </a:r>
            <a:endParaRPr lang="ko-KR" altLang="en-US" sz="9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77245" y="4328425"/>
            <a:ext cx="19720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한글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700" err="1">
                <a:solidFill>
                  <a:schemeClr val="bg1">
                    <a:lumMod val="75000"/>
                  </a:schemeClr>
                </a:solidFill>
              </a:rPr>
              <a:t>영문소문자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숫자를 사용할 수 있습니다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7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순서도: 처리 79"/>
          <p:cNvSpPr/>
          <p:nvPr/>
        </p:nvSpPr>
        <p:spPr>
          <a:xfrm>
            <a:off x="2919047" y="5056044"/>
            <a:ext cx="1271954" cy="225202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프로필 사진 올리기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pic>
        <p:nvPicPr>
          <p:cNvPr id="81" name="그림 80" descr="character horizism :: 토끼캐릭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046" y="5410379"/>
            <a:ext cx="439852" cy="5102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2" name="TextBox 81"/>
          <p:cNvSpPr txBox="1"/>
          <p:nvPr/>
        </p:nvSpPr>
        <p:spPr>
          <a:xfrm>
            <a:off x="3382680" y="5397332"/>
            <a:ext cx="89960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현재 사진 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파일명</a:t>
            </a:r>
          </a:p>
        </p:txBody>
      </p:sp>
      <p:sp>
        <p:nvSpPr>
          <p:cNvPr id="83" name="순서도: 처리 82"/>
          <p:cNvSpPr/>
          <p:nvPr/>
        </p:nvSpPr>
        <p:spPr>
          <a:xfrm>
            <a:off x="4282285" y="5384758"/>
            <a:ext cx="422965" cy="225202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삭제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382680" y="5661149"/>
            <a:ext cx="29354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현재 적용된 프로필 사진을 삭제하시면 기본 등급이미지로 표시됩니다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7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5" name="타원형 설명선 84"/>
          <p:cNvSpPr/>
          <p:nvPr/>
        </p:nvSpPr>
        <p:spPr>
          <a:xfrm>
            <a:off x="2713072" y="3840819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6" name="타원형 설명선 85"/>
          <p:cNvSpPr/>
          <p:nvPr/>
        </p:nvSpPr>
        <p:spPr>
          <a:xfrm>
            <a:off x="2706111" y="4861726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7" name="타원형 설명선 86"/>
          <p:cNvSpPr/>
          <p:nvPr/>
        </p:nvSpPr>
        <p:spPr>
          <a:xfrm>
            <a:off x="4135136" y="5173543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8" name="순서도: 처리 87"/>
          <p:cNvSpPr/>
          <p:nvPr/>
        </p:nvSpPr>
        <p:spPr>
          <a:xfrm>
            <a:off x="3643571" y="6228755"/>
            <a:ext cx="422965" cy="225202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적용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9" name="순서도: 처리 88"/>
          <p:cNvSpPr/>
          <p:nvPr/>
        </p:nvSpPr>
        <p:spPr>
          <a:xfrm>
            <a:off x="1461968" y="3440940"/>
            <a:ext cx="939474" cy="2544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프로필 관리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0" name="순서도: 처리 89"/>
          <p:cNvSpPr/>
          <p:nvPr/>
        </p:nvSpPr>
        <p:spPr>
          <a:xfrm>
            <a:off x="2401442" y="3440939"/>
            <a:ext cx="981238" cy="25442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비밀번호 관리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1" name="순서도: 처리 90"/>
          <p:cNvSpPr/>
          <p:nvPr/>
        </p:nvSpPr>
        <p:spPr>
          <a:xfrm>
            <a:off x="4191001" y="6228755"/>
            <a:ext cx="422965" cy="225202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취소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18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2481" y="826476"/>
            <a:ext cx="6729046" cy="5797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현재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25534" y="826477"/>
            <a:ext cx="6729046" cy="3871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Front – </a:t>
            </a:r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프로필 관리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47103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가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bg1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471790"/>
              </p:ext>
            </p:extLst>
          </p:nvPr>
        </p:nvGraphicFramePr>
        <p:xfrm>
          <a:off x="6911934" y="826476"/>
          <a:ext cx="2097251" cy="368243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270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프로필 관리 </a:t>
                      </a: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비밀번호 수정</a:t>
                      </a: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6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현재 비밀번호 입력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6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새 비밀번호 등록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/>
                        <a:t>(6</a:t>
                      </a:r>
                      <a:r>
                        <a:rPr lang="ko-KR" altLang="en-US" sz="800" b="0"/>
                        <a:t>자 이상이면</a:t>
                      </a:r>
                      <a:r>
                        <a:rPr lang="en-US" altLang="ko-KR" sz="800" b="0"/>
                        <a:t>, </a:t>
                      </a:r>
                      <a:r>
                        <a:rPr lang="ko-KR" altLang="en-US" sz="800" b="0"/>
                        <a:t>입력 제한 없음</a:t>
                      </a:r>
                      <a:r>
                        <a:rPr lang="en-US" altLang="ko-KR" sz="800" b="0"/>
                        <a:t>)</a:t>
                      </a: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0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/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0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6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306297"/>
                  </a:ext>
                </a:extLst>
              </a:tr>
              <a:tr h="4696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072992"/>
                  </a:ext>
                </a:extLst>
              </a:tr>
              <a:tr h="4696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07236"/>
                  </a:ext>
                </a:extLst>
              </a:tr>
            </a:tbl>
          </a:graphicData>
        </a:graphic>
      </p:graphicFrame>
      <p:pic>
        <p:nvPicPr>
          <p:cNvPr id="65" name="그림 64" descr="character horizism :: 토끼캐릭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077" y="914855"/>
            <a:ext cx="183626" cy="213006"/>
          </a:xfrm>
          <a:prstGeom prst="rect">
            <a:avLst/>
          </a:prstGeom>
        </p:spPr>
      </p:pic>
      <p:sp>
        <p:nvSpPr>
          <p:cNvPr id="66" name="타원 65"/>
          <p:cNvSpPr/>
          <p:nvPr/>
        </p:nvSpPr>
        <p:spPr>
          <a:xfrm>
            <a:off x="6519968" y="918279"/>
            <a:ext cx="209582" cy="2095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5968033" y="92907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산토끼님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0200" y="1384300"/>
            <a:ext cx="927100" cy="1885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0200" y="1384300"/>
            <a:ext cx="6318250" cy="18859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 descr="character horizism :: 토끼캐릭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63" y="1671605"/>
            <a:ext cx="439852" cy="510228"/>
          </a:xfrm>
          <a:prstGeom prst="rect">
            <a:avLst/>
          </a:prstGeom>
        </p:spPr>
      </p:pic>
      <p:sp>
        <p:nvSpPr>
          <p:cNvPr id="43" name="타원 42"/>
          <p:cNvSpPr/>
          <p:nvPr/>
        </p:nvSpPr>
        <p:spPr>
          <a:xfrm>
            <a:off x="581453" y="1675029"/>
            <a:ext cx="491569" cy="5020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29283" y="2248882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err="1"/>
              <a:t>산토끼님</a:t>
            </a:r>
            <a:endParaRPr lang="ko-KR" altLang="en-US" sz="700" b="1"/>
          </a:p>
        </p:txBody>
      </p:sp>
      <p:sp>
        <p:nvSpPr>
          <p:cNvPr id="8" name="TextBox 7"/>
          <p:cNvSpPr txBox="1"/>
          <p:nvPr/>
        </p:nvSpPr>
        <p:spPr>
          <a:xfrm>
            <a:off x="312865" y="3411062"/>
            <a:ext cx="6190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latin typeface="뫼비우스 Bold" panose="02000500000000000000" pitchFamily="2" charset="-127"/>
                <a:ea typeface="뫼비우스 Bold" panose="02000500000000000000" pitchFamily="2" charset="-127"/>
              </a:rPr>
              <a:t>Q&amp;A </a:t>
            </a:r>
            <a:r>
              <a:rPr lang="ko-KR" altLang="en-US" sz="800">
                <a:latin typeface="뫼비우스 Bold" panose="02000500000000000000" pitchFamily="2" charset="-127"/>
                <a:ea typeface="뫼비우스 Bold" panose="02000500000000000000" pitchFamily="2" charset="-127"/>
              </a:rPr>
              <a:t>관리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30201" y="3695366"/>
            <a:ext cx="927100" cy="597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89021" y="3763326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latin typeface="뫼비우스 Bold" panose="02000500000000000000" pitchFamily="2" charset="-127"/>
                <a:ea typeface="뫼비우스 Bold" panose="02000500000000000000" pitchFamily="2" charset="-127"/>
              </a:rPr>
              <a:t>나의 질문</a:t>
            </a:r>
            <a:r>
              <a:rPr lang="en-US" altLang="ko-KR" sz="800">
                <a:latin typeface="뫼비우스 Bold" panose="02000500000000000000" pitchFamily="2" charset="-127"/>
                <a:ea typeface="뫼비우스 Bold" panose="02000500000000000000" pitchFamily="2" charset="-127"/>
              </a:rPr>
              <a:t>(19)</a:t>
            </a:r>
          </a:p>
          <a:p>
            <a:endParaRPr lang="en-US" altLang="ko-KR" sz="800"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  <a:p>
            <a:r>
              <a:rPr lang="ko-KR" altLang="en-US" sz="800">
                <a:latin typeface="뫼비우스 Bold" panose="02000500000000000000" pitchFamily="2" charset="-127"/>
                <a:ea typeface="뫼비우스 Bold" panose="02000500000000000000" pitchFamily="2" charset="-127"/>
              </a:rPr>
              <a:t>나의 답변</a:t>
            </a:r>
            <a:r>
              <a:rPr lang="en-US" altLang="ko-KR" sz="800">
                <a:latin typeface="뫼비우스 Bold" panose="02000500000000000000" pitchFamily="2" charset="-127"/>
                <a:ea typeface="뫼비우스 Bold" panose="02000500000000000000" pitchFamily="2" charset="-127"/>
              </a:rPr>
              <a:t>(21)</a:t>
            </a:r>
            <a:endParaRPr lang="ko-KR" altLang="en-US" sz="800"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 rot="10800000">
            <a:off x="985965" y="3417412"/>
            <a:ext cx="2808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나눔고딕" panose="020D0604000000000000" pitchFamily="50" charset="-127"/>
                <a:ea typeface="나눔고딕" panose="020D0604000000000000" pitchFamily="50" charset="-127"/>
              </a:rPr>
              <a:t>∨</a:t>
            </a:r>
            <a:endParaRPr lang="ko-KR" altLang="en-US" sz="800" b="1"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72042" y="2591493"/>
            <a:ext cx="654346" cy="2000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프로필 수정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21693" y="2860629"/>
            <a:ext cx="744114" cy="2000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비밀번호 수정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28325" y="2033143"/>
            <a:ext cx="95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나의 답변 </a:t>
            </a:r>
            <a:r>
              <a:rPr lang="en-US" altLang="ko-KR" sz="1100"/>
              <a:t>: 3</a:t>
            </a:r>
            <a:endParaRPr lang="ko-KR" altLang="en-US" sz="1100"/>
          </a:p>
        </p:txBody>
      </p:sp>
      <p:sp>
        <p:nvSpPr>
          <p:cNvPr id="129" name="TextBox 128"/>
          <p:cNvSpPr txBox="1"/>
          <p:nvPr/>
        </p:nvSpPr>
        <p:spPr>
          <a:xfrm>
            <a:off x="1726457" y="2357192"/>
            <a:ext cx="1656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도움을 받은 사람 수 </a:t>
            </a:r>
            <a:r>
              <a:rPr lang="en-US" altLang="ko-KR" sz="1100"/>
              <a:t>: 10</a:t>
            </a:r>
            <a:endParaRPr lang="ko-KR" altLang="en-US" sz="1100"/>
          </a:p>
        </p:txBody>
      </p:sp>
      <p:cxnSp>
        <p:nvCxnSpPr>
          <p:cNvPr id="17" name="직선 연결선 16"/>
          <p:cNvCxnSpPr/>
          <p:nvPr/>
        </p:nvCxnSpPr>
        <p:spPr>
          <a:xfrm>
            <a:off x="1726457" y="2326407"/>
            <a:ext cx="193749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51983" y="20744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지수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17893" y="25425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accent5"/>
                </a:solidFill>
              </a:rPr>
              <a:t>3</a:t>
            </a:r>
            <a:endParaRPr lang="ko-KR" altLang="en-US" sz="2000">
              <a:solidFill>
                <a:schemeClr val="accent5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296781" y="20744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등급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270406" y="257045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accent5"/>
                </a:solidFill>
              </a:rPr>
              <a:t>씨앗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4742783" y="15764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멤버쉽</a:t>
            </a: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337538" y="1987062"/>
            <a:ext cx="170896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178344" y="1987062"/>
            <a:ext cx="0" cy="9796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4337538" y="1576470"/>
            <a:ext cx="0" cy="13902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6045005" y="1576470"/>
            <a:ext cx="0" cy="13902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4337538" y="2476906"/>
            <a:ext cx="170896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순서도: 처리 87"/>
          <p:cNvSpPr/>
          <p:nvPr/>
        </p:nvSpPr>
        <p:spPr>
          <a:xfrm>
            <a:off x="3643571" y="6228755"/>
            <a:ext cx="422965" cy="225202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적용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9" name="순서도: 처리 88"/>
          <p:cNvSpPr/>
          <p:nvPr/>
        </p:nvSpPr>
        <p:spPr>
          <a:xfrm>
            <a:off x="1461968" y="3440940"/>
            <a:ext cx="939474" cy="2544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프로필 관리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0" name="순서도: 처리 89"/>
          <p:cNvSpPr/>
          <p:nvPr/>
        </p:nvSpPr>
        <p:spPr>
          <a:xfrm>
            <a:off x="2401442" y="3440939"/>
            <a:ext cx="981238" cy="25442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비밀번호 관리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1" name="순서도: 처리 90"/>
          <p:cNvSpPr/>
          <p:nvPr/>
        </p:nvSpPr>
        <p:spPr>
          <a:xfrm>
            <a:off x="4191001" y="6228755"/>
            <a:ext cx="422965" cy="225202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취소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순서도: 처리 52"/>
          <p:cNvSpPr/>
          <p:nvPr/>
        </p:nvSpPr>
        <p:spPr>
          <a:xfrm>
            <a:off x="1461968" y="4073770"/>
            <a:ext cx="2238940" cy="33238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</a:rPr>
              <a:t>현재 비밀번호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4" name="순서도: 처리 53"/>
          <p:cNvSpPr/>
          <p:nvPr/>
        </p:nvSpPr>
        <p:spPr>
          <a:xfrm>
            <a:off x="1461968" y="4535434"/>
            <a:ext cx="2238940" cy="33238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</a:rPr>
              <a:t>새 비밀번호 </a:t>
            </a:r>
            <a:r>
              <a:rPr lang="en-US" altLang="ko-KR" sz="800">
                <a:solidFill>
                  <a:schemeClr val="tx1"/>
                </a:solidFill>
              </a:rPr>
              <a:t>(6</a:t>
            </a:r>
            <a:r>
              <a:rPr lang="ko-KR" altLang="en-US" sz="800">
                <a:solidFill>
                  <a:schemeClr val="tx1"/>
                </a:solidFill>
              </a:rPr>
              <a:t>자 이상</a:t>
            </a:r>
            <a:r>
              <a:rPr lang="en-US" altLang="ko-KR" sz="800">
                <a:solidFill>
                  <a:schemeClr val="tx1"/>
                </a:solidFill>
              </a:rPr>
              <a:t>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5" name="순서도: 처리 54"/>
          <p:cNvSpPr/>
          <p:nvPr/>
        </p:nvSpPr>
        <p:spPr>
          <a:xfrm>
            <a:off x="1461968" y="4997098"/>
            <a:ext cx="2238940" cy="33238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</a:rPr>
              <a:t>새 비밀번호 확인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6" name="타원형 설명선 55"/>
          <p:cNvSpPr/>
          <p:nvPr/>
        </p:nvSpPr>
        <p:spPr>
          <a:xfrm>
            <a:off x="1330023" y="3882423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타원형 설명선 56"/>
          <p:cNvSpPr/>
          <p:nvPr/>
        </p:nvSpPr>
        <p:spPr>
          <a:xfrm>
            <a:off x="1330023" y="4368532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32742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4096" y="2117914"/>
            <a:ext cx="734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>
                <a:latin typeface="뫼비우스 Bold" panose="02000500000000000000" pitchFamily="2" charset="-127"/>
                <a:ea typeface="뫼비우스 Bold" panose="02000500000000000000" pitchFamily="2" charset="-127"/>
              </a:rPr>
              <a:t>정보 플랫폼</a:t>
            </a:r>
            <a:r>
              <a:rPr lang="en-US" altLang="ko-KR" sz="3200" b="1">
                <a:latin typeface="뫼비우스 Bold" panose="02000500000000000000" pitchFamily="2" charset="-127"/>
                <a:ea typeface="뫼비우스 Bold" panose="02000500000000000000" pitchFamily="2" charset="-127"/>
              </a:rPr>
              <a:t>_Admin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54096" y="2967837"/>
            <a:ext cx="734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1) </a:t>
            </a:r>
            <a:r>
              <a:rPr lang="ko-KR" altLang="en-US" sz="3200" b="1" err="1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메인화면</a:t>
            </a:r>
            <a:endParaRPr lang="en-US" altLang="ko-KR" sz="3200" b="1">
              <a:solidFill>
                <a:schemeClr val="tx1">
                  <a:lumMod val="50000"/>
                  <a:lumOff val="50000"/>
                </a:schemeClr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22636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5534" y="826476"/>
            <a:ext cx="6729046" cy="5797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Admin – </a:t>
            </a:r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메인</a:t>
            </a:r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, </a:t>
            </a:r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방문 분석 통계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49981" y="1684541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요양시설 가이드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47103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가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6911934" y="826476"/>
          <a:ext cx="2097251" cy="383930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346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메인 화면</a:t>
                      </a: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Admin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메인 이동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우측 페이지 표시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err="1"/>
                        <a:t>방문분석</a:t>
                      </a:r>
                      <a:r>
                        <a:rPr lang="ko-KR" altLang="en-US" sz="800" b="0"/>
                        <a:t> 메뉴</a:t>
                      </a:r>
                      <a:endParaRPr lang="en-US" altLang="ko-KR" sz="800" b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/>
                        <a:t>**</a:t>
                      </a:r>
                      <a:r>
                        <a:rPr lang="en-US" altLang="ko-KR" sz="800" b="0" baseline="0"/>
                        <a:t> </a:t>
                      </a:r>
                      <a:r>
                        <a:rPr lang="ko-KR" altLang="en-US" sz="800" b="0" baseline="0"/>
                        <a:t>확장 고려</a:t>
                      </a:r>
                      <a:r>
                        <a:rPr lang="en-US" altLang="ko-KR" sz="800" b="0" baseline="0"/>
                        <a:t>, (</a:t>
                      </a:r>
                      <a:r>
                        <a:rPr lang="ko-KR" altLang="en-US" sz="800" b="0" baseline="0" err="1"/>
                        <a:t>사용자분석</a:t>
                      </a:r>
                      <a:r>
                        <a:rPr lang="ko-KR" altLang="en-US" sz="800" b="0" baseline="0"/>
                        <a:t> 외</a:t>
                      </a:r>
                      <a:r>
                        <a:rPr lang="en-US" altLang="ko-KR" sz="800" b="0" baseline="0"/>
                        <a:t>)</a:t>
                      </a:r>
                      <a:endParaRPr lang="ko-KR" altLang="en-US" sz="800" b="0"/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일간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주간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월간 기간 선택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번에 따른 기간 표시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앞 뒤 이동 기능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723640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그래프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표 등으로 방문 현황 표시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634079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방문 분석이 관리의 핵심일 것으로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판단하여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메인 화면에 표시함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069273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04445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45215" y="646812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스크롤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9807" y="1641230"/>
            <a:ext cx="1327639" cy="1184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형 설명선 37"/>
          <p:cNvSpPr/>
          <p:nvPr/>
        </p:nvSpPr>
        <p:spPr>
          <a:xfrm>
            <a:off x="-35658" y="794973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타원형 설명선 40"/>
          <p:cNvSpPr/>
          <p:nvPr/>
        </p:nvSpPr>
        <p:spPr>
          <a:xfrm>
            <a:off x="-48562" y="1488999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9855" y="914855"/>
            <a:ext cx="860321" cy="228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49981" y="2060750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bg1"/>
                </a:solidFill>
                <a:latin typeface="+mn-ea"/>
              </a:rPr>
              <a:t>Q&amp;A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49981" y="2450486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요양시설 조회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6624759" y="6377320"/>
            <a:ext cx="459642" cy="4278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1594338" y="1641230"/>
            <a:ext cx="5105400" cy="473608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1770185" y="1778670"/>
            <a:ext cx="595035" cy="2154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err="1"/>
              <a:t>방문분석</a:t>
            </a:r>
            <a:endParaRPr lang="ko-KR" altLang="en-US" sz="800"/>
          </a:p>
        </p:txBody>
      </p:sp>
      <p:cxnSp>
        <p:nvCxnSpPr>
          <p:cNvPr id="13" name="직선 연결선 12"/>
          <p:cNvCxnSpPr/>
          <p:nvPr/>
        </p:nvCxnSpPr>
        <p:spPr>
          <a:xfrm>
            <a:off x="1770185" y="2060750"/>
            <a:ext cx="470681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770185" y="2132847"/>
            <a:ext cx="492443" cy="2154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/>
              <a:t>조회수</a:t>
            </a:r>
          </a:p>
        </p:txBody>
      </p:sp>
      <p:cxnSp>
        <p:nvCxnSpPr>
          <p:cNvPr id="106" name="직선 연결선 105"/>
          <p:cNvCxnSpPr/>
          <p:nvPr/>
        </p:nvCxnSpPr>
        <p:spPr>
          <a:xfrm>
            <a:off x="1770185" y="2441136"/>
            <a:ext cx="470681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423820" y="2132847"/>
            <a:ext cx="697627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err="1"/>
              <a:t>순방문자수</a:t>
            </a:r>
            <a:endParaRPr lang="ko-KR" altLang="en-US" sz="800"/>
          </a:p>
        </p:txBody>
      </p:sp>
      <p:sp>
        <p:nvSpPr>
          <p:cNvPr id="108" name="TextBox 107"/>
          <p:cNvSpPr txBox="1"/>
          <p:nvPr/>
        </p:nvSpPr>
        <p:spPr>
          <a:xfrm>
            <a:off x="3279886" y="2132847"/>
            <a:ext cx="595035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/>
              <a:t>방문횟수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033360" y="2132847"/>
            <a:ext cx="800219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/>
              <a:t>평균방문횟수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992018" y="2132847"/>
            <a:ext cx="595035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err="1"/>
              <a:t>재방문율</a:t>
            </a:r>
            <a:endParaRPr lang="ko-KR" altLang="en-US" sz="800"/>
          </a:p>
        </p:txBody>
      </p:sp>
      <p:sp>
        <p:nvSpPr>
          <p:cNvPr id="111" name="TextBox 110"/>
          <p:cNvSpPr txBox="1"/>
          <p:nvPr/>
        </p:nvSpPr>
        <p:spPr>
          <a:xfrm>
            <a:off x="5730172" y="2132847"/>
            <a:ext cx="800219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/>
              <a:t>평균사용시간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770185" y="2821522"/>
            <a:ext cx="4760206" cy="345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770185" y="2525742"/>
            <a:ext cx="389850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/>
              <a:t>일간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262628" y="2525742"/>
            <a:ext cx="389850" cy="2154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/>
              <a:t>주간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755936" y="2525742"/>
            <a:ext cx="389850" cy="2154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/>
              <a:t>월간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176927" y="2525742"/>
            <a:ext cx="1447832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">
                <a:latin typeface="나눔고딕" panose="020D0604000000000000" pitchFamily="50" charset="-127"/>
                <a:ea typeface="나눔고딕" panose="020D0604000000000000" pitchFamily="50" charset="-127"/>
              </a:rPr>
              <a:t>◀ </a:t>
            </a:r>
            <a:r>
              <a:rPr lang="en-US" altLang="ko-KR" sz="800"/>
              <a:t>2020.06.08 ~ 2020.06.14 </a:t>
            </a:r>
            <a:r>
              <a:rPr lang="en-US" altLang="ko-KR" sz="800"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  <a:endParaRPr lang="ko-KR" altLang="en-US" sz="800"/>
          </a:p>
        </p:txBody>
      </p:sp>
      <p:sp>
        <p:nvSpPr>
          <p:cNvPr id="117" name="직사각형 116"/>
          <p:cNvSpPr/>
          <p:nvPr/>
        </p:nvSpPr>
        <p:spPr>
          <a:xfrm>
            <a:off x="1708638" y="1641230"/>
            <a:ext cx="4916121" cy="7999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형 설명선 117"/>
          <p:cNvSpPr/>
          <p:nvPr/>
        </p:nvSpPr>
        <p:spPr>
          <a:xfrm>
            <a:off x="1545004" y="1437324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9" name="타원형 설명선 118"/>
          <p:cNvSpPr/>
          <p:nvPr/>
        </p:nvSpPr>
        <p:spPr>
          <a:xfrm>
            <a:off x="1524977" y="2415923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0" name="타원형 설명선 119"/>
          <p:cNvSpPr/>
          <p:nvPr/>
        </p:nvSpPr>
        <p:spPr>
          <a:xfrm>
            <a:off x="5032689" y="2415923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1" name="타원형 설명선 120"/>
          <p:cNvSpPr/>
          <p:nvPr/>
        </p:nvSpPr>
        <p:spPr>
          <a:xfrm>
            <a:off x="1546925" y="2904011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6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49981" y="3216431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회원관리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83092" y="5681406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기간별 표시 내용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83092" y="5122991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항목의 정의</a:t>
            </a:r>
          </a:p>
        </p:txBody>
      </p:sp>
    </p:spTree>
    <p:extLst>
      <p:ext uri="{BB962C8B-B14F-4D97-AF65-F5344CB8AC3E}">
        <p14:creationId xmlns:p14="http://schemas.microsoft.com/office/powerpoint/2010/main" val="27931072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4096" y="2117914"/>
            <a:ext cx="734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>
                <a:latin typeface="뫼비우스 Bold" panose="02000500000000000000" pitchFamily="2" charset="-127"/>
                <a:ea typeface="뫼비우스 Bold" panose="02000500000000000000" pitchFamily="2" charset="-127"/>
              </a:rPr>
              <a:t>정보 플랫폼</a:t>
            </a:r>
            <a:r>
              <a:rPr lang="en-US" altLang="ko-KR" sz="3200" b="1">
                <a:latin typeface="뫼비우스 Bold" panose="02000500000000000000" pitchFamily="2" charset="-127"/>
                <a:ea typeface="뫼비우스 Bold" panose="02000500000000000000" pitchFamily="2" charset="-127"/>
              </a:rPr>
              <a:t>_Admin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54096" y="2967837"/>
            <a:ext cx="734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2) </a:t>
            </a:r>
            <a:r>
              <a:rPr lang="ko-KR" altLang="en-US" sz="3200" b="1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요양시설 가이드</a:t>
            </a:r>
            <a:endParaRPr lang="en-US" altLang="ko-KR" sz="3200" b="1">
              <a:solidFill>
                <a:schemeClr val="tx1">
                  <a:lumMod val="50000"/>
                  <a:lumOff val="50000"/>
                </a:schemeClr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0295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5534" y="826476"/>
            <a:ext cx="6729046" cy="5797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Admin - </a:t>
            </a:r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요양시설 가이드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49981" y="1684541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요양시설 가이드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47103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가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93759"/>
              </p:ext>
            </p:extLst>
          </p:nvPr>
        </p:nvGraphicFramePr>
        <p:xfrm>
          <a:off x="6911934" y="826476"/>
          <a:ext cx="2097251" cy="480584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346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요양시설 가이드 리스트</a:t>
                      </a: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Admin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메인 이동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우측 페이지 표시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/>
                        <a:t>콘텐츠 리스트</a:t>
                      </a: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카테고리 별 선택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요양시설의 종류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장기요양보험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요양시설의 선택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요양시설의 생활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줄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20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줄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30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줄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40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줄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50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줄 표시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723640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콘텐츠 페이지 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634079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글쓰기 페이지 이동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069273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콘텐츠 표시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블로그 방식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044451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해당 콘텐츠로 이동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37841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45215" y="646812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스크롤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9807" y="1641230"/>
            <a:ext cx="1327639" cy="3927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형 설명선 37"/>
          <p:cNvSpPr/>
          <p:nvPr/>
        </p:nvSpPr>
        <p:spPr>
          <a:xfrm>
            <a:off x="-35658" y="794973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타원형 설명선 40"/>
          <p:cNvSpPr/>
          <p:nvPr/>
        </p:nvSpPr>
        <p:spPr>
          <a:xfrm>
            <a:off x="-48562" y="1488999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9855" y="914855"/>
            <a:ext cx="860321" cy="228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49981" y="2060750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bg1"/>
                </a:solidFill>
                <a:latin typeface="+mn-ea"/>
              </a:rPr>
              <a:t>Q&amp;A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49981" y="2450486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요양시설 조회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0185" y="135048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카테고리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38877" y="1350481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글 제목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04693" y="135048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조회수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81931" y="135048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작성일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688123" y="1598436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688123" y="1926682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688123" y="2254928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688123" y="2600759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69143" y="1663630"/>
            <a:ext cx="925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19047" y="1663630"/>
            <a:ext cx="13580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종류에 대해서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04693" y="1663630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52" name="TextBox 51"/>
          <p:cNvSpPr txBox="1"/>
          <p:nvPr/>
        </p:nvSpPr>
        <p:spPr>
          <a:xfrm>
            <a:off x="5992529" y="1663630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2020-06-19</a:t>
            </a:r>
            <a:endParaRPr lang="ko-KR" altLang="en-US" sz="800"/>
          </a:p>
        </p:txBody>
      </p:sp>
      <p:sp>
        <p:nvSpPr>
          <p:cNvPr id="55" name="TextBox 54"/>
          <p:cNvSpPr txBox="1"/>
          <p:nvPr/>
        </p:nvSpPr>
        <p:spPr>
          <a:xfrm>
            <a:off x="5304693" y="198220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56" name="TextBox 55"/>
          <p:cNvSpPr txBox="1"/>
          <p:nvPr/>
        </p:nvSpPr>
        <p:spPr>
          <a:xfrm>
            <a:off x="5992529" y="1982208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2020-06-19</a:t>
            </a:r>
            <a:endParaRPr lang="ko-KR" altLang="en-US" sz="800"/>
          </a:p>
        </p:txBody>
      </p:sp>
      <p:sp>
        <p:nvSpPr>
          <p:cNvPr id="59" name="TextBox 58"/>
          <p:cNvSpPr txBox="1"/>
          <p:nvPr/>
        </p:nvSpPr>
        <p:spPr>
          <a:xfrm>
            <a:off x="5304693" y="2313213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60" name="TextBox 59"/>
          <p:cNvSpPr txBox="1"/>
          <p:nvPr/>
        </p:nvSpPr>
        <p:spPr>
          <a:xfrm>
            <a:off x="5992529" y="2313213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2020-06-19</a:t>
            </a:r>
            <a:endParaRPr lang="ko-KR" altLang="en-US" sz="800"/>
          </a:p>
        </p:txBody>
      </p:sp>
      <p:cxnSp>
        <p:nvCxnSpPr>
          <p:cNvPr id="61" name="직선 연결선 60"/>
          <p:cNvCxnSpPr/>
          <p:nvPr/>
        </p:nvCxnSpPr>
        <p:spPr>
          <a:xfrm>
            <a:off x="1688123" y="2931079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1688123" y="3259325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688123" y="3605156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304693" y="2668027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67" name="TextBox 66"/>
          <p:cNvSpPr txBox="1"/>
          <p:nvPr/>
        </p:nvSpPr>
        <p:spPr>
          <a:xfrm>
            <a:off x="5992529" y="2668027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2020-06-19</a:t>
            </a:r>
            <a:endParaRPr lang="ko-KR" altLang="en-US" sz="800"/>
          </a:p>
        </p:txBody>
      </p:sp>
      <p:sp>
        <p:nvSpPr>
          <p:cNvPr id="70" name="TextBox 69"/>
          <p:cNvSpPr txBox="1"/>
          <p:nvPr/>
        </p:nvSpPr>
        <p:spPr>
          <a:xfrm>
            <a:off x="5304693" y="2986605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71" name="TextBox 70"/>
          <p:cNvSpPr txBox="1"/>
          <p:nvPr/>
        </p:nvSpPr>
        <p:spPr>
          <a:xfrm>
            <a:off x="5992529" y="2986605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2020-06-19</a:t>
            </a:r>
            <a:endParaRPr lang="ko-KR" altLang="en-US" sz="800"/>
          </a:p>
        </p:txBody>
      </p:sp>
      <p:sp>
        <p:nvSpPr>
          <p:cNvPr id="74" name="TextBox 73"/>
          <p:cNvSpPr txBox="1"/>
          <p:nvPr/>
        </p:nvSpPr>
        <p:spPr>
          <a:xfrm>
            <a:off x="5304693" y="3317610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75" name="TextBox 74"/>
          <p:cNvSpPr txBox="1"/>
          <p:nvPr/>
        </p:nvSpPr>
        <p:spPr>
          <a:xfrm>
            <a:off x="5992529" y="3317610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2020-06-19</a:t>
            </a:r>
            <a:endParaRPr lang="ko-KR" altLang="en-US" sz="800"/>
          </a:p>
        </p:txBody>
      </p:sp>
      <p:cxnSp>
        <p:nvCxnSpPr>
          <p:cNvPr id="76" name="직선 연결선 75"/>
          <p:cNvCxnSpPr/>
          <p:nvPr/>
        </p:nvCxnSpPr>
        <p:spPr>
          <a:xfrm>
            <a:off x="1688123" y="3942563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1688123" y="4270809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1688123" y="4616640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304693" y="3679511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82" name="TextBox 81"/>
          <p:cNvSpPr txBox="1"/>
          <p:nvPr/>
        </p:nvSpPr>
        <p:spPr>
          <a:xfrm>
            <a:off x="5992529" y="3679511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2020-06-19</a:t>
            </a:r>
            <a:endParaRPr lang="ko-KR" altLang="en-US" sz="800"/>
          </a:p>
        </p:txBody>
      </p:sp>
      <p:sp>
        <p:nvSpPr>
          <p:cNvPr id="85" name="TextBox 84"/>
          <p:cNvSpPr txBox="1"/>
          <p:nvPr/>
        </p:nvSpPr>
        <p:spPr>
          <a:xfrm>
            <a:off x="5304693" y="3998089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86" name="TextBox 85"/>
          <p:cNvSpPr txBox="1"/>
          <p:nvPr/>
        </p:nvSpPr>
        <p:spPr>
          <a:xfrm>
            <a:off x="5992529" y="3998089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2020-06-19</a:t>
            </a:r>
            <a:endParaRPr lang="ko-KR" altLang="en-US" sz="800"/>
          </a:p>
        </p:txBody>
      </p:sp>
      <p:sp>
        <p:nvSpPr>
          <p:cNvPr id="89" name="TextBox 88"/>
          <p:cNvSpPr txBox="1"/>
          <p:nvPr/>
        </p:nvSpPr>
        <p:spPr>
          <a:xfrm>
            <a:off x="5304693" y="4329094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90" name="TextBox 89"/>
          <p:cNvSpPr txBox="1"/>
          <p:nvPr/>
        </p:nvSpPr>
        <p:spPr>
          <a:xfrm>
            <a:off x="5992529" y="4329094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2020-06-19</a:t>
            </a:r>
            <a:endParaRPr lang="ko-KR" altLang="en-US" sz="800"/>
          </a:p>
        </p:txBody>
      </p:sp>
      <p:sp>
        <p:nvSpPr>
          <p:cNvPr id="91" name="TextBox 90"/>
          <p:cNvSpPr txBox="1"/>
          <p:nvPr/>
        </p:nvSpPr>
        <p:spPr>
          <a:xfrm>
            <a:off x="5890009" y="4739743"/>
            <a:ext cx="736099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/>
              <a:t>10</a:t>
            </a:r>
            <a:r>
              <a:rPr lang="ko-KR" altLang="en-US" sz="800"/>
              <a:t>줄 보기 </a:t>
            </a:r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endParaRPr lang="ko-KR" altLang="en-US" sz="8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047" y="5073013"/>
            <a:ext cx="2688384" cy="391736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1688123" y="4739743"/>
            <a:ext cx="101993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카테고리 선택 </a:t>
            </a:r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endParaRPr lang="ko-KR" altLang="en-US" sz="800"/>
          </a:p>
        </p:txBody>
      </p:sp>
      <p:sp>
        <p:nvSpPr>
          <p:cNvPr id="12" name="직사각형 11"/>
          <p:cNvSpPr/>
          <p:nvPr/>
        </p:nvSpPr>
        <p:spPr>
          <a:xfrm>
            <a:off x="1594338" y="5662247"/>
            <a:ext cx="5105400" cy="96129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6624759" y="6377320"/>
            <a:ext cx="459642" cy="4278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1594338" y="1301262"/>
            <a:ext cx="5105400" cy="42965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1831061" y="5925646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기관의 종류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831061" y="6164552"/>
            <a:ext cx="1726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요양기관의 종류에 대해서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992529" y="965764"/>
            <a:ext cx="707209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/>
              <a:t>글쓰기</a:t>
            </a:r>
          </a:p>
        </p:txBody>
      </p:sp>
      <p:sp>
        <p:nvSpPr>
          <p:cNvPr id="97" name="타원형 설명선 96"/>
          <p:cNvSpPr/>
          <p:nvPr/>
        </p:nvSpPr>
        <p:spPr>
          <a:xfrm>
            <a:off x="1420242" y="1119657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8" name="타원형 설명선 97"/>
          <p:cNvSpPr/>
          <p:nvPr/>
        </p:nvSpPr>
        <p:spPr>
          <a:xfrm>
            <a:off x="1433228" y="4524337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9" name="타원형 설명선 98"/>
          <p:cNvSpPr/>
          <p:nvPr/>
        </p:nvSpPr>
        <p:spPr>
          <a:xfrm>
            <a:off x="5569477" y="4609016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0" name="타원형 설명선 99"/>
          <p:cNvSpPr/>
          <p:nvPr/>
        </p:nvSpPr>
        <p:spPr>
          <a:xfrm>
            <a:off x="2861693" y="4932068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6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1" name="타원형 설명선 100"/>
          <p:cNvSpPr/>
          <p:nvPr/>
        </p:nvSpPr>
        <p:spPr>
          <a:xfrm>
            <a:off x="5759045" y="806306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7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2" name="타원형 설명선 101"/>
          <p:cNvSpPr/>
          <p:nvPr/>
        </p:nvSpPr>
        <p:spPr>
          <a:xfrm>
            <a:off x="1420242" y="5570229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8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49981" y="3216431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회원관리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" name="타원형 설명선 103"/>
          <p:cNvSpPr/>
          <p:nvPr/>
        </p:nvSpPr>
        <p:spPr>
          <a:xfrm>
            <a:off x="2781959" y="1447165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9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669143" y="1982208"/>
            <a:ext cx="925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919047" y="1982208"/>
            <a:ext cx="13580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종류에 대해서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669143" y="2326015"/>
            <a:ext cx="925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919047" y="2326015"/>
            <a:ext cx="13580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종류에 대해서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669143" y="2655285"/>
            <a:ext cx="925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919047" y="2655285"/>
            <a:ext cx="13580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종류에 대해서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669143" y="2996653"/>
            <a:ext cx="925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919047" y="2996653"/>
            <a:ext cx="13580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종류에 대해서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669143" y="3320307"/>
            <a:ext cx="925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919047" y="3320307"/>
            <a:ext cx="13580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종류에 대해서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669143" y="3662641"/>
            <a:ext cx="925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919047" y="3662641"/>
            <a:ext cx="13580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종류에 대해서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669143" y="3993679"/>
            <a:ext cx="925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919047" y="3993679"/>
            <a:ext cx="13580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종류에 대해서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669143" y="4329258"/>
            <a:ext cx="925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919047" y="4329258"/>
            <a:ext cx="13580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종류에 대해서</a:t>
            </a:r>
          </a:p>
        </p:txBody>
      </p:sp>
    </p:spTree>
    <p:extLst>
      <p:ext uri="{BB962C8B-B14F-4D97-AF65-F5344CB8AC3E}">
        <p14:creationId xmlns:p14="http://schemas.microsoft.com/office/powerpoint/2010/main" val="2833180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-1" y="771"/>
            <a:ext cx="607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정보 플랫폼 구조 </a:t>
            </a:r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(</a:t>
            </a:r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공급자</a:t>
            </a:r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_</a:t>
            </a:r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장기요양기관 창업 대상자 및 운영자</a:t>
            </a:r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)</a:t>
            </a:r>
            <a:endParaRPr lang="ko-KR" altLang="en-US"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821585"/>
              </p:ext>
            </p:extLst>
          </p:nvPr>
        </p:nvGraphicFramePr>
        <p:xfrm>
          <a:off x="423497" y="739435"/>
          <a:ext cx="8298472" cy="5750190"/>
        </p:xfrm>
        <a:graphic>
          <a:graphicData uri="http://schemas.openxmlformats.org/drawingml/2006/table">
            <a:tbl>
              <a:tblPr/>
              <a:tblGrid>
                <a:gridCol w="862679">
                  <a:extLst>
                    <a:ext uri="{9D8B030D-6E8A-4147-A177-3AD203B41FA5}">
                      <a16:colId xmlns:a16="http://schemas.microsoft.com/office/drawing/2014/main" val="4079513786"/>
                    </a:ext>
                  </a:extLst>
                </a:gridCol>
                <a:gridCol w="1014384">
                  <a:extLst>
                    <a:ext uri="{9D8B030D-6E8A-4147-A177-3AD203B41FA5}">
                      <a16:colId xmlns:a16="http://schemas.microsoft.com/office/drawing/2014/main" val="1292653230"/>
                    </a:ext>
                  </a:extLst>
                </a:gridCol>
                <a:gridCol w="1286093">
                  <a:extLst>
                    <a:ext uri="{9D8B030D-6E8A-4147-A177-3AD203B41FA5}">
                      <a16:colId xmlns:a16="http://schemas.microsoft.com/office/drawing/2014/main" val="2750550517"/>
                    </a:ext>
                  </a:extLst>
                </a:gridCol>
                <a:gridCol w="1313265">
                  <a:extLst>
                    <a:ext uri="{9D8B030D-6E8A-4147-A177-3AD203B41FA5}">
                      <a16:colId xmlns:a16="http://schemas.microsoft.com/office/drawing/2014/main" val="1756114852"/>
                    </a:ext>
                  </a:extLst>
                </a:gridCol>
                <a:gridCol w="2409160">
                  <a:extLst>
                    <a:ext uri="{9D8B030D-6E8A-4147-A177-3AD203B41FA5}">
                      <a16:colId xmlns:a16="http://schemas.microsoft.com/office/drawing/2014/main" val="4164411674"/>
                    </a:ext>
                  </a:extLst>
                </a:gridCol>
                <a:gridCol w="1412891">
                  <a:extLst>
                    <a:ext uri="{9D8B030D-6E8A-4147-A177-3AD203B41FA5}">
                      <a16:colId xmlns:a16="http://schemas.microsoft.com/office/drawing/2014/main" val="1710298471"/>
                    </a:ext>
                  </a:extLst>
                </a:gridCol>
              </a:tblGrid>
              <a:tr h="1916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이용자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구분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Step1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Step2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이용자 궁금증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수집 방법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068682"/>
                  </a:ext>
                </a:extLst>
              </a:tr>
              <a:tr h="1916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장기요양기관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요양시설 이해하기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요양병원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요양시설 구조 이해하기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노인장기요양보험공단 사이트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043713"/>
                  </a:ext>
                </a:extLst>
              </a:tr>
              <a:tr h="1916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노인 의료복지시설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노인요양시설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 조사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592458"/>
                  </a:ext>
                </a:extLst>
              </a:tr>
              <a:tr h="1916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노인요양공동생활가정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898538"/>
                  </a:ext>
                </a:extLst>
              </a:tr>
              <a:tr h="1916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재가 노인복지시설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방문요양서비스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545350"/>
                  </a:ext>
                </a:extLst>
              </a:tr>
              <a:tr h="1916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주야간보호서비스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564988"/>
                  </a:ext>
                </a:extLst>
              </a:tr>
              <a:tr h="1916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단기보호서비스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363812"/>
                  </a:ext>
                </a:extLst>
              </a:tr>
              <a:tr h="1916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방문목욕서비스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1756548"/>
                  </a:ext>
                </a:extLst>
              </a:tr>
              <a:tr h="1916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복지용구서비스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154777"/>
                  </a:ext>
                </a:extLst>
              </a:tr>
              <a:tr h="1916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장기요양보험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장기요양보험제도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장기요양보험 구조 이해하기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노인장기요양보험공단 사이트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96008"/>
                  </a:ext>
                </a:extLst>
              </a:tr>
              <a:tr h="1916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장기요양보험 신청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528090"/>
                  </a:ext>
                </a:extLst>
              </a:tr>
              <a:tr h="1916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장기요양보험의 범위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515223"/>
                  </a:ext>
                </a:extLst>
              </a:tr>
              <a:tr h="1916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장기요양보험 계약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066942"/>
                  </a:ext>
                </a:extLst>
              </a:tr>
              <a:tr h="1916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장기요양보험공단 정보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5199656"/>
                  </a:ext>
                </a:extLst>
              </a:tr>
              <a:tr h="1916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요양시설 창업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요양시설 설립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설립 절차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창업시 고려해야할 사항들은 무엇인가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네이버 카페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519256"/>
                  </a:ext>
                </a:extLst>
              </a:tr>
              <a:tr h="1916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입지 선정 및 사업성 분석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창업은 어떻게 해야하는가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 조사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2826520"/>
                  </a:ext>
                </a:extLst>
              </a:tr>
              <a:tr h="1916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법령과 평가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노인장기요양보험법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304751"/>
                  </a:ext>
                </a:extLst>
              </a:tr>
              <a:tr h="1916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기관 평가 및 모니터링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481113"/>
                  </a:ext>
                </a:extLst>
              </a:tr>
              <a:tr h="1916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시설 확보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 기획 및 설계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070813"/>
                  </a:ext>
                </a:extLst>
              </a:tr>
              <a:tr h="1916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시설 공사 체크 리스트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967186"/>
                  </a:ext>
                </a:extLst>
              </a:tr>
              <a:tr h="1916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인력 수급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근무 인력 확보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인력을 어떻게 수급해야 하는가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네이버 카페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253620"/>
                  </a:ext>
                </a:extLst>
              </a:tr>
              <a:tr h="1916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보험 수급자 확보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 조사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987509"/>
                  </a:ext>
                </a:extLst>
              </a:tr>
              <a:tr h="1916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요양시설 운영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 및 지정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기본적인 법률적 준수사항은 무엇인가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노인장기요양보험공단 사이트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243612"/>
                  </a:ext>
                </a:extLst>
              </a:tr>
              <a:tr h="1916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급여 청구는 어떻게 하는가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네이버 카페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1730975"/>
                  </a:ext>
                </a:extLst>
              </a:tr>
              <a:tr h="1916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급여기준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요양기관평가는 어떻게 하는가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108189"/>
                  </a:ext>
                </a:extLst>
              </a:tr>
              <a:tr h="1916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급여제공계획 및 계약관리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805411"/>
                  </a:ext>
                </a:extLst>
              </a:tr>
              <a:tr h="1916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급여비용 청구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79867"/>
                  </a:ext>
                </a:extLst>
              </a:tr>
              <a:tr h="1916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급여비용 심사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991003"/>
                  </a:ext>
                </a:extLst>
              </a:tr>
              <a:tr h="1916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547080"/>
                  </a:ext>
                </a:extLst>
              </a:tr>
              <a:tr h="1916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현지조사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457" marR="6457" marT="6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142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0918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5534" y="826476"/>
            <a:ext cx="6729046" cy="5797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Admin - </a:t>
            </a:r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요양시설 가이드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49981" y="1684541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요양시설 가이드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47103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가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044409"/>
              </p:ext>
            </p:extLst>
          </p:nvPr>
        </p:nvGraphicFramePr>
        <p:xfrm>
          <a:off x="6911934" y="826476"/>
          <a:ext cx="2097251" cy="383930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346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요양시설 가이드 보기</a:t>
                      </a: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Admin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메인 이동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우측 페이지 표시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콘텐츠 표시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블로그 방식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도움 선택 기능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댓글 기능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723640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634079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069273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04445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45215" y="646812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스크롤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9807" y="1641230"/>
            <a:ext cx="1327639" cy="3927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형 설명선 37"/>
          <p:cNvSpPr/>
          <p:nvPr/>
        </p:nvSpPr>
        <p:spPr>
          <a:xfrm>
            <a:off x="-35658" y="794973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타원형 설명선 40"/>
          <p:cNvSpPr/>
          <p:nvPr/>
        </p:nvSpPr>
        <p:spPr>
          <a:xfrm>
            <a:off x="-48562" y="1488999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9855" y="914855"/>
            <a:ext cx="860321" cy="228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49981" y="2060750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bg1"/>
                </a:solidFill>
                <a:latin typeface="+mn-ea"/>
              </a:rPr>
              <a:t>Q&amp;A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49981" y="2450486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요양시설 조회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8" name="직선 연결선 77"/>
          <p:cNvCxnSpPr/>
          <p:nvPr/>
        </p:nvCxnSpPr>
        <p:spPr>
          <a:xfrm>
            <a:off x="1688123" y="1439669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770185" y="1152123"/>
            <a:ext cx="925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919047" y="1152123"/>
            <a:ext cx="13580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종류에 대해서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304693" y="1152123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90" name="TextBox 89"/>
          <p:cNvSpPr txBox="1"/>
          <p:nvPr/>
        </p:nvSpPr>
        <p:spPr>
          <a:xfrm>
            <a:off x="5992529" y="1152123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2020-06-19</a:t>
            </a:r>
            <a:endParaRPr lang="ko-KR" altLang="en-US" sz="800"/>
          </a:p>
        </p:txBody>
      </p:sp>
      <p:sp>
        <p:nvSpPr>
          <p:cNvPr id="91" name="TextBox 90"/>
          <p:cNvSpPr txBox="1"/>
          <p:nvPr/>
        </p:nvSpPr>
        <p:spPr>
          <a:xfrm>
            <a:off x="5890009" y="1562772"/>
            <a:ext cx="736099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/>
              <a:t>10</a:t>
            </a:r>
            <a:r>
              <a:rPr lang="ko-KR" altLang="en-US" sz="800"/>
              <a:t>줄 보기 </a:t>
            </a:r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endParaRPr lang="ko-KR" altLang="en-US" sz="8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047" y="1896042"/>
            <a:ext cx="2688384" cy="391736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1688123" y="1562772"/>
            <a:ext cx="101993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카테고리 선택 </a:t>
            </a:r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endParaRPr lang="ko-KR" altLang="en-US" sz="800"/>
          </a:p>
        </p:txBody>
      </p:sp>
      <p:sp>
        <p:nvSpPr>
          <p:cNvPr id="12" name="직사각형 11"/>
          <p:cNvSpPr/>
          <p:nvPr/>
        </p:nvSpPr>
        <p:spPr>
          <a:xfrm>
            <a:off x="1594338" y="2485276"/>
            <a:ext cx="5105400" cy="403861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6624759" y="6377320"/>
            <a:ext cx="459642" cy="4278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1594338" y="1084367"/>
            <a:ext cx="5105400" cy="133643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1831061" y="2748675"/>
            <a:ext cx="925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831061" y="2987581"/>
            <a:ext cx="1726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요양시설의 종류에 대해서</a:t>
            </a:r>
          </a:p>
        </p:txBody>
      </p:sp>
      <p:sp>
        <p:nvSpPr>
          <p:cNvPr id="102" name="타원형 설명선 101"/>
          <p:cNvSpPr/>
          <p:nvPr/>
        </p:nvSpPr>
        <p:spPr>
          <a:xfrm>
            <a:off x="1420242" y="2393258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632" y="3264959"/>
            <a:ext cx="4162110" cy="2719160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1958339" y="6212457"/>
            <a:ext cx="105028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♥ </a:t>
            </a:r>
            <a:r>
              <a:rPr lang="ko-KR" altLang="en-US" sz="800"/>
              <a:t>도움이 되었어요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072935" y="6212457"/>
            <a:ext cx="377026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endParaRPr lang="ko-KR" altLang="en-US" sz="800"/>
          </a:p>
        </p:txBody>
      </p:sp>
      <p:sp>
        <p:nvSpPr>
          <p:cNvPr id="110" name="타원형 설명선 109"/>
          <p:cNvSpPr/>
          <p:nvPr/>
        </p:nvSpPr>
        <p:spPr>
          <a:xfrm>
            <a:off x="1724855" y="6002895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1" name="타원형 설명선 110"/>
          <p:cNvSpPr/>
          <p:nvPr/>
        </p:nvSpPr>
        <p:spPr>
          <a:xfrm>
            <a:off x="2898839" y="6002895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9981" y="3228155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회원관리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84677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5534" y="826476"/>
            <a:ext cx="6729046" cy="5797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Admin - </a:t>
            </a:r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요양시설 가이드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49981" y="1684541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요양시설 가이드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47103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가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129539"/>
              </p:ext>
            </p:extLst>
          </p:nvPr>
        </p:nvGraphicFramePr>
        <p:xfrm>
          <a:off x="6911934" y="826476"/>
          <a:ext cx="2097251" cy="489942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346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요양시설 가이드 콘텐츠 등록</a:t>
                      </a: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Admin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메인 이동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우측 페이지 표시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사전 등록한 카테고리 선택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요양시설의 종류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장기요양보험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요양시설의 선택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요양시설의 생활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 err="1">
                          <a:solidFill>
                            <a:schemeClr val="tx1"/>
                          </a:solidFill>
                        </a:rPr>
                        <a:t>임시저장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 기능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콘텐츠 발행 기능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723640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제목 입력 부분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634079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콘텐츠 작성 에디터 부분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사진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링크 필요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069273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04445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45215" y="646812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스크롤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9807" y="1641230"/>
            <a:ext cx="1327639" cy="3927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형 설명선 37"/>
          <p:cNvSpPr/>
          <p:nvPr/>
        </p:nvSpPr>
        <p:spPr>
          <a:xfrm>
            <a:off x="-35658" y="794973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타원형 설명선 40"/>
          <p:cNvSpPr/>
          <p:nvPr/>
        </p:nvSpPr>
        <p:spPr>
          <a:xfrm>
            <a:off x="-48562" y="1488999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9855" y="914855"/>
            <a:ext cx="860321" cy="228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49981" y="2060750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bg1"/>
                </a:solidFill>
                <a:latin typeface="+mn-ea"/>
              </a:rPr>
              <a:t>Q&amp;A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49981" y="2450486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요양시설 조회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793632" y="1363423"/>
            <a:ext cx="101993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카테고리 선택 </a:t>
            </a:r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endParaRPr lang="ko-KR" altLang="en-US" sz="800"/>
          </a:p>
        </p:txBody>
      </p:sp>
      <p:sp>
        <p:nvSpPr>
          <p:cNvPr id="93" name="직사각형 92"/>
          <p:cNvSpPr/>
          <p:nvPr/>
        </p:nvSpPr>
        <p:spPr>
          <a:xfrm>
            <a:off x="1594338" y="1084366"/>
            <a:ext cx="5105400" cy="553917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1831061" y="184299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solidFill>
                  <a:schemeClr val="tx1">
                    <a:lumMod val="50000"/>
                    <a:lumOff val="50000"/>
                  </a:schemeClr>
                </a:solidFill>
              </a:rPr>
              <a:t>제목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782331" y="1363423"/>
            <a:ext cx="720069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/>
              <a:t>콘텐츠 발행</a:t>
            </a:r>
          </a:p>
        </p:txBody>
      </p:sp>
      <p:sp>
        <p:nvSpPr>
          <p:cNvPr id="110" name="타원형 설명선 109"/>
          <p:cNvSpPr/>
          <p:nvPr/>
        </p:nvSpPr>
        <p:spPr>
          <a:xfrm>
            <a:off x="5548847" y="1153861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793632" y="2151185"/>
            <a:ext cx="470876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793632" y="2450485"/>
            <a:ext cx="4708768" cy="4121765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062262" y="1363423"/>
            <a:ext cx="59503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err="1"/>
              <a:t>임시저장</a:t>
            </a:r>
            <a:endParaRPr lang="ko-KR" altLang="en-US" sz="800"/>
          </a:p>
        </p:txBody>
      </p:sp>
      <p:sp>
        <p:nvSpPr>
          <p:cNvPr id="47" name="TextBox 46"/>
          <p:cNvSpPr txBox="1"/>
          <p:nvPr/>
        </p:nvSpPr>
        <p:spPr>
          <a:xfrm>
            <a:off x="1831061" y="2553283"/>
            <a:ext cx="16225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solidFill>
                  <a:schemeClr val="tx1">
                    <a:lumMod val="50000"/>
                    <a:lumOff val="50000"/>
                  </a:schemeClr>
                </a:solidFill>
              </a:rPr>
              <a:t>콘텐츠 작성 에디터 적용</a:t>
            </a:r>
            <a:endParaRPr lang="en-US" altLang="ko-KR" sz="10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타원형 설명선 47"/>
          <p:cNvSpPr/>
          <p:nvPr/>
        </p:nvSpPr>
        <p:spPr>
          <a:xfrm>
            <a:off x="1560148" y="1153861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타원형 설명선 48"/>
          <p:cNvSpPr/>
          <p:nvPr/>
        </p:nvSpPr>
        <p:spPr>
          <a:xfrm>
            <a:off x="4872913" y="1153861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2" name="타원형 설명선 101"/>
          <p:cNvSpPr/>
          <p:nvPr/>
        </p:nvSpPr>
        <p:spPr>
          <a:xfrm>
            <a:off x="1619536" y="2247098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7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타원형 설명선 49"/>
          <p:cNvSpPr/>
          <p:nvPr/>
        </p:nvSpPr>
        <p:spPr>
          <a:xfrm>
            <a:off x="1619536" y="1744183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6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6624759" y="6377320"/>
            <a:ext cx="459642" cy="4278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49981" y="3216431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회원관리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58897" y="6128951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임시저장</a:t>
            </a:r>
            <a:r>
              <a:rPr lang="ko-KR" altLang="en-US"/>
              <a:t> 방식 안내</a:t>
            </a:r>
          </a:p>
        </p:txBody>
      </p:sp>
    </p:spTree>
    <p:extLst>
      <p:ext uri="{BB962C8B-B14F-4D97-AF65-F5344CB8AC3E}">
        <p14:creationId xmlns:p14="http://schemas.microsoft.com/office/powerpoint/2010/main" val="5537846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4096" y="2117914"/>
            <a:ext cx="734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>
                <a:latin typeface="뫼비우스 Bold" panose="02000500000000000000" pitchFamily="2" charset="-127"/>
                <a:ea typeface="뫼비우스 Bold" panose="02000500000000000000" pitchFamily="2" charset="-127"/>
              </a:rPr>
              <a:t>정보 플랫폼</a:t>
            </a:r>
            <a:r>
              <a:rPr lang="en-US" altLang="ko-KR" sz="3200" b="1">
                <a:latin typeface="뫼비우스 Bold" panose="02000500000000000000" pitchFamily="2" charset="-127"/>
                <a:ea typeface="뫼비우스 Bold" panose="02000500000000000000" pitchFamily="2" charset="-127"/>
              </a:rPr>
              <a:t>_Admin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54096" y="2967837"/>
            <a:ext cx="734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3) Q&amp;A</a:t>
            </a:r>
          </a:p>
        </p:txBody>
      </p:sp>
    </p:spTree>
    <p:extLst>
      <p:ext uri="{BB962C8B-B14F-4D97-AF65-F5344CB8AC3E}">
        <p14:creationId xmlns:p14="http://schemas.microsoft.com/office/powerpoint/2010/main" val="2091148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5534" y="826476"/>
            <a:ext cx="6729046" cy="5797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Admin – Q&amp;A</a:t>
            </a:r>
            <a:endParaRPr lang="ko-KR" altLang="en-US"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49981" y="1684541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요양시설 가이드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47103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가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12768"/>
              </p:ext>
            </p:extLst>
          </p:nvPr>
        </p:nvGraphicFramePr>
        <p:xfrm>
          <a:off x="6911934" y="826476"/>
          <a:ext cx="2097251" cy="436835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34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Q&amp;A </a:t>
                      </a: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관리 리스트 </a:t>
                      </a: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&amp; </a:t>
                      </a: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콘텐츠 보기</a:t>
                      </a: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Admin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메인 이동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우측 페이지 표시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/>
                        <a:t>Q&amp;A</a:t>
                      </a:r>
                      <a:r>
                        <a:rPr lang="ko-KR" altLang="en-US" sz="800" b="0"/>
                        <a:t> 리스트</a:t>
                      </a: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카테고리 별 선택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요양시설의 종류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장기요양보험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요양시설의 선택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요양시설의 생활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줄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20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줄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30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줄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40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줄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50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줄 표시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723640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Q&amp;A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 페이지 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634079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Q&amp;A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 표시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블로그 방식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044451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Q&amp;A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54793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45215" y="646812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스크롤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09345" y="2514981"/>
            <a:ext cx="1327639" cy="1567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형 설명선 37"/>
          <p:cNvSpPr/>
          <p:nvPr/>
        </p:nvSpPr>
        <p:spPr>
          <a:xfrm>
            <a:off x="-35658" y="794973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타원형 설명선 40"/>
          <p:cNvSpPr/>
          <p:nvPr/>
        </p:nvSpPr>
        <p:spPr>
          <a:xfrm>
            <a:off x="3614" y="2313213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9855" y="914855"/>
            <a:ext cx="860321" cy="228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49981" y="2060750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bg1"/>
                </a:solidFill>
                <a:latin typeface="+mn-ea"/>
              </a:rPr>
              <a:t>Q&amp;A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49981" y="3008037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요양시설 조회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89340" y="1350481"/>
            <a:ext cx="617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질문 제목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30440" y="135048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조회수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81931" y="135048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작성일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688123" y="1598436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688123" y="1926682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688123" y="2254928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688123" y="2600759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730440" y="1663630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52" name="TextBox 51"/>
          <p:cNvSpPr txBox="1"/>
          <p:nvPr/>
        </p:nvSpPr>
        <p:spPr>
          <a:xfrm>
            <a:off x="5992529" y="1663630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2020-06-19</a:t>
            </a:r>
            <a:endParaRPr lang="ko-KR" altLang="en-US" sz="800"/>
          </a:p>
        </p:txBody>
      </p:sp>
      <p:sp>
        <p:nvSpPr>
          <p:cNvPr id="55" name="TextBox 54"/>
          <p:cNvSpPr txBox="1"/>
          <p:nvPr/>
        </p:nvSpPr>
        <p:spPr>
          <a:xfrm>
            <a:off x="4730440" y="198220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56" name="TextBox 55"/>
          <p:cNvSpPr txBox="1"/>
          <p:nvPr/>
        </p:nvSpPr>
        <p:spPr>
          <a:xfrm>
            <a:off x="5992529" y="1982208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2020-06-19</a:t>
            </a:r>
            <a:endParaRPr lang="ko-KR" altLang="en-US" sz="800"/>
          </a:p>
        </p:txBody>
      </p:sp>
      <p:sp>
        <p:nvSpPr>
          <p:cNvPr id="59" name="TextBox 58"/>
          <p:cNvSpPr txBox="1"/>
          <p:nvPr/>
        </p:nvSpPr>
        <p:spPr>
          <a:xfrm>
            <a:off x="4730440" y="2313213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60" name="TextBox 59"/>
          <p:cNvSpPr txBox="1"/>
          <p:nvPr/>
        </p:nvSpPr>
        <p:spPr>
          <a:xfrm>
            <a:off x="5992529" y="2313213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2020-06-19</a:t>
            </a:r>
            <a:endParaRPr lang="ko-KR" altLang="en-US" sz="800"/>
          </a:p>
        </p:txBody>
      </p:sp>
      <p:cxnSp>
        <p:nvCxnSpPr>
          <p:cNvPr id="61" name="직선 연결선 60"/>
          <p:cNvCxnSpPr/>
          <p:nvPr/>
        </p:nvCxnSpPr>
        <p:spPr>
          <a:xfrm>
            <a:off x="1688123" y="2931079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1688123" y="3259325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688123" y="3605156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730440" y="2668027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67" name="TextBox 66"/>
          <p:cNvSpPr txBox="1"/>
          <p:nvPr/>
        </p:nvSpPr>
        <p:spPr>
          <a:xfrm>
            <a:off x="5992529" y="2668027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2020-06-19</a:t>
            </a:r>
            <a:endParaRPr lang="ko-KR" altLang="en-US" sz="800"/>
          </a:p>
        </p:txBody>
      </p:sp>
      <p:sp>
        <p:nvSpPr>
          <p:cNvPr id="70" name="TextBox 69"/>
          <p:cNvSpPr txBox="1"/>
          <p:nvPr/>
        </p:nvSpPr>
        <p:spPr>
          <a:xfrm>
            <a:off x="4730440" y="2986605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71" name="TextBox 70"/>
          <p:cNvSpPr txBox="1"/>
          <p:nvPr/>
        </p:nvSpPr>
        <p:spPr>
          <a:xfrm>
            <a:off x="5992529" y="2986605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2020-06-19</a:t>
            </a:r>
            <a:endParaRPr lang="ko-KR" altLang="en-US" sz="800"/>
          </a:p>
        </p:txBody>
      </p:sp>
      <p:sp>
        <p:nvSpPr>
          <p:cNvPr id="74" name="TextBox 73"/>
          <p:cNvSpPr txBox="1"/>
          <p:nvPr/>
        </p:nvSpPr>
        <p:spPr>
          <a:xfrm>
            <a:off x="4730440" y="3317610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75" name="TextBox 74"/>
          <p:cNvSpPr txBox="1"/>
          <p:nvPr/>
        </p:nvSpPr>
        <p:spPr>
          <a:xfrm>
            <a:off x="5992529" y="3317610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2020-06-19</a:t>
            </a:r>
            <a:endParaRPr lang="ko-KR" altLang="en-US" sz="800"/>
          </a:p>
        </p:txBody>
      </p:sp>
      <p:cxnSp>
        <p:nvCxnSpPr>
          <p:cNvPr id="76" name="직선 연결선 75"/>
          <p:cNvCxnSpPr/>
          <p:nvPr/>
        </p:nvCxnSpPr>
        <p:spPr>
          <a:xfrm>
            <a:off x="1688123" y="3942563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1688123" y="4270809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1688123" y="4616640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730440" y="3679511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82" name="TextBox 81"/>
          <p:cNvSpPr txBox="1"/>
          <p:nvPr/>
        </p:nvSpPr>
        <p:spPr>
          <a:xfrm>
            <a:off x="5992529" y="3679511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2020-06-19</a:t>
            </a:r>
            <a:endParaRPr lang="ko-KR" altLang="en-US" sz="800"/>
          </a:p>
        </p:txBody>
      </p:sp>
      <p:sp>
        <p:nvSpPr>
          <p:cNvPr id="85" name="TextBox 84"/>
          <p:cNvSpPr txBox="1"/>
          <p:nvPr/>
        </p:nvSpPr>
        <p:spPr>
          <a:xfrm>
            <a:off x="4730440" y="3998089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86" name="TextBox 85"/>
          <p:cNvSpPr txBox="1"/>
          <p:nvPr/>
        </p:nvSpPr>
        <p:spPr>
          <a:xfrm>
            <a:off x="5992529" y="3998089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2020-06-19</a:t>
            </a:r>
            <a:endParaRPr lang="ko-KR" altLang="en-US" sz="800"/>
          </a:p>
        </p:txBody>
      </p:sp>
      <p:sp>
        <p:nvSpPr>
          <p:cNvPr id="89" name="TextBox 88"/>
          <p:cNvSpPr txBox="1"/>
          <p:nvPr/>
        </p:nvSpPr>
        <p:spPr>
          <a:xfrm>
            <a:off x="4730440" y="4329094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90" name="TextBox 89"/>
          <p:cNvSpPr txBox="1"/>
          <p:nvPr/>
        </p:nvSpPr>
        <p:spPr>
          <a:xfrm>
            <a:off x="5992529" y="4329094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2020-06-19</a:t>
            </a:r>
            <a:endParaRPr lang="ko-KR" altLang="en-US" sz="800"/>
          </a:p>
        </p:txBody>
      </p:sp>
      <p:sp>
        <p:nvSpPr>
          <p:cNvPr id="91" name="TextBox 90"/>
          <p:cNvSpPr txBox="1"/>
          <p:nvPr/>
        </p:nvSpPr>
        <p:spPr>
          <a:xfrm>
            <a:off x="5890009" y="4739743"/>
            <a:ext cx="736099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/>
              <a:t>10</a:t>
            </a:r>
            <a:r>
              <a:rPr lang="ko-KR" altLang="en-US" sz="800"/>
              <a:t>줄 보기 </a:t>
            </a:r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endParaRPr lang="ko-KR" altLang="en-US" sz="8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047" y="5073013"/>
            <a:ext cx="2688384" cy="391736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1688123" y="4739743"/>
            <a:ext cx="101993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카테고리 선택 </a:t>
            </a:r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endParaRPr lang="ko-KR" altLang="en-US" sz="800"/>
          </a:p>
        </p:txBody>
      </p:sp>
      <p:sp>
        <p:nvSpPr>
          <p:cNvPr id="12" name="직사각형 11"/>
          <p:cNvSpPr/>
          <p:nvPr/>
        </p:nvSpPr>
        <p:spPr>
          <a:xfrm>
            <a:off x="1594338" y="5662247"/>
            <a:ext cx="5105400" cy="96129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6624759" y="6377320"/>
            <a:ext cx="459642" cy="4278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1594338" y="1301262"/>
            <a:ext cx="5105400" cy="42965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형 설명선 96"/>
          <p:cNvSpPr/>
          <p:nvPr/>
        </p:nvSpPr>
        <p:spPr>
          <a:xfrm>
            <a:off x="1420242" y="1119657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8" name="타원형 설명선 97"/>
          <p:cNvSpPr/>
          <p:nvPr/>
        </p:nvSpPr>
        <p:spPr>
          <a:xfrm>
            <a:off x="1433228" y="4524337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9" name="타원형 설명선 98"/>
          <p:cNvSpPr/>
          <p:nvPr/>
        </p:nvSpPr>
        <p:spPr>
          <a:xfrm>
            <a:off x="5569477" y="4609016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0" name="타원형 설명선 99"/>
          <p:cNvSpPr/>
          <p:nvPr/>
        </p:nvSpPr>
        <p:spPr>
          <a:xfrm>
            <a:off x="2861693" y="4932068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6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2" name="타원형 설명선 101"/>
          <p:cNvSpPr/>
          <p:nvPr/>
        </p:nvSpPr>
        <p:spPr>
          <a:xfrm>
            <a:off x="1420242" y="5570229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7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332040" y="135048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답변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426620" y="166363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</a:t>
            </a:r>
            <a:endParaRPr lang="ko-KR" altLang="en-US" sz="800"/>
          </a:p>
        </p:txBody>
      </p:sp>
      <p:sp>
        <p:nvSpPr>
          <p:cNvPr id="105" name="TextBox 104"/>
          <p:cNvSpPr txBox="1"/>
          <p:nvPr/>
        </p:nvSpPr>
        <p:spPr>
          <a:xfrm>
            <a:off x="5426620" y="198220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</a:t>
            </a:r>
            <a:endParaRPr lang="ko-KR" altLang="en-US" sz="800"/>
          </a:p>
        </p:txBody>
      </p:sp>
      <p:sp>
        <p:nvSpPr>
          <p:cNvPr id="106" name="TextBox 105"/>
          <p:cNvSpPr txBox="1"/>
          <p:nvPr/>
        </p:nvSpPr>
        <p:spPr>
          <a:xfrm>
            <a:off x="5426620" y="231321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</a:t>
            </a:r>
            <a:endParaRPr lang="ko-KR" altLang="en-US" sz="800"/>
          </a:p>
        </p:txBody>
      </p:sp>
      <p:sp>
        <p:nvSpPr>
          <p:cNvPr id="107" name="TextBox 106"/>
          <p:cNvSpPr txBox="1"/>
          <p:nvPr/>
        </p:nvSpPr>
        <p:spPr>
          <a:xfrm>
            <a:off x="5426620" y="266802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</a:t>
            </a:r>
            <a:endParaRPr lang="ko-KR" altLang="en-US" sz="800"/>
          </a:p>
        </p:txBody>
      </p:sp>
      <p:sp>
        <p:nvSpPr>
          <p:cNvPr id="108" name="TextBox 107"/>
          <p:cNvSpPr txBox="1"/>
          <p:nvPr/>
        </p:nvSpPr>
        <p:spPr>
          <a:xfrm>
            <a:off x="5426620" y="298660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</a:t>
            </a:r>
            <a:endParaRPr lang="ko-KR" altLang="en-US" sz="800"/>
          </a:p>
        </p:txBody>
      </p:sp>
      <p:sp>
        <p:nvSpPr>
          <p:cNvPr id="109" name="TextBox 108"/>
          <p:cNvSpPr txBox="1"/>
          <p:nvPr/>
        </p:nvSpPr>
        <p:spPr>
          <a:xfrm>
            <a:off x="5426620" y="331761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</a:t>
            </a:r>
            <a:endParaRPr lang="ko-KR" altLang="en-US" sz="800"/>
          </a:p>
        </p:txBody>
      </p:sp>
      <p:sp>
        <p:nvSpPr>
          <p:cNvPr id="110" name="TextBox 109"/>
          <p:cNvSpPr txBox="1"/>
          <p:nvPr/>
        </p:nvSpPr>
        <p:spPr>
          <a:xfrm>
            <a:off x="5426620" y="367951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</a:t>
            </a:r>
            <a:endParaRPr lang="ko-KR" altLang="en-US" sz="800"/>
          </a:p>
        </p:txBody>
      </p:sp>
      <p:sp>
        <p:nvSpPr>
          <p:cNvPr id="111" name="TextBox 110"/>
          <p:cNvSpPr txBox="1"/>
          <p:nvPr/>
        </p:nvSpPr>
        <p:spPr>
          <a:xfrm>
            <a:off x="5426620" y="399808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</a:t>
            </a:r>
            <a:endParaRPr lang="ko-KR" altLang="en-US" sz="800"/>
          </a:p>
        </p:txBody>
      </p:sp>
      <p:sp>
        <p:nvSpPr>
          <p:cNvPr id="112" name="TextBox 111"/>
          <p:cNvSpPr txBox="1"/>
          <p:nvPr/>
        </p:nvSpPr>
        <p:spPr>
          <a:xfrm>
            <a:off x="5426620" y="432909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</a:t>
            </a:r>
            <a:endParaRPr lang="ko-KR" altLang="en-US" sz="800"/>
          </a:p>
        </p:txBody>
      </p:sp>
      <p:sp>
        <p:nvSpPr>
          <p:cNvPr id="113" name="TextBox 112"/>
          <p:cNvSpPr txBox="1"/>
          <p:nvPr/>
        </p:nvSpPr>
        <p:spPr>
          <a:xfrm>
            <a:off x="1831061" y="5716563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장기요양보험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831061" y="5986025"/>
            <a:ext cx="29166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solidFill>
                  <a:schemeClr val="accent5"/>
                </a:solidFill>
              </a:rPr>
              <a:t>Q. </a:t>
            </a:r>
            <a:r>
              <a:rPr lang="ko-KR" altLang="en-US" sz="900" b="1">
                <a:solidFill>
                  <a:schemeClr val="accent5"/>
                </a:solidFill>
              </a:rPr>
              <a:t>장기요양보험은 어떻게 신청하나요</a:t>
            </a:r>
            <a:r>
              <a:rPr lang="en-US" altLang="ko-KR" sz="900" b="1">
                <a:solidFill>
                  <a:schemeClr val="accent5"/>
                </a:solidFill>
              </a:rPr>
              <a:t>?</a:t>
            </a:r>
          </a:p>
          <a:p>
            <a:endParaRPr lang="en-US" altLang="ko-KR" sz="900" b="1">
              <a:solidFill>
                <a:schemeClr val="accent5"/>
              </a:solidFill>
            </a:endParaRPr>
          </a:p>
          <a:p>
            <a:r>
              <a:rPr lang="ko-KR" altLang="en-US" sz="800"/>
              <a:t>장기요양인정 조사 및 보험은 어떻게 신청해야 하는지 문의 드립니다</a:t>
            </a:r>
            <a:r>
              <a:rPr lang="en-US" altLang="ko-KR" sz="800"/>
              <a:t>.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66391" y="249404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Q&amp;A </a:t>
            </a:r>
            <a:r>
              <a:rPr lang="ko-KR" altLang="en-US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관리 </a:t>
            </a:r>
            <a:r>
              <a:rPr lang="en-US" altLang="ko-KR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(1022)</a:t>
            </a:r>
          </a:p>
          <a:p>
            <a:r>
              <a:rPr lang="en-US" altLang="ko-KR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Q&amp;A </a:t>
            </a:r>
            <a:r>
              <a:rPr lang="ko-KR" altLang="en-US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신고</a:t>
            </a:r>
            <a:r>
              <a:rPr lang="en-US" altLang="ko-KR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 (12)</a:t>
            </a:r>
            <a:endParaRPr lang="ko-KR" altLang="en-US" sz="900"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49981" y="3643270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회원관리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95" name="타원형 설명선 94"/>
          <p:cNvSpPr/>
          <p:nvPr/>
        </p:nvSpPr>
        <p:spPr>
          <a:xfrm>
            <a:off x="2781959" y="1447165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8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770185" y="135048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카테고리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669143" y="1663630"/>
            <a:ext cx="925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919047" y="1663630"/>
            <a:ext cx="13580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종류에 대해서</a:t>
            </a:r>
          </a:p>
        </p:txBody>
      </p:sp>
      <p:sp>
        <p:nvSpPr>
          <p:cNvPr id="118" name="타원형 설명선 117"/>
          <p:cNvSpPr/>
          <p:nvPr/>
        </p:nvSpPr>
        <p:spPr>
          <a:xfrm>
            <a:off x="1420242" y="1119657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669143" y="1982208"/>
            <a:ext cx="925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919047" y="1982208"/>
            <a:ext cx="13580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종류에 대해서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669143" y="2326015"/>
            <a:ext cx="925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919047" y="2326015"/>
            <a:ext cx="13580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종류에 대해서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669143" y="2655285"/>
            <a:ext cx="925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919047" y="2655285"/>
            <a:ext cx="13580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종류에 대해서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669143" y="2996653"/>
            <a:ext cx="925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919047" y="2996653"/>
            <a:ext cx="13580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종류에 대해서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669143" y="3320307"/>
            <a:ext cx="925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919047" y="3320307"/>
            <a:ext cx="13580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종류에 대해서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669143" y="3662641"/>
            <a:ext cx="925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919047" y="3662641"/>
            <a:ext cx="13580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종류에 대해서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669143" y="3993679"/>
            <a:ext cx="925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919047" y="3993679"/>
            <a:ext cx="13580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종류에 대해서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669143" y="4329258"/>
            <a:ext cx="925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919047" y="4329258"/>
            <a:ext cx="13580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종류에 대해서</a:t>
            </a:r>
          </a:p>
        </p:txBody>
      </p:sp>
    </p:spTree>
    <p:extLst>
      <p:ext uri="{BB962C8B-B14F-4D97-AF65-F5344CB8AC3E}">
        <p14:creationId xmlns:p14="http://schemas.microsoft.com/office/powerpoint/2010/main" val="25251875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5534" y="826476"/>
            <a:ext cx="6729046" cy="5797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Admin – Q&amp;A</a:t>
            </a:r>
            <a:endParaRPr lang="ko-KR" altLang="en-US"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47103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가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6911934" y="826476"/>
          <a:ext cx="2097251" cy="383930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346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Q&amp;A </a:t>
                      </a: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관리 리스트 </a:t>
                      </a: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&amp; </a:t>
                      </a: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콘텐츠 보기</a:t>
                      </a: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Admin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메인 이동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우측 페이지 표시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Q&amp;A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 표시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블로그 방식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도움 선택 기능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댓글 기능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723640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관리자 답변 기능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634079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069273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04445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45215" y="646812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스크롤</a:t>
            </a:r>
          </a:p>
        </p:txBody>
      </p:sp>
      <p:sp>
        <p:nvSpPr>
          <p:cNvPr id="38" name="타원형 설명선 37"/>
          <p:cNvSpPr/>
          <p:nvPr/>
        </p:nvSpPr>
        <p:spPr>
          <a:xfrm>
            <a:off x="-35658" y="794973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9855" y="914855"/>
            <a:ext cx="860321" cy="228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1688123" y="1439669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890009" y="1562772"/>
            <a:ext cx="736099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/>
              <a:t>10</a:t>
            </a:r>
            <a:r>
              <a:rPr lang="ko-KR" altLang="en-US" sz="800"/>
              <a:t>줄 보기 </a:t>
            </a:r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endParaRPr lang="ko-KR" altLang="en-US" sz="8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047" y="1896042"/>
            <a:ext cx="2688384" cy="391736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1688123" y="1562772"/>
            <a:ext cx="101993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카테고리 선택 </a:t>
            </a:r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endParaRPr lang="ko-KR" altLang="en-US" sz="800"/>
          </a:p>
        </p:txBody>
      </p:sp>
      <p:sp>
        <p:nvSpPr>
          <p:cNvPr id="12" name="직사각형 11"/>
          <p:cNvSpPr/>
          <p:nvPr/>
        </p:nvSpPr>
        <p:spPr>
          <a:xfrm>
            <a:off x="1594338" y="2485276"/>
            <a:ext cx="5105400" cy="403861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6624759" y="6377320"/>
            <a:ext cx="459642" cy="4278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1594338" y="1084367"/>
            <a:ext cx="5105400" cy="133643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1831061" y="2748675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장기요양보험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70185" y="1149786"/>
            <a:ext cx="925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19047" y="1149786"/>
            <a:ext cx="13580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종류에 대해서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30440" y="1149786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43" name="TextBox 42"/>
          <p:cNvSpPr txBox="1"/>
          <p:nvPr/>
        </p:nvSpPr>
        <p:spPr>
          <a:xfrm>
            <a:off x="5992529" y="1149786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2020-06-19</a:t>
            </a:r>
            <a:endParaRPr lang="ko-KR" altLang="en-US" sz="800"/>
          </a:p>
        </p:txBody>
      </p:sp>
      <p:sp>
        <p:nvSpPr>
          <p:cNvPr id="44" name="TextBox 43"/>
          <p:cNvSpPr txBox="1"/>
          <p:nvPr/>
        </p:nvSpPr>
        <p:spPr>
          <a:xfrm>
            <a:off x="5426620" y="114978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</a:t>
            </a:r>
            <a:endParaRPr lang="ko-KR" altLang="en-US" sz="800"/>
          </a:p>
        </p:txBody>
      </p:sp>
      <p:sp>
        <p:nvSpPr>
          <p:cNvPr id="45" name="TextBox 44"/>
          <p:cNvSpPr txBox="1"/>
          <p:nvPr/>
        </p:nvSpPr>
        <p:spPr>
          <a:xfrm>
            <a:off x="1960708" y="5641001"/>
            <a:ext cx="105028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♥ </a:t>
            </a:r>
            <a:r>
              <a:rPr lang="ko-KR" altLang="en-US" sz="800"/>
              <a:t>도움이 되었어요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075304" y="5641001"/>
            <a:ext cx="43954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en-US" altLang="ko-KR" sz="80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800"/>
          </a:p>
        </p:txBody>
      </p:sp>
      <p:sp>
        <p:nvSpPr>
          <p:cNvPr id="47" name="타원형 설명선 46"/>
          <p:cNvSpPr/>
          <p:nvPr/>
        </p:nvSpPr>
        <p:spPr>
          <a:xfrm>
            <a:off x="1727224" y="5431439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타원형 설명선 47"/>
          <p:cNvSpPr/>
          <p:nvPr/>
        </p:nvSpPr>
        <p:spPr>
          <a:xfrm>
            <a:off x="2901208" y="5431439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31061" y="3018137"/>
            <a:ext cx="29166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solidFill>
                  <a:schemeClr val="accent5"/>
                </a:solidFill>
              </a:rPr>
              <a:t>Q. </a:t>
            </a:r>
            <a:r>
              <a:rPr lang="ko-KR" altLang="en-US" sz="900" b="1">
                <a:solidFill>
                  <a:schemeClr val="accent5"/>
                </a:solidFill>
              </a:rPr>
              <a:t>장기요양보험은 어떻게 신청하나요</a:t>
            </a:r>
            <a:r>
              <a:rPr lang="en-US" altLang="ko-KR" sz="900" b="1">
                <a:solidFill>
                  <a:schemeClr val="accent5"/>
                </a:solidFill>
              </a:rPr>
              <a:t>?</a:t>
            </a:r>
          </a:p>
          <a:p>
            <a:endParaRPr lang="en-US" altLang="ko-KR" sz="900" b="1">
              <a:solidFill>
                <a:schemeClr val="accent5"/>
              </a:solidFill>
            </a:endParaRPr>
          </a:p>
          <a:p>
            <a:r>
              <a:rPr lang="ko-KR" altLang="en-US" sz="800"/>
              <a:t>장기요양인정 조사 및 보험은 어떻게 신청해야 하는지 문의 드립니다</a:t>
            </a:r>
            <a:r>
              <a:rPr lang="en-US" altLang="ko-KR" sz="800"/>
              <a:t>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831061" y="3806135"/>
            <a:ext cx="1404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딸기  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〮 2020.06.23 〮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 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69477" y="3806135"/>
            <a:ext cx="56759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답변 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14081" y="6091848"/>
            <a:ext cx="569387" cy="2154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답변하기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31061" y="4299051"/>
            <a:ext cx="35135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solidFill>
                  <a:schemeClr val="accent5"/>
                </a:solidFill>
              </a:rPr>
              <a:t>A. </a:t>
            </a:r>
            <a:r>
              <a:rPr lang="ko-KR" altLang="en-US" sz="900" b="1" err="1">
                <a:solidFill>
                  <a:schemeClr val="accent5"/>
                </a:solidFill>
              </a:rPr>
              <a:t>산토끼님의</a:t>
            </a:r>
            <a:r>
              <a:rPr lang="en-US" altLang="ko-KR" sz="900" b="1">
                <a:solidFill>
                  <a:schemeClr val="accent5"/>
                </a:solidFill>
              </a:rPr>
              <a:t> </a:t>
            </a:r>
            <a:r>
              <a:rPr lang="ko-KR" altLang="en-US" sz="900" b="1">
                <a:solidFill>
                  <a:schemeClr val="accent5"/>
                </a:solidFill>
              </a:rPr>
              <a:t>답변</a:t>
            </a:r>
            <a:endParaRPr lang="en-US" altLang="ko-KR" sz="900" b="1">
              <a:solidFill>
                <a:schemeClr val="accent5"/>
              </a:solidFill>
            </a:endParaRPr>
          </a:p>
          <a:p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2020.06.23 〮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도움 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endParaRPr lang="ko-KR" altLang="en-US" sz="8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endParaRPr lang="en-US" altLang="ko-KR" sz="900" b="1">
              <a:solidFill>
                <a:schemeClr val="accent5"/>
              </a:solidFill>
            </a:endParaRPr>
          </a:p>
          <a:p>
            <a:r>
              <a:rPr lang="ko-KR" altLang="en-US" sz="800"/>
              <a:t>장기요양인정 신청이 접수되면 국민건강보험공단 직원은 </a:t>
            </a:r>
            <a:r>
              <a:rPr lang="ko-KR" altLang="en-US" sz="800" err="1"/>
              <a:t>인정조사</a:t>
            </a:r>
            <a:r>
              <a:rPr lang="ko-KR" altLang="en-US" sz="800"/>
              <a:t> 계획을 수립하여 순차적</a:t>
            </a:r>
            <a:r>
              <a:rPr lang="en-US" altLang="ko-KR" sz="800"/>
              <a:t>, </a:t>
            </a:r>
            <a:r>
              <a:rPr lang="ko-KR" altLang="en-US" sz="800"/>
              <a:t>체계적으로 신청인을 직접 방문합니다</a:t>
            </a:r>
            <a:r>
              <a:rPr lang="en-US" altLang="ko-KR" sz="800"/>
              <a:t>.</a:t>
            </a:r>
          </a:p>
          <a:p>
            <a:r>
              <a:rPr lang="ko-KR" altLang="en-US" sz="800"/>
              <a:t>국민건강보험공단 직원은 </a:t>
            </a:r>
            <a:r>
              <a:rPr lang="ko-KR" altLang="en-US" sz="800" err="1"/>
              <a:t>인정조사</a:t>
            </a:r>
            <a:r>
              <a:rPr lang="ko-KR" altLang="en-US" sz="800"/>
              <a:t> 계획 수립 시 신청인 측과 미리 연락</a:t>
            </a:r>
            <a:endParaRPr lang="en-US" altLang="ko-KR" sz="800"/>
          </a:p>
          <a:p>
            <a:r>
              <a:rPr lang="ko-KR" altLang="en-US" sz="800"/>
              <a:t>하여 방문 할 장소와 일시를 정합니다</a:t>
            </a:r>
            <a:r>
              <a:rPr lang="en-US" altLang="ko-KR" sz="800"/>
              <a:t>.</a:t>
            </a:r>
          </a:p>
          <a:p>
            <a:r>
              <a:rPr lang="en-US" altLang="ko-KR" sz="800"/>
              <a:t>…...</a:t>
            </a:r>
          </a:p>
        </p:txBody>
      </p:sp>
      <p:sp>
        <p:nvSpPr>
          <p:cNvPr id="55" name="타원형 설명선 54"/>
          <p:cNvSpPr/>
          <p:nvPr/>
        </p:nvSpPr>
        <p:spPr>
          <a:xfrm>
            <a:off x="5689694" y="5882248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6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49981" y="1684541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요양시설 가이드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09345" y="2514981"/>
            <a:ext cx="1327639" cy="1567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형 설명선 57"/>
          <p:cNvSpPr/>
          <p:nvPr/>
        </p:nvSpPr>
        <p:spPr>
          <a:xfrm>
            <a:off x="3614" y="2313213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49981" y="2060750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bg1"/>
                </a:solidFill>
                <a:latin typeface="+mn-ea"/>
              </a:rPr>
              <a:t>Q&amp;A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49981" y="3008037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요양시설 조회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66391" y="249404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Q&amp;A </a:t>
            </a:r>
            <a:r>
              <a:rPr lang="ko-KR" altLang="en-US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관리 </a:t>
            </a:r>
            <a:r>
              <a:rPr lang="en-US" altLang="ko-KR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(1022)</a:t>
            </a:r>
          </a:p>
          <a:p>
            <a:r>
              <a:rPr lang="en-US" altLang="ko-KR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Q&amp;A </a:t>
            </a:r>
            <a:r>
              <a:rPr lang="ko-KR" altLang="en-US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신고</a:t>
            </a:r>
            <a:r>
              <a:rPr lang="en-US" altLang="ko-KR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 (12)</a:t>
            </a:r>
            <a:endParaRPr lang="ko-KR" altLang="en-US" sz="900"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102" name="타원형 설명선 101"/>
          <p:cNvSpPr/>
          <p:nvPr/>
        </p:nvSpPr>
        <p:spPr>
          <a:xfrm>
            <a:off x="1420242" y="2393258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49981" y="3643270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회원관리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80378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5534" y="826476"/>
            <a:ext cx="6729046" cy="5797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Admin – Q&amp;A</a:t>
            </a:r>
            <a:endParaRPr lang="ko-KR" altLang="en-US"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47103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가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6911934" y="826476"/>
          <a:ext cx="2097251" cy="340181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346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1" baseline="0" err="1">
                          <a:solidFill>
                            <a:srgbClr val="FF0000"/>
                          </a:solidFill>
                        </a:rPr>
                        <a:t>댭변하기</a:t>
                      </a: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Admin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메인 이동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우측 페이지 표시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 err="1">
                          <a:solidFill>
                            <a:schemeClr val="tx1"/>
                          </a:solidFill>
                        </a:rPr>
                        <a:t>답변등록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 기능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취소 기능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723640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634079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069273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04445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45215" y="646812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스크롤</a:t>
            </a:r>
          </a:p>
        </p:txBody>
      </p:sp>
      <p:sp>
        <p:nvSpPr>
          <p:cNvPr id="38" name="타원형 설명선 37"/>
          <p:cNvSpPr/>
          <p:nvPr/>
        </p:nvSpPr>
        <p:spPr>
          <a:xfrm>
            <a:off x="-35658" y="794973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9855" y="914855"/>
            <a:ext cx="860321" cy="228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1594338" y="1084366"/>
            <a:ext cx="5105400" cy="553917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6624759" y="6377320"/>
            <a:ext cx="459642" cy="4278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836420" y="2114061"/>
            <a:ext cx="4599549" cy="3029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832729" y="5511108"/>
            <a:ext cx="749229" cy="2520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err="1">
                <a:solidFill>
                  <a:schemeClr val="bg1"/>
                </a:solidFill>
                <a:latin typeface="+mn-ea"/>
              </a:rPr>
              <a:t>답변등록</a:t>
            </a:r>
            <a:endParaRPr lang="ko-KR" altLang="en-US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889814" y="5511108"/>
            <a:ext cx="546155" cy="25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836420" y="1704432"/>
            <a:ext cx="1103630" cy="322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accent5"/>
                </a:solidFill>
                <a:latin typeface="+mn-ea"/>
                <a:cs typeface="맑은 고딕 Semilight" panose="020B0502040204020203" pitchFamily="50" charset="-127"/>
              </a:rPr>
              <a:t>A. </a:t>
            </a:r>
            <a:r>
              <a:rPr lang="ko-KR" altLang="en-US" sz="1200" b="1">
                <a:solidFill>
                  <a:schemeClr val="accent5"/>
                </a:solidFill>
                <a:latin typeface="+mn-ea"/>
                <a:cs typeface="맑은 고딕 Semilight" panose="020B0502040204020203" pitchFamily="50" charset="-127"/>
              </a:rPr>
              <a:t>답변하기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836420" y="2112880"/>
            <a:ext cx="4599550" cy="2655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latin typeface="+mn-ea"/>
              </a:rPr>
              <a:t>EDITOR </a:t>
            </a:r>
            <a:r>
              <a:rPr lang="ko-KR" altLang="en-US" sz="1000">
                <a:latin typeface="+mn-ea"/>
              </a:rPr>
              <a:t>부분</a:t>
            </a:r>
          </a:p>
        </p:txBody>
      </p:sp>
      <p:sp>
        <p:nvSpPr>
          <p:cNvPr id="53" name="타원형 설명선 52"/>
          <p:cNvSpPr/>
          <p:nvPr/>
        </p:nvSpPr>
        <p:spPr>
          <a:xfrm>
            <a:off x="3639005" y="5357878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타원형 설명선 53"/>
          <p:cNvSpPr/>
          <p:nvPr/>
        </p:nvSpPr>
        <p:spPr>
          <a:xfrm>
            <a:off x="5708753" y="5357878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49981" y="1684541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요양시설 가이드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49981" y="2060750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bg1"/>
                </a:solidFill>
                <a:latin typeface="+mn-ea"/>
              </a:rPr>
              <a:t>Q&amp;A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249981" y="3008037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요양시설 조회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66391" y="249404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Q&amp;A </a:t>
            </a:r>
            <a:r>
              <a:rPr lang="ko-KR" altLang="en-US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관리 </a:t>
            </a:r>
            <a:r>
              <a:rPr lang="en-US" altLang="ko-KR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(1022)</a:t>
            </a:r>
          </a:p>
          <a:p>
            <a:r>
              <a:rPr lang="en-US" altLang="ko-KR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Q&amp;A </a:t>
            </a:r>
            <a:r>
              <a:rPr lang="ko-KR" altLang="en-US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신고</a:t>
            </a:r>
            <a:r>
              <a:rPr lang="en-US" altLang="ko-KR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 (12)</a:t>
            </a:r>
            <a:endParaRPr lang="ko-KR" altLang="en-US" sz="900"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9981" y="3643270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회원관리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03279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5534" y="826476"/>
            <a:ext cx="6729046" cy="5797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Admin – Q&amp;A</a:t>
            </a:r>
            <a:endParaRPr lang="ko-KR" altLang="en-US"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49981" y="1684541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요양시설 가이드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47103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가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6911934" y="826476"/>
          <a:ext cx="2097251" cy="393085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346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Q&amp;A </a:t>
                      </a: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신고 리스트 </a:t>
                      </a: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&amp; </a:t>
                      </a: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콘텐츠 보기</a:t>
                      </a: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Admin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메인 이동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우측 페이지 표시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/>
                        <a:t>Q&amp;A</a:t>
                      </a:r>
                      <a:r>
                        <a:rPr lang="ko-KR" altLang="en-US" sz="800" b="0"/>
                        <a:t> 신고 리스트</a:t>
                      </a: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카테고리 별 선택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요양시설의 종류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장기요양보험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요양시설의 선택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요양시설의 생활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줄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20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줄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30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줄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40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줄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50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줄 표시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723640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Q&amp;A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 페이지 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634079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Q&amp;A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 표시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블로그 방식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04445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45215" y="646812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스크롤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09345" y="2668027"/>
            <a:ext cx="1327639" cy="1567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형 설명선 37"/>
          <p:cNvSpPr/>
          <p:nvPr/>
        </p:nvSpPr>
        <p:spPr>
          <a:xfrm>
            <a:off x="-35658" y="794973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타원형 설명선 40"/>
          <p:cNvSpPr/>
          <p:nvPr/>
        </p:nvSpPr>
        <p:spPr>
          <a:xfrm>
            <a:off x="3614" y="2490430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9855" y="914855"/>
            <a:ext cx="860321" cy="228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49981" y="2060750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bg1"/>
                </a:solidFill>
                <a:latin typeface="+mn-ea"/>
              </a:rPr>
              <a:t>Q&amp;A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49981" y="3008037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요양시설 조회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30440" y="135048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조회수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81931" y="135048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작성일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688123" y="1598436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688123" y="1926682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688123" y="2254928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688123" y="2600759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730440" y="1663630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52" name="TextBox 51"/>
          <p:cNvSpPr txBox="1"/>
          <p:nvPr/>
        </p:nvSpPr>
        <p:spPr>
          <a:xfrm>
            <a:off x="5992529" y="1663630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2020-06-19</a:t>
            </a:r>
            <a:endParaRPr lang="ko-KR" altLang="en-US" sz="800"/>
          </a:p>
        </p:txBody>
      </p:sp>
      <p:sp>
        <p:nvSpPr>
          <p:cNvPr id="55" name="TextBox 54"/>
          <p:cNvSpPr txBox="1"/>
          <p:nvPr/>
        </p:nvSpPr>
        <p:spPr>
          <a:xfrm>
            <a:off x="4730440" y="198220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56" name="TextBox 55"/>
          <p:cNvSpPr txBox="1"/>
          <p:nvPr/>
        </p:nvSpPr>
        <p:spPr>
          <a:xfrm>
            <a:off x="5992529" y="1982208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2020-06-19</a:t>
            </a:r>
            <a:endParaRPr lang="ko-KR" altLang="en-US" sz="800"/>
          </a:p>
        </p:txBody>
      </p:sp>
      <p:sp>
        <p:nvSpPr>
          <p:cNvPr id="59" name="TextBox 58"/>
          <p:cNvSpPr txBox="1"/>
          <p:nvPr/>
        </p:nvSpPr>
        <p:spPr>
          <a:xfrm>
            <a:off x="4730440" y="2313213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60" name="TextBox 59"/>
          <p:cNvSpPr txBox="1"/>
          <p:nvPr/>
        </p:nvSpPr>
        <p:spPr>
          <a:xfrm>
            <a:off x="5992529" y="2313213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2020-06-19</a:t>
            </a:r>
            <a:endParaRPr lang="ko-KR" altLang="en-US" sz="800"/>
          </a:p>
        </p:txBody>
      </p:sp>
      <p:cxnSp>
        <p:nvCxnSpPr>
          <p:cNvPr id="61" name="직선 연결선 60"/>
          <p:cNvCxnSpPr/>
          <p:nvPr/>
        </p:nvCxnSpPr>
        <p:spPr>
          <a:xfrm>
            <a:off x="1688123" y="2931079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1688123" y="3259325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688123" y="3605156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730440" y="2668027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67" name="TextBox 66"/>
          <p:cNvSpPr txBox="1"/>
          <p:nvPr/>
        </p:nvSpPr>
        <p:spPr>
          <a:xfrm>
            <a:off x="5992529" y="2668027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2020-06-19</a:t>
            </a:r>
            <a:endParaRPr lang="ko-KR" altLang="en-US" sz="800"/>
          </a:p>
        </p:txBody>
      </p:sp>
      <p:sp>
        <p:nvSpPr>
          <p:cNvPr id="70" name="TextBox 69"/>
          <p:cNvSpPr txBox="1"/>
          <p:nvPr/>
        </p:nvSpPr>
        <p:spPr>
          <a:xfrm>
            <a:off x="4730440" y="2986605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71" name="TextBox 70"/>
          <p:cNvSpPr txBox="1"/>
          <p:nvPr/>
        </p:nvSpPr>
        <p:spPr>
          <a:xfrm>
            <a:off x="5992529" y="2986605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2020-06-19</a:t>
            </a:r>
            <a:endParaRPr lang="ko-KR" altLang="en-US" sz="800"/>
          </a:p>
        </p:txBody>
      </p:sp>
      <p:sp>
        <p:nvSpPr>
          <p:cNvPr id="74" name="TextBox 73"/>
          <p:cNvSpPr txBox="1"/>
          <p:nvPr/>
        </p:nvSpPr>
        <p:spPr>
          <a:xfrm>
            <a:off x="4730440" y="3317610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75" name="TextBox 74"/>
          <p:cNvSpPr txBox="1"/>
          <p:nvPr/>
        </p:nvSpPr>
        <p:spPr>
          <a:xfrm>
            <a:off x="5992529" y="3317610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2020-06-19</a:t>
            </a:r>
            <a:endParaRPr lang="ko-KR" altLang="en-US" sz="800"/>
          </a:p>
        </p:txBody>
      </p:sp>
      <p:cxnSp>
        <p:nvCxnSpPr>
          <p:cNvPr id="76" name="직선 연결선 75"/>
          <p:cNvCxnSpPr/>
          <p:nvPr/>
        </p:nvCxnSpPr>
        <p:spPr>
          <a:xfrm>
            <a:off x="1688123" y="3942563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1688123" y="4270809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1688123" y="4616640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730440" y="3679511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82" name="TextBox 81"/>
          <p:cNvSpPr txBox="1"/>
          <p:nvPr/>
        </p:nvSpPr>
        <p:spPr>
          <a:xfrm>
            <a:off x="5992529" y="3679511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2020-06-19</a:t>
            </a:r>
            <a:endParaRPr lang="ko-KR" altLang="en-US" sz="800"/>
          </a:p>
        </p:txBody>
      </p:sp>
      <p:sp>
        <p:nvSpPr>
          <p:cNvPr id="85" name="TextBox 84"/>
          <p:cNvSpPr txBox="1"/>
          <p:nvPr/>
        </p:nvSpPr>
        <p:spPr>
          <a:xfrm>
            <a:off x="4730440" y="3998089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86" name="TextBox 85"/>
          <p:cNvSpPr txBox="1"/>
          <p:nvPr/>
        </p:nvSpPr>
        <p:spPr>
          <a:xfrm>
            <a:off x="5992529" y="3998089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2020-06-19</a:t>
            </a:r>
            <a:endParaRPr lang="ko-KR" altLang="en-US" sz="800"/>
          </a:p>
        </p:txBody>
      </p:sp>
      <p:sp>
        <p:nvSpPr>
          <p:cNvPr id="89" name="TextBox 88"/>
          <p:cNvSpPr txBox="1"/>
          <p:nvPr/>
        </p:nvSpPr>
        <p:spPr>
          <a:xfrm>
            <a:off x="4730440" y="4329094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90" name="TextBox 89"/>
          <p:cNvSpPr txBox="1"/>
          <p:nvPr/>
        </p:nvSpPr>
        <p:spPr>
          <a:xfrm>
            <a:off x="5992529" y="4329094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2020-06-19</a:t>
            </a:r>
            <a:endParaRPr lang="ko-KR" altLang="en-US" sz="800"/>
          </a:p>
        </p:txBody>
      </p:sp>
      <p:sp>
        <p:nvSpPr>
          <p:cNvPr id="91" name="TextBox 90"/>
          <p:cNvSpPr txBox="1"/>
          <p:nvPr/>
        </p:nvSpPr>
        <p:spPr>
          <a:xfrm>
            <a:off x="5890009" y="4739743"/>
            <a:ext cx="736099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/>
              <a:t>10</a:t>
            </a:r>
            <a:r>
              <a:rPr lang="ko-KR" altLang="en-US" sz="800"/>
              <a:t>줄 보기 </a:t>
            </a:r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endParaRPr lang="ko-KR" altLang="en-US" sz="8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047" y="5073013"/>
            <a:ext cx="2688384" cy="391736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1688123" y="4739743"/>
            <a:ext cx="101993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카테고리 선택 </a:t>
            </a:r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endParaRPr lang="ko-KR" altLang="en-US" sz="800"/>
          </a:p>
        </p:txBody>
      </p:sp>
      <p:sp>
        <p:nvSpPr>
          <p:cNvPr id="12" name="직사각형 11"/>
          <p:cNvSpPr/>
          <p:nvPr/>
        </p:nvSpPr>
        <p:spPr>
          <a:xfrm>
            <a:off x="1594338" y="5662247"/>
            <a:ext cx="5105400" cy="96129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6624759" y="6377320"/>
            <a:ext cx="459642" cy="4278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1594338" y="1301262"/>
            <a:ext cx="5105400" cy="42965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형 설명선 96"/>
          <p:cNvSpPr/>
          <p:nvPr/>
        </p:nvSpPr>
        <p:spPr>
          <a:xfrm>
            <a:off x="1420242" y="1119657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8" name="타원형 설명선 97"/>
          <p:cNvSpPr/>
          <p:nvPr/>
        </p:nvSpPr>
        <p:spPr>
          <a:xfrm>
            <a:off x="1433228" y="4524337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9" name="타원형 설명선 98"/>
          <p:cNvSpPr/>
          <p:nvPr/>
        </p:nvSpPr>
        <p:spPr>
          <a:xfrm>
            <a:off x="5569477" y="4609016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0" name="타원형 설명선 99"/>
          <p:cNvSpPr/>
          <p:nvPr/>
        </p:nvSpPr>
        <p:spPr>
          <a:xfrm>
            <a:off x="2861693" y="4932068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6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2" name="타원형 설명선 101"/>
          <p:cNvSpPr/>
          <p:nvPr/>
        </p:nvSpPr>
        <p:spPr>
          <a:xfrm>
            <a:off x="1420242" y="5570229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7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332040" y="135048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답변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426620" y="166363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</a:t>
            </a:r>
            <a:endParaRPr lang="ko-KR" altLang="en-US" sz="800"/>
          </a:p>
        </p:txBody>
      </p:sp>
      <p:sp>
        <p:nvSpPr>
          <p:cNvPr id="105" name="TextBox 104"/>
          <p:cNvSpPr txBox="1"/>
          <p:nvPr/>
        </p:nvSpPr>
        <p:spPr>
          <a:xfrm>
            <a:off x="5426620" y="198220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</a:t>
            </a:r>
            <a:endParaRPr lang="ko-KR" altLang="en-US" sz="800"/>
          </a:p>
        </p:txBody>
      </p:sp>
      <p:sp>
        <p:nvSpPr>
          <p:cNvPr id="106" name="TextBox 105"/>
          <p:cNvSpPr txBox="1"/>
          <p:nvPr/>
        </p:nvSpPr>
        <p:spPr>
          <a:xfrm>
            <a:off x="5426620" y="231321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</a:t>
            </a:r>
            <a:endParaRPr lang="ko-KR" altLang="en-US" sz="800"/>
          </a:p>
        </p:txBody>
      </p:sp>
      <p:sp>
        <p:nvSpPr>
          <p:cNvPr id="107" name="TextBox 106"/>
          <p:cNvSpPr txBox="1"/>
          <p:nvPr/>
        </p:nvSpPr>
        <p:spPr>
          <a:xfrm>
            <a:off x="5426620" y="266802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</a:t>
            </a:r>
            <a:endParaRPr lang="ko-KR" altLang="en-US" sz="800"/>
          </a:p>
        </p:txBody>
      </p:sp>
      <p:sp>
        <p:nvSpPr>
          <p:cNvPr id="108" name="TextBox 107"/>
          <p:cNvSpPr txBox="1"/>
          <p:nvPr/>
        </p:nvSpPr>
        <p:spPr>
          <a:xfrm>
            <a:off x="5426620" y="298660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</a:t>
            </a:r>
            <a:endParaRPr lang="ko-KR" altLang="en-US" sz="800"/>
          </a:p>
        </p:txBody>
      </p:sp>
      <p:sp>
        <p:nvSpPr>
          <p:cNvPr id="109" name="TextBox 108"/>
          <p:cNvSpPr txBox="1"/>
          <p:nvPr/>
        </p:nvSpPr>
        <p:spPr>
          <a:xfrm>
            <a:off x="5426620" y="331761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</a:t>
            </a:r>
            <a:endParaRPr lang="ko-KR" altLang="en-US" sz="800"/>
          </a:p>
        </p:txBody>
      </p:sp>
      <p:sp>
        <p:nvSpPr>
          <p:cNvPr id="110" name="TextBox 109"/>
          <p:cNvSpPr txBox="1"/>
          <p:nvPr/>
        </p:nvSpPr>
        <p:spPr>
          <a:xfrm>
            <a:off x="5426620" y="367951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</a:t>
            </a:r>
            <a:endParaRPr lang="ko-KR" altLang="en-US" sz="800"/>
          </a:p>
        </p:txBody>
      </p:sp>
      <p:sp>
        <p:nvSpPr>
          <p:cNvPr id="111" name="TextBox 110"/>
          <p:cNvSpPr txBox="1"/>
          <p:nvPr/>
        </p:nvSpPr>
        <p:spPr>
          <a:xfrm>
            <a:off x="5426620" y="399808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</a:t>
            </a:r>
            <a:endParaRPr lang="ko-KR" altLang="en-US" sz="800"/>
          </a:p>
        </p:txBody>
      </p:sp>
      <p:sp>
        <p:nvSpPr>
          <p:cNvPr id="112" name="TextBox 111"/>
          <p:cNvSpPr txBox="1"/>
          <p:nvPr/>
        </p:nvSpPr>
        <p:spPr>
          <a:xfrm>
            <a:off x="5426620" y="432909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</a:t>
            </a:r>
            <a:endParaRPr lang="ko-KR" altLang="en-US" sz="800"/>
          </a:p>
        </p:txBody>
      </p:sp>
      <p:sp>
        <p:nvSpPr>
          <p:cNvPr id="113" name="TextBox 112"/>
          <p:cNvSpPr txBox="1"/>
          <p:nvPr/>
        </p:nvSpPr>
        <p:spPr>
          <a:xfrm>
            <a:off x="1831061" y="5716563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장기요양보험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831061" y="5986025"/>
            <a:ext cx="29166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solidFill>
                  <a:schemeClr val="accent5"/>
                </a:solidFill>
              </a:rPr>
              <a:t>Q. </a:t>
            </a:r>
            <a:r>
              <a:rPr lang="ko-KR" altLang="en-US" sz="900" b="1">
                <a:solidFill>
                  <a:schemeClr val="accent5"/>
                </a:solidFill>
              </a:rPr>
              <a:t>장기요양보험은 어떻게 신청하나요</a:t>
            </a:r>
            <a:r>
              <a:rPr lang="en-US" altLang="ko-KR" sz="900" b="1">
                <a:solidFill>
                  <a:schemeClr val="accent5"/>
                </a:solidFill>
              </a:rPr>
              <a:t>?</a:t>
            </a:r>
          </a:p>
          <a:p>
            <a:endParaRPr lang="en-US" altLang="ko-KR" sz="900" b="1">
              <a:solidFill>
                <a:schemeClr val="accent5"/>
              </a:solidFill>
            </a:endParaRPr>
          </a:p>
          <a:p>
            <a:r>
              <a:rPr lang="ko-KR" altLang="en-US" sz="800"/>
              <a:t>장기요양인정 조사 및 보험은 어떻게 신청해야 하는지 문의 드립니다</a:t>
            </a:r>
            <a:r>
              <a:rPr lang="en-US" altLang="ko-KR" sz="800"/>
              <a:t>.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66391" y="249404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Q&amp;A </a:t>
            </a:r>
            <a:r>
              <a:rPr lang="ko-KR" altLang="en-US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관리 </a:t>
            </a:r>
            <a:r>
              <a:rPr lang="en-US" altLang="ko-KR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(1022)</a:t>
            </a:r>
          </a:p>
          <a:p>
            <a:r>
              <a:rPr lang="en-US" altLang="ko-KR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Q&amp;A </a:t>
            </a:r>
            <a:r>
              <a:rPr lang="ko-KR" altLang="en-US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신고</a:t>
            </a:r>
            <a:r>
              <a:rPr lang="en-US" altLang="ko-KR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 (12)</a:t>
            </a:r>
            <a:endParaRPr lang="ko-KR" altLang="en-US" sz="900"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49981" y="3643270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회원관리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770185" y="135048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카테고리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239091" y="1350481"/>
            <a:ext cx="617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질문 제목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669143" y="1663630"/>
            <a:ext cx="925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919047" y="1663630"/>
            <a:ext cx="13580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종류에 대해서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669143" y="1982208"/>
            <a:ext cx="925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919047" y="1982208"/>
            <a:ext cx="13580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종류에 대해서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669143" y="2326015"/>
            <a:ext cx="925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919047" y="2326015"/>
            <a:ext cx="13580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종류에 대해서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669143" y="2655285"/>
            <a:ext cx="925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919047" y="2655285"/>
            <a:ext cx="13580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종류에 대해서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669143" y="2996653"/>
            <a:ext cx="925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919047" y="2996653"/>
            <a:ext cx="13580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종류에 대해서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669143" y="3320307"/>
            <a:ext cx="925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919047" y="3320307"/>
            <a:ext cx="13580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종류에 대해서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669143" y="3662641"/>
            <a:ext cx="925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919047" y="3662641"/>
            <a:ext cx="13580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종류에 대해서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669143" y="3993679"/>
            <a:ext cx="925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919047" y="3993679"/>
            <a:ext cx="13580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종류에 대해서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669143" y="4329258"/>
            <a:ext cx="925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919047" y="4329258"/>
            <a:ext cx="13580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종류에 대해서</a:t>
            </a:r>
          </a:p>
        </p:txBody>
      </p:sp>
    </p:spTree>
    <p:extLst>
      <p:ext uri="{BB962C8B-B14F-4D97-AF65-F5344CB8AC3E}">
        <p14:creationId xmlns:p14="http://schemas.microsoft.com/office/powerpoint/2010/main" val="21979661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5534" y="826476"/>
            <a:ext cx="6729046" cy="5797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Admin - Q&amp;A</a:t>
            </a:r>
            <a:endParaRPr lang="ko-KR" altLang="en-US"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47103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가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6911934" y="826476"/>
          <a:ext cx="2097251" cy="460336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346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Q&amp;A </a:t>
                      </a: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신고 리스트 </a:t>
                      </a: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&amp; </a:t>
                      </a: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콘텐츠 보기</a:t>
                      </a: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Admin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메인 이동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우측 페이지 표시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신고된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Q&amp;A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 표시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블로그 방식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신고 접수 여부 표시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479309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질문 숨김 처리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질문 숨김의 경우 하부 답변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및 답글 모두 숨김 처리됨</a:t>
                      </a: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답변 숨김 처리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답변 숨김의 경우 하부 답글 모두 숨김 처리 됨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723640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댓글 숨김 처리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634079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069273"/>
                  </a:ext>
                </a:extLst>
              </a:tr>
              <a:tr h="4374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04445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45215" y="646812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스크롤</a:t>
            </a:r>
          </a:p>
        </p:txBody>
      </p:sp>
      <p:sp>
        <p:nvSpPr>
          <p:cNvPr id="38" name="타원형 설명선 37"/>
          <p:cNvSpPr/>
          <p:nvPr/>
        </p:nvSpPr>
        <p:spPr>
          <a:xfrm>
            <a:off x="-35658" y="794973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9855" y="914855"/>
            <a:ext cx="860321" cy="228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1688123" y="1439669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890009" y="1562772"/>
            <a:ext cx="736099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/>
              <a:t>10</a:t>
            </a:r>
            <a:r>
              <a:rPr lang="ko-KR" altLang="en-US" sz="800"/>
              <a:t>줄 보기 </a:t>
            </a:r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endParaRPr lang="ko-KR" altLang="en-US" sz="8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047" y="1896042"/>
            <a:ext cx="2688384" cy="391736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1688123" y="1562772"/>
            <a:ext cx="101993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카테고리 선택 </a:t>
            </a:r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endParaRPr lang="ko-KR" altLang="en-US" sz="800"/>
          </a:p>
        </p:txBody>
      </p:sp>
      <p:sp>
        <p:nvSpPr>
          <p:cNvPr id="12" name="직사각형 11"/>
          <p:cNvSpPr/>
          <p:nvPr/>
        </p:nvSpPr>
        <p:spPr>
          <a:xfrm>
            <a:off x="1594338" y="2485276"/>
            <a:ext cx="5105400" cy="403861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6624759" y="6377320"/>
            <a:ext cx="459642" cy="4278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1594338" y="1084367"/>
            <a:ext cx="5105400" cy="133643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1831061" y="2748675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장기요양보험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70185" y="1149786"/>
            <a:ext cx="925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19047" y="1149786"/>
            <a:ext cx="13580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종류에 대해서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30440" y="1149786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43" name="TextBox 42"/>
          <p:cNvSpPr txBox="1"/>
          <p:nvPr/>
        </p:nvSpPr>
        <p:spPr>
          <a:xfrm>
            <a:off x="5992529" y="1149786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2020-06-19</a:t>
            </a:r>
            <a:endParaRPr lang="ko-KR" altLang="en-US" sz="800"/>
          </a:p>
        </p:txBody>
      </p:sp>
      <p:sp>
        <p:nvSpPr>
          <p:cNvPr id="44" name="TextBox 43"/>
          <p:cNvSpPr txBox="1"/>
          <p:nvPr/>
        </p:nvSpPr>
        <p:spPr>
          <a:xfrm>
            <a:off x="5426620" y="114978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</a:t>
            </a:r>
            <a:endParaRPr lang="ko-KR" altLang="en-US" sz="800"/>
          </a:p>
        </p:txBody>
      </p:sp>
      <p:sp>
        <p:nvSpPr>
          <p:cNvPr id="45" name="TextBox 44"/>
          <p:cNvSpPr txBox="1"/>
          <p:nvPr/>
        </p:nvSpPr>
        <p:spPr>
          <a:xfrm>
            <a:off x="1960708" y="5641001"/>
            <a:ext cx="105028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♥ </a:t>
            </a:r>
            <a:r>
              <a:rPr lang="ko-KR" altLang="en-US" sz="800"/>
              <a:t>도움이 되었어요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075304" y="5641001"/>
            <a:ext cx="439544" cy="215444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en-US" altLang="ko-KR" sz="8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31061" y="3018137"/>
            <a:ext cx="29166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solidFill>
                  <a:schemeClr val="accent5"/>
                </a:solidFill>
              </a:rPr>
              <a:t>Q. </a:t>
            </a:r>
            <a:r>
              <a:rPr lang="ko-KR" altLang="en-US" sz="900" b="1">
                <a:solidFill>
                  <a:schemeClr val="accent5"/>
                </a:solidFill>
              </a:rPr>
              <a:t>장기요양보험은 어떻게 신청하나요</a:t>
            </a:r>
            <a:r>
              <a:rPr lang="en-US" altLang="ko-KR" sz="900" b="1">
                <a:solidFill>
                  <a:schemeClr val="accent5"/>
                </a:solidFill>
              </a:rPr>
              <a:t>?</a:t>
            </a:r>
          </a:p>
          <a:p>
            <a:endParaRPr lang="en-US" altLang="ko-KR" sz="900" b="1">
              <a:solidFill>
                <a:schemeClr val="accent5"/>
              </a:solidFill>
            </a:endParaRPr>
          </a:p>
          <a:p>
            <a:r>
              <a:rPr lang="ko-KR" altLang="en-US" sz="800"/>
              <a:t>장기요양인정 조사 및 보험은 어떻게 신청해야 하는지 문의 드립니다</a:t>
            </a:r>
            <a:r>
              <a:rPr lang="en-US" altLang="ko-KR" sz="800"/>
              <a:t>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831061" y="3806135"/>
            <a:ext cx="1404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딸기  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〮 2020.06.23 〮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 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69477" y="3806135"/>
            <a:ext cx="56759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답변 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831061" y="4299051"/>
            <a:ext cx="35135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solidFill>
                  <a:schemeClr val="accent5"/>
                </a:solidFill>
              </a:rPr>
              <a:t>A. </a:t>
            </a:r>
            <a:r>
              <a:rPr lang="ko-KR" altLang="en-US" sz="900" b="1" err="1">
                <a:solidFill>
                  <a:schemeClr val="accent5"/>
                </a:solidFill>
              </a:rPr>
              <a:t>산토끼님의</a:t>
            </a:r>
            <a:r>
              <a:rPr lang="en-US" altLang="ko-KR" sz="900" b="1">
                <a:solidFill>
                  <a:schemeClr val="accent5"/>
                </a:solidFill>
              </a:rPr>
              <a:t> </a:t>
            </a:r>
            <a:r>
              <a:rPr lang="ko-KR" altLang="en-US" sz="900" b="1">
                <a:solidFill>
                  <a:schemeClr val="accent5"/>
                </a:solidFill>
              </a:rPr>
              <a:t>답변</a:t>
            </a:r>
            <a:endParaRPr lang="en-US" altLang="ko-KR" sz="900" b="1">
              <a:solidFill>
                <a:schemeClr val="accent5"/>
              </a:solidFill>
            </a:endParaRPr>
          </a:p>
          <a:p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2020.06.23 〮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도움 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endParaRPr lang="ko-KR" altLang="en-US" sz="8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endParaRPr lang="en-US" altLang="ko-KR" sz="900" b="1">
              <a:solidFill>
                <a:schemeClr val="accent5"/>
              </a:solidFill>
            </a:endParaRPr>
          </a:p>
          <a:p>
            <a:r>
              <a:rPr lang="ko-KR" altLang="en-US" sz="800"/>
              <a:t>장기요양인정 신청이 접수되면 국민건강보험공단 직원은 </a:t>
            </a:r>
            <a:r>
              <a:rPr lang="ko-KR" altLang="en-US" sz="800" err="1"/>
              <a:t>인정조사</a:t>
            </a:r>
            <a:r>
              <a:rPr lang="ko-KR" altLang="en-US" sz="800"/>
              <a:t> 계획을 수립하여 순차적</a:t>
            </a:r>
            <a:r>
              <a:rPr lang="en-US" altLang="ko-KR" sz="800"/>
              <a:t>, </a:t>
            </a:r>
            <a:r>
              <a:rPr lang="ko-KR" altLang="en-US" sz="800"/>
              <a:t>체계적으로 신청인을 직접 방문합니다</a:t>
            </a:r>
            <a:r>
              <a:rPr lang="en-US" altLang="ko-KR" sz="800"/>
              <a:t>.</a:t>
            </a:r>
          </a:p>
          <a:p>
            <a:r>
              <a:rPr lang="ko-KR" altLang="en-US" sz="800"/>
              <a:t>국민건강보험공단 직원은 </a:t>
            </a:r>
            <a:r>
              <a:rPr lang="ko-KR" altLang="en-US" sz="800" err="1"/>
              <a:t>인정조사</a:t>
            </a:r>
            <a:r>
              <a:rPr lang="ko-KR" altLang="en-US" sz="800"/>
              <a:t> 계획 수립 시 신청인 측과 미리 연락</a:t>
            </a:r>
            <a:endParaRPr lang="en-US" altLang="ko-KR" sz="800"/>
          </a:p>
          <a:p>
            <a:r>
              <a:rPr lang="ko-KR" altLang="en-US" sz="800"/>
              <a:t>하여 방문 할 장소와 일시를 정합니다</a:t>
            </a:r>
            <a:r>
              <a:rPr lang="en-US" altLang="ko-KR" sz="800"/>
              <a:t>.</a:t>
            </a:r>
          </a:p>
          <a:p>
            <a:r>
              <a:rPr lang="en-US" altLang="ko-KR" sz="800"/>
              <a:t>…...</a:t>
            </a:r>
          </a:p>
        </p:txBody>
      </p:sp>
      <p:sp>
        <p:nvSpPr>
          <p:cNvPr id="102" name="타원형 설명선 101"/>
          <p:cNvSpPr/>
          <p:nvPr/>
        </p:nvSpPr>
        <p:spPr>
          <a:xfrm>
            <a:off x="1420242" y="2393258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49981" y="1684541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요양시설 가이드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9345" y="2668027"/>
            <a:ext cx="1327639" cy="1567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형 설명선 62"/>
          <p:cNvSpPr/>
          <p:nvPr/>
        </p:nvSpPr>
        <p:spPr>
          <a:xfrm>
            <a:off x="3614" y="2490430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49981" y="2060750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bg1"/>
                </a:solidFill>
                <a:latin typeface="+mn-ea"/>
              </a:rPr>
              <a:t>Q&amp;A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249981" y="3008037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요양시설 조회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6391" y="249404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Q&amp;A </a:t>
            </a:r>
            <a:r>
              <a:rPr lang="ko-KR" altLang="en-US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관리 </a:t>
            </a:r>
            <a:r>
              <a:rPr lang="en-US" altLang="ko-KR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(1022)</a:t>
            </a:r>
          </a:p>
          <a:p>
            <a:r>
              <a:rPr lang="en-US" altLang="ko-KR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Q&amp;A </a:t>
            </a:r>
            <a:r>
              <a:rPr lang="ko-KR" altLang="en-US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신고</a:t>
            </a:r>
            <a:r>
              <a:rPr lang="en-US" altLang="ko-KR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 (12)</a:t>
            </a:r>
            <a:endParaRPr lang="ko-KR" altLang="en-US" sz="900"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812449" y="3032018"/>
            <a:ext cx="739095" cy="21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숨김 처리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36005" y="5942198"/>
            <a:ext cx="32354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딸기</a:t>
            </a:r>
            <a:endParaRPr lang="en-US" altLang="ko-KR" sz="70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sz="700"/>
              <a:t>정보 감사합니다</a:t>
            </a:r>
            <a:r>
              <a:rPr lang="en-US" altLang="ko-KR" sz="700"/>
              <a:t>. ^^</a:t>
            </a:r>
          </a:p>
          <a:p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2020. 06.23.  14:00:12</a:t>
            </a:r>
          </a:p>
        </p:txBody>
      </p:sp>
      <p:cxnSp>
        <p:nvCxnSpPr>
          <p:cNvPr id="71" name="직선 연결선 70"/>
          <p:cNvCxnSpPr/>
          <p:nvPr/>
        </p:nvCxnSpPr>
        <p:spPr>
          <a:xfrm>
            <a:off x="1930553" y="6409418"/>
            <a:ext cx="340862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010918" y="3032018"/>
            <a:ext cx="712794" cy="21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신고 접수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48" name="타원형 설명선 47"/>
          <p:cNvSpPr/>
          <p:nvPr/>
        </p:nvSpPr>
        <p:spPr>
          <a:xfrm>
            <a:off x="4792136" y="2809738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1" name="타원형 설명선 80"/>
          <p:cNvSpPr/>
          <p:nvPr/>
        </p:nvSpPr>
        <p:spPr>
          <a:xfrm>
            <a:off x="5619933" y="2809738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812449" y="4364978"/>
            <a:ext cx="739095" cy="21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숨김 처리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10918" y="4364978"/>
            <a:ext cx="712794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신고 접수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812449" y="6110972"/>
            <a:ext cx="739095" cy="21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숨김 처리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010918" y="6110972"/>
            <a:ext cx="712794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신고 접수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99" name="타원형 설명선 98"/>
          <p:cNvSpPr/>
          <p:nvPr/>
        </p:nvSpPr>
        <p:spPr>
          <a:xfrm>
            <a:off x="5619933" y="4166615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6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0" name="타원형 설명선 99"/>
          <p:cNvSpPr/>
          <p:nvPr/>
        </p:nvSpPr>
        <p:spPr>
          <a:xfrm>
            <a:off x="5619933" y="5942198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7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9981" y="3643270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회원관리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98342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5534" y="826476"/>
            <a:ext cx="6729046" cy="5797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Admin - Q&amp;A</a:t>
            </a:r>
            <a:endParaRPr lang="ko-KR" altLang="en-US"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47103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가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6911934" y="826476"/>
          <a:ext cx="2097251" cy="472850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7896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Q&amp;A </a:t>
                      </a: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신고 리스트 </a:t>
                      </a: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&amp; </a:t>
                      </a: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콘텐츠 보기</a:t>
                      </a: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900" b="1" baseline="0" err="1">
                          <a:solidFill>
                            <a:srgbClr val="FF0000"/>
                          </a:solidFill>
                        </a:rPr>
                        <a:t>숨김처리</a:t>
                      </a: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 기능</a:t>
                      </a: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신고 접수 글의 숨김 처리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사용자 페이지 숨김 처리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관리자 페이지 숨김 해제 표시 전환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99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99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99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47930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45215" y="646812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스크롤</a:t>
            </a:r>
          </a:p>
        </p:txBody>
      </p:sp>
      <p:cxnSp>
        <p:nvCxnSpPr>
          <p:cNvPr id="78" name="직선 연결선 77"/>
          <p:cNvCxnSpPr/>
          <p:nvPr/>
        </p:nvCxnSpPr>
        <p:spPr>
          <a:xfrm>
            <a:off x="1688123" y="1439669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890009" y="1562772"/>
            <a:ext cx="736099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/>
              <a:t>10</a:t>
            </a:r>
            <a:r>
              <a:rPr lang="ko-KR" altLang="en-US" sz="800"/>
              <a:t>줄 보기 </a:t>
            </a:r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endParaRPr lang="ko-KR" altLang="en-US" sz="8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047" y="1896042"/>
            <a:ext cx="2688384" cy="391736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1688123" y="1562772"/>
            <a:ext cx="101993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카테고리 선택 </a:t>
            </a:r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endParaRPr lang="ko-KR" altLang="en-US" sz="800"/>
          </a:p>
        </p:txBody>
      </p:sp>
      <p:sp>
        <p:nvSpPr>
          <p:cNvPr id="12" name="직사각형 11"/>
          <p:cNvSpPr/>
          <p:nvPr/>
        </p:nvSpPr>
        <p:spPr>
          <a:xfrm>
            <a:off x="1594338" y="2485276"/>
            <a:ext cx="5105400" cy="403861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6624759" y="6377320"/>
            <a:ext cx="459642" cy="4278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1594338" y="1084367"/>
            <a:ext cx="5105400" cy="133643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1831061" y="2748675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장기요양보험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70185" y="1149786"/>
            <a:ext cx="925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19047" y="1149786"/>
            <a:ext cx="13580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종류에 대해서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30440" y="1149786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43" name="TextBox 42"/>
          <p:cNvSpPr txBox="1"/>
          <p:nvPr/>
        </p:nvSpPr>
        <p:spPr>
          <a:xfrm>
            <a:off x="5992529" y="1149786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2020-06-19</a:t>
            </a:r>
            <a:endParaRPr lang="ko-KR" altLang="en-US" sz="800"/>
          </a:p>
        </p:txBody>
      </p:sp>
      <p:sp>
        <p:nvSpPr>
          <p:cNvPr id="44" name="TextBox 43"/>
          <p:cNvSpPr txBox="1"/>
          <p:nvPr/>
        </p:nvSpPr>
        <p:spPr>
          <a:xfrm>
            <a:off x="5426620" y="114978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</a:t>
            </a:r>
            <a:endParaRPr lang="ko-KR" altLang="en-US" sz="800"/>
          </a:p>
        </p:txBody>
      </p:sp>
      <p:sp>
        <p:nvSpPr>
          <p:cNvPr id="45" name="TextBox 44"/>
          <p:cNvSpPr txBox="1"/>
          <p:nvPr/>
        </p:nvSpPr>
        <p:spPr>
          <a:xfrm>
            <a:off x="1960708" y="5641001"/>
            <a:ext cx="105028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♥ </a:t>
            </a:r>
            <a:r>
              <a:rPr lang="ko-KR" altLang="en-US" sz="800"/>
              <a:t>도움이 되었어요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075304" y="5641001"/>
            <a:ext cx="439544" cy="215444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en-US" altLang="ko-KR" sz="8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31061" y="3018137"/>
            <a:ext cx="29166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solidFill>
                  <a:schemeClr val="accent5"/>
                </a:solidFill>
              </a:rPr>
              <a:t>Q. </a:t>
            </a:r>
            <a:r>
              <a:rPr lang="ko-KR" altLang="en-US" sz="900" b="1">
                <a:solidFill>
                  <a:schemeClr val="accent5"/>
                </a:solidFill>
              </a:rPr>
              <a:t>장기요양보험은 어떻게 신청하나요</a:t>
            </a:r>
            <a:r>
              <a:rPr lang="en-US" altLang="ko-KR" sz="900" b="1">
                <a:solidFill>
                  <a:schemeClr val="accent5"/>
                </a:solidFill>
              </a:rPr>
              <a:t>?</a:t>
            </a:r>
          </a:p>
          <a:p>
            <a:endParaRPr lang="en-US" altLang="ko-KR" sz="900" b="1">
              <a:solidFill>
                <a:schemeClr val="accent5"/>
              </a:solidFill>
            </a:endParaRPr>
          </a:p>
          <a:p>
            <a:r>
              <a:rPr lang="ko-KR" altLang="en-US" sz="800"/>
              <a:t>장기요양인정 조사 및 보험은 어떻게 신청해야 하는지 문의 드립니다</a:t>
            </a:r>
            <a:r>
              <a:rPr lang="en-US" altLang="ko-KR" sz="800"/>
              <a:t>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831061" y="3806135"/>
            <a:ext cx="1404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딸기  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〮 2020.06.23 〮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 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69477" y="3806135"/>
            <a:ext cx="56759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답변 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831061" y="4299051"/>
            <a:ext cx="35135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solidFill>
                  <a:schemeClr val="accent5"/>
                </a:solidFill>
              </a:rPr>
              <a:t>A. </a:t>
            </a:r>
            <a:r>
              <a:rPr lang="ko-KR" altLang="en-US" sz="900" b="1" err="1">
                <a:solidFill>
                  <a:schemeClr val="accent5"/>
                </a:solidFill>
              </a:rPr>
              <a:t>산토끼님의</a:t>
            </a:r>
            <a:r>
              <a:rPr lang="en-US" altLang="ko-KR" sz="900" b="1">
                <a:solidFill>
                  <a:schemeClr val="accent5"/>
                </a:solidFill>
              </a:rPr>
              <a:t> </a:t>
            </a:r>
            <a:r>
              <a:rPr lang="ko-KR" altLang="en-US" sz="900" b="1">
                <a:solidFill>
                  <a:schemeClr val="accent5"/>
                </a:solidFill>
              </a:rPr>
              <a:t>답변</a:t>
            </a:r>
            <a:endParaRPr lang="en-US" altLang="ko-KR" sz="900" b="1">
              <a:solidFill>
                <a:schemeClr val="accent5"/>
              </a:solidFill>
            </a:endParaRPr>
          </a:p>
          <a:p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2020.06.23 〮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도움 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endParaRPr lang="ko-KR" altLang="en-US" sz="8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endParaRPr lang="en-US" altLang="ko-KR" sz="900" b="1">
              <a:solidFill>
                <a:schemeClr val="accent5"/>
              </a:solidFill>
            </a:endParaRPr>
          </a:p>
          <a:p>
            <a:r>
              <a:rPr lang="ko-KR" altLang="en-US" sz="800"/>
              <a:t>장기요양인정 신청이 접수되면 국민건강보험공단 직원은 </a:t>
            </a:r>
            <a:r>
              <a:rPr lang="ko-KR" altLang="en-US" sz="800" err="1"/>
              <a:t>인정조사</a:t>
            </a:r>
            <a:r>
              <a:rPr lang="ko-KR" altLang="en-US" sz="800"/>
              <a:t> 계획을 수립하여 순차적</a:t>
            </a:r>
            <a:r>
              <a:rPr lang="en-US" altLang="ko-KR" sz="800"/>
              <a:t>, </a:t>
            </a:r>
            <a:r>
              <a:rPr lang="ko-KR" altLang="en-US" sz="800"/>
              <a:t>체계적으로 신청인을 직접 방문합니다</a:t>
            </a:r>
            <a:r>
              <a:rPr lang="en-US" altLang="ko-KR" sz="800"/>
              <a:t>.</a:t>
            </a:r>
          </a:p>
          <a:p>
            <a:r>
              <a:rPr lang="ko-KR" altLang="en-US" sz="800"/>
              <a:t>국민건강보험공단 직원은 </a:t>
            </a:r>
            <a:r>
              <a:rPr lang="ko-KR" altLang="en-US" sz="800" err="1"/>
              <a:t>인정조사</a:t>
            </a:r>
            <a:r>
              <a:rPr lang="ko-KR" altLang="en-US" sz="800"/>
              <a:t> 계획 수립 시 신청인 측과 미리 연락</a:t>
            </a:r>
            <a:endParaRPr lang="en-US" altLang="ko-KR" sz="800"/>
          </a:p>
          <a:p>
            <a:r>
              <a:rPr lang="ko-KR" altLang="en-US" sz="800"/>
              <a:t>하여 방문 할 장소와 일시를 정합니다</a:t>
            </a:r>
            <a:r>
              <a:rPr lang="en-US" altLang="ko-KR" sz="800"/>
              <a:t>.</a:t>
            </a:r>
          </a:p>
          <a:p>
            <a:r>
              <a:rPr lang="en-US" altLang="ko-KR" sz="800"/>
              <a:t>…...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49981" y="1684541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요양시설 가이드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49981" y="2060750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bg1"/>
                </a:solidFill>
                <a:latin typeface="+mn-ea"/>
              </a:rPr>
              <a:t>Q&amp;A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249981" y="3008037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요양시설 조회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6391" y="249404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Q&amp;A </a:t>
            </a:r>
            <a:r>
              <a:rPr lang="ko-KR" altLang="en-US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관리 </a:t>
            </a:r>
            <a:r>
              <a:rPr lang="en-US" altLang="ko-KR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(1022)</a:t>
            </a:r>
          </a:p>
          <a:p>
            <a:r>
              <a:rPr lang="en-US" altLang="ko-KR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Q&amp;A </a:t>
            </a:r>
            <a:r>
              <a:rPr lang="ko-KR" altLang="en-US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신고</a:t>
            </a:r>
            <a:r>
              <a:rPr lang="en-US" altLang="ko-KR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 (12)</a:t>
            </a:r>
            <a:endParaRPr lang="ko-KR" altLang="en-US" sz="900"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812449" y="3032018"/>
            <a:ext cx="739095" cy="21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숨김 처리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36005" y="5942198"/>
            <a:ext cx="32354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딸기</a:t>
            </a:r>
            <a:endParaRPr lang="en-US" altLang="ko-KR" sz="70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sz="700"/>
              <a:t>정보 감사합니다</a:t>
            </a:r>
            <a:r>
              <a:rPr lang="en-US" altLang="ko-KR" sz="700"/>
              <a:t>. ^^</a:t>
            </a:r>
          </a:p>
          <a:p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2020. 06.23.  14:00:12</a:t>
            </a:r>
          </a:p>
        </p:txBody>
      </p:sp>
      <p:cxnSp>
        <p:nvCxnSpPr>
          <p:cNvPr id="71" name="직선 연결선 70"/>
          <p:cNvCxnSpPr/>
          <p:nvPr/>
        </p:nvCxnSpPr>
        <p:spPr>
          <a:xfrm>
            <a:off x="1930553" y="6409418"/>
            <a:ext cx="340862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010918" y="3032018"/>
            <a:ext cx="712794" cy="21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신고 접수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81" name="타원형 설명선 80"/>
          <p:cNvSpPr/>
          <p:nvPr/>
        </p:nvSpPr>
        <p:spPr>
          <a:xfrm>
            <a:off x="5619933" y="2809738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812449" y="4364978"/>
            <a:ext cx="739095" cy="21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숨김 처리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10918" y="4364978"/>
            <a:ext cx="712794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신고 접수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812449" y="6110972"/>
            <a:ext cx="739095" cy="21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숨김 처리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010918" y="6110972"/>
            <a:ext cx="712794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신고 접수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3" name="순서도: 처리 2"/>
          <p:cNvSpPr/>
          <p:nvPr/>
        </p:nvSpPr>
        <p:spPr>
          <a:xfrm>
            <a:off x="5723712" y="2964119"/>
            <a:ext cx="901047" cy="353491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23325" y="3489262"/>
            <a:ext cx="3677266" cy="11516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3" idx="2"/>
            <a:endCxn id="6" idx="3"/>
          </p:cNvCxnSpPr>
          <p:nvPr/>
        </p:nvCxnSpPr>
        <p:spPr>
          <a:xfrm rot="5400000">
            <a:off x="5463671" y="3354531"/>
            <a:ext cx="747487" cy="673645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089056" y="3629392"/>
            <a:ext cx="2023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accent5"/>
                </a:solidFill>
              </a:rPr>
              <a:t>해당 글을 숨김 처리 하시겠습니까</a:t>
            </a:r>
            <a:r>
              <a:rPr lang="en-US" altLang="ko-KR" sz="900" b="1">
                <a:solidFill>
                  <a:schemeClr val="accent5"/>
                </a:solidFill>
              </a:rPr>
              <a:t>?</a:t>
            </a:r>
            <a:endParaRPr lang="en-US" altLang="ko-KR" sz="800"/>
          </a:p>
        </p:txBody>
      </p:sp>
      <p:sp>
        <p:nvSpPr>
          <p:cNvPr id="56" name="TextBox 55"/>
          <p:cNvSpPr txBox="1"/>
          <p:nvPr/>
        </p:nvSpPr>
        <p:spPr>
          <a:xfrm>
            <a:off x="2089056" y="3858980"/>
            <a:ext cx="3250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</a:rPr>
              <a:t>숨김 처리 시 사용자 페이지의 글은 표시되지 않지만</a:t>
            </a:r>
            <a:endParaRPr lang="en-US" altLang="ko-KR" sz="700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</a:rPr>
              <a:t>관리자 페이지에서는 확인이 가능하며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</a:rPr>
              <a:t>숨김을 해제 할 수 있습니다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781827" y="4284429"/>
            <a:ext cx="645394" cy="2520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+mn-ea"/>
              </a:rPr>
              <a:t>확인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597780" y="4284429"/>
            <a:ext cx="645394" cy="2520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49981" y="3643270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회원관리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66467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5534" y="826476"/>
            <a:ext cx="6729046" cy="5797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Admin - Q&amp;A</a:t>
            </a:r>
            <a:endParaRPr lang="ko-KR" altLang="en-US"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47103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가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6911934" y="826476"/>
          <a:ext cx="2097251" cy="472850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7896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Q&amp;A </a:t>
                      </a: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신고 리스트 </a:t>
                      </a: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&amp; </a:t>
                      </a: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콘텐츠 보기</a:t>
                      </a: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900" b="1" baseline="0" err="1">
                          <a:solidFill>
                            <a:srgbClr val="FF0000"/>
                          </a:solidFill>
                        </a:rPr>
                        <a:t>숨김해제</a:t>
                      </a: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 기능</a:t>
                      </a: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신고 접수 글의 숨김 해제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사용자 페이지 숨김 해제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관리자 페이지 숨김 처리 표시 전환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99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99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99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47930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45215" y="646812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스크롤</a:t>
            </a:r>
          </a:p>
        </p:txBody>
      </p:sp>
      <p:cxnSp>
        <p:nvCxnSpPr>
          <p:cNvPr id="78" name="직선 연결선 77"/>
          <p:cNvCxnSpPr/>
          <p:nvPr/>
        </p:nvCxnSpPr>
        <p:spPr>
          <a:xfrm>
            <a:off x="1688123" y="1439669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890009" y="1562772"/>
            <a:ext cx="736099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/>
              <a:t>10</a:t>
            </a:r>
            <a:r>
              <a:rPr lang="ko-KR" altLang="en-US" sz="800"/>
              <a:t>줄 보기 </a:t>
            </a:r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endParaRPr lang="ko-KR" altLang="en-US" sz="8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047" y="1896042"/>
            <a:ext cx="2688384" cy="391736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1688123" y="1562772"/>
            <a:ext cx="101993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카테고리 선택 </a:t>
            </a:r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endParaRPr lang="ko-KR" altLang="en-US" sz="800"/>
          </a:p>
        </p:txBody>
      </p:sp>
      <p:sp>
        <p:nvSpPr>
          <p:cNvPr id="12" name="직사각형 11"/>
          <p:cNvSpPr/>
          <p:nvPr/>
        </p:nvSpPr>
        <p:spPr>
          <a:xfrm>
            <a:off x="1594338" y="2485276"/>
            <a:ext cx="5105400" cy="403861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6624759" y="6377320"/>
            <a:ext cx="459642" cy="4278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1594338" y="1084367"/>
            <a:ext cx="5105400" cy="133643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1831061" y="2748675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장기요양보험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70185" y="1149786"/>
            <a:ext cx="925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19047" y="1149786"/>
            <a:ext cx="13580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요양시설의 종류에 대해서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30440" y="1149786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43" name="TextBox 42"/>
          <p:cNvSpPr txBox="1"/>
          <p:nvPr/>
        </p:nvSpPr>
        <p:spPr>
          <a:xfrm>
            <a:off x="5992529" y="1149786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2020-06-19</a:t>
            </a:r>
            <a:endParaRPr lang="ko-KR" altLang="en-US" sz="800"/>
          </a:p>
        </p:txBody>
      </p:sp>
      <p:sp>
        <p:nvSpPr>
          <p:cNvPr id="44" name="TextBox 43"/>
          <p:cNvSpPr txBox="1"/>
          <p:nvPr/>
        </p:nvSpPr>
        <p:spPr>
          <a:xfrm>
            <a:off x="5426620" y="114978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</a:t>
            </a:r>
            <a:endParaRPr lang="ko-KR" altLang="en-US" sz="800"/>
          </a:p>
        </p:txBody>
      </p:sp>
      <p:sp>
        <p:nvSpPr>
          <p:cNvPr id="45" name="TextBox 44"/>
          <p:cNvSpPr txBox="1"/>
          <p:nvPr/>
        </p:nvSpPr>
        <p:spPr>
          <a:xfrm>
            <a:off x="1960708" y="5641001"/>
            <a:ext cx="105028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♥ </a:t>
            </a:r>
            <a:r>
              <a:rPr lang="ko-KR" altLang="en-US" sz="800"/>
              <a:t>도움이 되었어요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075304" y="5641001"/>
            <a:ext cx="439544" cy="215444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en-US" altLang="ko-KR" sz="8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31061" y="3018137"/>
            <a:ext cx="29166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solidFill>
                  <a:schemeClr val="accent5"/>
                </a:solidFill>
              </a:rPr>
              <a:t>Q. </a:t>
            </a:r>
            <a:r>
              <a:rPr lang="ko-KR" altLang="en-US" sz="900" b="1">
                <a:solidFill>
                  <a:schemeClr val="accent5"/>
                </a:solidFill>
              </a:rPr>
              <a:t>장기요양보험은 어떻게 신청하나요</a:t>
            </a:r>
            <a:r>
              <a:rPr lang="en-US" altLang="ko-KR" sz="900" b="1">
                <a:solidFill>
                  <a:schemeClr val="accent5"/>
                </a:solidFill>
              </a:rPr>
              <a:t>?</a:t>
            </a:r>
          </a:p>
          <a:p>
            <a:endParaRPr lang="en-US" altLang="ko-KR" sz="900" b="1">
              <a:solidFill>
                <a:schemeClr val="accent5"/>
              </a:solidFill>
            </a:endParaRPr>
          </a:p>
          <a:p>
            <a:r>
              <a:rPr lang="ko-KR" altLang="en-US" sz="800"/>
              <a:t>장기요양인정 조사 및 보험은 어떻게 신청해야 하는지 문의 드립니다</a:t>
            </a:r>
            <a:r>
              <a:rPr lang="en-US" altLang="ko-KR" sz="800"/>
              <a:t>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831061" y="3806135"/>
            <a:ext cx="1404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딸기  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〮 2020.06.23 〮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 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69477" y="3806135"/>
            <a:ext cx="56759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답변 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831061" y="4299051"/>
            <a:ext cx="35135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solidFill>
                  <a:schemeClr val="accent5"/>
                </a:solidFill>
              </a:rPr>
              <a:t>A. </a:t>
            </a:r>
            <a:r>
              <a:rPr lang="ko-KR" altLang="en-US" sz="900" b="1" err="1">
                <a:solidFill>
                  <a:schemeClr val="accent5"/>
                </a:solidFill>
              </a:rPr>
              <a:t>산토끼님의</a:t>
            </a:r>
            <a:r>
              <a:rPr lang="en-US" altLang="ko-KR" sz="900" b="1">
                <a:solidFill>
                  <a:schemeClr val="accent5"/>
                </a:solidFill>
              </a:rPr>
              <a:t> </a:t>
            </a:r>
            <a:r>
              <a:rPr lang="ko-KR" altLang="en-US" sz="900" b="1">
                <a:solidFill>
                  <a:schemeClr val="accent5"/>
                </a:solidFill>
              </a:rPr>
              <a:t>답변</a:t>
            </a:r>
            <a:endParaRPr lang="en-US" altLang="ko-KR" sz="900" b="1">
              <a:solidFill>
                <a:schemeClr val="accent5"/>
              </a:solidFill>
            </a:endParaRPr>
          </a:p>
          <a:p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2020.06.23 〮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도움 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endParaRPr lang="ko-KR" altLang="en-US" sz="8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endParaRPr lang="en-US" altLang="ko-KR" sz="900" b="1">
              <a:solidFill>
                <a:schemeClr val="accent5"/>
              </a:solidFill>
            </a:endParaRPr>
          </a:p>
          <a:p>
            <a:r>
              <a:rPr lang="ko-KR" altLang="en-US" sz="800"/>
              <a:t>장기요양인정 신청이 접수되면 국민건강보험공단 직원은 </a:t>
            </a:r>
            <a:r>
              <a:rPr lang="ko-KR" altLang="en-US" sz="800" err="1"/>
              <a:t>인정조사</a:t>
            </a:r>
            <a:r>
              <a:rPr lang="ko-KR" altLang="en-US" sz="800"/>
              <a:t> 계획을 수립하여 순차적</a:t>
            </a:r>
            <a:r>
              <a:rPr lang="en-US" altLang="ko-KR" sz="800"/>
              <a:t>, </a:t>
            </a:r>
            <a:r>
              <a:rPr lang="ko-KR" altLang="en-US" sz="800"/>
              <a:t>체계적으로 신청인을 직접 방문합니다</a:t>
            </a:r>
            <a:r>
              <a:rPr lang="en-US" altLang="ko-KR" sz="800"/>
              <a:t>.</a:t>
            </a:r>
          </a:p>
          <a:p>
            <a:r>
              <a:rPr lang="ko-KR" altLang="en-US" sz="800"/>
              <a:t>국민건강보험공단 직원은 </a:t>
            </a:r>
            <a:r>
              <a:rPr lang="ko-KR" altLang="en-US" sz="800" err="1"/>
              <a:t>인정조사</a:t>
            </a:r>
            <a:r>
              <a:rPr lang="ko-KR" altLang="en-US" sz="800"/>
              <a:t> 계획 수립 시 신청인 측과 미리 연락</a:t>
            </a:r>
            <a:endParaRPr lang="en-US" altLang="ko-KR" sz="800"/>
          </a:p>
          <a:p>
            <a:r>
              <a:rPr lang="ko-KR" altLang="en-US" sz="800"/>
              <a:t>하여 방문 할 장소와 일시를 정합니다</a:t>
            </a:r>
            <a:r>
              <a:rPr lang="en-US" altLang="ko-KR" sz="800"/>
              <a:t>.</a:t>
            </a:r>
          </a:p>
          <a:p>
            <a:r>
              <a:rPr lang="en-US" altLang="ko-KR" sz="800"/>
              <a:t>…...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49981" y="1684541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요양시설 가이드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49981" y="2060750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bg1"/>
                </a:solidFill>
                <a:latin typeface="+mn-ea"/>
              </a:rPr>
              <a:t>Q&amp;A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249981" y="3008037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요양시설 조회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6391" y="249404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Q&amp;A </a:t>
            </a:r>
            <a:r>
              <a:rPr lang="ko-KR" altLang="en-US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관리 </a:t>
            </a:r>
            <a:r>
              <a:rPr lang="en-US" altLang="ko-KR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(1022)</a:t>
            </a:r>
          </a:p>
          <a:p>
            <a:r>
              <a:rPr lang="en-US" altLang="ko-KR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Q&amp;A </a:t>
            </a:r>
            <a:r>
              <a:rPr lang="ko-KR" altLang="en-US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신고</a:t>
            </a:r>
            <a:r>
              <a:rPr lang="en-US" altLang="ko-KR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 (12)</a:t>
            </a:r>
            <a:endParaRPr lang="ko-KR" altLang="en-US" sz="900"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812449" y="3032018"/>
            <a:ext cx="739095" cy="21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숨김 해제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36005" y="5942198"/>
            <a:ext cx="32354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딸기</a:t>
            </a:r>
            <a:endParaRPr lang="en-US" altLang="ko-KR" sz="70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sz="700"/>
              <a:t>정보 감사합니다</a:t>
            </a:r>
            <a:r>
              <a:rPr lang="en-US" altLang="ko-KR" sz="700"/>
              <a:t>. ^^</a:t>
            </a:r>
          </a:p>
          <a:p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2020. 06.23.  14:00:12</a:t>
            </a:r>
          </a:p>
        </p:txBody>
      </p:sp>
      <p:cxnSp>
        <p:nvCxnSpPr>
          <p:cNvPr id="71" name="직선 연결선 70"/>
          <p:cNvCxnSpPr/>
          <p:nvPr/>
        </p:nvCxnSpPr>
        <p:spPr>
          <a:xfrm>
            <a:off x="1930553" y="6409418"/>
            <a:ext cx="340862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010918" y="3032018"/>
            <a:ext cx="712794" cy="21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신고 접수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81" name="타원형 설명선 80"/>
          <p:cNvSpPr/>
          <p:nvPr/>
        </p:nvSpPr>
        <p:spPr>
          <a:xfrm>
            <a:off x="5619933" y="2809738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812449" y="4364978"/>
            <a:ext cx="739095" cy="21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숨김 처리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10918" y="4364978"/>
            <a:ext cx="712794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신고 접수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812449" y="6110972"/>
            <a:ext cx="739095" cy="21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숨김 처리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010918" y="6110972"/>
            <a:ext cx="712794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신고 접수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3" name="순서도: 처리 2"/>
          <p:cNvSpPr/>
          <p:nvPr/>
        </p:nvSpPr>
        <p:spPr>
          <a:xfrm>
            <a:off x="5723712" y="2964119"/>
            <a:ext cx="901047" cy="353491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23325" y="3489262"/>
            <a:ext cx="3677266" cy="11516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3" idx="2"/>
            <a:endCxn id="6" idx="3"/>
          </p:cNvCxnSpPr>
          <p:nvPr/>
        </p:nvCxnSpPr>
        <p:spPr>
          <a:xfrm rot="5400000">
            <a:off x="5463671" y="3354531"/>
            <a:ext cx="747487" cy="673645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089056" y="3629392"/>
            <a:ext cx="2023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chemeClr val="accent5"/>
                </a:solidFill>
              </a:rPr>
              <a:t>해당 글을 숨김 해제 하시겠습니까</a:t>
            </a:r>
            <a:r>
              <a:rPr lang="en-US" altLang="ko-KR" sz="900" b="1">
                <a:solidFill>
                  <a:schemeClr val="accent5"/>
                </a:solidFill>
              </a:rPr>
              <a:t>?</a:t>
            </a:r>
            <a:endParaRPr lang="en-US" altLang="ko-KR" sz="800"/>
          </a:p>
        </p:txBody>
      </p:sp>
      <p:sp>
        <p:nvSpPr>
          <p:cNvPr id="56" name="TextBox 55"/>
          <p:cNvSpPr txBox="1"/>
          <p:nvPr/>
        </p:nvSpPr>
        <p:spPr>
          <a:xfrm>
            <a:off x="2089056" y="3858980"/>
            <a:ext cx="32501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</a:rPr>
              <a:t>숨김 해제 시 사용자 페이지의 글이 표시 됩니다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781827" y="4284429"/>
            <a:ext cx="645394" cy="2520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+mn-ea"/>
              </a:rPr>
              <a:t>확인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597780" y="4284429"/>
            <a:ext cx="645394" cy="2520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49981" y="3643270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회원관리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703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4096" y="2117914"/>
            <a:ext cx="734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>
                <a:latin typeface="뫼비우스 Bold" panose="02000500000000000000" pitchFamily="2" charset="-127"/>
                <a:ea typeface="뫼비우스 Bold" panose="02000500000000000000" pitchFamily="2" charset="-127"/>
              </a:rPr>
              <a:t>스토리보드</a:t>
            </a:r>
            <a:endParaRPr lang="en-US" altLang="ko-KR" sz="3200" b="1"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4096" y="3571744"/>
            <a:ext cx="734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>
                <a:latin typeface="뫼비우스 Bold" panose="02000500000000000000" pitchFamily="2" charset="-127"/>
                <a:ea typeface="뫼비우스 Bold" panose="02000500000000000000" pitchFamily="2" charset="-127"/>
              </a:rPr>
              <a:t>2020. 07. 08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54096" y="5130913"/>
            <a:ext cx="734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비전</a:t>
            </a:r>
            <a:r>
              <a:rPr lang="en-US" altLang="ko-KR" sz="2800" b="1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. </a:t>
            </a:r>
            <a:r>
              <a:rPr lang="ko-KR" altLang="en-US" sz="2800" b="1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이동우</a:t>
            </a:r>
            <a:endParaRPr lang="en-US" altLang="ko-KR" sz="2800" b="1">
              <a:solidFill>
                <a:schemeClr val="tx1">
                  <a:lumMod val="50000"/>
                  <a:lumOff val="50000"/>
                </a:schemeClr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14385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4096" y="2117914"/>
            <a:ext cx="734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>
                <a:latin typeface="뫼비우스 Bold" panose="02000500000000000000" pitchFamily="2" charset="-127"/>
                <a:ea typeface="뫼비우스 Bold" panose="02000500000000000000" pitchFamily="2" charset="-127"/>
              </a:rPr>
              <a:t>정보 플랫폼</a:t>
            </a:r>
            <a:r>
              <a:rPr lang="en-US" altLang="ko-KR" sz="3200" b="1">
                <a:latin typeface="뫼비우스 Bold" panose="02000500000000000000" pitchFamily="2" charset="-127"/>
                <a:ea typeface="뫼비우스 Bold" panose="02000500000000000000" pitchFamily="2" charset="-127"/>
              </a:rPr>
              <a:t>_Admin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54096" y="2967837"/>
            <a:ext cx="734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4) </a:t>
            </a:r>
            <a:r>
              <a:rPr lang="ko-KR" altLang="en-US" sz="3200" b="1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요양시설 조회</a:t>
            </a:r>
            <a:endParaRPr lang="en-US" altLang="ko-KR" sz="3200" b="1">
              <a:solidFill>
                <a:schemeClr val="tx1">
                  <a:lumMod val="50000"/>
                  <a:lumOff val="50000"/>
                </a:schemeClr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08739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5534" y="826476"/>
            <a:ext cx="6729046" cy="5797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Admin – </a:t>
            </a:r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요양시설 조회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49981" y="1684541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요양시설 가이드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53886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가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782256"/>
              </p:ext>
            </p:extLst>
          </p:nvPr>
        </p:nvGraphicFramePr>
        <p:xfrm>
          <a:off x="6918717" y="826476"/>
          <a:ext cx="2097251" cy="463549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89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요양시설 조회 관리 리스트</a:t>
                      </a: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3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Admin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메인 이동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3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우측 페이지 표시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3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err="1"/>
                        <a:t>기관명</a:t>
                      </a:r>
                      <a:r>
                        <a:rPr lang="ko-KR" altLang="en-US" sz="800" b="0"/>
                        <a:t> 검색</a:t>
                      </a: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5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개 시도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및 </a:t>
                      </a:r>
                      <a:r>
                        <a:rPr lang="ko-KR" altLang="en-US" sz="800" b="0" baseline="0" err="1">
                          <a:solidFill>
                            <a:schemeClr val="tx1"/>
                          </a:solidFill>
                        </a:rPr>
                        <a:t>시군구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 세부 지역 찾기 기능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대구광역시 선택 시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 err="1">
                          <a:solidFill>
                            <a:schemeClr val="tx1"/>
                          </a:solidFill>
                        </a:rPr>
                        <a:t>시군구에는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 대구광역시 내 </a:t>
                      </a:r>
                      <a:r>
                        <a:rPr lang="ko-KR" altLang="en-US" sz="800" b="0" baseline="0" err="1">
                          <a:solidFill>
                            <a:schemeClr val="tx1"/>
                          </a:solidFill>
                        </a:rPr>
                        <a:t>시군구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 항목만 표시됨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2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기관 종류 표시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요양병원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요양원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공동생활가정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방문요양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방문목욕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방문간호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baseline="0" err="1">
                          <a:solidFill>
                            <a:schemeClr val="tx1"/>
                          </a:solidFill>
                        </a:rPr>
                        <a:t>주야간보호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baseline="0" err="1">
                          <a:solidFill>
                            <a:schemeClr val="tx1"/>
                          </a:solidFill>
                        </a:rPr>
                        <a:t>단기보호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baseline="0" err="1">
                          <a:solidFill>
                            <a:schemeClr val="tx1"/>
                          </a:solidFill>
                        </a:rPr>
                        <a:t>복지용구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723640"/>
                  </a:ext>
                </a:extLst>
              </a:tr>
              <a:tr h="4336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>
                          <a:latin typeface="맑은 고딕" panose="020B0503020000020004" pitchFamily="50" charset="-127"/>
                          <a:ea typeface="+mn-ea"/>
                        </a:rPr>
                        <a:t>▶ </a:t>
                      </a:r>
                      <a:r>
                        <a:rPr lang="ko-KR" altLang="en-US" sz="800">
                          <a:latin typeface="+mn-ea"/>
                          <a:ea typeface="+mn-ea"/>
                        </a:rPr>
                        <a:t>정렬 </a:t>
                      </a:r>
                      <a:r>
                        <a:rPr lang="ko-KR" altLang="en-US" sz="800">
                          <a:latin typeface="+mn-ea"/>
                        </a:rPr>
                        <a:t>순서</a:t>
                      </a:r>
                      <a:endParaRPr lang="en-US" altLang="ko-KR" sz="800">
                        <a:latin typeface="+mn-ea"/>
                      </a:endParaRPr>
                    </a:p>
                    <a:p>
                      <a:r>
                        <a:rPr lang="en-US" altLang="ko-KR" sz="800">
                          <a:latin typeface="+mn-ea"/>
                        </a:rPr>
                        <a:t>- </a:t>
                      </a:r>
                      <a:r>
                        <a:rPr lang="ko-KR" altLang="en-US" sz="800">
                          <a:latin typeface="+mn-ea"/>
                        </a:rPr>
                        <a:t>인기순 </a:t>
                      </a:r>
                      <a:r>
                        <a:rPr lang="en-US" altLang="ko-KR" sz="800">
                          <a:latin typeface="+mn-ea"/>
                        </a:rPr>
                        <a:t>: </a:t>
                      </a:r>
                      <a:r>
                        <a:rPr lang="ko-KR" altLang="en-US" sz="800">
                          <a:latin typeface="+mn-ea"/>
                        </a:rPr>
                        <a:t>조회수</a:t>
                      </a:r>
                      <a:r>
                        <a:rPr lang="en-US" altLang="ko-KR" sz="800">
                          <a:latin typeface="+mn-ea"/>
                        </a:rPr>
                        <a:t>+</a:t>
                      </a:r>
                      <a:r>
                        <a:rPr lang="ko-KR" altLang="en-US" sz="800">
                          <a:latin typeface="+mn-ea"/>
                        </a:rPr>
                        <a:t>평점</a:t>
                      </a:r>
                      <a:r>
                        <a:rPr lang="en-US" altLang="ko-KR" sz="800">
                          <a:latin typeface="+mn-ea"/>
                        </a:rPr>
                        <a:t>+</a:t>
                      </a:r>
                      <a:r>
                        <a:rPr lang="ko-KR" altLang="en-US" sz="800">
                          <a:latin typeface="+mn-ea"/>
                        </a:rPr>
                        <a:t>리뷰 조합</a:t>
                      </a:r>
                      <a:endParaRPr lang="en-US" altLang="ko-KR" sz="800">
                        <a:latin typeface="+mn-ea"/>
                      </a:endParaRPr>
                    </a:p>
                    <a:p>
                      <a:r>
                        <a:rPr lang="en-US" altLang="ko-KR" sz="800">
                          <a:latin typeface="+mn-ea"/>
                        </a:rPr>
                        <a:t>- </a:t>
                      </a:r>
                      <a:r>
                        <a:rPr lang="ko-KR" altLang="en-US" sz="800" err="1">
                          <a:latin typeface="+mn-ea"/>
                        </a:rPr>
                        <a:t>평점순</a:t>
                      </a:r>
                      <a:endParaRPr lang="en-US" altLang="ko-KR" sz="800">
                        <a:latin typeface="+mn-ea"/>
                      </a:endParaRPr>
                    </a:p>
                    <a:p>
                      <a:r>
                        <a:rPr lang="en-US" altLang="ko-KR" sz="800">
                          <a:latin typeface="+mn-ea"/>
                        </a:rPr>
                        <a:t>- </a:t>
                      </a:r>
                      <a:r>
                        <a:rPr lang="ko-KR" altLang="en-US" sz="800" err="1">
                          <a:latin typeface="+mn-ea"/>
                        </a:rPr>
                        <a:t>리뷰순</a:t>
                      </a:r>
                      <a:endParaRPr lang="en-US" altLang="ko-KR" sz="800">
                        <a:latin typeface="+mn-ea"/>
                      </a:endParaRPr>
                    </a:p>
                    <a:p>
                      <a:r>
                        <a:rPr lang="en-US" altLang="ko-KR" sz="800">
                          <a:latin typeface="+mn-ea"/>
                        </a:rPr>
                        <a:t>- </a:t>
                      </a:r>
                      <a:r>
                        <a:rPr lang="ko-KR" altLang="en-US" sz="800" err="1">
                          <a:latin typeface="+mn-ea"/>
                        </a:rPr>
                        <a:t>등급순</a:t>
                      </a:r>
                      <a:endParaRPr lang="en-US" altLang="ko-KR" sz="800" b="0"/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634079"/>
                  </a:ext>
                </a:extLst>
              </a:tr>
              <a:tr h="2783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줄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20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줄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30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줄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40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줄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50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줄 표시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044451"/>
                  </a:ext>
                </a:extLst>
              </a:tr>
              <a:tr h="2783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페이지 표시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79225"/>
                  </a:ext>
                </a:extLst>
              </a:tr>
              <a:tr h="2783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 err="1">
                          <a:solidFill>
                            <a:schemeClr val="tx1"/>
                          </a:solidFill>
                        </a:rPr>
                        <a:t>현재정원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800" b="0" baseline="0" err="1">
                          <a:solidFill>
                            <a:schemeClr val="tx1"/>
                          </a:solidFill>
                        </a:rPr>
                        <a:t>잔여정원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 표시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33186"/>
                  </a:ext>
                </a:extLst>
              </a:tr>
              <a:tr h="2783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상세보기 연결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724"/>
                  </a:ext>
                </a:extLst>
              </a:tr>
            </a:tbl>
          </a:graphicData>
        </a:graphic>
      </p:graphicFrame>
      <p:sp>
        <p:nvSpPr>
          <p:cNvPr id="38" name="타원형 설명선 37"/>
          <p:cNvSpPr/>
          <p:nvPr/>
        </p:nvSpPr>
        <p:spPr>
          <a:xfrm>
            <a:off x="-35658" y="794973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타원형 설명선 40"/>
          <p:cNvSpPr/>
          <p:nvPr/>
        </p:nvSpPr>
        <p:spPr>
          <a:xfrm>
            <a:off x="3614" y="2897456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9855" y="914855"/>
            <a:ext cx="860321" cy="228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49981" y="2060750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bg1"/>
                </a:solidFill>
                <a:latin typeface="+mn-ea"/>
              </a:rPr>
              <a:t>Q&amp;A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49981" y="3008037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요양시설 조회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6919" y="225315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요양기관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95177" y="225315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평가등급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447239" y="225315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조회수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986385" y="2253158"/>
            <a:ext cx="617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리뷰 평점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688123" y="2501113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688123" y="2829359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870439" y="2566307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>
                <a:solidFill>
                  <a:srgbClr val="0000FF"/>
                </a:solidFill>
              </a:rPr>
              <a:t>강일성모노인요양원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23330" y="2566307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52" name="TextBox 51"/>
          <p:cNvSpPr txBox="1"/>
          <p:nvPr/>
        </p:nvSpPr>
        <p:spPr>
          <a:xfrm>
            <a:off x="5142746" y="2566307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4.8</a:t>
            </a:r>
            <a:endParaRPr lang="ko-KR" altLang="en-US" sz="800"/>
          </a:p>
        </p:txBody>
      </p:sp>
      <p:sp>
        <p:nvSpPr>
          <p:cNvPr id="91" name="TextBox 90"/>
          <p:cNvSpPr txBox="1"/>
          <p:nvPr/>
        </p:nvSpPr>
        <p:spPr>
          <a:xfrm>
            <a:off x="5890009" y="5642420"/>
            <a:ext cx="736099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/>
              <a:t>10</a:t>
            </a:r>
            <a:r>
              <a:rPr lang="ko-KR" altLang="en-US" sz="800"/>
              <a:t>줄 보기 </a:t>
            </a:r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endParaRPr lang="ko-KR" altLang="en-US" sz="8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047" y="5975690"/>
            <a:ext cx="2688384" cy="391736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2198123" y="1455187"/>
            <a:ext cx="568683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시</a:t>
            </a:r>
            <a:r>
              <a:rPr lang="en-US" altLang="ko-KR" sz="800"/>
              <a:t>/</a:t>
            </a:r>
            <a:r>
              <a:rPr lang="ko-KR" altLang="en-US" sz="800"/>
              <a:t>도 </a:t>
            </a:r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endParaRPr lang="ko-KR" altLang="en-US" sz="800"/>
          </a:p>
        </p:txBody>
      </p:sp>
      <p:sp>
        <p:nvSpPr>
          <p:cNvPr id="93" name="직사각형 92"/>
          <p:cNvSpPr/>
          <p:nvPr/>
        </p:nvSpPr>
        <p:spPr>
          <a:xfrm>
            <a:off x="1594338" y="2203939"/>
            <a:ext cx="5105400" cy="42965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형 설명선 96"/>
          <p:cNvSpPr/>
          <p:nvPr/>
        </p:nvSpPr>
        <p:spPr>
          <a:xfrm>
            <a:off x="1984700" y="955586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9" name="타원형 설명선 98"/>
          <p:cNvSpPr/>
          <p:nvPr/>
        </p:nvSpPr>
        <p:spPr>
          <a:xfrm>
            <a:off x="5569477" y="5511693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7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0" name="타원형 설명선 99"/>
          <p:cNvSpPr/>
          <p:nvPr/>
        </p:nvSpPr>
        <p:spPr>
          <a:xfrm>
            <a:off x="2861693" y="5834745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8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650565" y="225315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err="1"/>
              <a:t>리뷰수</a:t>
            </a:r>
            <a:endParaRPr lang="ko-KR" altLang="en-US" sz="800"/>
          </a:p>
        </p:txBody>
      </p:sp>
      <p:sp>
        <p:nvSpPr>
          <p:cNvPr id="104" name="TextBox 103"/>
          <p:cNvSpPr txBox="1"/>
          <p:nvPr/>
        </p:nvSpPr>
        <p:spPr>
          <a:xfrm>
            <a:off x="5790922" y="256630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</a:t>
            </a:r>
            <a:endParaRPr lang="ko-KR" altLang="en-US" sz="800"/>
          </a:p>
        </p:txBody>
      </p:sp>
      <p:sp>
        <p:nvSpPr>
          <p:cNvPr id="115" name="TextBox 114"/>
          <p:cNvSpPr txBox="1"/>
          <p:nvPr/>
        </p:nvSpPr>
        <p:spPr>
          <a:xfrm>
            <a:off x="266391" y="249404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Q&amp;A </a:t>
            </a:r>
            <a:r>
              <a:rPr lang="ko-KR" altLang="en-US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관리 </a:t>
            </a:r>
            <a:r>
              <a:rPr lang="en-US" altLang="ko-KR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(1022)</a:t>
            </a:r>
          </a:p>
          <a:p>
            <a:r>
              <a:rPr lang="en-US" altLang="ko-KR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Q&amp;A </a:t>
            </a:r>
            <a:r>
              <a:rPr lang="ko-KR" altLang="en-US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신고</a:t>
            </a:r>
            <a:r>
              <a:rPr lang="en-US" altLang="ko-KR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 (12)</a:t>
            </a:r>
            <a:endParaRPr lang="ko-KR" altLang="en-US" sz="900"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554211" y="1455187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800"/>
              <a:t>지역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888727" y="1455187"/>
            <a:ext cx="71661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시</a:t>
            </a:r>
            <a:r>
              <a:rPr lang="en-US" altLang="ko-KR" sz="800"/>
              <a:t>/</a:t>
            </a:r>
            <a:r>
              <a:rPr lang="ko-KR" altLang="en-US" sz="800"/>
              <a:t>군</a:t>
            </a:r>
            <a:r>
              <a:rPr lang="en-US" altLang="ko-KR" sz="800"/>
              <a:t>/</a:t>
            </a:r>
            <a:r>
              <a:rPr lang="ko-KR" altLang="en-US" sz="800"/>
              <a:t>구 </a:t>
            </a:r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endParaRPr lang="ko-KR" altLang="en-US" sz="800"/>
          </a:p>
        </p:txBody>
      </p:sp>
      <p:sp>
        <p:nvSpPr>
          <p:cNvPr id="101" name="TextBox 100"/>
          <p:cNvSpPr txBox="1"/>
          <p:nvPr/>
        </p:nvSpPr>
        <p:spPr>
          <a:xfrm>
            <a:off x="3804498" y="1455187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■ 기관 </a:t>
            </a:r>
            <a:r>
              <a:rPr lang="ko-KR" altLang="en-US" sz="800"/>
              <a:t>종류 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641233" y="1455187"/>
            <a:ext cx="71661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전체          </a:t>
            </a:r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endParaRPr lang="ko-KR" altLang="en-US" sz="800"/>
          </a:p>
        </p:txBody>
      </p:sp>
      <p:sp>
        <p:nvSpPr>
          <p:cNvPr id="122" name="TextBox 121"/>
          <p:cNvSpPr txBox="1"/>
          <p:nvPr/>
        </p:nvSpPr>
        <p:spPr>
          <a:xfrm>
            <a:off x="1554211" y="1151516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800" err="1"/>
              <a:t>기관명</a:t>
            </a:r>
            <a:endParaRPr lang="ko-KR" altLang="en-US" sz="800"/>
          </a:p>
        </p:txBody>
      </p:sp>
      <p:sp>
        <p:nvSpPr>
          <p:cNvPr id="123" name="TextBox 122"/>
          <p:cNvSpPr txBox="1"/>
          <p:nvPr/>
        </p:nvSpPr>
        <p:spPr>
          <a:xfrm>
            <a:off x="2198123" y="1139684"/>
            <a:ext cx="1407222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800"/>
          </a:p>
        </p:txBody>
      </p:sp>
      <p:sp>
        <p:nvSpPr>
          <p:cNvPr id="124" name="직사각형 123"/>
          <p:cNvSpPr/>
          <p:nvPr/>
        </p:nvSpPr>
        <p:spPr>
          <a:xfrm>
            <a:off x="5947990" y="1455187"/>
            <a:ext cx="751747" cy="2154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bg1"/>
                </a:solidFill>
                <a:latin typeface="+mn-ea"/>
              </a:rPr>
              <a:t>검색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187350" y="1934414"/>
            <a:ext cx="5645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/>
              <a:t>인기순 </a:t>
            </a:r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700"/>
          </a:p>
        </p:txBody>
      </p:sp>
      <p:sp>
        <p:nvSpPr>
          <p:cNvPr id="126" name="TextBox 125"/>
          <p:cNvSpPr txBox="1"/>
          <p:nvPr/>
        </p:nvSpPr>
        <p:spPr>
          <a:xfrm>
            <a:off x="6143008" y="225315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err="1"/>
              <a:t>답글수</a:t>
            </a:r>
            <a:endParaRPr lang="ko-KR" altLang="en-US" sz="800"/>
          </a:p>
        </p:txBody>
      </p:sp>
      <p:sp>
        <p:nvSpPr>
          <p:cNvPr id="127" name="TextBox 126"/>
          <p:cNvSpPr txBox="1"/>
          <p:nvPr/>
        </p:nvSpPr>
        <p:spPr>
          <a:xfrm>
            <a:off x="6271248" y="256630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</a:t>
            </a:r>
            <a:endParaRPr lang="ko-KR" altLang="en-US" sz="800"/>
          </a:p>
        </p:txBody>
      </p:sp>
      <p:sp>
        <p:nvSpPr>
          <p:cNvPr id="45" name="TextBox 44"/>
          <p:cNvSpPr txBox="1"/>
          <p:nvPr/>
        </p:nvSpPr>
        <p:spPr>
          <a:xfrm>
            <a:off x="3266582" y="2566307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B</a:t>
            </a:r>
            <a:endParaRPr lang="ko-KR" altLang="en-US" sz="800"/>
          </a:p>
        </p:txBody>
      </p:sp>
      <p:sp>
        <p:nvSpPr>
          <p:cNvPr id="46" name="TextBox 45"/>
          <p:cNvSpPr txBox="1"/>
          <p:nvPr/>
        </p:nvSpPr>
        <p:spPr>
          <a:xfrm>
            <a:off x="3856684" y="225315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정원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827099" y="2566307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34 / 3</a:t>
            </a:r>
            <a:endParaRPr lang="ko-KR" altLang="en-US" sz="800"/>
          </a:p>
        </p:txBody>
      </p:sp>
      <p:cxnSp>
        <p:nvCxnSpPr>
          <p:cNvPr id="48" name="직선 연결선 47"/>
          <p:cNvCxnSpPr/>
          <p:nvPr/>
        </p:nvCxnSpPr>
        <p:spPr>
          <a:xfrm>
            <a:off x="1688123" y="3157240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870439" y="2894188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>
                <a:solidFill>
                  <a:srgbClr val="0000FF"/>
                </a:solidFill>
              </a:rPr>
              <a:t>강일성모노인요양원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523330" y="289418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54" name="TextBox 53"/>
          <p:cNvSpPr txBox="1"/>
          <p:nvPr/>
        </p:nvSpPr>
        <p:spPr>
          <a:xfrm>
            <a:off x="5142746" y="289418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4.8</a:t>
            </a:r>
            <a:endParaRPr lang="ko-KR" altLang="en-US" sz="800"/>
          </a:p>
        </p:txBody>
      </p:sp>
      <p:sp>
        <p:nvSpPr>
          <p:cNvPr id="55" name="TextBox 54"/>
          <p:cNvSpPr txBox="1"/>
          <p:nvPr/>
        </p:nvSpPr>
        <p:spPr>
          <a:xfrm>
            <a:off x="5790922" y="289418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</a:t>
            </a:r>
            <a:endParaRPr lang="ko-KR" altLang="en-US" sz="800"/>
          </a:p>
        </p:txBody>
      </p:sp>
      <p:sp>
        <p:nvSpPr>
          <p:cNvPr id="56" name="TextBox 55"/>
          <p:cNvSpPr txBox="1"/>
          <p:nvPr/>
        </p:nvSpPr>
        <p:spPr>
          <a:xfrm>
            <a:off x="6271248" y="289418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</a:t>
            </a:r>
            <a:endParaRPr lang="ko-KR" altLang="en-US" sz="800"/>
          </a:p>
        </p:txBody>
      </p:sp>
      <p:sp>
        <p:nvSpPr>
          <p:cNvPr id="57" name="TextBox 56"/>
          <p:cNvSpPr txBox="1"/>
          <p:nvPr/>
        </p:nvSpPr>
        <p:spPr>
          <a:xfrm>
            <a:off x="3266582" y="2894188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B</a:t>
            </a:r>
            <a:endParaRPr lang="ko-KR" altLang="en-US" sz="800"/>
          </a:p>
        </p:txBody>
      </p:sp>
      <p:sp>
        <p:nvSpPr>
          <p:cNvPr id="58" name="TextBox 57"/>
          <p:cNvSpPr txBox="1"/>
          <p:nvPr/>
        </p:nvSpPr>
        <p:spPr>
          <a:xfrm>
            <a:off x="3827099" y="2894188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34 / 3</a:t>
            </a:r>
            <a:endParaRPr lang="ko-KR" altLang="en-US" sz="800"/>
          </a:p>
        </p:txBody>
      </p:sp>
      <p:cxnSp>
        <p:nvCxnSpPr>
          <p:cNvPr id="59" name="직선 연결선 58"/>
          <p:cNvCxnSpPr/>
          <p:nvPr/>
        </p:nvCxnSpPr>
        <p:spPr>
          <a:xfrm>
            <a:off x="1688123" y="3479419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870439" y="3216367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>
                <a:solidFill>
                  <a:srgbClr val="0000FF"/>
                </a:solidFill>
              </a:rPr>
              <a:t>강일성모노인요양원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523330" y="3216367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62" name="TextBox 61"/>
          <p:cNvSpPr txBox="1"/>
          <p:nvPr/>
        </p:nvSpPr>
        <p:spPr>
          <a:xfrm>
            <a:off x="5142746" y="3216367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4.8</a:t>
            </a:r>
            <a:endParaRPr lang="ko-KR" altLang="en-US" sz="800"/>
          </a:p>
        </p:txBody>
      </p:sp>
      <p:sp>
        <p:nvSpPr>
          <p:cNvPr id="63" name="TextBox 62"/>
          <p:cNvSpPr txBox="1"/>
          <p:nvPr/>
        </p:nvSpPr>
        <p:spPr>
          <a:xfrm>
            <a:off x="5790922" y="321636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</a:t>
            </a:r>
            <a:endParaRPr lang="ko-KR" altLang="en-US" sz="800"/>
          </a:p>
        </p:txBody>
      </p:sp>
      <p:sp>
        <p:nvSpPr>
          <p:cNvPr id="64" name="TextBox 63"/>
          <p:cNvSpPr txBox="1"/>
          <p:nvPr/>
        </p:nvSpPr>
        <p:spPr>
          <a:xfrm>
            <a:off x="6271248" y="321636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</a:t>
            </a:r>
            <a:endParaRPr lang="ko-KR" altLang="en-US" sz="800"/>
          </a:p>
        </p:txBody>
      </p:sp>
      <p:sp>
        <p:nvSpPr>
          <p:cNvPr id="65" name="TextBox 64"/>
          <p:cNvSpPr txBox="1"/>
          <p:nvPr/>
        </p:nvSpPr>
        <p:spPr>
          <a:xfrm>
            <a:off x="3266582" y="3216367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B</a:t>
            </a:r>
            <a:endParaRPr lang="ko-KR" altLang="en-US" sz="800"/>
          </a:p>
        </p:txBody>
      </p:sp>
      <p:sp>
        <p:nvSpPr>
          <p:cNvPr id="66" name="TextBox 65"/>
          <p:cNvSpPr txBox="1"/>
          <p:nvPr/>
        </p:nvSpPr>
        <p:spPr>
          <a:xfrm>
            <a:off x="3827099" y="3216367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34 / 3</a:t>
            </a:r>
            <a:endParaRPr lang="ko-KR" altLang="en-US" sz="800"/>
          </a:p>
        </p:txBody>
      </p:sp>
      <p:cxnSp>
        <p:nvCxnSpPr>
          <p:cNvPr id="67" name="직선 연결선 66"/>
          <p:cNvCxnSpPr/>
          <p:nvPr/>
        </p:nvCxnSpPr>
        <p:spPr>
          <a:xfrm>
            <a:off x="1688123" y="3796857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870439" y="3533805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>
                <a:solidFill>
                  <a:srgbClr val="0000FF"/>
                </a:solidFill>
              </a:rPr>
              <a:t>강일성모노인요양원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23330" y="3533805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70" name="TextBox 69"/>
          <p:cNvSpPr txBox="1"/>
          <p:nvPr/>
        </p:nvSpPr>
        <p:spPr>
          <a:xfrm>
            <a:off x="5142746" y="3533805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4.8</a:t>
            </a:r>
            <a:endParaRPr lang="ko-KR" altLang="en-US" sz="800"/>
          </a:p>
        </p:txBody>
      </p:sp>
      <p:sp>
        <p:nvSpPr>
          <p:cNvPr id="71" name="TextBox 70"/>
          <p:cNvSpPr txBox="1"/>
          <p:nvPr/>
        </p:nvSpPr>
        <p:spPr>
          <a:xfrm>
            <a:off x="5790922" y="353380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</a:t>
            </a:r>
            <a:endParaRPr lang="ko-KR" altLang="en-US" sz="800"/>
          </a:p>
        </p:txBody>
      </p:sp>
      <p:sp>
        <p:nvSpPr>
          <p:cNvPr id="72" name="TextBox 71"/>
          <p:cNvSpPr txBox="1"/>
          <p:nvPr/>
        </p:nvSpPr>
        <p:spPr>
          <a:xfrm>
            <a:off x="6271248" y="353380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</a:t>
            </a:r>
            <a:endParaRPr lang="ko-KR" altLang="en-US" sz="800"/>
          </a:p>
        </p:txBody>
      </p:sp>
      <p:sp>
        <p:nvSpPr>
          <p:cNvPr id="73" name="TextBox 72"/>
          <p:cNvSpPr txBox="1"/>
          <p:nvPr/>
        </p:nvSpPr>
        <p:spPr>
          <a:xfrm>
            <a:off x="3266582" y="3533805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B</a:t>
            </a:r>
            <a:endParaRPr lang="ko-KR" altLang="en-US" sz="800"/>
          </a:p>
        </p:txBody>
      </p:sp>
      <p:sp>
        <p:nvSpPr>
          <p:cNvPr id="74" name="TextBox 73"/>
          <p:cNvSpPr txBox="1"/>
          <p:nvPr/>
        </p:nvSpPr>
        <p:spPr>
          <a:xfrm>
            <a:off x="3827099" y="353380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34 / 3</a:t>
            </a:r>
            <a:endParaRPr lang="ko-KR" altLang="en-US" sz="800"/>
          </a:p>
        </p:txBody>
      </p:sp>
      <p:cxnSp>
        <p:nvCxnSpPr>
          <p:cNvPr id="75" name="직선 연결선 74"/>
          <p:cNvCxnSpPr/>
          <p:nvPr/>
        </p:nvCxnSpPr>
        <p:spPr>
          <a:xfrm>
            <a:off x="1688123" y="4119422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870439" y="3856370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>
                <a:solidFill>
                  <a:srgbClr val="0000FF"/>
                </a:solidFill>
              </a:rPr>
              <a:t>강일성모노인요양원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523330" y="3856370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78" name="TextBox 77"/>
          <p:cNvSpPr txBox="1"/>
          <p:nvPr/>
        </p:nvSpPr>
        <p:spPr>
          <a:xfrm>
            <a:off x="5142746" y="385637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4.8</a:t>
            </a:r>
            <a:endParaRPr lang="ko-KR" altLang="en-US" sz="800"/>
          </a:p>
        </p:txBody>
      </p:sp>
      <p:sp>
        <p:nvSpPr>
          <p:cNvPr id="79" name="TextBox 78"/>
          <p:cNvSpPr txBox="1"/>
          <p:nvPr/>
        </p:nvSpPr>
        <p:spPr>
          <a:xfrm>
            <a:off x="5790922" y="385637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</a:t>
            </a:r>
            <a:endParaRPr lang="ko-KR" altLang="en-US" sz="800"/>
          </a:p>
        </p:txBody>
      </p:sp>
      <p:sp>
        <p:nvSpPr>
          <p:cNvPr id="80" name="TextBox 79"/>
          <p:cNvSpPr txBox="1"/>
          <p:nvPr/>
        </p:nvSpPr>
        <p:spPr>
          <a:xfrm>
            <a:off x="6271248" y="385637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</a:t>
            </a:r>
            <a:endParaRPr lang="ko-KR" altLang="en-US" sz="800"/>
          </a:p>
        </p:txBody>
      </p:sp>
      <p:sp>
        <p:nvSpPr>
          <p:cNvPr id="81" name="TextBox 80"/>
          <p:cNvSpPr txBox="1"/>
          <p:nvPr/>
        </p:nvSpPr>
        <p:spPr>
          <a:xfrm>
            <a:off x="3266582" y="385637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B</a:t>
            </a:r>
            <a:endParaRPr lang="ko-KR" altLang="en-US" sz="800"/>
          </a:p>
        </p:txBody>
      </p:sp>
      <p:sp>
        <p:nvSpPr>
          <p:cNvPr id="82" name="TextBox 81"/>
          <p:cNvSpPr txBox="1"/>
          <p:nvPr/>
        </p:nvSpPr>
        <p:spPr>
          <a:xfrm>
            <a:off x="3827099" y="3856370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34 / 3</a:t>
            </a:r>
            <a:endParaRPr lang="ko-KR" altLang="en-US" sz="800"/>
          </a:p>
        </p:txBody>
      </p:sp>
      <p:cxnSp>
        <p:nvCxnSpPr>
          <p:cNvPr id="83" name="직선 연결선 82"/>
          <p:cNvCxnSpPr/>
          <p:nvPr/>
        </p:nvCxnSpPr>
        <p:spPr>
          <a:xfrm>
            <a:off x="1688123" y="4441986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870439" y="4178934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>
                <a:solidFill>
                  <a:srgbClr val="0000FF"/>
                </a:solidFill>
              </a:rPr>
              <a:t>강일성모노인요양원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523330" y="4178934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86" name="TextBox 85"/>
          <p:cNvSpPr txBox="1"/>
          <p:nvPr/>
        </p:nvSpPr>
        <p:spPr>
          <a:xfrm>
            <a:off x="5142746" y="4178934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4.8</a:t>
            </a:r>
            <a:endParaRPr lang="ko-KR" altLang="en-US" sz="800"/>
          </a:p>
        </p:txBody>
      </p:sp>
      <p:sp>
        <p:nvSpPr>
          <p:cNvPr id="87" name="TextBox 86"/>
          <p:cNvSpPr txBox="1"/>
          <p:nvPr/>
        </p:nvSpPr>
        <p:spPr>
          <a:xfrm>
            <a:off x="5790922" y="417893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</a:t>
            </a:r>
            <a:endParaRPr lang="ko-KR" altLang="en-US" sz="800"/>
          </a:p>
        </p:txBody>
      </p:sp>
      <p:sp>
        <p:nvSpPr>
          <p:cNvPr id="88" name="TextBox 87"/>
          <p:cNvSpPr txBox="1"/>
          <p:nvPr/>
        </p:nvSpPr>
        <p:spPr>
          <a:xfrm>
            <a:off x="6271248" y="417893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</a:t>
            </a:r>
            <a:endParaRPr lang="ko-KR" altLang="en-US" sz="800"/>
          </a:p>
        </p:txBody>
      </p:sp>
      <p:sp>
        <p:nvSpPr>
          <p:cNvPr id="89" name="TextBox 88"/>
          <p:cNvSpPr txBox="1"/>
          <p:nvPr/>
        </p:nvSpPr>
        <p:spPr>
          <a:xfrm>
            <a:off x="3266582" y="4178934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B</a:t>
            </a:r>
            <a:endParaRPr lang="ko-KR" altLang="en-US" sz="800"/>
          </a:p>
        </p:txBody>
      </p:sp>
      <p:sp>
        <p:nvSpPr>
          <p:cNvPr id="90" name="TextBox 89"/>
          <p:cNvSpPr txBox="1"/>
          <p:nvPr/>
        </p:nvSpPr>
        <p:spPr>
          <a:xfrm>
            <a:off x="3827099" y="4178934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34 / 3</a:t>
            </a:r>
            <a:endParaRPr lang="ko-KR" altLang="en-US" sz="800"/>
          </a:p>
        </p:txBody>
      </p:sp>
      <p:cxnSp>
        <p:nvCxnSpPr>
          <p:cNvPr id="96" name="직선 연결선 95"/>
          <p:cNvCxnSpPr/>
          <p:nvPr/>
        </p:nvCxnSpPr>
        <p:spPr>
          <a:xfrm>
            <a:off x="1688123" y="4763241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870439" y="4500189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>
                <a:solidFill>
                  <a:srgbClr val="0000FF"/>
                </a:solidFill>
              </a:rPr>
              <a:t>강일성모노인요양원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523330" y="4500189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105" name="TextBox 104"/>
          <p:cNvSpPr txBox="1"/>
          <p:nvPr/>
        </p:nvSpPr>
        <p:spPr>
          <a:xfrm>
            <a:off x="5142746" y="4500189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4.8</a:t>
            </a:r>
            <a:endParaRPr lang="ko-KR" altLang="en-US" sz="800"/>
          </a:p>
        </p:txBody>
      </p:sp>
      <p:sp>
        <p:nvSpPr>
          <p:cNvPr id="106" name="TextBox 105"/>
          <p:cNvSpPr txBox="1"/>
          <p:nvPr/>
        </p:nvSpPr>
        <p:spPr>
          <a:xfrm>
            <a:off x="5790922" y="450018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</a:t>
            </a:r>
            <a:endParaRPr lang="ko-KR" altLang="en-US" sz="800"/>
          </a:p>
        </p:txBody>
      </p:sp>
      <p:sp>
        <p:nvSpPr>
          <p:cNvPr id="107" name="TextBox 106"/>
          <p:cNvSpPr txBox="1"/>
          <p:nvPr/>
        </p:nvSpPr>
        <p:spPr>
          <a:xfrm>
            <a:off x="6271248" y="450018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</a:t>
            </a:r>
            <a:endParaRPr lang="ko-KR" altLang="en-US" sz="800"/>
          </a:p>
        </p:txBody>
      </p:sp>
      <p:sp>
        <p:nvSpPr>
          <p:cNvPr id="108" name="TextBox 107"/>
          <p:cNvSpPr txBox="1"/>
          <p:nvPr/>
        </p:nvSpPr>
        <p:spPr>
          <a:xfrm>
            <a:off x="3266582" y="4500189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B</a:t>
            </a:r>
            <a:endParaRPr lang="ko-KR" altLang="en-US" sz="800"/>
          </a:p>
        </p:txBody>
      </p:sp>
      <p:sp>
        <p:nvSpPr>
          <p:cNvPr id="109" name="TextBox 108"/>
          <p:cNvSpPr txBox="1"/>
          <p:nvPr/>
        </p:nvSpPr>
        <p:spPr>
          <a:xfrm>
            <a:off x="3827099" y="4500189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34 / 3</a:t>
            </a:r>
            <a:endParaRPr lang="ko-KR" altLang="en-US" sz="800"/>
          </a:p>
        </p:txBody>
      </p:sp>
      <p:cxnSp>
        <p:nvCxnSpPr>
          <p:cNvPr id="110" name="직선 연결선 109"/>
          <p:cNvCxnSpPr/>
          <p:nvPr/>
        </p:nvCxnSpPr>
        <p:spPr>
          <a:xfrm>
            <a:off x="1688123" y="5084495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870439" y="4821443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>
                <a:solidFill>
                  <a:srgbClr val="0000FF"/>
                </a:solidFill>
              </a:rPr>
              <a:t>강일성모노인요양원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523330" y="4821443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113" name="TextBox 112"/>
          <p:cNvSpPr txBox="1"/>
          <p:nvPr/>
        </p:nvSpPr>
        <p:spPr>
          <a:xfrm>
            <a:off x="5142746" y="4821443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4.8</a:t>
            </a:r>
            <a:endParaRPr lang="ko-KR" altLang="en-US" sz="800"/>
          </a:p>
        </p:txBody>
      </p:sp>
      <p:sp>
        <p:nvSpPr>
          <p:cNvPr id="114" name="TextBox 113"/>
          <p:cNvSpPr txBox="1"/>
          <p:nvPr/>
        </p:nvSpPr>
        <p:spPr>
          <a:xfrm>
            <a:off x="5790922" y="482144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</a:t>
            </a:r>
            <a:endParaRPr lang="ko-KR" altLang="en-US" sz="800"/>
          </a:p>
        </p:txBody>
      </p:sp>
      <p:sp>
        <p:nvSpPr>
          <p:cNvPr id="117" name="TextBox 116"/>
          <p:cNvSpPr txBox="1"/>
          <p:nvPr/>
        </p:nvSpPr>
        <p:spPr>
          <a:xfrm>
            <a:off x="6271248" y="482144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</a:t>
            </a:r>
            <a:endParaRPr lang="ko-KR" altLang="en-US" sz="800"/>
          </a:p>
        </p:txBody>
      </p:sp>
      <p:sp>
        <p:nvSpPr>
          <p:cNvPr id="118" name="TextBox 117"/>
          <p:cNvSpPr txBox="1"/>
          <p:nvPr/>
        </p:nvSpPr>
        <p:spPr>
          <a:xfrm>
            <a:off x="3266582" y="4821443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B</a:t>
            </a:r>
            <a:endParaRPr lang="ko-KR" altLang="en-US" sz="800"/>
          </a:p>
        </p:txBody>
      </p:sp>
      <p:sp>
        <p:nvSpPr>
          <p:cNvPr id="119" name="TextBox 118"/>
          <p:cNvSpPr txBox="1"/>
          <p:nvPr/>
        </p:nvSpPr>
        <p:spPr>
          <a:xfrm>
            <a:off x="3827099" y="4821443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34 / 3</a:t>
            </a:r>
            <a:endParaRPr lang="ko-KR" altLang="en-US" sz="800"/>
          </a:p>
        </p:txBody>
      </p:sp>
      <p:cxnSp>
        <p:nvCxnSpPr>
          <p:cNvPr id="120" name="직선 연결선 119"/>
          <p:cNvCxnSpPr/>
          <p:nvPr/>
        </p:nvCxnSpPr>
        <p:spPr>
          <a:xfrm>
            <a:off x="1688123" y="5395156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870439" y="5132104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>
                <a:solidFill>
                  <a:srgbClr val="0000FF"/>
                </a:solidFill>
              </a:rPr>
              <a:t>강일성모노인요양원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4523330" y="5132104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129" name="TextBox 128"/>
          <p:cNvSpPr txBox="1"/>
          <p:nvPr/>
        </p:nvSpPr>
        <p:spPr>
          <a:xfrm>
            <a:off x="5142746" y="5132104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4.8</a:t>
            </a:r>
            <a:endParaRPr lang="ko-KR" altLang="en-US" sz="800"/>
          </a:p>
        </p:txBody>
      </p:sp>
      <p:sp>
        <p:nvSpPr>
          <p:cNvPr id="130" name="TextBox 129"/>
          <p:cNvSpPr txBox="1"/>
          <p:nvPr/>
        </p:nvSpPr>
        <p:spPr>
          <a:xfrm>
            <a:off x="5790922" y="513210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</a:t>
            </a:r>
            <a:endParaRPr lang="ko-KR" altLang="en-US" sz="800"/>
          </a:p>
        </p:txBody>
      </p:sp>
      <p:sp>
        <p:nvSpPr>
          <p:cNvPr id="131" name="TextBox 130"/>
          <p:cNvSpPr txBox="1"/>
          <p:nvPr/>
        </p:nvSpPr>
        <p:spPr>
          <a:xfrm>
            <a:off x="6271248" y="513210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</a:t>
            </a:r>
            <a:endParaRPr lang="ko-KR" altLang="en-US" sz="800"/>
          </a:p>
        </p:txBody>
      </p:sp>
      <p:sp>
        <p:nvSpPr>
          <p:cNvPr id="132" name="TextBox 131"/>
          <p:cNvSpPr txBox="1"/>
          <p:nvPr/>
        </p:nvSpPr>
        <p:spPr>
          <a:xfrm>
            <a:off x="3266582" y="5132104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B</a:t>
            </a:r>
            <a:endParaRPr lang="ko-KR" altLang="en-US" sz="800"/>
          </a:p>
        </p:txBody>
      </p:sp>
      <p:sp>
        <p:nvSpPr>
          <p:cNvPr id="133" name="TextBox 132"/>
          <p:cNvSpPr txBox="1"/>
          <p:nvPr/>
        </p:nvSpPr>
        <p:spPr>
          <a:xfrm>
            <a:off x="3827099" y="5132104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34 / 3</a:t>
            </a:r>
            <a:endParaRPr lang="ko-KR" altLang="en-US" sz="800"/>
          </a:p>
        </p:txBody>
      </p:sp>
      <p:sp>
        <p:nvSpPr>
          <p:cNvPr id="134" name="타원형 설명선 133"/>
          <p:cNvSpPr/>
          <p:nvPr/>
        </p:nvSpPr>
        <p:spPr>
          <a:xfrm>
            <a:off x="1984700" y="1263645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5" name="타원형 설명선 134"/>
          <p:cNvSpPr/>
          <p:nvPr/>
        </p:nvSpPr>
        <p:spPr>
          <a:xfrm>
            <a:off x="4463531" y="1263645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6" name="타원형 설명선 135"/>
          <p:cNvSpPr/>
          <p:nvPr/>
        </p:nvSpPr>
        <p:spPr>
          <a:xfrm>
            <a:off x="6038540" y="1767199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6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7" name="타원형 설명선 136"/>
          <p:cNvSpPr/>
          <p:nvPr/>
        </p:nvSpPr>
        <p:spPr>
          <a:xfrm>
            <a:off x="3677012" y="2446784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9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8" name="타원형 설명선 137"/>
          <p:cNvSpPr/>
          <p:nvPr/>
        </p:nvSpPr>
        <p:spPr>
          <a:xfrm>
            <a:off x="1712634" y="2446784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10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249981" y="3643270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회원관리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63800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8954" y="826476"/>
            <a:ext cx="6725626" cy="60315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Admin - </a:t>
            </a:r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요양시설 조회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47103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722651"/>
              </p:ext>
            </p:extLst>
          </p:nvPr>
        </p:nvGraphicFramePr>
        <p:xfrm>
          <a:off x="6911934" y="826476"/>
          <a:ext cx="2097251" cy="335984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219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요양시설 관리자 </a:t>
                      </a: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콘텐츠 보기</a:t>
                      </a: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관리자 계정 표시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파노라마 사진 수정하기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/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764223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25534" y="826477"/>
            <a:ext cx="6729046" cy="3871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가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bg1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68033" y="929077"/>
            <a:ext cx="5886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관리자</a:t>
            </a:r>
            <a:r>
              <a:rPr lang="en-US" altLang="ko-KR" sz="700" b="1">
                <a:solidFill>
                  <a:schemeClr val="bg1"/>
                </a:solidFill>
              </a:rPr>
              <a:t>1</a:t>
            </a:r>
            <a:r>
              <a:rPr lang="ko-KR" altLang="en-US" sz="700" b="1">
                <a:solidFill>
                  <a:schemeClr val="bg1"/>
                </a:solidFill>
              </a:rPr>
              <a:t>님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901676" y="1772253"/>
            <a:ext cx="3326129" cy="173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974871" y="1869647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u="sng">
                <a:solidFill>
                  <a:schemeClr val="accent5"/>
                </a:solidFill>
                <a:latin typeface="+mn-ea"/>
              </a:rPr>
              <a:t>희망주야간보호센터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537" y="2377478"/>
            <a:ext cx="1693011" cy="95050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974871" y="2070283"/>
            <a:ext cx="184377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u="sng">
                <a:solidFill>
                  <a:schemeClr val="accent5"/>
                </a:solidFill>
                <a:latin typeface="+mn-ea"/>
              </a:rPr>
              <a:t>서울특별시 구로구 중앙로 </a:t>
            </a:r>
            <a:r>
              <a:rPr lang="en-US" altLang="ko-KR" sz="600" b="1" u="sng">
                <a:solidFill>
                  <a:schemeClr val="accent5"/>
                </a:solidFill>
                <a:latin typeface="+mn-ea"/>
              </a:rPr>
              <a:t>79(</a:t>
            </a:r>
            <a:r>
              <a:rPr lang="ko-KR" altLang="en-US" sz="600" b="1" u="sng">
                <a:solidFill>
                  <a:schemeClr val="accent5"/>
                </a:solidFill>
                <a:latin typeface="+mn-ea"/>
              </a:rPr>
              <a:t>고척동</a:t>
            </a:r>
            <a:r>
              <a:rPr lang="en-US" altLang="ko-KR" sz="600" b="1" u="sng">
                <a:solidFill>
                  <a:schemeClr val="accent5"/>
                </a:solidFill>
                <a:latin typeface="+mn-ea"/>
              </a:rPr>
              <a:t>, </a:t>
            </a:r>
            <a:r>
              <a:rPr lang="ko-KR" altLang="en-US" sz="600" b="1" u="sng">
                <a:solidFill>
                  <a:schemeClr val="accent5"/>
                </a:solidFill>
                <a:latin typeface="+mn-ea"/>
              </a:rPr>
              <a:t>고척교회</a:t>
            </a:r>
            <a:r>
              <a:rPr lang="en-US" altLang="ko-KR" sz="600" b="1" u="sng">
                <a:solidFill>
                  <a:schemeClr val="accent5"/>
                </a:solidFill>
                <a:latin typeface="+mn-ea"/>
              </a:rPr>
              <a:t>)</a:t>
            </a:r>
            <a:endParaRPr lang="ko-KR" altLang="en-US" sz="600" b="1" u="sng">
              <a:solidFill>
                <a:schemeClr val="accent5"/>
              </a:solidFill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854055" y="1896036"/>
            <a:ext cx="12923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급여종류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주야간보호</a:t>
            </a:r>
            <a:endParaRPr lang="en-US" altLang="ko-KR" sz="700" b="1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평가결과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B 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등급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(2016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년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현재정원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34 / 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잔여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전화번호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en-US" altLang="ko-KR" sz="700" b="1" u="sng">
                <a:solidFill>
                  <a:schemeClr val="accent5"/>
                </a:solidFill>
                <a:latin typeface="+mn-ea"/>
              </a:rPr>
              <a:t>02-2681-0692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887419" y="2721332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★★★★★ </a:t>
            </a:r>
            <a:r>
              <a:rPr lang="en-US" altLang="ko-KR" sz="120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4.8</a:t>
            </a:r>
            <a:endParaRPr lang="ko-KR" altLang="en-US" sz="1200"/>
          </a:p>
        </p:txBody>
      </p:sp>
      <p:sp>
        <p:nvSpPr>
          <p:cNvPr id="62" name="TextBox 61"/>
          <p:cNvSpPr txBox="1"/>
          <p:nvPr/>
        </p:nvSpPr>
        <p:spPr>
          <a:xfrm>
            <a:off x="3940318" y="3086554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>
                <a:solidFill>
                  <a:schemeClr val="accent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리뷰 </a:t>
            </a:r>
            <a:r>
              <a:rPr lang="en-US" altLang="ko-KR" sz="900" u="sng">
                <a:solidFill>
                  <a:schemeClr val="accent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10 | </a:t>
            </a:r>
            <a:r>
              <a:rPr lang="ko-KR" altLang="en-US" sz="900" u="sng">
                <a:solidFill>
                  <a:schemeClr val="accent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답글 </a:t>
            </a:r>
            <a:r>
              <a:rPr lang="en-US" altLang="ko-KR" sz="900" u="sng">
                <a:solidFill>
                  <a:schemeClr val="accent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8</a:t>
            </a:r>
            <a:endParaRPr lang="ko-KR" altLang="en-US" sz="900" u="sng">
              <a:solidFill>
                <a:schemeClr val="accent5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897064" y="1511641"/>
            <a:ext cx="670289" cy="257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기본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2561613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평가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227290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896451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4557516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인터뷰</a:t>
            </a: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7" y="3884522"/>
            <a:ext cx="6509744" cy="2094247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1897064" y="3606922"/>
            <a:ext cx="23423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>
                <a:latin typeface="+mn-ea"/>
              </a:rPr>
              <a:t>직접 방문한 것 </a:t>
            </a:r>
            <a:r>
              <a:rPr lang="ko-KR" altLang="en-US" sz="700" b="1" err="1">
                <a:latin typeface="+mn-ea"/>
              </a:rPr>
              <a:t>처럼</a:t>
            </a:r>
            <a:r>
              <a:rPr lang="en-US" altLang="ko-KR" sz="700" b="1">
                <a:latin typeface="+mn-ea"/>
              </a:rPr>
              <a:t>, </a:t>
            </a:r>
            <a:r>
              <a:rPr lang="ko-KR" altLang="en-US" sz="700" b="1">
                <a:latin typeface="+mn-ea"/>
              </a:rPr>
              <a:t>파노라마 사진으로 확인 하세요</a:t>
            </a:r>
            <a:r>
              <a:rPr lang="en-US" altLang="ko-KR" sz="700" b="1">
                <a:latin typeface="+mn-ea"/>
              </a:rPr>
              <a:t>.</a:t>
            </a:r>
            <a:endParaRPr lang="ko-KR" altLang="en-US" sz="700" b="1"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720392" y="6101010"/>
            <a:ext cx="670289" cy="376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사진</a:t>
            </a:r>
            <a:r>
              <a:rPr lang="en-US" altLang="ko-KR" sz="900" b="1">
                <a:solidFill>
                  <a:schemeClr val="tx1"/>
                </a:solidFill>
              </a:rPr>
              <a:t>1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470669" y="6101010"/>
            <a:ext cx="670289" cy="376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사진</a:t>
            </a:r>
            <a:r>
              <a:rPr lang="en-US" altLang="ko-KR" sz="900" b="1">
                <a:solidFill>
                  <a:schemeClr val="tx1"/>
                </a:solidFill>
              </a:rPr>
              <a:t>2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220946" y="6101010"/>
            <a:ext cx="670289" cy="376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사진</a:t>
            </a:r>
            <a:r>
              <a:rPr lang="en-US" altLang="ko-KR" sz="900" b="1">
                <a:solidFill>
                  <a:schemeClr val="tx1"/>
                </a:solidFill>
              </a:rPr>
              <a:t>3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971223" y="6101010"/>
            <a:ext cx="670289" cy="376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사진</a:t>
            </a:r>
            <a:r>
              <a:rPr lang="en-US" altLang="ko-KR" sz="900" b="1">
                <a:solidFill>
                  <a:schemeClr val="tx1"/>
                </a:solidFill>
              </a:rPr>
              <a:t>4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715988" y="6101010"/>
            <a:ext cx="670289" cy="376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사진</a:t>
            </a:r>
            <a:r>
              <a:rPr lang="en-US" altLang="ko-KR" sz="900" b="1">
                <a:solidFill>
                  <a:schemeClr val="tx1"/>
                </a:solidFill>
              </a:rPr>
              <a:t>5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4" name="갈매기형 수장 3"/>
          <p:cNvSpPr/>
          <p:nvPr/>
        </p:nvSpPr>
        <p:spPr>
          <a:xfrm>
            <a:off x="5460753" y="6204293"/>
            <a:ext cx="158262" cy="169985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갈매기형 수장 83"/>
          <p:cNvSpPr/>
          <p:nvPr/>
        </p:nvSpPr>
        <p:spPr>
          <a:xfrm rot="10800000">
            <a:off x="1487654" y="6204293"/>
            <a:ext cx="158262" cy="169985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76645" y="3580920"/>
            <a:ext cx="6622740" cy="30660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920" y="3968545"/>
            <a:ext cx="169326" cy="171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+</a:t>
            </a:r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78920" y="4215151"/>
            <a:ext cx="169326" cy="171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-</a:t>
            </a:r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78920" y="4461757"/>
            <a:ext cx="169326" cy="171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●</a:t>
            </a:r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아래쪽 화살표 91"/>
          <p:cNvSpPr/>
          <p:nvPr/>
        </p:nvSpPr>
        <p:spPr>
          <a:xfrm>
            <a:off x="6624759" y="6377320"/>
            <a:ext cx="459642" cy="4278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7145215" y="646812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스크롤</a:t>
            </a:r>
          </a:p>
        </p:txBody>
      </p:sp>
      <p:sp>
        <p:nvSpPr>
          <p:cNvPr id="54" name="타원 53"/>
          <p:cNvSpPr/>
          <p:nvPr/>
        </p:nvSpPr>
        <p:spPr>
          <a:xfrm>
            <a:off x="6519968" y="918279"/>
            <a:ext cx="209582" cy="2095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Login Screen Branding for Customer and Administartor - User Experience Stack Exchan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968" y="908231"/>
            <a:ext cx="232985" cy="232985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6271280" y="3635641"/>
            <a:ext cx="444141" cy="1814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bg1"/>
                </a:solidFill>
                <a:latin typeface="+mn-ea"/>
              </a:rPr>
              <a:t>수정</a:t>
            </a:r>
          </a:p>
        </p:txBody>
      </p:sp>
      <p:sp>
        <p:nvSpPr>
          <p:cNvPr id="49" name="타원형 설명선 48"/>
          <p:cNvSpPr/>
          <p:nvPr/>
        </p:nvSpPr>
        <p:spPr>
          <a:xfrm>
            <a:off x="6062041" y="3456662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타원형 설명선 49"/>
          <p:cNvSpPr/>
          <p:nvPr/>
        </p:nvSpPr>
        <p:spPr>
          <a:xfrm>
            <a:off x="5793937" y="821374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19919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5901" y="841808"/>
            <a:ext cx="6725626" cy="60315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Admin - </a:t>
            </a:r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요양시설 조회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47103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887481"/>
              </p:ext>
            </p:extLst>
          </p:nvPr>
        </p:nvGraphicFramePr>
        <p:xfrm>
          <a:off x="6911934" y="826476"/>
          <a:ext cx="2097251" cy="337890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219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요양시설 관리자 </a:t>
                      </a: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콘텐츠 수정</a:t>
                      </a: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이미지 수정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**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초기 기본 샘플 이미지 일괄 등록 예정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이미지 삭제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/>
                        <a:t>사진 등록 항목 추가 </a:t>
                      </a:r>
                      <a:endParaRPr lang="en-US" altLang="ko-KR" sz="800" b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/>
                        <a:t>** </a:t>
                      </a:r>
                      <a:r>
                        <a:rPr lang="ko-KR" altLang="en-US" sz="800" b="0"/>
                        <a:t>최대 </a:t>
                      </a:r>
                      <a:r>
                        <a:rPr lang="en-US" altLang="ko-KR" sz="800" b="0"/>
                        <a:t>30</a:t>
                      </a:r>
                      <a:r>
                        <a:rPr lang="ko-KR" altLang="en-US" sz="800" b="0"/>
                        <a:t>개까지 추가 가능</a:t>
                      </a:r>
                      <a:endParaRPr lang="en-US" altLang="ko-KR" sz="800" b="0"/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수정 등록 완료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콘텐츠 보기 페이지로 이동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수정 취소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콘텐츠 보기 페이지로 이동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764223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25534" y="826477"/>
            <a:ext cx="6729046" cy="3871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가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bg1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68033" y="929077"/>
            <a:ext cx="5886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관리자</a:t>
            </a:r>
            <a:r>
              <a:rPr lang="en-US" altLang="ko-KR" sz="700" b="1">
                <a:solidFill>
                  <a:schemeClr val="bg1"/>
                </a:solidFill>
              </a:rPr>
              <a:t>1</a:t>
            </a:r>
            <a:r>
              <a:rPr lang="ko-KR" altLang="en-US" sz="700" b="1">
                <a:solidFill>
                  <a:schemeClr val="bg1"/>
                </a:solidFill>
              </a:rPr>
              <a:t>님</a:t>
            </a:r>
          </a:p>
        </p:txBody>
      </p:sp>
      <p:sp>
        <p:nvSpPr>
          <p:cNvPr id="92" name="아래쪽 화살표 91"/>
          <p:cNvSpPr/>
          <p:nvPr/>
        </p:nvSpPr>
        <p:spPr>
          <a:xfrm>
            <a:off x="6624759" y="6377320"/>
            <a:ext cx="459642" cy="4278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7145215" y="646812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스크롤</a:t>
            </a:r>
          </a:p>
        </p:txBody>
      </p:sp>
      <p:sp>
        <p:nvSpPr>
          <p:cNvPr id="54" name="타원 53"/>
          <p:cNvSpPr/>
          <p:nvPr/>
        </p:nvSpPr>
        <p:spPr>
          <a:xfrm>
            <a:off x="6519968" y="918279"/>
            <a:ext cx="209582" cy="2095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Login Screen Branding for Customer and Administartor - User Experience Stack Exchan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968" y="908231"/>
            <a:ext cx="232985" cy="232985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1194387" y="1704432"/>
            <a:ext cx="1617980" cy="322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accent5"/>
                </a:solidFill>
                <a:latin typeface="+mn-ea"/>
                <a:cs typeface="맑은 고딕 Semilight" panose="020B0502040204020203" pitchFamily="50" charset="-127"/>
              </a:rPr>
              <a:t>파노라마 사진 등록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1194387" y="2457911"/>
            <a:ext cx="901113" cy="322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▶ </a:t>
            </a:r>
            <a:r>
              <a:rPr lang="ko-KR" altLang="en-US" sz="1200" b="1">
                <a:solidFill>
                  <a:schemeClr val="accent5"/>
                </a:solidFill>
                <a:latin typeface="+mn-ea"/>
                <a:cs typeface="맑은 고딕 Semilight" panose="020B0502040204020203" pitchFamily="50" charset="-127"/>
              </a:rPr>
              <a:t>사진 </a:t>
            </a:r>
            <a:r>
              <a:rPr lang="en-US" altLang="ko-KR" sz="1200" b="1">
                <a:solidFill>
                  <a:schemeClr val="accent5"/>
                </a:solidFill>
                <a:latin typeface="+mn-ea"/>
                <a:cs typeface="맑은 고딕 Semilight" panose="020B0502040204020203" pitchFamily="50" charset="-127"/>
              </a:rPr>
              <a:t>1</a:t>
            </a:r>
            <a:endParaRPr lang="ko-KR" altLang="en-US" sz="1200" b="1">
              <a:solidFill>
                <a:schemeClr val="accent5"/>
              </a:solidFill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513484" y="2493297"/>
            <a:ext cx="581583" cy="2520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bg1"/>
                </a:solidFill>
                <a:latin typeface="+mn-ea"/>
              </a:rPr>
              <a:t>수정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4262713" y="2493297"/>
            <a:ext cx="556937" cy="2520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bg1"/>
                </a:solidFill>
                <a:latin typeface="+mn-ea"/>
              </a:rPr>
              <a:t>삭제</a:t>
            </a:r>
          </a:p>
        </p:txBody>
      </p:sp>
      <p:sp>
        <p:nvSpPr>
          <p:cNvPr id="106" name="타원형 설명선 105"/>
          <p:cNvSpPr/>
          <p:nvPr/>
        </p:nvSpPr>
        <p:spPr>
          <a:xfrm>
            <a:off x="3254804" y="2277891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7" name="타원형 설명선 106"/>
          <p:cNvSpPr/>
          <p:nvPr/>
        </p:nvSpPr>
        <p:spPr>
          <a:xfrm>
            <a:off x="4094509" y="2277891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8" name="타원형 설명선 107"/>
          <p:cNvSpPr/>
          <p:nvPr/>
        </p:nvSpPr>
        <p:spPr>
          <a:xfrm>
            <a:off x="4758966" y="3068015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1194387" y="3229715"/>
            <a:ext cx="901113" cy="322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▶ </a:t>
            </a:r>
            <a:r>
              <a:rPr lang="ko-KR" altLang="en-US" sz="1200" b="1">
                <a:solidFill>
                  <a:schemeClr val="accent5"/>
                </a:solidFill>
                <a:latin typeface="+mn-ea"/>
                <a:cs typeface="맑은 고딕 Semilight" panose="020B0502040204020203" pitchFamily="50" charset="-127"/>
              </a:rPr>
              <a:t>사진 </a:t>
            </a:r>
            <a:r>
              <a:rPr lang="en-US" altLang="ko-KR" sz="1200" b="1">
                <a:solidFill>
                  <a:schemeClr val="accent5"/>
                </a:solidFill>
                <a:latin typeface="+mn-ea"/>
                <a:cs typeface="맑은 고딕 Semilight" panose="020B0502040204020203" pitchFamily="50" charset="-127"/>
              </a:rPr>
              <a:t>2</a:t>
            </a:r>
            <a:endParaRPr lang="ko-KR" altLang="en-US" sz="1200" b="1">
              <a:solidFill>
                <a:schemeClr val="accent5"/>
              </a:solidFill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3513484" y="3265101"/>
            <a:ext cx="581583" cy="2520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bg1"/>
                </a:solidFill>
                <a:latin typeface="+mn-ea"/>
              </a:rPr>
              <a:t>수정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4262713" y="3265101"/>
            <a:ext cx="556937" cy="2520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bg1"/>
                </a:solidFill>
                <a:latin typeface="+mn-ea"/>
              </a:rPr>
              <a:t>삭제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4990587" y="3265101"/>
            <a:ext cx="918816" cy="2520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err="1">
                <a:solidFill>
                  <a:schemeClr val="bg1"/>
                </a:solidFill>
                <a:latin typeface="+mn-ea"/>
              </a:rPr>
              <a:t>사진추가</a:t>
            </a:r>
            <a:r>
              <a:rPr lang="ko-KR" altLang="en-US" sz="900" b="1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900" b="1">
                <a:solidFill>
                  <a:schemeClr val="bg1"/>
                </a:solidFill>
                <a:latin typeface="+mn-ea"/>
              </a:rPr>
              <a:t>+</a:t>
            </a:r>
            <a:endParaRPr lang="ko-KR" altLang="en-US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2233718" y="2319219"/>
            <a:ext cx="936006" cy="600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tx1"/>
                </a:solidFill>
              </a:rPr>
              <a:t>사진 </a:t>
            </a:r>
            <a:endParaRPr lang="en-US" altLang="ko-KR" sz="1050" b="1">
              <a:solidFill>
                <a:schemeClr val="tx1"/>
              </a:solidFill>
            </a:endParaRPr>
          </a:p>
          <a:p>
            <a:pPr algn="ctr"/>
            <a:r>
              <a:rPr lang="ko-KR" altLang="en-US" sz="1050" b="1" err="1">
                <a:solidFill>
                  <a:schemeClr val="tx1"/>
                </a:solidFill>
              </a:rPr>
              <a:t>미리보기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233718" y="3091023"/>
            <a:ext cx="936006" cy="600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tx1"/>
                </a:solidFill>
              </a:rPr>
              <a:t>사진 </a:t>
            </a:r>
            <a:endParaRPr lang="en-US" altLang="ko-KR" sz="1050" b="1">
              <a:solidFill>
                <a:schemeClr val="tx1"/>
              </a:solidFill>
            </a:endParaRPr>
          </a:p>
          <a:p>
            <a:pPr algn="ctr"/>
            <a:r>
              <a:rPr lang="ko-KR" altLang="en-US" sz="1050" b="1" err="1">
                <a:solidFill>
                  <a:schemeClr val="tx1"/>
                </a:solidFill>
              </a:rPr>
              <a:t>미리보기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301030" y="5721868"/>
            <a:ext cx="749229" cy="2520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err="1">
                <a:solidFill>
                  <a:schemeClr val="bg1"/>
                </a:solidFill>
                <a:latin typeface="+mn-ea"/>
              </a:rPr>
              <a:t>수정등록</a:t>
            </a:r>
            <a:endParaRPr lang="ko-KR" altLang="en-US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232400" y="5721868"/>
            <a:ext cx="625719" cy="25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117" name="타원형 설명선 116"/>
          <p:cNvSpPr/>
          <p:nvPr/>
        </p:nvSpPr>
        <p:spPr>
          <a:xfrm>
            <a:off x="5029526" y="5568638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8" name="타원형 설명선 117"/>
          <p:cNvSpPr/>
          <p:nvPr/>
        </p:nvSpPr>
        <p:spPr>
          <a:xfrm>
            <a:off x="3105849" y="5568638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64509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8954" y="826476"/>
            <a:ext cx="6725626" cy="60315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Admin - </a:t>
            </a:r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요양시설 조회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47103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486508"/>
              </p:ext>
            </p:extLst>
          </p:nvPr>
        </p:nvGraphicFramePr>
        <p:xfrm>
          <a:off x="6911934" y="826476"/>
          <a:ext cx="2097251" cy="335984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219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요양시설 관리자 </a:t>
                      </a: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콘텐츠 보기</a:t>
                      </a: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요양시설 콘텐츠 수정하기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/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764223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25534" y="826477"/>
            <a:ext cx="6729046" cy="3871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가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bg1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780114" y="1772253"/>
            <a:ext cx="3326129" cy="50857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775502" y="1511641"/>
            <a:ext cx="670289" cy="257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기본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2440051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평가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105728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763955" y="1499626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4435954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인터뷰</a:t>
            </a:r>
          </a:p>
        </p:txBody>
      </p:sp>
      <p:sp>
        <p:nvSpPr>
          <p:cNvPr id="92" name="아래쪽 화살표 91"/>
          <p:cNvSpPr/>
          <p:nvPr/>
        </p:nvSpPr>
        <p:spPr>
          <a:xfrm>
            <a:off x="6624759" y="6377320"/>
            <a:ext cx="459642" cy="4278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7145215" y="646812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스크롤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875841" y="1954535"/>
            <a:ext cx="3130062" cy="2813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70510" y="1961868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latin typeface="뫼비우스 Bold" panose="02000500000000000000" pitchFamily="2" charset="-127"/>
                <a:ea typeface="뫼비우스 Bold" panose="02000500000000000000" pitchFamily="2" charset="-127"/>
              </a:rPr>
              <a:t>시설의 특징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875841" y="2385646"/>
            <a:ext cx="3130062" cy="23270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요양기관의 콘텐츠 등록 부분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875841" y="4908430"/>
            <a:ext cx="3130062" cy="2813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970510" y="4915763"/>
            <a:ext cx="8306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latin typeface="뫼비우스 Bold" panose="02000500000000000000" pitchFamily="2" charset="-127"/>
                <a:ea typeface="뫼비우스 Bold" panose="02000500000000000000" pitchFamily="2" charset="-127"/>
              </a:rPr>
              <a:t>비급여 정보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875841" y="5464665"/>
          <a:ext cx="3130064" cy="1005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516">
                  <a:extLst>
                    <a:ext uri="{9D8B030D-6E8A-4147-A177-3AD203B41FA5}">
                      <a16:colId xmlns:a16="http://schemas.microsoft.com/office/drawing/2014/main" val="3346296044"/>
                    </a:ext>
                  </a:extLst>
                </a:gridCol>
                <a:gridCol w="782516">
                  <a:extLst>
                    <a:ext uri="{9D8B030D-6E8A-4147-A177-3AD203B41FA5}">
                      <a16:colId xmlns:a16="http://schemas.microsoft.com/office/drawing/2014/main" val="3828149968"/>
                    </a:ext>
                  </a:extLst>
                </a:gridCol>
                <a:gridCol w="782516">
                  <a:extLst>
                    <a:ext uri="{9D8B030D-6E8A-4147-A177-3AD203B41FA5}">
                      <a16:colId xmlns:a16="http://schemas.microsoft.com/office/drawing/2014/main" val="3060875914"/>
                    </a:ext>
                  </a:extLst>
                </a:gridCol>
                <a:gridCol w="782516">
                  <a:extLst>
                    <a:ext uri="{9D8B030D-6E8A-4147-A177-3AD203B41FA5}">
                      <a16:colId xmlns:a16="http://schemas.microsoft.com/office/drawing/2014/main" val="406960149"/>
                    </a:ext>
                  </a:extLst>
                </a:gridCol>
              </a:tblGrid>
              <a:tr h="25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금액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달 금액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산출내역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454202"/>
                  </a:ext>
                </a:extLst>
              </a:tr>
              <a:tr h="25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식재료비</a:t>
                      </a:r>
                      <a:endParaRPr lang="ko-KR" altLang="en-US" sz="7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9,000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279,000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3,000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 3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190952"/>
                  </a:ext>
                </a:extLst>
              </a:tr>
              <a:tr h="25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간식비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1,500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46,500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750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 2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687888"/>
                  </a:ext>
                </a:extLst>
              </a:tr>
              <a:tr h="25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상급침실</a:t>
                      </a:r>
                      <a:endParaRPr lang="ko-KR" altLang="en-US" sz="7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155,000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 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53468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009652" y="5246091"/>
            <a:ext cx="10262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등록일 </a:t>
            </a:r>
            <a:r>
              <a:rPr lang="en-US" altLang="ko-KR" sz="800"/>
              <a:t>: 2020.01.06</a:t>
            </a:r>
            <a:endParaRPr lang="ko-KR" altLang="en-US" sz="800"/>
          </a:p>
        </p:txBody>
      </p:sp>
      <p:sp>
        <p:nvSpPr>
          <p:cNvPr id="43" name="직사각형 42"/>
          <p:cNvSpPr/>
          <p:nvPr/>
        </p:nvSpPr>
        <p:spPr>
          <a:xfrm>
            <a:off x="4493497" y="1997891"/>
            <a:ext cx="444141" cy="1814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bg1"/>
                </a:solidFill>
                <a:latin typeface="+mn-ea"/>
              </a:rPr>
              <a:t>수정</a:t>
            </a:r>
          </a:p>
        </p:txBody>
      </p:sp>
      <p:sp>
        <p:nvSpPr>
          <p:cNvPr id="44" name="타원형 설명선 43"/>
          <p:cNvSpPr/>
          <p:nvPr/>
        </p:nvSpPr>
        <p:spPr>
          <a:xfrm>
            <a:off x="4284258" y="1818912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68033" y="929077"/>
            <a:ext cx="5886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관리자</a:t>
            </a:r>
            <a:r>
              <a:rPr lang="en-US" altLang="ko-KR" sz="700" b="1">
                <a:solidFill>
                  <a:schemeClr val="bg1"/>
                </a:solidFill>
              </a:rPr>
              <a:t>1</a:t>
            </a:r>
            <a:r>
              <a:rPr lang="ko-KR" altLang="en-US" sz="700" b="1">
                <a:solidFill>
                  <a:schemeClr val="bg1"/>
                </a:solidFill>
              </a:rPr>
              <a:t>님</a:t>
            </a:r>
          </a:p>
        </p:txBody>
      </p:sp>
      <p:sp>
        <p:nvSpPr>
          <p:cNvPr id="46" name="타원 45"/>
          <p:cNvSpPr/>
          <p:nvPr/>
        </p:nvSpPr>
        <p:spPr>
          <a:xfrm>
            <a:off x="6519968" y="918279"/>
            <a:ext cx="209582" cy="2095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 descr="Login Screen Branding for Customer and Administartor - User Experience Stack Exchan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968" y="908231"/>
            <a:ext cx="232985" cy="23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504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5901" y="841808"/>
            <a:ext cx="6725626" cy="60315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Admin - </a:t>
            </a:r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요양시설 조회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47103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264652"/>
              </p:ext>
            </p:extLst>
          </p:nvPr>
        </p:nvGraphicFramePr>
        <p:xfrm>
          <a:off x="6911934" y="826476"/>
          <a:ext cx="2097251" cy="337890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219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요양시설 관리자 </a:t>
                      </a: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콘텐츠 수정</a:t>
                      </a: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콘텐츠 수정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**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초기 기본 콘텐츠 일괄 등록 예정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콘텐츠 보기 페이지로 이동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수정 취소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콘텐츠 보기 페이지로 이동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/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764223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25534" y="826477"/>
            <a:ext cx="6729046" cy="3871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가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bg1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68033" y="929077"/>
            <a:ext cx="5886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관리자</a:t>
            </a:r>
            <a:r>
              <a:rPr lang="en-US" altLang="ko-KR" sz="700" b="1">
                <a:solidFill>
                  <a:schemeClr val="bg1"/>
                </a:solidFill>
              </a:rPr>
              <a:t>1</a:t>
            </a:r>
            <a:r>
              <a:rPr lang="ko-KR" altLang="en-US" sz="700" b="1">
                <a:solidFill>
                  <a:schemeClr val="bg1"/>
                </a:solidFill>
              </a:rPr>
              <a:t>님</a:t>
            </a:r>
          </a:p>
        </p:txBody>
      </p:sp>
      <p:sp>
        <p:nvSpPr>
          <p:cNvPr id="92" name="아래쪽 화살표 91"/>
          <p:cNvSpPr/>
          <p:nvPr/>
        </p:nvSpPr>
        <p:spPr>
          <a:xfrm>
            <a:off x="6624759" y="6377320"/>
            <a:ext cx="459642" cy="4278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7145215" y="646812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스크롤</a:t>
            </a:r>
          </a:p>
        </p:txBody>
      </p:sp>
      <p:sp>
        <p:nvSpPr>
          <p:cNvPr id="54" name="타원 53"/>
          <p:cNvSpPr/>
          <p:nvPr/>
        </p:nvSpPr>
        <p:spPr>
          <a:xfrm>
            <a:off x="6519968" y="918279"/>
            <a:ext cx="209582" cy="2095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Login Screen Branding for Customer and Administartor - User Experience Stack Exchan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968" y="908231"/>
            <a:ext cx="232985" cy="232985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1100176" y="1704432"/>
            <a:ext cx="1910763" cy="322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accent5"/>
                </a:solidFill>
                <a:latin typeface="+mn-ea"/>
                <a:cs typeface="맑은 고딕 Semilight" panose="020B0502040204020203" pitchFamily="50" charset="-127"/>
              </a:rPr>
              <a:t>시설 특징 콘텐츠 수정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258570" y="2114061"/>
            <a:ext cx="4599549" cy="3029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최초 일괄 등록 내용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144099" y="5511108"/>
            <a:ext cx="749229" cy="2520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err="1">
                <a:solidFill>
                  <a:schemeClr val="bg1"/>
                </a:solidFill>
                <a:latin typeface="+mn-ea"/>
              </a:rPr>
              <a:t>수정등록</a:t>
            </a:r>
            <a:endParaRPr lang="ko-KR" altLang="en-US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232400" y="5511108"/>
            <a:ext cx="625719" cy="25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258570" y="2112880"/>
            <a:ext cx="4599550" cy="2655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latin typeface="+mn-ea"/>
              </a:rPr>
              <a:t>EDITOR </a:t>
            </a:r>
            <a:r>
              <a:rPr lang="ko-KR" altLang="en-US" sz="1000">
                <a:latin typeface="+mn-ea"/>
              </a:rPr>
              <a:t>부분</a:t>
            </a:r>
          </a:p>
        </p:txBody>
      </p:sp>
      <p:sp>
        <p:nvSpPr>
          <p:cNvPr id="36" name="타원형 설명선 35"/>
          <p:cNvSpPr/>
          <p:nvPr/>
        </p:nvSpPr>
        <p:spPr>
          <a:xfrm>
            <a:off x="5029526" y="5357878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타원형 설명선 36"/>
          <p:cNvSpPr/>
          <p:nvPr/>
        </p:nvSpPr>
        <p:spPr>
          <a:xfrm>
            <a:off x="2948918" y="5357878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29370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8954" y="826476"/>
            <a:ext cx="6725626" cy="60315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Admin - </a:t>
            </a:r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요양시설 조회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47103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615709"/>
              </p:ext>
            </p:extLst>
          </p:nvPr>
        </p:nvGraphicFramePr>
        <p:xfrm>
          <a:off x="6911934" y="826476"/>
          <a:ext cx="2097251" cy="230293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219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요양시설 관리자 </a:t>
                      </a: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콘텐츠 보기</a:t>
                      </a: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리뷰 숨김 처리 기능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/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/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065306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25534" y="826477"/>
            <a:ext cx="6729046" cy="3871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가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bg1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716098" y="1772253"/>
            <a:ext cx="3326129" cy="5173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789293" y="1869647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u="sng">
                <a:solidFill>
                  <a:schemeClr val="accent5"/>
                </a:solidFill>
                <a:latin typeface="+mn-ea"/>
              </a:rPr>
              <a:t>희망주야간보호센터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959" y="2377478"/>
            <a:ext cx="1693011" cy="95050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789293" y="2070283"/>
            <a:ext cx="184377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u="sng">
                <a:solidFill>
                  <a:schemeClr val="accent5"/>
                </a:solidFill>
                <a:latin typeface="+mn-ea"/>
              </a:rPr>
              <a:t>서울특별시 구로구 중앙로 </a:t>
            </a:r>
            <a:r>
              <a:rPr lang="en-US" altLang="ko-KR" sz="600" b="1" u="sng">
                <a:solidFill>
                  <a:schemeClr val="accent5"/>
                </a:solidFill>
                <a:latin typeface="+mn-ea"/>
              </a:rPr>
              <a:t>79(</a:t>
            </a:r>
            <a:r>
              <a:rPr lang="ko-KR" altLang="en-US" sz="600" b="1" u="sng">
                <a:solidFill>
                  <a:schemeClr val="accent5"/>
                </a:solidFill>
                <a:latin typeface="+mn-ea"/>
              </a:rPr>
              <a:t>고척동</a:t>
            </a:r>
            <a:r>
              <a:rPr lang="en-US" altLang="ko-KR" sz="600" b="1" u="sng">
                <a:solidFill>
                  <a:schemeClr val="accent5"/>
                </a:solidFill>
                <a:latin typeface="+mn-ea"/>
              </a:rPr>
              <a:t>, </a:t>
            </a:r>
            <a:r>
              <a:rPr lang="ko-KR" altLang="en-US" sz="600" b="1" u="sng">
                <a:solidFill>
                  <a:schemeClr val="accent5"/>
                </a:solidFill>
                <a:latin typeface="+mn-ea"/>
              </a:rPr>
              <a:t>고척교회</a:t>
            </a:r>
            <a:r>
              <a:rPr lang="en-US" altLang="ko-KR" sz="600" b="1" u="sng">
                <a:solidFill>
                  <a:schemeClr val="accent5"/>
                </a:solidFill>
                <a:latin typeface="+mn-ea"/>
              </a:rPr>
              <a:t>)</a:t>
            </a:r>
            <a:endParaRPr lang="ko-KR" altLang="en-US" sz="600" b="1" u="sng">
              <a:solidFill>
                <a:schemeClr val="accent5"/>
              </a:solidFill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68477" y="1896036"/>
            <a:ext cx="12923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급여종류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주야간보호</a:t>
            </a:r>
            <a:endParaRPr lang="en-US" altLang="ko-KR" sz="700" b="1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평가결과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B 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등급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(2016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년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현재정원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34 / 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잔여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전화번호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en-US" altLang="ko-KR" sz="700" b="1" u="sng">
                <a:solidFill>
                  <a:schemeClr val="accent5"/>
                </a:solidFill>
                <a:latin typeface="+mn-ea"/>
              </a:rPr>
              <a:t>02-2681-0692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701841" y="2721332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★★★★★ </a:t>
            </a:r>
            <a:r>
              <a:rPr lang="en-US" altLang="ko-KR" sz="120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4.8</a:t>
            </a:r>
            <a:endParaRPr lang="ko-KR" altLang="en-US" sz="1200"/>
          </a:p>
        </p:txBody>
      </p:sp>
      <p:sp>
        <p:nvSpPr>
          <p:cNvPr id="62" name="TextBox 61"/>
          <p:cNvSpPr txBox="1"/>
          <p:nvPr/>
        </p:nvSpPr>
        <p:spPr>
          <a:xfrm>
            <a:off x="3754740" y="3086554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>
                <a:solidFill>
                  <a:schemeClr val="accent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리뷰 </a:t>
            </a:r>
            <a:r>
              <a:rPr lang="en-US" altLang="ko-KR" sz="900" u="sng">
                <a:solidFill>
                  <a:schemeClr val="accent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10 | </a:t>
            </a:r>
            <a:r>
              <a:rPr lang="ko-KR" altLang="en-US" sz="900" u="sng">
                <a:solidFill>
                  <a:schemeClr val="accent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답글 </a:t>
            </a:r>
            <a:r>
              <a:rPr lang="en-US" altLang="ko-KR" sz="900" u="sng">
                <a:solidFill>
                  <a:schemeClr val="accent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8</a:t>
            </a:r>
            <a:endParaRPr lang="ko-KR" altLang="en-US" sz="900" u="sng">
              <a:solidFill>
                <a:schemeClr val="accent5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711486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기본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2376035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평가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041712" y="1511641"/>
            <a:ext cx="670289" cy="257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710873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4371938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인터뷰</a:t>
            </a:r>
          </a:p>
        </p:txBody>
      </p:sp>
      <p:sp>
        <p:nvSpPr>
          <p:cNvPr id="92" name="아래쪽 화살표 91"/>
          <p:cNvSpPr/>
          <p:nvPr/>
        </p:nvSpPr>
        <p:spPr>
          <a:xfrm>
            <a:off x="6624759" y="6377320"/>
            <a:ext cx="459642" cy="4278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7145215" y="655210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스크롤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811825" y="3561858"/>
            <a:ext cx="3130062" cy="2813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906494" y="3569191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latin typeface="뫼비우스 Bold" panose="02000500000000000000" pitchFamily="2" charset="-127"/>
                <a:ea typeface="뫼비우스 Bold" panose="02000500000000000000" pitchFamily="2" charset="-127"/>
              </a:rPr>
              <a:t>리뷰 정보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22006" y="4574809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★★★★★</a:t>
            </a:r>
            <a:endParaRPr lang="ko-KR" altLang="en-US" sz="1200"/>
          </a:p>
        </p:txBody>
      </p:sp>
      <p:sp>
        <p:nvSpPr>
          <p:cNvPr id="4" name="TextBox 3"/>
          <p:cNvSpPr txBox="1"/>
          <p:nvPr/>
        </p:nvSpPr>
        <p:spPr>
          <a:xfrm>
            <a:off x="2130208" y="4079947"/>
            <a:ext cx="657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+mn-ea"/>
              </a:rPr>
              <a:t>4.8</a:t>
            </a:r>
            <a:endParaRPr lang="ko-KR" altLang="en-US" sz="280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870" y="4150885"/>
            <a:ext cx="1378005" cy="700923"/>
          </a:xfrm>
          <a:prstGeom prst="rect">
            <a:avLst/>
          </a:prstGeom>
        </p:spPr>
      </p:pic>
      <p:pic>
        <p:nvPicPr>
          <p:cNvPr id="34" name="그림 33" descr="character horizism :: 토끼캐릭터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754" y="5206491"/>
            <a:ext cx="183626" cy="213006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1925645" y="5209915"/>
            <a:ext cx="209582" cy="2095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04165" y="5220713"/>
            <a:ext cx="67518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err="1"/>
              <a:t>산토끼님</a:t>
            </a:r>
            <a:r>
              <a:rPr lang="ko-KR" altLang="en-US" sz="700" b="1"/>
              <a:t>  </a:t>
            </a:r>
            <a:r>
              <a:rPr lang="en-US" altLang="ko-KR" sz="700" b="1"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endParaRPr lang="ko-KR" altLang="en-US" sz="700" b="1"/>
          </a:p>
        </p:txBody>
      </p:sp>
      <p:cxnSp>
        <p:nvCxnSpPr>
          <p:cNvPr id="6" name="직선 연결선 5"/>
          <p:cNvCxnSpPr/>
          <p:nvPr/>
        </p:nvCxnSpPr>
        <p:spPr>
          <a:xfrm>
            <a:off x="1811825" y="4999893"/>
            <a:ext cx="31300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006349" y="5500657"/>
            <a:ext cx="27410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">
                <a:latin typeface="Roboto"/>
              </a:rPr>
              <a:t>장기입원을 한다고 했을 때 부담스러운 금액이었지만 그만큼의 편의를 누렸습니다</a:t>
            </a:r>
            <a:r>
              <a:rPr lang="en-US" altLang="ko-KR" sz="600">
                <a:latin typeface="Roboto"/>
              </a:rPr>
              <a:t>. </a:t>
            </a:r>
            <a:r>
              <a:rPr lang="ko-KR" altLang="en-US" sz="600">
                <a:latin typeface="Roboto"/>
              </a:rPr>
              <a:t>의료진과 치료 과정이 전문적이라고 느꼈고요</a:t>
            </a:r>
            <a:r>
              <a:rPr lang="en-US" altLang="ko-KR" sz="600">
                <a:latin typeface="Roboto"/>
              </a:rPr>
              <a:t>. </a:t>
            </a:r>
            <a:r>
              <a:rPr lang="ko-KR" altLang="en-US" sz="600">
                <a:latin typeface="Roboto"/>
              </a:rPr>
              <a:t>일차원적인 재활이 아니라 다양한 방법</a:t>
            </a:r>
            <a:r>
              <a:rPr lang="en-US" altLang="ko-KR" sz="600">
                <a:latin typeface="Roboto"/>
              </a:rPr>
              <a:t>(</a:t>
            </a:r>
            <a:r>
              <a:rPr lang="ko-KR" altLang="en-US" sz="600">
                <a:latin typeface="Roboto"/>
              </a:rPr>
              <a:t>예술 등으로</a:t>
            </a:r>
            <a:r>
              <a:rPr lang="en-US" altLang="ko-KR" sz="600">
                <a:latin typeface="Roboto"/>
              </a:rPr>
              <a:t>)</a:t>
            </a:r>
            <a:r>
              <a:rPr lang="ko-KR" altLang="en-US" sz="600">
                <a:latin typeface="Roboto"/>
              </a:rPr>
              <a:t>으로 재활치료를 한다는 것이 좋았습니다</a:t>
            </a:r>
            <a:r>
              <a:rPr lang="en-US" altLang="ko-KR" sz="600">
                <a:latin typeface="Roboto"/>
              </a:rPr>
              <a:t>.</a:t>
            </a:r>
            <a:br>
              <a:rPr lang="ko-KR" altLang="en-US" sz="600"/>
            </a:br>
            <a:r>
              <a:rPr lang="ko-KR" altLang="en-US" sz="600">
                <a:latin typeface="Roboto"/>
              </a:rPr>
              <a:t>아쉬운 점은 꼽을만한 것이 없습니다</a:t>
            </a:r>
            <a:r>
              <a:rPr lang="en-US" altLang="ko-KR" sz="600">
                <a:latin typeface="Roboto"/>
              </a:rPr>
              <a:t>. </a:t>
            </a:r>
            <a:r>
              <a:rPr lang="ko-KR" altLang="en-US" sz="600">
                <a:latin typeface="Roboto"/>
              </a:rPr>
              <a:t>비싼 가격이 부담이었지만 그만큼의 가치가 있었다고 생각하고요</a:t>
            </a:r>
            <a:r>
              <a:rPr lang="en-US" altLang="ko-KR" sz="600">
                <a:latin typeface="Roboto"/>
              </a:rPr>
              <a:t>. </a:t>
            </a:r>
            <a:r>
              <a:rPr lang="ko-KR" altLang="en-US" sz="600">
                <a:latin typeface="Roboto"/>
              </a:rPr>
              <a:t>건물이 높은 곳에 위치해있어 올라갔다 내려오기 힘든 점도 있었으나 요양병원의 특성상 그게 더 좋은 것 같기도 하고요</a:t>
            </a:r>
            <a:r>
              <a:rPr lang="en-US" altLang="ko-KR" sz="600">
                <a:latin typeface="Roboto"/>
              </a:rPr>
              <a:t>. </a:t>
            </a:r>
            <a:r>
              <a:rPr lang="ko-KR" altLang="en-US" sz="600">
                <a:latin typeface="Roboto"/>
              </a:rPr>
              <a:t>환자의 상태가 기대만큼 호전되지는 않았으나 그것은 병원의 문제는 아니라고 생각됩니다</a:t>
            </a:r>
            <a:r>
              <a:rPr lang="en-US" altLang="ko-KR" sz="600">
                <a:latin typeface="Roboto"/>
              </a:rPr>
              <a:t>.</a:t>
            </a:r>
            <a:br>
              <a:rPr lang="ko-KR" altLang="en-US" sz="600"/>
            </a:br>
            <a:r>
              <a:rPr lang="ko-KR" altLang="en-US" sz="600">
                <a:latin typeface="Roboto"/>
              </a:rPr>
              <a:t>현대적이고 깔끔한 시설</a:t>
            </a:r>
            <a:r>
              <a:rPr lang="en-US" altLang="ko-KR" sz="600">
                <a:latin typeface="Roboto"/>
              </a:rPr>
              <a:t>, </a:t>
            </a:r>
            <a:r>
              <a:rPr lang="ko-KR" altLang="en-US" sz="600">
                <a:latin typeface="Roboto"/>
              </a:rPr>
              <a:t>전문적인 장비가 있습니다</a:t>
            </a:r>
            <a:r>
              <a:rPr lang="en-US" altLang="ko-KR" sz="600">
                <a:latin typeface="Roboto"/>
              </a:rPr>
              <a:t>.</a:t>
            </a:r>
            <a:endParaRPr lang="ko-KR" altLang="en-US" sz="600"/>
          </a:p>
        </p:txBody>
      </p:sp>
      <p:sp>
        <p:nvSpPr>
          <p:cNvPr id="42" name="TextBox 41"/>
          <p:cNvSpPr txBox="1"/>
          <p:nvPr/>
        </p:nvSpPr>
        <p:spPr>
          <a:xfrm>
            <a:off x="3338321" y="5189883"/>
            <a:ext cx="7056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chemeClr val="accent4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★★★★★</a:t>
            </a:r>
            <a:endParaRPr lang="ko-KR" altLang="en-US" sz="900">
              <a:solidFill>
                <a:schemeClr val="accent4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43963" y="5219442"/>
            <a:ext cx="6559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2020.07.03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03443" y="6599040"/>
            <a:ext cx="889987" cy="184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6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♥ </a:t>
            </a:r>
            <a:r>
              <a:rPr lang="ko-KR" altLang="en-US" sz="600"/>
              <a:t>도움이 되었어요 </a:t>
            </a:r>
            <a:r>
              <a:rPr lang="en-US" altLang="ko-KR" sz="600"/>
              <a:t>7</a:t>
            </a:r>
            <a:endParaRPr lang="ko-KR" altLang="en-US" sz="600"/>
          </a:p>
        </p:txBody>
      </p:sp>
      <p:sp>
        <p:nvSpPr>
          <p:cNvPr id="53" name="TextBox 52"/>
          <p:cNvSpPr txBox="1"/>
          <p:nvPr/>
        </p:nvSpPr>
        <p:spPr>
          <a:xfrm>
            <a:off x="5968033" y="929077"/>
            <a:ext cx="5886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관리자</a:t>
            </a:r>
            <a:r>
              <a:rPr lang="en-US" altLang="ko-KR" sz="700" b="1">
                <a:solidFill>
                  <a:schemeClr val="bg1"/>
                </a:solidFill>
              </a:rPr>
              <a:t>1</a:t>
            </a:r>
            <a:r>
              <a:rPr lang="ko-KR" altLang="en-US" sz="700" b="1">
                <a:solidFill>
                  <a:schemeClr val="bg1"/>
                </a:solidFill>
              </a:rPr>
              <a:t>님</a:t>
            </a:r>
          </a:p>
        </p:txBody>
      </p:sp>
      <p:sp>
        <p:nvSpPr>
          <p:cNvPr id="77" name="타원 76"/>
          <p:cNvSpPr/>
          <p:nvPr/>
        </p:nvSpPr>
        <p:spPr>
          <a:xfrm>
            <a:off x="6519968" y="918279"/>
            <a:ext cx="209582" cy="2095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77" descr="Login Screen Branding for Customer and Administartor - User Experience Stack Exchan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968" y="908231"/>
            <a:ext cx="232985" cy="232985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684762" y="5238750"/>
            <a:ext cx="319705" cy="1692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숨김</a:t>
            </a:r>
            <a:endParaRPr lang="ko-KR" altLang="en-US" sz="500" b="1">
              <a:solidFill>
                <a:schemeClr val="bg1"/>
              </a:solidFill>
            </a:endParaRPr>
          </a:p>
        </p:txBody>
      </p:sp>
      <p:sp>
        <p:nvSpPr>
          <p:cNvPr id="80" name="타원형 설명선 79"/>
          <p:cNvSpPr/>
          <p:nvPr/>
        </p:nvSpPr>
        <p:spPr>
          <a:xfrm>
            <a:off x="4454941" y="5038417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24617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8954" y="826476"/>
            <a:ext cx="6725626" cy="60315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Admin - </a:t>
            </a:r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요양시설 조회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47103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929067"/>
              </p:ext>
            </p:extLst>
          </p:nvPr>
        </p:nvGraphicFramePr>
        <p:xfrm>
          <a:off x="6911934" y="826476"/>
          <a:ext cx="2097251" cy="230293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219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요양시설 관리자 </a:t>
                      </a: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콘텐츠 보기</a:t>
                      </a: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요양시설 답글 숨김 처리 기능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/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/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065306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25534" y="826477"/>
            <a:ext cx="6729046" cy="3871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가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bg1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826992" y="1772253"/>
            <a:ext cx="3326129" cy="5173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822380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기본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2486929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평가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152606" y="1511641"/>
            <a:ext cx="670289" cy="257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821767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4482832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인터뷰</a:t>
            </a:r>
          </a:p>
        </p:txBody>
      </p:sp>
      <p:sp>
        <p:nvSpPr>
          <p:cNvPr id="92" name="아래쪽 화살표 91"/>
          <p:cNvSpPr/>
          <p:nvPr/>
        </p:nvSpPr>
        <p:spPr>
          <a:xfrm>
            <a:off x="6624759" y="6377320"/>
            <a:ext cx="459642" cy="4278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7145215" y="655210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스크롤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32900" y="2406926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★★★★★</a:t>
            </a:r>
            <a:endParaRPr lang="ko-KR" altLang="en-US" sz="1200"/>
          </a:p>
        </p:txBody>
      </p:sp>
      <p:sp>
        <p:nvSpPr>
          <p:cNvPr id="4" name="TextBox 3"/>
          <p:cNvSpPr txBox="1"/>
          <p:nvPr/>
        </p:nvSpPr>
        <p:spPr>
          <a:xfrm>
            <a:off x="2241102" y="1912064"/>
            <a:ext cx="657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+mn-ea"/>
              </a:rPr>
              <a:t>4.8</a:t>
            </a:r>
            <a:endParaRPr lang="ko-KR" altLang="en-US" sz="280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764" y="1983002"/>
            <a:ext cx="1378005" cy="700923"/>
          </a:xfrm>
          <a:prstGeom prst="rect">
            <a:avLst/>
          </a:prstGeom>
        </p:spPr>
      </p:pic>
      <p:pic>
        <p:nvPicPr>
          <p:cNvPr id="34" name="그림 33" descr="character horizism :: 토끼캐릭터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648" y="3038608"/>
            <a:ext cx="183626" cy="213006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2036539" y="3042032"/>
            <a:ext cx="209582" cy="2095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15059" y="3052830"/>
            <a:ext cx="67518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err="1"/>
              <a:t>산토끼님</a:t>
            </a:r>
            <a:r>
              <a:rPr lang="ko-KR" altLang="en-US" sz="700" b="1"/>
              <a:t>  </a:t>
            </a:r>
            <a:r>
              <a:rPr lang="en-US" altLang="ko-KR" sz="700" b="1"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endParaRPr lang="ko-KR" altLang="en-US" sz="700" b="1"/>
          </a:p>
        </p:txBody>
      </p:sp>
      <p:cxnSp>
        <p:nvCxnSpPr>
          <p:cNvPr id="6" name="직선 연결선 5"/>
          <p:cNvCxnSpPr/>
          <p:nvPr/>
        </p:nvCxnSpPr>
        <p:spPr>
          <a:xfrm>
            <a:off x="1922719" y="2832010"/>
            <a:ext cx="31300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117243" y="3332774"/>
            <a:ext cx="2741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"/>
              <a:t>시설은 깨끗하고 좋은데</a:t>
            </a:r>
            <a:r>
              <a:rPr lang="en-US" altLang="ko-KR" sz="600"/>
              <a:t>,</a:t>
            </a:r>
          </a:p>
          <a:p>
            <a:r>
              <a:rPr lang="ko-KR" altLang="en-US" sz="600"/>
              <a:t>직원이 친절하지 않은 것이 문제입니다</a:t>
            </a:r>
            <a:r>
              <a:rPr lang="en-US" altLang="ko-KR" sz="600"/>
              <a:t>.</a:t>
            </a:r>
          </a:p>
          <a:p>
            <a:r>
              <a:rPr lang="ko-KR" altLang="en-US" sz="600"/>
              <a:t>개선이 필요하다고 생각합니다</a:t>
            </a:r>
            <a:r>
              <a:rPr lang="en-US" altLang="ko-KR" sz="600"/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49215" y="3022000"/>
            <a:ext cx="2888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chemeClr val="accent4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★</a:t>
            </a:r>
            <a:endParaRPr lang="ko-KR" altLang="en-US" sz="900">
              <a:solidFill>
                <a:schemeClr val="accent4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54857" y="3051559"/>
            <a:ext cx="6559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2020.07.01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214337" y="3939975"/>
            <a:ext cx="889987" cy="184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6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♥ </a:t>
            </a:r>
            <a:r>
              <a:rPr lang="ko-KR" altLang="en-US" sz="600"/>
              <a:t>도움이 되었어요 </a:t>
            </a:r>
            <a:r>
              <a:rPr lang="en-US" altLang="ko-KR" sz="600"/>
              <a:t>7</a:t>
            </a:r>
            <a:endParaRPr lang="ko-KR" altLang="en-US" sz="600"/>
          </a:p>
        </p:txBody>
      </p:sp>
      <p:sp>
        <p:nvSpPr>
          <p:cNvPr id="8" name="직사각형 7"/>
          <p:cNvSpPr/>
          <p:nvPr/>
        </p:nvSpPr>
        <p:spPr>
          <a:xfrm>
            <a:off x="2214337" y="4332864"/>
            <a:ext cx="2540887" cy="6846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>
            <a:off x="2214337" y="4207361"/>
            <a:ext cx="79041" cy="125502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303215" y="4426484"/>
            <a:ext cx="236558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err="1">
                <a:latin typeface="Roboto"/>
              </a:rPr>
              <a:t>시설장</a:t>
            </a:r>
            <a:r>
              <a:rPr lang="ko-KR" altLang="en-US" sz="800" b="1">
                <a:latin typeface="Roboto"/>
              </a:rPr>
              <a:t> </a:t>
            </a:r>
            <a:endParaRPr lang="en-US" altLang="ko-KR" sz="800" b="1">
              <a:latin typeface="Roboto"/>
            </a:endParaRPr>
          </a:p>
          <a:p>
            <a:endParaRPr lang="en-US" altLang="ko-KR" sz="600">
              <a:latin typeface="Roboto"/>
            </a:endParaRPr>
          </a:p>
          <a:p>
            <a:r>
              <a:rPr lang="ko-KR" altLang="en-US" sz="600">
                <a:latin typeface="Roboto"/>
              </a:rPr>
              <a:t>직원의 불친절로 거부감이 있었다면</a:t>
            </a:r>
            <a:r>
              <a:rPr lang="en-US" altLang="ko-KR" sz="600">
                <a:latin typeface="Roboto"/>
              </a:rPr>
              <a:t>, </a:t>
            </a:r>
            <a:r>
              <a:rPr lang="ko-KR" altLang="en-US" sz="600">
                <a:latin typeface="Roboto"/>
              </a:rPr>
              <a:t>죄송합니다</a:t>
            </a:r>
            <a:r>
              <a:rPr lang="en-US" altLang="ko-KR" sz="600">
                <a:latin typeface="Roboto"/>
              </a:rPr>
              <a:t>.</a:t>
            </a:r>
          </a:p>
          <a:p>
            <a:r>
              <a:rPr lang="ko-KR" altLang="en-US" sz="600">
                <a:latin typeface="Roboto"/>
              </a:rPr>
              <a:t>직원의 친절 교육을 통해 개선해 나가도록 하겠습니다</a:t>
            </a:r>
            <a:r>
              <a:rPr lang="en-US" altLang="ko-KR" sz="600">
                <a:latin typeface="Roboto"/>
              </a:rPr>
              <a:t>.</a:t>
            </a:r>
            <a:r>
              <a:rPr lang="ko-KR" altLang="en-US" sz="600">
                <a:latin typeface="Roboto"/>
              </a:rPr>
              <a:t> </a:t>
            </a:r>
            <a:endParaRPr lang="ko-KR" altLang="en-US" sz="600"/>
          </a:p>
        </p:txBody>
      </p:sp>
      <p:sp>
        <p:nvSpPr>
          <p:cNvPr id="45" name="TextBox 44"/>
          <p:cNvSpPr txBox="1"/>
          <p:nvPr/>
        </p:nvSpPr>
        <p:spPr>
          <a:xfrm>
            <a:off x="4778365" y="3075301"/>
            <a:ext cx="319705" cy="1692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숨김</a:t>
            </a:r>
            <a:endParaRPr lang="ko-KR" altLang="en-US" sz="500" b="1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78365" y="4334633"/>
            <a:ext cx="319705" cy="1692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숨김</a:t>
            </a:r>
            <a:endParaRPr lang="ko-KR" altLang="en-US" sz="500" b="1">
              <a:solidFill>
                <a:schemeClr val="bg1"/>
              </a:solidFill>
            </a:endParaRPr>
          </a:p>
        </p:txBody>
      </p:sp>
      <p:sp>
        <p:nvSpPr>
          <p:cNvPr id="63" name="타원형 설명선 62"/>
          <p:cNvSpPr/>
          <p:nvPr/>
        </p:nvSpPr>
        <p:spPr>
          <a:xfrm>
            <a:off x="4540226" y="4147408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68033" y="929077"/>
            <a:ext cx="5886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관리자</a:t>
            </a:r>
            <a:r>
              <a:rPr lang="en-US" altLang="ko-KR" sz="700" b="1">
                <a:solidFill>
                  <a:schemeClr val="bg1"/>
                </a:solidFill>
              </a:rPr>
              <a:t>1</a:t>
            </a:r>
            <a:r>
              <a:rPr lang="ko-KR" altLang="en-US" sz="700" b="1">
                <a:solidFill>
                  <a:schemeClr val="bg1"/>
                </a:solidFill>
              </a:rPr>
              <a:t>님</a:t>
            </a:r>
          </a:p>
        </p:txBody>
      </p:sp>
      <p:sp>
        <p:nvSpPr>
          <p:cNvPr id="51" name="타원 50"/>
          <p:cNvSpPr/>
          <p:nvPr/>
        </p:nvSpPr>
        <p:spPr>
          <a:xfrm>
            <a:off x="6519968" y="918279"/>
            <a:ext cx="209582" cy="2095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 descr="Login Screen Branding for Customer and Administartor - User Experience Stack Exchan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968" y="908231"/>
            <a:ext cx="232985" cy="23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823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8954" y="826476"/>
            <a:ext cx="6725626" cy="60315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Admin - </a:t>
            </a:r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요양시설 조회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47103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808389"/>
              </p:ext>
            </p:extLst>
          </p:nvPr>
        </p:nvGraphicFramePr>
        <p:xfrm>
          <a:off x="6911934" y="826476"/>
          <a:ext cx="2097251" cy="230293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219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요양시설 관리자 </a:t>
                      </a: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콘텐츠 보기</a:t>
                      </a: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요양시설 등록 사진 수정하기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/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/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065306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25534" y="826477"/>
            <a:ext cx="6729046" cy="3871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가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bg1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817726" y="1772253"/>
            <a:ext cx="3326129" cy="5173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890921" y="1869647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u="sng">
                <a:solidFill>
                  <a:schemeClr val="accent5"/>
                </a:solidFill>
                <a:latin typeface="+mn-ea"/>
              </a:rPr>
              <a:t>희망주야간보호센터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587" y="2377478"/>
            <a:ext cx="1693011" cy="95050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890921" y="2070283"/>
            <a:ext cx="184377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u="sng">
                <a:solidFill>
                  <a:schemeClr val="accent5"/>
                </a:solidFill>
                <a:latin typeface="+mn-ea"/>
              </a:rPr>
              <a:t>서울특별시 구로구 중앙로 </a:t>
            </a:r>
            <a:r>
              <a:rPr lang="en-US" altLang="ko-KR" sz="600" b="1" u="sng">
                <a:solidFill>
                  <a:schemeClr val="accent5"/>
                </a:solidFill>
                <a:latin typeface="+mn-ea"/>
              </a:rPr>
              <a:t>79(</a:t>
            </a:r>
            <a:r>
              <a:rPr lang="ko-KR" altLang="en-US" sz="600" b="1" u="sng">
                <a:solidFill>
                  <a:schemeClr val="accent5"/>
                </a:solidFill>
                <a:latin typeface="+mn-ea"/>
              </a:rPr>
              <a:t>고척동</a:t>
            </a:r>
            <a:r>
              <a:rPr lang="en-US" altLang="ko-KR" sz="600" b="1" u="sng">
                <a:solidFill>
                  <a:schemeClr val="accent5"/>
                </a:solidFill>
                <a:latin typeface="+mn-ea"/>
              </a:rPr>
              <a:t>, </a:t>
            </a:r>
            <a:r>
              <a:rPr lang="ko-KR" altLang="en-US" sz="600" b="1" u="sng">
                <a:solidFill>
                  <a:schemeClr val="accent5"/>
                </a:solidFill>
                <a:latin typeface="+mn-ea"/>
              </a:rPr>
              <a:t>고척교회</a:t>
            </a:r>
            <a:r>
              <a:rPr lang="en-US" altLang="ko-KR" sz="600" b="1" u="sng">
                <a:solidFill>
                  <a:schemeClr val="accent5"/>
                </a:solidFill>
                <a:latin typeface="+mn-ea"/>
              </a:rPr>
              <a:t>)</a:t>
            </a:r>
            <a:endParaRPr lang="ko-KR" altLang="en-US" sz="600" b="1" u="sng">
              <a:solidFill>
                <a:schemeClr val="accent5"/>
              </a:solidFill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770105" y="1896036"/>
            <a:ext cx="12923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급여종류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주야간보호</a:t>
            </a:r>
            <a:endParaRPr lang="en-US" altLang="ko-KR" sz="700" b="1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평가결과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B 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등급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(2016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년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현재정원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34 / 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잔여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전화번호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en-US" altLang="ko-KR" sz="700" b="1" u="sng">
                <a:solidFill>
                  <a:schemeClr val="accent5"/>
                </a:solidFill>
                <a:latin typeface="+mn-ea"/>
              </a:rPr>
              <a:t>02-2681-0692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803469" y="2721332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★★★★★ </a:t>
            </a:r>
            <a:r>
              <a:rPr lang="en-US" altLang="ko-KR" sz="120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4.8</a:t>
            </a:r>
            <a:endParaRPr lang="ko-KR" altLang="en-US" sz="1200"/>
          </a:p>
        </p:txBody>
      </p:sp>
      <p:sp>
        <p:nvSpPr>
          <p:cNvPr id="62" name="TextBox 61"/>
          <p:cNvSpPr txBox="1"/>
          <p:nvPr/>
        </p:nvSpPr>
        <p:spPr>
          <a:xfrm>
            <a:off x="3856368" y="3086554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>
                <a:solidFill>
                  <a:schemeClr val="accent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리뷰 </a:t>
            </a:r>
            <a:r>
              <a:rPr lang="en-US" altLang="ko-KR" sz="900" u="sng">
                <a:solidFill>
                  <a:schemeClr val="accent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10 | </a:t>
            </a:r>
            <a:r>
              <a:rPr lang="ko-KR" altLang="en-US" sz="900" u="sng">
                <a:solidFill>
                  <a:schemeClr val="accent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답글 </a:t>
            </a:r>
            <a:r>
              <a:rPr lang="en-US" altLang="ko-KR" sz="900" u="sng">
                <a:solidFill>
                  <a:schemeClr val="accent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8</a:t>
            </a:r>
            <a:endParaRPr lang="ko-KR" altLang="en-US" sz="900" u="sng">
              <a:solidFill>
                <a:schemeClr val="accent5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813114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기본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2477663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평가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143340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812501" y="1511641"/>
            <a:ext cx="670289" cy="257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4473566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인터뷰</a:t>
            </a:r>
          </a:p>
        </p:txBody>
      </p:sp>
      <p:sp>
        <p:nvSpPr>
          <p:cNvPr id="92" name="아래쪽 화살표 91"/>
          <p:cNvSpPr/>
          <p:nvPr/>
        </p:nvSpPr>
        <p:spPr>
          <a:xfrm>
            <a:off x="6624759" y="6377320"/>
            <a:ext cx="459642" cy="4278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7145215" y="655210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스크롤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913453" y="3561858"/>
            <a:ext cx="3130062" cy="2813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008122" y="3569191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latin typeface="뫼비우스 Bold" panose="02000500000000000000" pitchFamily="2" charset="-127"/>
                <a:ea typeface="뫼비우스 Bold" panose="02000500000000000000" pitchFamily="2" charset="-127"/>
              </a:rPr>
              <a:t>사진 정보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53" y="3941610"/>
            <a:ext cx="3130062" cy="23439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110" y="6342956"/>
            <a:ext cx="3116579" cy="828216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4522005" y="3615300"/>
            <a:ext cx="444141" cy="1814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bg1"/>
                </a:solidFill>
                <a:latin typeface="+mn-ea"/>
              </a:rPr>
              <a:t>수정</a:t>
            </a:r>
          </a:p>
        </p:txBody>
      </p:sp>
      <p:sp>
        <p:nvSpPr>
          <p:cNvPr id="86" name="타원형 설명선 85"/>
          <p:cNvSpPr/>
          <p:nvPr/>
        </p:nvSpPr>
        <p:spPr>
          <a:xfrm>
            <a:off x="4288521" y="3443558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68033" y="929077"/>
            <a:ext cx="5886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관리자</a:t>
            </a:r>
            <a:r>
              <a:rPr lang="en-US" altLang="ko-KR" sz="700" b="1">
                <a:solidFill>
                  <a:schemeClr val="bg1"/>
                </a:solidFill>
              </a:rPr>
              <a:t>1</a:t>
            </a:r>
            <a:r>
              <a:rPr lang="ko-KR" altLang="en-US" sz="700" b="1">
                <a:solidFill>
                  <a:schemeClr val="bg1"/>
                </a:solidFill>
              </a:rPr>
              <a:t>님</a:t>
            </a:r>
          </a:p>
        </p:txBody>
      </p:sp>
      <p:sp>
        <p:nvSpPr>
          <p:cNvPr id="47" name="타원 46"/>
          <p:cNvSpPr/>
          <p:nvPr/>
        </p:nvSpPr>
        <p:spPr>
          <a:xfrm>
            <a:off x="6519968" y="918279"/>
            <a:ext cx="209582" cy="2095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 descr="Login Screen Branding for Customer and Administartor - User Experience Stack Exchan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968" y="908231"/>
            <a:ext cx="232985" cy="23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293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5901" y="841808"/>
            <a:ext cx="6725626" cy="60315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Admin - </a:t>
            </a:r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요양시설 조회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47103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281616"/>
              </p:ext>
            </p:extLst>
          </p:nvPr>
        </p:nvGraphicFramePr>
        <p:xfrm>
          <a:off x="6911934" y="826476"/>
          <a:ext cx="2097251" cy="337890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219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요양시설 관리자 </a:t>
                      </a: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콘텐츠 수정</a:t>
                      </a: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이미지 수정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**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초기 기본 샘플 이미지 일괄 등록 예정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이미지 삭제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/>
                        <a:t>사진 등록 항목 추가 </a:t>
                      </a:r>
                      <a:endParaRPr lang="en-US" altLang="ko-KR" sz="800" b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/>
                        <a:t>** </a:t>
                      </a:r>
                      <a:r>
                        <a:rPr lang="ko-KR" altLang="en-US" sz="800" b="0"/>
                        <a:t>최대 </a:t>
                      </a:r>
                      <a:r>
                        <a:rPr lang="en-US" altLang="ko-KR" sz="800" b="0"/>
                        <a:t>30</a:t>
                      </a:r>
                      <a:r>
                        <a:rPr lang="ko-KR" altLang="en-US" sz="800" b="0"/>
                        <a:t>개까지 추가 가능</a:t>
                      </a:r>
                      <a:endParaRPr lang="en-US" altLang="ko-KR" sz="800" b="0"/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수정 등록 완료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콘텐츠 보기 페이지로 이동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수정 취소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콘텐츠 보기 페이지로 이동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764223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25534" y="826477"/>
            <a:ext cx="6729046" cy="3871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가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bg1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68033" y="929077"/>
            <a:ext cx="5886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관리자</a:t>
            </a:r>
            <a:r>
              <a:rPr lang="en-US" altLang="ko-KR" sz="700" b="1">
                <a:solidFill>
                  <a:schemeClr val="bg1"/>
                </a:solidFill>
              </a:rPr>
              <a:t>1</a:t>
            </a:r>
            <a:r>
              <a:rPr lang="ko-KR" altLang="en-US" sz="700" b="1">
                <a:solidFill>
                  <a:schemeClr val="bg1"/>
                </a:solidFill>
              </a:rPr>
              <a:t>님</a:t>
            </a:r>
          </a:p>
        </p:txBody>
      </p:sp>
      <p:sp>
        <p:nvSpPr>
          <p:cNvPr id="92" name="아래쪽 화살표 91"/>
          <p:cNvSpPr/>
          <p:nvPr/>
        </p:nvSpPr>
        <p:spPr>
          <a:xfrm>
            <a:off x="6624759" y="6377320"/>
            <a:ext cx="459642" cy="4278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7145215" y="646812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스크롤</a:t>
            </a:r>
          </a:p>
        </p:txBody>
      </p:sp>
      <p:sp>
        <p:nvSpPr>
          <p:cNvPr id="54" name="타원 53"/>
          <p:cNvSpPr/>
          <p:nvPr/>
        </p:nvSpPr>
        <p:spPr>
          <a:xfrm>
            <a:off x="6519968" y="918279"/>
            <a:ext cx="209582" cy="2095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Login Screen Branding for Customer and Administartor - User Experience Stack Exchan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968" y="908231"/>
            <a:ext cx="232985" cy="232985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1194386" y="1707411"/>
            <a:ext cx="2342563" cy="322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chemeClr val="accent5"/>
                </a:solidFill>
                <a:latin typeface="+mn-ea"/>
                <a:cs typeface="맑은 고딕 Semilight" panose="020B0502040204020203" pitchFamily="50" charset="-127"/>
              </a:rPr>
              <a:t>요양시설 사진 수정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194387" y="2457911"/>
            <a:ext cx="901113" cy="322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▶ </a:t>
            </a:r>
            <a:r>
              <a:rPr lang="ko-KR" altLang="en-US" sz="1200" b="1">
                <a:solidFill>
                  <a:schemeClr val="accent5"/>
                </a:solidFill>
                <a:latin typeface="+mn-ea"/>
                <a:cs typeface="맑은 고딕 Semilight" panose="020B0502040204020203" pitchFamily="50" charset="-127"/>
              </a:rPr>
              <a:t>사진 </a:t>
            </a:r>
            <a:r>
              <a:rPr lang="en-US" altLang="ko-KR" sz="1200" b="1">
                <a:solidFill>
                  <a:schemeClr val="accent5"/>
                </a:solidFill>
                <a:latin typeface="+mn-ea"/>
                <a:cs typeface="맑은 고딕 Semilight" panose="020B0502040204020203" pitchFamily="50" charset="-127"/>
              </a:rPr>
              <a:t>1</a:t>
            </a:r>
            <a:endParaRPr lang="ko-KR" altLang="en-US" sz="1200" b="1">
              <a:solidFill>
                <a:schemeClr val="accent5"/>
              </a:solidFill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13484" y="2493297"/>
            <a:ext cx="581583" cy="2520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bg1"/>
                </a:solidFill>
                <a:latin typeface="+mn-ea"/>
              </a:rPr>
              <a:t>수정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4262713" y="2493297"/>
            <a:ext cx="556937" cy="2520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bg1"/>
                </a:solidFill>
                <a:latin typeface="+mn-ea"/>
              </a:rPr>
              <a:t>삭제</a:t>
            </a:r>
          </a:p>
        </p:txBody>
      </p:sp>
      <p:sp>
        <p:nvSpPr>
          <p:cNvPr id="50" name="타원형 설명선 49"/>
          <p:cNvSpPr/>
          <p:nvPr/>
        </p:nvSpPr>
        <p:spPr>
          <a:xfrm>
            <a:off x="3254804" y="2277891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7" name="타원형 설명선 96"/>
          <p:cNvSpPr/>
          <p:nvPr/>
        </p:nvSpPr>
        <p:spPr>
          <a:xfrm>
            <a:off x="4094509" y="2277891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8" name="타원형 설명선 97"/>
          <p:cNvSpPr/>
          <p:nvPr/>
        </p:nvSpPr>
        <p:spPr>
          <a:xfrm>
            <a:off x="4758966" y="3068015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194387" y="3229715"/>
            <a:ext cx="901113" cy="322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▶ </a:t>
            </a:r>
            <a:r>
              <a:rPr lang="ko-KR" altLang="en-US" sz="1200" b="1">
                <a:solidFill>
                  <a:schemeClr val="accent5"/>
                </a:solidFill>
                <a:latin typeface="+mn-ea"/>
                <a:cs typeface="맑은 고딕 Semilight" panose="020B0502040204020203" pitchFamily="50" charset="-127"/>
              </a:rPr>
              <a:t>사진 </a:t>
            </a:r>
            <a:r>
              <a:rPr lang="en-US" altLang="ko-KR" sz="1200" b="1">
                <a:solidFill>
                  <a:schemeClr val="accent5"/>
                </a:solidFill>
                <a:latin typeface="+mn-ea"/>
                <a:cs typeface="맑은 고딕 Semilight" panose="020B0502040204020203" pitchFamily="50" charset="-127"/>
              </a:rPr>
              <a:t>2</a:t>
            </a:r>
            <a:endParaRPr lang="ko-KR" altLang="en-US" sz="1200" b="1">
              <a:solidFill>
                <a:schemeClr val="accent5"/>
              </a:solidFill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513484" y="3265101"/>
            <a:ext cx="581583" cy="2520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bg1"/>
                </a:solidFill>
                <a:latin typeface="+mn-ea"/>
              </a:rPr>
              <a:t>수정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4262713" y="3265101"/>
            <a:ext cx="556937" cy="2520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bg1"/>
                </a:solidFill>
                <a:latin typeface="+mn-ea"/>
              </a:rPr>
              <a:t>삭제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4990587" y="3265101"/>
            <a:ext cx="918816" cy="2520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err="1">
                <a:solidFill>
                  <a:schemeClr val="bg1"/>
                </a:solidFill>
                <a:latin typeface="+mn-ea"/>
              </a:rPr>
              <a:t>사진추가</a:t>
            </a:r>
            <a:r>
              <a:rPr lang="ko-KR" altLang="en-US" sz="900" b="1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900" b="1">
                <a:solidFill>
                  <a:schemeClr val="bg1"/>
                </a:solidFill>
                <a:latin typeface="+mn-ea"/>
              </a:rPr>
              <a:t>+</a:t>
            </a:r>
            <a:endParaRPr lang="ko-KR" altLang="en-US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33718" y="2319219"/>
            <a:ext cx="936006" cy="600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tx1"/>
                </a:solidFill>
              </a:rPr>
              <a:t>사진 </a:t>
            </a:r>
            <a:endParaRPr lang="en-US" altLang="ko-KR" sz="1050" b="1">
              <a:solidFill>
                <a:schemeClr val="tx1"/>
              </a:solidFill>
            </a:endParaRPr>
          </a:p>
          <a:p>
            <a:pPr algn="ctr"/>
            <a:r>
              <a:rPr lang="ko-KR" altLang="en-US" sz="1050" b="1" err="1">
                <a:solidFill>
                  <a:schemeClr val="tx1"/>
                </a:solidFill>
              </a:rPr>
              <a:t>미리보기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233718" y="3091023"/>
            <a:ext cx="936006" cy="600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tx1"/>
                </a:solidFill>
              </a:rPr>
              <a:t>사진 </a:t>
            </a:r>
            <a:endParaRPr lang="en-US" altLang="ko-KR" sz="1050" b="1">
              <a:solidFill>
                <a:schemeClr val="tx1"/>
              </a:solidFill>
            </a:endParaRPr>
          </a:p>
          <a:p>
            <a:pPr algn="ctr"/>
            <a:r>
              <a:rPr lang="ko-KR" altLang="en-US" sz="1050" b="1" err="1">
                <a:solidFill>
                  <a:schemeClr val="tx1"/>
                </a:solidFill>
              </a:rPr>
              <a:t>미리보기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301030" y="5721868"/>
            <a:ext cx="749229" cy="2520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err="1">
                <a:solidFill>
                  <a:schemeClr val="bg1"/>
                </a:solidFill>
                <a:latin typeface="+mn-ea"/>
              </a:rPr>
              <a:t>수정등록</a:t>
            </a:r>
            <a:endParaRPr lang="ko-KR" altLang="en-US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232400" y="5721868"/>
            <a:ext cx="625719" cy="25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35" name="타원형 설명선 34"/>
          <p:cNvSpPr/>
          <p:nvPr/>
        </p:nvSpPr>
        <p:spPr>
          <a:xfrm>
            <a:off x="5029526" y="5568638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" name="타원형 설명선 35"/>
          <p:cNvSpPr/>
          <p:nvPr/>
        </p:nvSpPr>
        <p:spPr>
          <a:xfrm>
            <a:off x="3105849" y="5568638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533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331629"/>
              </p:ext>
            </p:extLst>
          </p:nvPr>
        </p:nvGraphicFramePr>
        <p:xfrm>
          <a:off x="377825" y="847725"/>
          <a:ext cx="8338283" cy="4879310"/>
        </p:xfrm>
        <a:graphic>
          <a:graphicData uri="http://schemas.openxmlformats.org/drawingml/2006/table">
            <a:tbl>
              <a:tblPr/>
              <a:tblGrid>
                <a:gridCol w="62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7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842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  <a:endParaRPr kumimoji="1" lang="ko-KR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693" marB="4569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  <a:endParaRPr kumimoji="1" lang="ko-KR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693" marB="4569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Writer</a:t>
                      </a:r>
                      <a:endParaRPr kumimoji="1" lang="ko-KR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693" marB="4569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Update Info</a:t>
                      </a:r>
                      <a:endParaRPr kumimoji="1" lang="ko-KR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693" marB="4569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Remark</a:t>
                      </a:r>
                      <a:endParaRPr kumimoji="1" lang="ko-KR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693" marB="4569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1.0.0</a:t>
                      </a:r>
                    </a:p>
                  </a:txBody>
                  <a:tcPr marT="45693" marB="4569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2020.07.08</a:t>
                      </a:r>
                    </a:p>
                  </a:txBody>
                  <a:tcPr marT="45693" marB="4569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이동우</a:t>
                      </a:r>
                    </a:p>
                  </a:txBody>
                  <a:tcPr marT="45693" marB="4569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소비자용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Front/Admin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</a:t>
                      </a:r>
                    </a:p>
                  </a:txBody>
                  <a:tcPr marT="45693" marB="4569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1.1.1</a:t>
                      </a:r>
                    </a:p>
                  </a:txBody>
                  <a:tcPr marT="45693" marB="4569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2020.07.14</a:t>
                      </a:r>
                    </a:p>
                  </a:txBody>
                  <a:tcPr marT="45693" marB="4569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이동우</a:t>
                      </a:r>
                    </a:p>
                  </a:txBody>
                  <a:tcPr marT="45693" marB="4569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kumimoji="1" lang="ko-KR" altLang="en-US" sz="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공급자용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Front/Admin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</a:t>
                      </a:r>
                    </a:p>
                  </a:txBody>
                  <a:tcPr marT="45693" marB="4569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693" marB="4569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693" marB="4569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693" marB="4569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693" marB="4569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693" marB="4569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693" marB="4569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693" marB="4569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693" marB="4569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6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693" marB="4569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693" marB="4569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693" marB="4569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693" marB="4569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6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693" marB="4569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693" marB="4569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693" marB="4569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693" marB="4569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6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693" marB="4569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693" marB="4569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693" marB="4569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693" marB="4569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Update History</a:t>
            </a:r>
            <a:endParaRPr lang="ko-KR" altLang="en-US"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0956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8954" y="826476"/>
            <a:ext cx="6725626" cy="60315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Admin - </a:t>
            </a:r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요양시설 조회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47103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348743"/>
              </p:ext>
            </p:extLst>
          </p:nvPr>
        </p:nvGraphicFramePr>
        <p:xfrm>
          <a:off x="6911934" y="826476"/>
          <a:ext cx="2097251" cy="230293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219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요양시설 관리자 </a:t>
                      </a: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콘텐츠 보기</a:t>
                      </a: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인터뷰 콘텐츠 수정하기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/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/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065306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25534" y="826477"/>
            <a:ext cx="6729046" cy="3871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가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bg1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890028" y="1772253"/>
            <a:ext cx="3326129" cy="5173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963223" y="1869647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u="sng">
                <a:solidFill>
                  <a:schemeClr val="accent5"/>
                </a:solidFill>
                <a:latin typeface="+mn-ea"/>
              </a:rPr>
              <a:t>희망주야간보호센터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889" y="2377478"/>
            <a:ext cx="1693011" cy="95050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963223" y="2070283"/>
            <a:ext cx="184377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u="sng">
                <a:solidFill>
                  <a:schemeClr val="accent5"/>
                </a:solidFill>
                <a:latin typeface="+mn-ea"/>
              </a:rPr>
              <a:t>서울특별시 구로구 중앙로 </a:t>
            </a:r>
            <a:r>
              <a:rPr lang="en-US" altLang="ko-KR" sz="600" b="1" u="sng">
                <a:solidFill>
                  <a:schemeClr val="accent5"/>
                </a:solidFill>
                <a:latin typeface="+mn-ea"/>
              </a:rPr>
              <a:t>79(</a:t>
            </a:r>
            <a:r>
              <a:rPr lang="ko-KR" altLang="en-US" sz="600" b="1" u="sng">
                <a:solidFill>
                  <a:schemeClr val="accent5"/>
                </a:solidFill>
                <a:latin typeface="+mn-ea"/>
              </a:rPr>
              <a:t>고척동</a:t>
            </a:r>
            <a:r>
              <a:rPr lang="en-US" altLang="ko-KR" sz="600" b="1" u="sng">
                <a:solidFill>
                  <a:schemeClr val="accent5"/>
                </a:solidFill>
                <a:latin typeface="+mn-ea"/>
              </a:rPr>
              <a:t>, </a:t>
            </a:r>
            <a:r>
              <a:rPr lang="ko-KR" altLang="en-US" sz="600" b="1" u="sng">
                <a:solidFill>
                  <a:schemeClr val="accent5"/>
                </a:solidFill>
                <a:latin typeface="+mn-ea"/>
              </a:rPr>
              <a:t>고척교회</a:t>
            </a:r>
            <a:r>
              <a:rPr lang="en-US" altLang="ko-KR" sz="600" b="1" u="sng">
                <a:solidFill>
                  <a:schemeClr val="accent5"/>
                </a:solidFill>
                <a:latin typeface="+mn-ea"/>
              </a:rPr>
              <a:t>)</a:t>
            </a:r>
            <a:endParaRPr lang="ko-KR" altLang="en-US" sz="600" b="1" u="sng">
              <a:solidFill>
                <a:schemeClr val="accent5"/>
              </a:solidFill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842407" y="1896036"/>
            <a:ext cx="12923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급여종류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주야간보호</a:t>
            </a:r>
            <a:endParaRPr lang="en-US" altLang="ko-KR" sz="700" b="1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평가결과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B 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등급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(2016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년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현재정원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34 / 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잔여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전화번호 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en-US" altLang="ko-KR" sz="700" b="1" u="sng">
                <a:solidFill>
                  <a:schemeClr val="accent5"/>
                </a:solidFill>
                <a:latin typeface="+mn-ea"/>
              </a:rPr>
              <a:t>02-2681-0692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875771" y="2721332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★★★★★ </a:t>
            </a:r>
            <a:r>
              <a:rPr lang="en-US" altLang="ko-KR" sz="120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4.8</a:t>
            </a:r>
            <a:endParaRPr lang="ko-KR" altLang="en-US" sz="1200"/>
          </a:p>
        </p:txBody>
      </p:sp>
      <p:sp>
        <p:nvSpPr>
          <p:cNvPr id="62" name="TextBox 61"/>
          <p:cNvSpPr txBox="1"/>
          <p:nvPr/>
        </p:nvSpPr>
        <p:spPr>
          <a:xfrm>
            <a:off x="3928670" y="3086554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>
                <a:solidFill>
                  <a:schemeClr val="accent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리뷰 </a:t>
            </a:r>
            <a:r>
              <a:rPr lang="en-US" altLang="ko-KR" sz="900" u="sng">
                <a:solidFill>
                  <a:schemeClr val="accent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10 | </a:t>
            </a:r>
            <a:r>
              <a:rPr lang="ko-KR" altLang="en-US" sz="900" u="sng">
                <a:solidFill>
                  <a:schemeClr val="accent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답글 </a:t>
            </a:r>
            <a:r>
              <a:rPr lang="en-US" altLang="ko-KR" sz="900" u="sng">
                <a:solidFill>
                  <a:schemeClr val="accent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8</a:t>
            </a:r>
            <a:endParaRPr lang="ko-KR" altLang="en-US" sz="900" u="sng">
              <a:solidFill>
                <a:schemeClr val="accent5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885416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기본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2549965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평가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215642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884803" y="1511641"/>
            <a:ext cx="670289" cy="257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4545868" y="1511641"/>
            <a:ext cx="670289" cy="257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인터뷰</a:t>
            </a:r>
          </a:p>
        </p:txBody>
      </p:sp>
      <p:sp>
        <p:nvSpPr>
          <p:cNvPr id="92" name="아래쪽 화살표 91"/>
          <p:cNvSpPr/>
          <p:nvPr/>
        </p:nvSpPr>
        <p:spPr>
          <a:xfrm>
            <a:off x="6624759" y="6377320"/>
            <a:ext cx="459642" cy="4278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7145215" y="655210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스크롤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985755" y="3561858"/>
            <a:ext cx="3130062" cy="2813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080424" y="3569191"/>
            <a:ext cx="8306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latin typeface="뫼비우스 Bold" panose="02000500000000000000" pitchFamily="2" charset="-127"/>
                <a:ea typeface="뫼비우스 Bold" panose="02000500000000000000" pitchFamily="2" charset="-127"/>
              </a:rPr>
              <a:t>인터뷰 정보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151" y="4059927"/>
            <a:ext cx="1207534" cy="141733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144812" y="4137754"/>
            <a:ext cx="925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대표 박</a:t>
            </a:r>
            <a:r>
              <a:rPr lang="en-US" altLang="ko-KR" sz="1100"/>
              <a:t>00</a:t>
            </a:r>
            <a:r>
              <a:rPr lang="ko-KR" altLang="en-US" sz="1100"/>
              <a:t>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44812" y="5635592"/>
            <a:ext cx="27475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700"/>
              <a:t>기본적인 운영 철학을 말씀해 주세요</a:t>
            </a:r>
            <a:r>
              <a:rPr lang="en-US" altLang="ko-KR" sz="700"/>
              <a:t>.</a:t>
            </a:r>
          </a:p>
          <a:p>
            <a:endParaRPr lang="en-US" altLang="ko-KR" sz="700"/>
          </a:p>
          <a:p>
            <a:r>
              <a:rPr lang="ko-KR" altLang="en-US" sz="700"/>
              <a:t>제가 모시고 있는 어르신들에게 행복한 생활을 </a:t>
            </a:r>
            <a:endParaRPr lang="en-US" altLang="ko-KR" sz="700"/>
          </a:p>
          <a:p>
            <a:r>
              <a:rPr lang="ko-KR" altLang="en-US" sz="700"/>
              <a:t>만들어 드리는 것이 가장 기본이고</a:t>
            </a:r>
            <a:r>
              <a:rPr lang="en-US" altLang="ko-KR" sz="700"/>
              <a:t>,</a:t>
            </a:r>
          </a:p>
          <a:p>
            <a:r>
              <a:rPr lang="ko-KR" altLang="en-US" sz="700"/>
              <a:t>다른 곳에 부모</a:t>
            </a:r>
            <a:r>
              <a:rPr lang="en-US" altLang="ko-KR" sz="700"/>
              <a:t>, </a:t>
            </a:r>
            <a:r>
              <a:rPr lang="ko-KR" altLang="en-US" sz="700"/>
              <a:t>형제를 맡기신 보호자들이 </a:t>
            </a:r>
            <a:endParaRPr lang="en-US" altLang="ko-KR" sz="700"/>
          </a:p>
          <a:p>
            <a:r>
              <a:rPr lang="ko-KR" altLang="en-US" sz="700"/>
              <a:t>마음을 놓고 생활이 가능하도록 안정적인 믿음을</a:t>
            </a:r>
            <a:endParaRPr lang="en-US" altLang="ko-KR" sz="700"/>
          </a:p>
          <a:p>
            <a:r>
              <a:rPr lang="ko-KR" altLang="en-US" sz="700"/>
              <a:t>제공하는 것이 매우 중요하다고 생각합니다</a:t>
            </a:r>
            <a:r>
              <a:rPr lang="en-US" altLang="ko-KR" sz="700"/>
              <a:t>.</a:t>
            </a:r>
          </a:p>
          <a:p>
            <a:endParaRPr lang="en-US" altLang="ko-KR" sz="700"/>
          </a:p>
          <a:p>
            <a:r>
              <a:rPr lang="ko-KR" altLang="en-US" sz="700"/>
              <a:t>따라서</a:t>
            </a:r>
            <a:r>
              <a:rPr lang="en-US" altLang="ko-KR" sz="700"/>
              <a:t>, </a:t>
            </a:r>
            <a:r>
              <a:rPr lang="ko-KR" altLang="en-US" sz="700"/>
              <a:t>아래와 같은 것들을 실천하려고 노력하고</a:t>
            </a:r>
            <a:endParaRPr lang="en-US" altLang="ko-KR" sz="700"/>
          </a:p>
          <a:p>
            <a:r>
              <a:rPr lang="ko-KR" altLang="en-US" sz="700"/>
              <a:t>있습니다</a:t>
            </a:r>
            <a:r>
              <a:rPr lang="en-US" altLang="ko-KR" sz="700"/>
              <a:t>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68033" y="929077"/>
            <a:ext cx="5886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관리자</a:t>
            </a:r>
            <a:r>
              <a:rPr lang="en-US" altLang="ko-KR" sz="700" b="1">
                <a:solidFill>
                  <a:schemeClr val="bg1"/>
                </a:solidFill>
              </a:rPr>
              <a:t>1</a:t>
            </a:r>
            <a:r>
              <a:rPr lang="ko-KR" altLang="en-US" sz="700" b="1">
                <a:solidFill>
                  <a:schemeClr val="bg1"/>
                </a:solidFill>
              </a:rPr>
              <a:t>님</a:t>
            </a:r>
          </a:p>
        </p:txBody>
      </p:sp>
      <p:sp>
        <p:nvSpPr>
          <p:cNvPr id="63" name="타원 62"/>
          <p:cNvSpPr/>
          <p:nvPr/>
        </p:nvSpPr>
        <p:spPr>
          <a:xfrm>
            <a:off x="6519968" y="918279"/>
            <a:ext cx="209582" cy="2095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그림 64" descr="Login Screen Branding for Customer and Administartor - User Experience Stack Exchan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968" y="908231"/>
            <a:ext cx="232985" cy="232985"/>
          </a:xfrm>
          <a:prstGeom prst="rect">
            <a:avLst/>
          </a:prstGeom>
        </p:spPr>
      </p:pic>
      <p:sp>
        <p:nvSpPr>
          <p:cNvPr id="66" name="직사각형 65"/>
          <p:cNvSpPr/>
          <p:nvPr/>
        </p:nvSpPr>
        <p:spPr>
          <a:xfrm>
            <a:off x="4564516" y="3615300"/>
            <a:ext cx="444141" cy="1814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bg1"/>
                </a:solidFill>
                <a:latin typeface="+mn-ea"/>
              </a:rPr>
              <a:t>수정</a:t>
            </a:r>
          </a:p>
        </p:txBody>
      </p:sp>
      <p:sp>
        <p:nvSpPr>
          <p:cNvPr id="86" name="타원형 설명선 85"/>
          <p:cNvSpPr/>
          <p:nvPr/>
        </p:nvSpPr>
        <p:spPr>
          <a:xfrm>
            <a:off x="4321294" y="3407331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65709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5901" y="841808"/>
            <a:ext cx="6725626" cy="60315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Admin - </a:t>
            </a:r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요양시설 조회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47103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38881"/>
              </p:ext>
            </p:extLst>
          </p:nvPr>
        </p:nvGraphicFramePr>
        <p:xfrm>
          <a:off x="6911934" y="826476"/>
          <a:ext cx="2097251" cy="337890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219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요양시설 관리자 </a:t>
                      </a: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콘텐츠 수정</a:t>
                      </a: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콘텐츠 수정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**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초기 기본 콘텐츠 일괄 등록 예정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콘텐츠 보기 페이지로 이동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수정 취소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콘텐츠 보기 페이지로 이동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/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764223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25534" y="826477"/>
            <a:ext cx="6729046" cy="3871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가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bg1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68033" y="929077"/>
            <a:ext cx="5886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관리자</a:t>
            </a:r>
            <a:r>
              <a:rPr lang="en-US" altLang="ko-KR" sz="700" b="1">
                <a:solidFill>
                  <a:schemeClr val="bg1"/>
                </a:solidFill>
              </a:rPr>
              <a:t>1</a:t>
            </a:r>
            <a:r>
              <a:rPr lang="ko-KR" altLang="en-US" sz="700" b="1">
                <a:solidFill>
                  <a:schemeClr val="bg1"/>
                </a:solidFill>
              </a:rPr>
              <a:t>님</a:t>
            </a:r>
          </a:p>
        </p:txBody>
      </p:sp>
      <p:sp>
        <p:nvSpPr>
          <p:cNvPr id="92" name="아래쪽 화살표 91"/>
          <p:cNvSpPr/>
          <p:nvPr/>
        </p:nvSpPr>
        <p:spPr>
          <a:xfrm>
            <a:off x="6624759" y="6377320"/>
            <a:ext cx="459642" cy="4278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7145215" y="646812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스크롤</a:t>
            </a:r>
          </a:p>
        </p:txBody>
      </p:sp>
      <p:sp>
        <p:nvSpPr>
          <p:cNvPr id="54" name="타원 53"/>
          <p:cNvSpPr/>
          <p:nvPr/>
        </p:nvSpPr>
        <p:spPr>
          <a:xfrm>
            <a:off x="6519968" y="918279"/>
            <a:ext cx="209582" cy="2095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Login Screen Branding for Customer and Administartor - User Experience Stack Exchan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968" y="908231"/>
            <a:ext cx="232985" cy="232985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1100176" y="1704432"/>
            <a:ext cx="1910763" cy="322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accent5"/>
                </a:solidFill>
                <a:latin typeface="+mn-ea"/>
                <a:cs typeface="맑은 고딕 Semilight" panose="020B0502040204020203" pitchFamily="50" charset="-127"/>
              </a:rPr>
              <a:t>인터뷰 정보 수정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258570" y="2114061"/>
            <a:ext cx="4599549" cy="3029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최초 일괄 등록 내용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144099" y="5511108"/>
            <a:ext cx="749229" cy="2520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err="1">
                <a:solidFill>
                  <a:schemeClr val="bg1"/>
                </a:solidFill>
                <a:latin typeface="+mn-ea"/>
              </a:rPr>
              <a:t>수정등록</a:t>
            </a:r>
            <a:endParaRPr lang="ko-KR" altLang="en-US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232400" y="5511108"/>
            <a:ext cx="625719" cy="2520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258570" y="2112880"/>
            <a:ext cx="4599550" cy="2655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latin typeface="+mn-ea"/>
              </a:rPr>
              <a:t>EDITOR </a:t>
            </a:r>
            <a:r>
              <a:rPr lang="ko-KR" altLang="en-US" sz="1000">
                <a:latin typeface="+mn-ea"/>
              </a:rPr>
              <a:t>부분</a:t>
            </a:r>
          </a:p>
        </p:txBody>
      </p:sp>
      <p:sp>
        <p:nvSpPr>
          <p:cNvPr id="36" name="타원형 설명선 35"/>
          <p:cNvSpPr/>
          <p:nvPr/>
        </p:nvSpPr>
        <p:spPr>
          <a:xfrm>
            <a:off x="5029526" y="5357878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타원형 설명선 36"/>
          <p:cNvSpPr/>
          <p:nvPr/>
        </p:nvSpPr>
        <p:spPr>
          <a:xfrm>
            <a:off x="2948918" y="5357878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0541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4096" y="2117914"/>
            <a:ext cx="734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>
                <a:latin typeface="뫼비우스 Bold" panose="02000500000000000000" pitchFamily="2" charset="-127"/>
                <a:ea typeface="뫼비우스 Bold" panose="02000500000000000000" pitchFamily="2" charset="-127"/>
              </a:rPr>
              <a:t>정보 플랫폼</a:t>
            </a:r>
            <a:r>
              <a:rPr lang="en-US" altLang="ko-KR" sz="3200" b="1">
                <a:latin typeface="뫼비우스 Bold" panose="02000500000000000000" pitchFamily="2" charset="-127"/>
                <a:ea typeface="뫼비우스 Bold" panose="02000500000000000000" pitchFamily="2" charset="-127"/>
              </a:rPr>
              <a:t>_Admin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54096" y="2967837"/>
            <a:ext cx="734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5) </a:t>
            </a:r>
            <a:r>
              <a:rPr lang="ko-KR" altLang="en-US" sz="3200" b="1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회원관리</a:t>
            </a:r>
            <a:endParaRPr lang="en-US" altLang="ko-KR" sz="3200" b="1">
              <a:solidFill>
                <a:schemeClr val="tx1">
                  <a:lumMod val="50000"/>
                  <a:lumOff val="50000"/>
                </a:schemeClr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14650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5534" y="826476"/>
            <a:ext cx="6729046" cy="5797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Admin – </a:t>
            </a:r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회원관리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49981" y="1684541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요양시설 가이드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79337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가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6944168" y="826476"/>
          <a:ext cx="2097251" cy="5234293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89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회원 관리 리스트</a:t>
                      </a: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3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Admin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메인 이동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3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우측 페이지 표시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3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검색 기간 설정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err="1">
                          <a:solidFill>
                            <a:schemeClr val="tx1"/>
                          </a:solidFill>
                        </a:rPr>
                        <a:t>디폴트값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최근 일주일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1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/>
                        <a:t>이메일</a:t>
                      </a:r>
                      <a:r>
                        <a:rPr lang="en-US" altLang="ko-KR" sz="800" b="0"/>
                        <a:t>/</a:t>
                      </a:r>
                      <a:r>
                        <a:rPr lang="ko-KR" altLang="en-US" sz="800" b="0"/>
                        <a:t>닉네임 검색</a:t>
                      </a: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326672"/>
                  </a:ext>
                </a:extLst>
              </a:tr>
              <a:tr h="6275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정렬 순서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방문수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조회수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err="1">
                          <a:solidFill>
                            <a:schemeClr val="tx1"/>
                          </a:solidFill>
                        </a:rPr>
                        <a:t>질문수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err="1">
                          <a:solidFill>
                            <a:schemeClr val="tx1"/>
                          </a:solidFill>
                        </a:rPr>
                        <a:t>댓글수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err="1">
                          <a:solidFill>
                            <a:schemeClr val="tx1"/>
                          </a:solidFill>
                        </a:rPr>
                        <a:t>리뷰수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err="1">
                          <a:solidFill>
                            <a:schemeClr val="tx1"/>
                          </a:solidFill>
                        </a:rPr>
                        <a:t>리뷰평점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2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이메일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등록 이메일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닉네임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 err="1">
                          <a:solidFill>
                            <a:schemeClr val="tx1"/>
                          </a:solidFill>
                        </a:rPr>
                        <a:t>미설정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or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설정 시 표시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방문수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: 1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회 카운트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**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지속 </a:t>
                      </a:r>
                      <a:r>
                        <a:rPr lang="ko-KR" altLang="en-US" sz="800" b="0" baseline="0" err="1">
                          <a:solidFill>
                            <a:schemeClr val="tx1"/>
                          </a:solidFill>
                        </a:rPr>
                        <a:t>방문여부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 확인 지표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조회수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페이지 조회수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**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사이트 활동량 확인 지표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 err="1">
                          <a:solidFill>
                            <a:schemeClr val="tx1"/>
                          </a:solidFill>
                        </a:rPr>
                        <a:t>질문수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: Q&amp;A </a:t>
                      </a:r>
                      <a:r>
                        <a:rPr lang="ko-KR" altLang="en-US" sz="800" b="0" baseline="0" err="1">
                          <a:solidFill>
                            <a:schemeClr val="tx1"/>
                          </a:solidFill>
                        </a:rPr>
                        <a:t>질문수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 err="1">
                          <a:solidFill>
                            <a:schemeClr val="tx1"/>
                          </a:solidFill>
                        </a:rPr>
                        <a:t>댓글수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콘텐츠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,Q&amp;A </a:t>
                      </a:r>
                      <a:r>
                        <a:rPr lang="ko-KR" altLang="en-US" sz="800" b="0" baseline="0" err="1">
                          <a:solidFill>
                            <a:schemeClr val="tx1"/>
                          </a:solidFill>
                        </a:rPr>
                        <a:t>댓글수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**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참여 적극성 확인 지표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 err="1">
                          <a:solidFill>
                            <a:schemeClr val="tx1"/>
                          </a:solidFill>
                        </a:rPr>
                        <a:t>리뷰수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요양기관조회 </a:t>
                      </a:r>
                      <a:r>
                        <a:rPr lang="ko-KR" altLang="en-US" sz="800" b="0" baseline="0" err="1">
                          <a:solidFill>
                            <a:schemeClr val="tx1"/>
                          </a:solidFill>
                        </a:rPr>
                        <a:t>리뷰수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 err="1">
                          <a:solidFill>
                            <a:schemeClr val="tx1"/>
                          </a:solidFill>
                        </a:rPr>
                        <a:t>리뷰평점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리뷰 점수 평균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**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긍정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부정 신뢰도 확인 지표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723640"/>
                  </a:ext>
                </a:extLst>
              </a:tr>
              <a:tr h="2783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회원 상세 페이지 연결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353565"/>
                  </a:ext>
                </a:extLst>
              </a:tr>
              <a:tr h="2783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줄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20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줄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30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줄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40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줄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50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줄 표시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044451"/>
                  </a:ext>
                </a:extLst>
              </a:tr>
              <a:tr h="2783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페이지 표시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79225"/>
                  </a:ext>
                </a:extLst>
              </a:tr>
            </a:tbl>
          </a:graphicData>
        </a:graphic>
      </p:graphicFrame>
      <p:sp>
        <p:nvSpPr>
          <p:cNvPr id="38" name="타원형 설명선 37"/>
          <p:cNvSpPr/>
          <p:nvPr/>
        </p:nvSpPr>
        <p:spPr>
          <a:xfrm>
            <a:off x="-35658" y="794973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타원형 설명선 40"/>
          <p:cNvSpPr/>
          <p:nvPr/>
        </p:nvSpPr>
        <p:spPr>
          <a:xfrm>
            <a:off x="3614" y="3560177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9855" y="914855"/>
            <a:ext cx="860321" cy="228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49981" y="2060750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bg1"/>
                </a:solidFill>
                <a:latin typeface="+mn-ea"/>
              </a:rPr>
              <a:t>Q&amp;A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49981" y="3008037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요양시설 조회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6919" y="225315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이메일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74405" y="225315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닉네임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35732" y="225315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방문수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13234" y="225315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조회수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688123" y="2501113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688123" y="2829359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870439" y="2566307"/>
            <a:ext cx="9364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u="sng">
                <a:solidFill>
                  <a:srgbClr val="0000FF"/>
                </a:solidFill>
                <a:hlinkClick r:id="rId2"/>
              </a:rPr>
              <a:t>brain@naver.com</a:t>
            </a:r>
            <a:endParaRPr lang="ko-KR" altLang="en-US" sz="800" u="sng">
              <a:solidFill>
                <a:srgbClr val="0000FF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10543" y="2566307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52" name="TextBox 51"/>
          <p:cNvSpPr txBox="1"/>
          <p:nvPr/>
        </p:nvSpPr>
        <p:spPr>
          <a:xfrm>
            <a:off x="4106438" y="2566307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</a:t>
            </a:r>
            <a:endParaRPr lang="ko-KR" altLang="en-US" sz="800"/>
          </a:p>
        </p:txBody>
      </p:sp>
      <p:sp>
        <p:nvSpPr>
          <p:cNvPr id="91" name="TextBox 90"/>
          <p:cNvSpPr txBox="1"/>
          <p:nvPr/>
        </p:nvSpPr>
        <p:spPr>
          <a:xfrm>
            <a:off x="5890009" y="5642420"/>
            <a:ext cx="736099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/>
              <a:t>10</a:t>
            </a:r>
            <a:r>
              <a:rPr lang="ko-KR" altLang="en-US" sz="800"/>
              <a:t>줄 보기 </a:t>
            </a:r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endParaRPr lang="ko-KR" altLang="en-US" sz="8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047" y="5975690"/>
            <a:ext cx="2688384" cy="391736"/>
          </a:xfrm>
          <a:prstGeom prst="rect">
            <a:avLst/>
          </a:prstGeom>
        </p:spPr>
      </p:pic>
      <p:sp>
        <p:nvSpPr>
          <p:cNvPr id="93" name="직사각형 92"/>
          <p:cNvSpPr/>
          <p:nvPr/>
        </p:nvSpPr>
        <p:spPr>
          <a:xfrm>
            <a:off x="1594338" y="2203939"/>
            <a:ext cx="5105400" cy="42965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형 설명선 96"/>
          <p:cNvSpPr/>
          <p:nvPr/>
        </p:nvSpPr>
        <p:spPr>
          <a:xfrm>
            <a:off x="1477596" y="954425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9" name="타원형 설명선 98"/>
          <p:cNvSpPr/>
          <p:nvPr/>
        </p:nvSpPr>
        <p:spPr>
          <a:xfrm>
            <a:off x="5569477" y="5511693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8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0" name="타원형 설명선 99"/>
          <p:cNvSpPr/>
          <p:nvPr/>
        </p:nvSpPr>
        <p:spPr>
          <a:xfrm>
            <a:off x="2861693" y="5834745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9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235968" y="225315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err="1"/>
              <a:t>댓글수</a:t>
            </a:r>
            <a:endParaRPr lang="ko-KR" altLang="en-US" sz="800"/>
          </a:p>
        </p:txBody>
      </p:sp>
      <p:sp>
        <p:nvSpPr>
          <p:cNvPr id="104" name="TextBox 103"/>
          <p:cNvSpPr txBox="1"/>
          <p:nvPr/>
        </p:nvSpPr>
        <p:spPr>
          <a:xfrm>
            <a:off x="5373204" y="256630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4</a:t>
            </a:r>
            <a:endParaRPr lang="ko-KR" altLang="en-US" sz="800"/>
          </a:p>
        </p:txBody>
      </p:sp>
      <p:sp>
        <p:nvSpPr>
          <p:cNvPr id="115" name="TextBox 114"/>
          <p:cNvSpPr txBox="1"/>
          <p:nvPr/>
        </p:nvSpPr>
        <p:spPr>
          <a:xfrm>
            <a:off x="266391" y="249404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Q&amp;A </a:t>
            </a:r>
            <a:r>
              <a:rPr lang="ko-KR" altLang="en-US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관리 </a:t>
            </a:r>
            <a:r>
              <a:rPr lang="en-US" altLang="ko-KR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(1022)</a:t>
            </a:r>
          </a:p>
          <a:p>
            <a:r>
              <a:rPr lang="en-US" altLang="ko-KR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Q&amp;A </a:t>
            </a:r>
            <a:r>
              <a:rPr lang="ko-KR" altLang="en-US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신고</a:t>
            </a:r>
            <a:r>
              <a:rPr lang="en-US" altLang="ko-KR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 (12)</a:t>
            </a:r>
            <a:endParaRPr lang="ko-KR" altLang="en-US" sz="900"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54211" y="1432635"/>
            <a:ext cx="10021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800"/>
              <a:t>이메일</a:t>
            </a:r>
            <a:r>
              <a:rPr lang="en-US" altLang="ko-KR" sz="800"/>
              <a:t>/</a:t>
            </a:r>
            <a:r>
              <a:rPr lang="ko-KR" altLang="en-US" sz="800"/>
              <a:t>닉네임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619362" y="1420803"/>
            <a:ext cx="1407222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800"/>
          </a:p>
        </p:txBody>
      </p:sp>
      <p:sp>
        <p:nvSpPr>
          <p:cNvPr id="124" name="직사각형 123"/>
          <p:cNvSpPr/>
          <p:nvPr/>
        </p:nvSpPr>
        <p:spPr>
          <a:xfrm>
            <a:off x="5947990" y="1455187"/>
            <a:ext cx="751747" cy="2154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bg1"/>
                </a:solidFill>
                <a:latin typeface="+mn-ea"/>
              </a:rPr>
              <a:t>검색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187350" y="1934414"/>
            <a:ext cx="5645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/>
              <a:t>방문수 </a:t>
            </a:r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700"/>
          </a:p>
        </p:txBody>
      </p:sp>
      <p:sp>
        <p:nvSpPr>
          <p:cNvPr id="126" name="TextBox 125"/>
          <p:cNvSpPr txBox="1"/>
          <p:nvPr/>
        </p:nvSpPr>
        <p:spPr>
          <a:xfrm>
            <a:off x="5643462" y="225315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err="1"/>
              <a:t>리뷰수</a:t>
            </a:r>
            <a:endParaRPr lang="ko-KR" altLang="en-US" sz="800"/>
          </a:p>
        </p:txBody>
      </p:sp>
      <p:sp>
        <p:nvSpPr>
          <p:cNvPr id="127" name="TextBox 126"/>
          <p:cNvSpPr txBox="1"/>
          <p:nvPr/>
        </p:nvSpPr>
        <p:spPr>
          <a:xfrm>
            <a:off x="5771702" y="256630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</a:t>
            </a:r>
            <a:endParaRPr lang="ko-KR" altLang="en-US" sz="800"/>
          </a:p>
        </p:txBody>
      </p:sp>
      <p:sp>
        <p:nvSpPr>
          <p:cNvPr id="45" name="TextBox 44"/>
          <p:cNvSpPr txBox="1"/>
          <p:nvPr/>
        </p:nvSpPr>
        <p:spPr>
          <a:xfrm>
            <a:off x="3013994" y="2566307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브레인</a:t>
            </a:r>
          </a:p>
        </p:txBody>
      </p:sp>
      <p:sp>
        <p:nvSpPr>
          <p:cNvPr id="136" name="타원형 설명선 135"/>
          <p:cNvSpPr/>
          <p:nvPr/>
        </p:nvSpPr>
        <p:spPr>
          <a:xfrm>
            <a:off x="6038540" y="1767199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8" name="타원형 설명선 137"/>
          <p:cNvSpPr/>
          <p:nvPr/>
        </p:nvSpPr>
        <p:spPr>
          <a:xfrm>
            <a:off x="1604683" y="1965961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6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249981" y="3643270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회원관리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116059" y="225315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err="1"/>
              <a:t>리뷰평점</a:t>
            </a:r>
            <a:endParaRPr lang="ko-KR" altLang="en-US" sz="800"/>
          </a:p>
        </p:txBody>
      </p:sp>
      <p:sp>
        <p:nvSpPr>
          <p:cNvPr id="141" name="TextBox 140"/>
          <p:cNvSpPr txBox="1"/>
          <p:nvPr/>
        </p:nvSpPr>
        <p:spPr>
          <a:xfrm>
            <a:off x="6252028" y="2566307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3.5</a:t>
            </a:r>
            <a:endParaRPr lang="ko-KR" altLang="en-US" sz="800"/>
          </a:p>
        </p:txBody>
      </p:sp>
      <p:sp>
        <p:nvSpPr>
          <p:cNvPr id="150" name="TextBox 149"/>
          <p:cNvSpPr txBox="1"/>
          <p:nvPr/>
        </p:nvSpPr>
        <p:spPr>
          <a:xfrm>
            <a:off x="4414284" y="225315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err="1"/>
              <a:t>질문수</a:t>
            </a:r>
            <a:endParaRPr lang="ko-KR" altLang="en-US" sz="800"/>
          </a:p>
        </p:txBody>
      </p:sp>
      <p:sp>
        <p:nvSpPr>
          <p:cNvPr id="151" name="TextBox 150"/>
          <p:cNvSpPr txBox="1"/>
          <p:nvPr/>
        </p:nvSpPr>
        <p:spPr>
          <a:xfrm>
            <a:off x="4554641" y="256630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4</a:t>
            </a:r>
            <a:endParaRPr lang="ko-KR" altLang="en-US" sz="800"/>
          </a:p>
        </p:txBody>
      </p:sp>
      <p:cxnSp>
        <p:nvCxnSpPr>
          <p:cNvPr id="160" name="직선 연결선 159"/>
          <p:cNvCxnSpPr/>
          <p:nvPr/>
        </p:nvCxnSpPr>
        <p:spPr>
          <a:xfrm>
            <a:off x="1688123" y="3161078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1870439" y="2898026"/>
            <a:ext cx="9364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u="sng">
                <a:solidFill>
                  <a:srgbClr val="0000FF"/>
                </a:solidFill>
                <a:hlinkClick r:id="rId2"/>
              </a:rPr>
              <a:t>brain@naver.com</a:t>
            </a:r>
            <a:endParaRPr lang="ko-KR" altLang="en-US" sz="800" u="sng">
              <a:solidFill>
                <a:srgbClr val="0000FF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3610543" y="2898026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163" name="TextBox 162"/>
          <p:cNvSpPr txBox="1"/>
          <p:nvPr/>
        </p:nvSpPr>
        <p:spPr>
          <a:xfrm>
            <a:off x="4106438" y="2898026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</a:t>
            </a:r>
            <a:endParaRPr lang="ko-KR" altLang="en-US" sz="800"/>
          </a:p>
        </p:txBody>
      </p:sp>
      <p:sp>
        <p:nvSpPr>
          <p:cNvPr id="164" name="TextBox 163"/>
          <p:cNvSpPr txBox="1"/>
          <p:nvPr/>
        </p:nvSpPr>
        <p:spPr>
          <a:xfrm>
            <a:off x="5373204" y="289802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4</a:t>
            </a:r>
            <a:endParaRPr lang="ko-KR" altLang="en-US" sz="800"/>
          </a:p>
        </p:txBody>
      </p:sp>
      <p:sp>
        <p:nvSpPr>
          <p:cNvPr id="165" name="TextBox 164"/>
          <p:cNvSpPr txBox="1"/>
          <p:nvPr/>
        </p:nvSpPr>
        <p:spPr>
          <a:xfrm>
            <a:off x="5771702" y="289802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</a:t>
            </a:r>
            <a:endParaRPr lang="ko-KR" altLang="en-US" sz="800"/>
          </a:p>
        </p:txBody>
      </p:sp>
      <p:sp>
        <p:nvSpPr>
          <p:cNvPr id="166" name="TextBox 165"/>
          <p:cNvSpPr txBox="1"/>
          <p:nvPr/>
        </p:nvSpPr>
        <p:spPr>
          <a:xfrm>
            <a:off x="3013994" y="289802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브레인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6252028" y="2898026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3.5</a:t>
            </a:r>
            <a:endParaRPr lang="ko-KR" altLang="en-US" sz="800"/>
          </a:p>
        </p:txBody>
      </p:sp>
      <p:sp>
        <p:nvSpPr>
          <p:cNvPr id="168" name="TextBox 167"/>
          <p:cNvSpPr txBox="1"/>
          <p:nvPr/>
        </p:nvSpPr>
        <p:spPr>
          <a:xfrm>
            <a:off x="4554641" y="289802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4</a:t>
            </a:r>
            <a:endParaRPr lang="ko-KR" altLang="en-US" sz="800"/>
          </a:p>
        </p:txBody>
      </p:sp>
      <p:cxnSp>
        <p:nvCxnSpPr>
          <p:cNvPr id="169" name="직선 연결선 168"/>
          <p:cNvCxnSpPr/>
          <p:nvPr/>
        </p:nvCxnSpPr>
        <p:spPr>
          <a:xfrm>
            <a:off x="1688123" y="3489054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870439" y="3226002"/>
            <a:ext cx="9364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u="sng">
                <a:solidFill>
                  <a:srgbClr val="0000FF"/>
                </a:solidFill>
                <a:hlinkClick r:id="rId2"/>
              </a:rPr>
              <a:t>brain@naver.com</a:t>
            </a:r>
            <a:endParaRPr lang="ko-KR" altLang="en-US" sz="800" u="sng">
              <a:solidFill>
                <a:srgbClr val="0000FF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610543" y="3226002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172" name="TextBox 171"/>
          <p:cNvSpPr txBox="1"/>
          <p:nvPr/>
        </p:nvSpPr>
        <p:spPr>
          <a:xfrm>
            <a:off x="4106438" y="3226002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</a:t>
            </a:r>
            <a:endParaRPr lang="ko-KR" altLang="en-US" sz="800"/>
          </a:p>
        </p:txBody>
      </p:sp>
      <p:sp>
        <p:nvSpPr>
          <p:cNvPr id="173" name="TextBox 172"/>
          <p:cNvSpPr txBox="1"/>
          <p:nvPr/>
        </p:nvSpPr>
        <p:spPr>
          <a:xfrm>
            <a:off x="5373204" y="322600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4</a:t>
            </a:r>
            <a:endParaRPr lang="ko-KR" altLang="en-US" sz="800"/>
          </a:p>
        </p:txBody>
      </p:sp>
      <p:sp>
        <p:nvSpPr>
          <p:cNvPr id="174" name="TextBox 173"/>
          <p:cNvSpPr txBox="1"/>
          <p:nvPr/>
        </p:nvSpPr>
        <p:spPr>
          <a:xfrm>
            <a:off x="5771702" y="322600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</a:t>
            </a:r>
            <a:endParaRPr lang="ko-KR" altLang="en-US" sz="800"/>
          </a:p>
        </p:txBody>
      </p:sp>
      <p:sp>
        <p:nvSpPr>
          <p:cNvPr id="175" name="TextBox 174"/>
          <p:cNvSpPr txBox="1"/>
          <p:nvPr/>
        </p:nvSpPr>
        <p:spPr>
          <a:xfrm>
            <a:off x="3013994" y="322600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브레인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6252028" y="3226002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3.5</a:t>
            </a:r>
            <a:endParaRPr lang="ko-KR" altLang="en-US" sz="800"/>
          </a:p>
        </p:txBody>
      </p:sp>
      <p:sp>
        <p:nvSpPr>
          <p:cNvPr id="177" name="TextBox 176"/>
          <p:cNvSpPr txBox="1"/>
          <p:nvPr/>
        </p:nvSpPr>
        <p:spPr>
          <a:xfrm>
            <a:off x="4554641" y="322600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4</a:t>
            </a:r>
            <a:endParaRPr lang="ko-KR" altLang="en-US" sz="800"/>
          </a:p>
        </p:txBody>
      </p:sp>
      <p:cxnSp>
        <p:nvCxnSpPr>
          <p:cNvPr id="178" name="직선 연결선 177"/>
          <p:cNvCxnSpPr/>
          <p:nvPr/>
        </p:nvCxnSpPr>
        <p:spPr>
          <a:xfrm>
            <a:off x="1688123" y="3828839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1870439" y="3565787"/>
            <a:ext cx="9364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u="sng">
                <a:solidFill>
                  <a:srgbClr val="0000FF"/>
                </a:solidFill>
                <a:hlinkClick r:id="rId2"/>
              </a:rPr>
              <a:t>brain@naver.com</a:t>
            </a:r>
            <a:endParaRPr lang="ko-KR" altLang="en-US" sz="800" u="sng">
              <a:solidFill>
                <a:srgbClr val="0000FF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3610543" y="3565787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181" name="TextBox 180"/>
          <p:cNvSpPr txBox="1"/>
          <p:nvPr/>
        </p:nvSpPr>
        <p:spPr>
          <a:xfrm>
            <a:off x="4106438" y="3565787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</a:t>
            </a:r>
            <a:endParaRPr lang="ko-KR" altLang="en-US" sz="800"/>
          </a:p>
        </p:txBody>
      </p:sp>
      <p:sp>
        <p:nvSpPr>
          <p:cNvPr id="182" name="TextBox 181"/>
          <p:cNvSpPr txBox="1"/>
          <p:nvPr/>
        </p:nvSpPr>
        <p:spPr>
          <a:xfrm>
            <a:off x="5373204" y="356578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4</a:t>
            </a:r>
            <a:endParaRPr lang="ko-KR" altLang="en-US" sz="800"/>
          </a:p>
        </p:txBody>
      </p:sp>
      <p:sp>
        <p:nvSpPr>
          <p:cNvPr id="183" name="TextBox 182"/>
          <p:cNvSpPr txBox="1"/>
          <p:nvPr/>
        </p:nvSpPr>
        <p:spPr>
          <a:xfrm>
            <a:off x="5771702" y="356578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</a:t>
            </a:r>
            <a:endParaRPr lang="ko-KR" altLang="en-US" sz="800"/>
          </a:p>
        </p:txBody>
      </p:sp>
      <p:sp>
        <p:nvSpPr>
          <p:cNvPr id="184" name="TextBox 183"/>
          <p:cNvSpPr txBox="1"/>
          <p:nvPr/>
        </p:nvSpPr>
        <p:spPr>
          <a:xfrm>
            <a:off x="3013994" y="3565787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브레인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6252028" y="3565787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3.5</a:t>
            </a:r>
            <a:endParaRPr lang="ko-KR" altLang="en-US" sz="800"/>
          </a:p>
        </p:txBody>
      </p:sp>
      <p:sp>
        <p:nvSpPr>
          <p:cNvPr id="186" name="TextBox 185"/>
          <p:cNvSpPr txBox="1"/>
          <p:nvPr/>
        </p:nvSpPr>
        <p:spPr>
          <a:xfrm>
            <a:off x="4554641" y="356578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4</a:t>
            </a:r>
            <a:endParaRPr lang="ko-KR" altLang="en-US" sz="800"/>
          </a:p>
        </p:txBody>
      </p:sp>
      <p:cxnSp>
        <p:nvCxnSpPr>
          <p:cNvPr id="187" name="직선 연결선 186"/>
          <p:cNvCxnSpPr/>
          <p:nvPr/>
        </p:nvCxnSpPr>
        <p:spPr>
          <a:xfrm>
            <a:off x="1688123" y="4174390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1870439" y="3911338"/>
            <a:ext cx="9364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u="sng">
                <a:solidFill>
                  <a:srgbClr val="0000FF"/>
                </a:solidFill>
                <a:hlinkClick r:id="rId2"/>
              </a:rPr>
              <a:t>brain@naver.com</a:t>
            </a:r>
            <a:endParaRPr lang="ko-KR" altLang="en-US" sz="800" u="sng">
              <a:solidFill>
                <a:srgbClr val="0000FF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3610543" y="391133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190" name="TextBox 189"/>
          <p:cNvSpPr txBox="1"/>
          <p:nvPr/>
        </p:nvSpPr>
        <p:spPr>
          <a:xfrm>
            <a:off x="4106438" y="391133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</a:t>
            </a:r>
            <a:endParaRPr lang="ko-KR" altLang="en-US" sz="800"/>
          </a:p>
        </p:txBody>
      </p:sp>
      <p:sp>
        <p:nvSpPr>
          <p:cNvPr id="191" name="TextBox 190"/>
          <p:cNvSpPr txBox="1"/>
          <p:nvPr/>
        </p:nvSpPr>
        <p:spPr>
          <a:xfrm>
            <a:off x="5373204" y="391133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4</a:t>
            </a:r>
            <a:endParaRPr lang="ko-KR" altLang="en-US" sz="800"/>
          </a:p>
        </p:txBody>
      </p:sp>
      <p:sp>
        <p:nvSpPr>
          <p:cNvPr id="192" name="TextBox 191"/>
          <p:cNvSpPr txBox="1"/>
          <p:nvPr/>
        </p:nvSpPr>
        <p:spPr>
          <a:xfrm>
            <a:off x="5771702" y="391133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</a:t>
            </a:r>
            <a:endParaRPr lang="ko-KR" altLang="en-US" sz="800"/>
          </a:p>
        </p:txBody>
      </p:sp>
      <p:sp>
        <p:nvSpPr>
          <p:cNvPr id="193" name="TextBox 192"/>
          <p:cNvSpPr txBox="1"/>
          <p:nvPr/>
        </p:nvSpPr>
        <p:spPr>
          <a:xfrm>
            <a:off x="3013994" y="391133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브레인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6252028" y="391133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3.5</a:t>
            </a:r>
            <a:endParaRPr lang="ko-KR" altLang="en-US" sz="800"/>
          </a:p>
        </p:txBody>
      </p:sp>
      <p:sp>
        <p:nvSpPr>
          <p:cNvPr id="195" name="TextBox 194"/>
          <p:cNvSpPr txBox="1"/>
          <p:nvPr/>
        </p:nvSpPr>
        <p:spPr>
          <a:xfrm>
            <a:off x="4554641" y="391133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4</a:t>
            </a:r>
            <a:endParaRPr lang="ko-KR" altLang="en-US" sz="800"/>
          </a:p>
        </p:txBody>
      </p:sp>
      <p:cxnSp>
        <p:nvCxnSpPr>
          <p:cNvPr id="196" name="직선 연결선 195"/>
          <p:cNvCxnSpPr/>
          <p:nvPr/>
        </p:nvCxnSpPr>
        <p:spPr>
          <a:xfrm>
            <a:off x="1688123" y="4507720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1870439" y="4244668"/>
            <a:ext cx="9364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u="sng">
                <a:solidFill>
                  <a:srgbClr val="0000FF"/>
                </a:solidFill>
                <a:hlinkClick r:id="rId2"/>
              </a:rPr>
              <a:t>brain@naver.com</a:t>
            </a:r>
            <a:endParaRPr lang="ko-KR" altLang="en-US" sz="800" u="sng">
              <a:solidFill>
                <a:srgbClr val="0000FF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3610543" y="424466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199" name="TextBox 198"/>
          <p:cNvSpPr txBox="1"/>
          <p:nvPr/>
        </p:nvSpPr>
        <p:spPr>
          <a:xfrm>
            <a:off x="4106438" y="424466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</a:t>
            </a:r>
            <a:endParaRPr lang="ko-KR" altLang="en-US" sz="800"/>
          </a:p>
        </p:txBody>
      </p:sp>
      <p:sp>
        <p:nvSpPr>
          <p:cNvPr id="200" name="TextBox 199"/>
          <p:cNvSpPr txBox="1"/>
          <p:nvPr/>
        </p:nvSpPr>
        <p:spPr>
          <a:xfrm>
            <a:off x="5373204" y="424466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4</a:t>
            </a:r>
            <a:endParaRPr lang="ko-KR" altLang="en-US" sz="800"/>
          </a:p>
        </p:txBody>
      </p:sp>
      <p:sp>
        <p:nvSpPr>
          <p:cNvPr id="201" name="TextBox 200"/>
          <p:cNvSpPr txBox="1"/>
          <p:nvPr/>
        </p:nvSpPr>
        <p:spPr>
          <a:xfrm>
            <a:off x="5771702" y="424466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</a:t>
            </a:r>
            <a:endParaRPr lang="ko-KR" altLang="en-US" sz="800"/>
          </a:p>
        </p:txBody>
      </p:sp>
      <p:sp>
        <p:nvSpPr>
          <p:cNvPr id="202" name="TextBox 201"/>
          <p:cNvSpPr txBox="1"/>
          <p:nvPr/>
        </p:nvSpPr>
        <p:spPr>
          <a:xfrm>
            <a:off x="3013994" y="424466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브레인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6252028" y="424466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3.5</a:t>
            </a:r>
            <a:endParaRPr lang="ko-KR" altLang="en-US" sz="800"/>
          </a:p>
        </p:txBody>
      </p:sp>
      <p:sp>
        <p:nvSpPr>
          <p:cNvPr id="204" name="TextBox 203"/>
          <p:cNvSpPr txBox="1"/>
          <p:nvPr/>
        </p:nvSpPr>
        <p:spPr>
          <a:xfrm>
            <a:off x="4554641" y="424466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4</a:t>
            </a:r>
            <a:endParaRPr lang="ko-KR" altLang="en-US" sz="800"/>
          </a:p>
        </p:txBody>
      </p:sp>
      <p:cxnSp>
        <p:nvCxnSpPr>
          <p:cNvPr id="205" name="직선 연결선 204"/>
          <p:cNvCxnSpPr/>
          <p:nvPr/>
        </p:nvCxnSpPr>
        <p:spPr>
          <a:xfrm>
            <a:off x="1688123" y="4836463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1870439" y="4573411"/>
            <a:ext cx="9364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u="sng">
                <a:solidFill>
                  <a:srgbClr val="0000FF"/>
                </a:solidFill>
                <a:hlinkClick r:id="rId2"/>
              </a:rPr>
              <a:t>brain@naver.com</a:t>
            </a:r>
            <a:endParaRPr lang="ko-KR" altLang="en-US" sz="800" u="sng">
              <a:solidFill>
                <a:srgbClr val="0000FF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3610543" y="4573411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208" name="TextBox 207"/>
          <p:cNvSpPr txBox="1"/>
          <p:nvPr/>
        </p:nvSpPr>
        <p:spPr>
          <a:xfrm>
            <a:off x="4106438" y="4573411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</a:t>
            </a:r>
            <a:endParaRPr lang="ko-KR" altLang="en-US" sz="800"/>
          </a:p>
        </p:txBody>
      </p:sp>
      <p:sp>
        <p:nvSpPr>
          <p:cNvPr id="209" name="TextBox 208"/>
          <p:cNvSpPr txBox="1"/>
          <p:nvPr/>
        </p:nvSpPr>
        <p:spPr>
          <a:xfrm>
            <a:off x="5373204" y="457341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4</a:t>
            </a:r>
            <a:endParaRPr lang="ko-KR" altLang="en-US" sz="800"/>
          </a:p>
        </p:txBody>
      </p:sp>
      <p:sp>
        <p:nvSpPr>
          <p:cNvPr id="210" name="TextBox 209"/>
          <p:cNvSpPr txBox="1"/>
          <p:nvPr/>
        </p:nvSpPr>
        <p:spPr>
          <a:xfrm>
            <a:off x="5771702" y="457341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</a:t>
            </a:r>
            <a:endParaRPr lang="ko-KR" altLang="en-US" sz="800"/>
          </a:p>
        </p:txBody>
      </p:sp>
      <p:sp>
        <p:nvSpPr>
          <p:cNvPr id="211" name="TextBox 210"/>
          <p:cNvSpPr txBox="1"/>
          <p:nvPr/>
        </p:nvSpPr>
        <p:spPr>
          <a:xfrm>
            <a:off x="3013994" y="457341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브레인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6252028" y="4573411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3.5</a:t>
            </a:r>
            <a:endParaRPr lang="ko-KR" altLang="en-US" sz="800"/>
          </a:p>
        </p:txBody>
      </p:sp>
      <p:sp>
        <p:nvSpPr>
          <p:cNvPr id="213" name="TextBox 212"/>
          <p:cNvSpPr txBox="1"/>
          <p:nvPr/>
        </p:nvSpPr>
        <p:spPr>
          <a:xfrm>
            <a:off x="4554641" y="457341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4</a:t>
            </a:r>
            <a:endParaRPr lang="ko-KR" altLang="en-US" sz="800"/>
          </a:p>
        </p:txBody>
      </p:sp>
      <p:cxnSp>
        <p:nvCxnSpPr>
          <p:cNvPr id="214" name="직선 연결선 213"/>
          <p:cNvCxnSpPr/>
          <p:nvPr/>
        </p:nvCxnSpPr>
        <p:spPr>
          <a:xfrm>
            <a:off x="1688123" y="5179328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1870439" y="4916276"/>
            <a:ext cx="9364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u="sng">
                <a:solidFill>
                  <a:srgbClr val="0000FF"/>
                </a:solidFill>
                <a:hlinkClick r:id="rId2"/>
              </a:rPr>
              <a:t>brain@naver.com</a:t>
            </a:r>
            <a:endParaRPr lang="ko-KR" altLang="en-US" sz="800" u="sng">
              <a:solidFill>
                <a:srgbClr val="0000FF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3610543" y="4916276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217" name="TextBox 216"/>
          <p:cNvSpPr txBox="1"/>
          <p:nvPr/>
        </p:nvSpPr>
        <p:spPr>
          <a:xfrm>
            <a:off x="4106438" y="4916276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</a:t>
            </a:r>
            <a:endParaRPr lang="ko-KR" altLang="en-US" sz="800"/>
          </a:p>
        </p:txBody>
      </p:sp>
      <p:sp>
        <p:nvSpPr>
          <p:cNvPr id="218" name="TextBox 217"/>
          <p:cNvSpPr txBox="1"/>
          <p:nvPr/>
        </p:nvSpPr>
        <p:spPr>
          <a:xfrm>
            <a:off x="5373204" y="491627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4</a:t>
            </a:r>
            <a:endParaRPr lang="ko-KR" altLang="en-US" sz="800"/>
          </a:p>
        </p:txBody>
      </p:sp>
      <p:sp>
        <p:nvSpPr>
          <p:cNvPr id="219" name="TextBox 218"/>
          <p:cNvSpPr txBox="1"/>
          <p:nvPr/>
        </p:nvSpPr>
        <p:spPr>
          <a:xfrm>
            <a:off x="5771702" y="491627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</a:t>
            </a:r>
            <a:endParaRPr lang="ko-KR" altLang="en-US" sz="800"/>
          </a:p>
        </p:txBody>
      </p:sp>
      <p:sp>
        <p:nvSpPr>
          <p:cNvPr id="220" name="TextBox 219"/>
          <p:cNvSpPr txBox="1"/>
          <p:nvPr/>
        </p:nvSpPr>
        <p:spPr>
          <a:xfrm>
            <a:off x="3013994" y="491627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브레인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6252028" y="4916276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3.5</a:t>
            </a:r>
            <a:endParaRPr lang="ko-KR" altLang="en-US" sz="800"/>
          </a:p>
        </p:txBody>
      </p:sp>
      <p:sp>
        <p:nvSpPr>
          <p:cNvPr id="222" name="TextBox 221"/>
          <p:cNvSpPr txBox="1"/>
          <p:nvPr/>
        </p:nvSpPr>
        <p:spPr>
          <a:xfrm>
            <a:off x="4554641" y="491627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4</a:t>
            </a:r>
            <a:endParaRPr lang="ko-KR" altLang="en-US" sz="800"/>
          </a:p>
        </p:txBody>
      </p:sp>
      <p:cxnSp>
        <p:nvCxnSpPr>
          <p:cNvPr id="223" name="직선 연결선 222"/>
          <p:cNvCxnSpPr/>
          <p:nvPr/>
        </p:nvCxnSpPr>
        <p:spPr>
          <a:xfrm>
            <a:off x="1688123" y="5514998"/>
            <a:ext cx="4936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1870439" y="5251946"/>
            <a:ext cx="9364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u="sng">
                <a:solidFill>
                  <a:srgbClr val="0000FF"/>
                </a:solidFill>
                <a:hlinkClick r:id="rId2"/>
              </a:rPr>
              <a:t>brain@naver.com</a:t>
            </a:r>
            <a:endParaRPr lang="ko-KR" altLang="en-US" sz="800" u="sng">
              <a:solidFill>
                <a:srgbClr val="0000FF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3610543" y="5251946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226" name="TextBox 225"/>
          <p:cNvSpPr txBox="1"/>
          <p:nvPr/>
        </p:nvSpPr>
        <p:spPr>
          <a:xfrm>
            <a:off x="4106438" y="5251946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</a:t>
            </a:r>
            <a:endParaRPr lang="ko-KR" altLang="en-US" sz="800"/>
          </a:p>
        </p:txBody>
      </p:sp>
      <p:sp>
        <p:nvSpPr>
          <p:cNvPr id="227" name="TextBox 226"/>
          <p:cNvSpPr txBox="1"/>
          <p:nvPr/>
        </p:nvSpPr>
        <p:spPr>
          <a:xfrm>
            <a:off x="5373204" y="525194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4</a:t>
            </a:r>
            <a:endParaRPr lang="ko-KR" altLang="en-US" sz="800"/>
          </a:p>
        </p:txBody>
      </p:sp>
      <p:sp>
        <p:nvSpPr>
          <p:cNvPr id="228" name="TextBox 227"/>
          <p:cNvSpPr txBox="1"/>
          <p:nvPr/>
        </p:nvSpPr>
        <p:spPr>
          <a:xfrm>
            <a:off x="5771702" y="525194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</a:t>
            </a:r>
            <a:endParaRPr lang="ko-KR" altLang="en-US" sz="800"/>
          </a:p>
        </p:txBody>
      </p:sp>
      <p:sp>
        <p:nvSpPr>
          <p:cNvPr id="229" name="TextBox 228"/>
          <p:cNvSpPr txBox="1"/>
          <p:nvPr/>
        </p:nvSpPr>
        <p:spPr>
          <a:xfrm>
            <a:off x="3013994" y="525194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브레인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6252028" y="5251946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3.5</a:t>
            </a:r>
            <a:endParaRPr lang="ko-KR" altLang="en-US" sz="800"/>
          </a:p>
        </p:txBody>
      </p:sp>
      <p:sp>
        <p:nvSpPr>
          <p:cNvPr id="231" name="TextBox 230"/>
          <p:cNvSpPr txBox="1"/>
          <p:nvPr/>
        </p:nvSpPr>
        <p:spPr>
          <a:xfrm>
            <a:off x="4554641" y="525194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4</a:t>
            </a:r>
            <a:endParaRPr lang="ko-KR" altLang="en-US" sz="800"/>
          </a:p>
        </p:txBody>
      </p:sp>
      <p:sp>
        <p:nvSpPr>
          <p:cNvPr id="232" name="타원형 설명선 231"/>
          <p:cNvSpPr/>
          <p:nvPr/>
        </p:nvSpPr>
        <p:spPr>
          <a:xfrm>
            <a:off x="1719255" y="2441178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7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33" name="타원형 설명선 232"/>
          <p:cNvSpPr/>
          <p:nvPr/>
        </p:nvSpPr>
        <p:spPr>
          <a:xfrm>
            <a:off x="1454639" y="1285979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1554211" y="1116692"/>
            <a:ext cx="756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800"/>
              <a:t>검색 기간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2619362" y="1104860"/>
            <a:ext cx="63135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/>
              <a:t>2020.07.08</a:t>
            </a:r>
            <a:endParaRPr lang="ko-KR" altLang="en-US" sz="700"/>
          </a:p>
        </p:txBody>
      </p:sp>
      <p:sp>
        <p:nvSpPr>
          <p:cNvPr id="237" name="TextBox 236"/>
          <p:cNvSpPr txBox="1"/>
          <p:nvPr/>
        </p:nvSpPr>
        <p:spPr>
          <a:xfrm>
            <a:off x="3361656" y="1101057"/>
            <a:ext cx="256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800"/>
          </a:p>
        </p:txBody>
      </p:sp>
      <p:sp>
        <p:nvSpPr>
          <p:cNvPr id="239" name="TextBox 238"/>
          <p:cNvSpPr txBox="1"/>
          <p:nvPr/>
        </p:nvSpPr>
        <p:spPr>
          <a:xfrm>
            <a:off x="3734584" y="1104860"/>
            <a:ext cx="63135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/>
              <a:t>2020.07.08</a:t>
            </a:r>
            <a:endParaRPr lang="ko-KR" altLang="en-US" sz="700"/>
          </a:p>
        </p:txBody>
      </p:sp>
      <p:sp>
        <p:nvSpPr>
          <p:cNvPr id="240" name="TextBox 239"/>
          <p:cNvSpPr txBox="1"/>
          <p:nvPr/>
        </p:nvSpPr>
        <p:spPr>
          <a:xfrm>
            <a:off x="4828989" y="225315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err="1"/>
              <a:t>답변수</a:t>
            </a:r>
            <a:endParaRPr lang="ko-KR" altLang="en-US" sz="800"/>
          </a:p>
        </p:txBody>
      </p:sp>
      <p:sp>
        <p:nvSpPr>
          <p:cNvPr id="241" name="TextBox 240"/>
          <p:cNvSpPr txBox="1"/>
          <p:nvPr/>
        </p:nvSpPr>
        <p:spPr>
          <a:xfrm>
            <a:off x="4976050" y="256630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4</a:t>
            </a:r>
            <a:endParaRPr lang="ko-KR" altLang="en-US" sz="800"/>
          </a:p>
        </p:txBody>
      </p:sp>
      <p:sp>
        <p:nvSpPr>
          <p:cNvPr id="242" name="TextBox 241"/>
          <p:cNvSpPr txBox="1"/>
          <p:nvPr/>
        </p:nvSpPr>
        <p:spPr>
          <a:xfrm>
            <a:off x="4976050" y="289802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4</a:t>
            </a:r>
            <a:endParaRPr lang="ko-KR" altLang="en-US" sz="800"/>
          </a:p>
        </p:txBody>
      </p:sp>
      <p:sp>
        <p:nvSpPr>
          <p:cNvPr id="243" name="TextBox 242"/>
          <p:cNvSpPr txBox="1"/>
          <p:nvPr/>
        </p:nvSpPr>
        <p:spPr>
          <a:xfrm>
            <a:off x="4976050" y="322600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4</a:t>
            </a:r>
            <a:endParaRPr lang="ko-KR" altLang="en-US" sz="800"/>
          </a:p>
        </p:txBody>
      </p:sp>
      <p:sp>
        <p:nvSpPr>
          <p:cNvPr id="244" name="TextBox 243"/>
          <p:cNvSpPr txBox="1"/>
          <p:nvPr/>
        </p:nvSpPr>
        <p:spPr>
          <a:xfrm>
            <a:off x="4976050" y="356578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4</a:t>
            </a:r>
            <a:endParaRPr lang="ko-KR" altLang="en-US" sz="800"/>
          </a:p>
        </p:txBody>
      </p:sp>
      <p:sp>
        <p:nvSpPr>
          <p:cNvPr id="245" name="TextBox 244"/>
          <p:cNvSpPr txBox="1"/>
          <p:nvPr/>
        </p:nvSpPr>
        <p:spPr>
          <a:xfrm>
            <a:off x="4976050" y="391133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4</a:t>
            </a:r>
            <a:endParaRPr lang="ko-KR" altLang="en-US" sz="800"/>
          </a:p>
        </p:txBody>
      </p:sp>
      <p:sp>
        <p:nvSpPr>
          <p:cNvPr id="246" name="TextBox 245"/>
          <p:cNvSpPr txBox="1"/>
          <p:nvPr/>
        </p:nvSpPr>
        <p:spPr>
          <a:xfrm>
            <a:off x="4976050" y="424466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4</a:t>
            </a:r>
            <a:endParaRPr lang="ko-KR" altLang="en-US" sz="800"/>
          </a:p>
        </p:txBody>
      </p:sp>
      <p:sp>
        <p:nvSpPr>
          <p:cNvPr id="247" name="TextBox 246"/>
          <p:cNvSpPr txBox="1"/>
          <p:nvPr/>
        </p:nvSpPr>
        <p:spPr>
          <a:xfrm>
            <a:off x="4976050" y="457341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4</a:t>
            </a:r>
            <a:endParaRPr lang="ko-KR" altLang="en-US" sz="800"/>
          </a:p>
        </p:txBody>
      </p:sp>
      <p:sp>
        <p:nvSpPr>
          <p:cNvPr id="248" name="TextBox 247"/>
          <p:cNvSpPr txBox="1"/>
          <p:nvPr/>
        </p:nvSpPr>
        <p:spPr>
          <a:xfrm>
            <a:off x="4976050" y="491627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4</a:t>
            </a:r>
            <a:endParaRPr lang="ko-KR" altLang="en-US" sz="800"/>
          </a:p>
        </p:txBody>
      </p:sp>
      <p:sp>
        <p:nvSpPr>
          <p:cNvPr id="249" name="TextBox 248"/>
          <p:cNvSpPr txBox="1"/>
          <p:nvPr/>
        </p:nvSpPr>
        <p:spPr>
          <a:xfrm>
            <a:off x="4976050" y="525194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4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41156691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5534" y="826476"/>
            <a:ext cx="6729046" cy="5797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Admin – </a:t>
            </a:r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회원관리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49981" y="1684541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요양시설 가이드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53886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가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6918717" y="826476"/>
          <a:ext cx="2097251" cy="192534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89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회원 관리 </a:t>
                      </a: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상세 페이지</a:t>
                      </a: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3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Admin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메인 이동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3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회원관리 리스트 페이지 이동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3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질문 리스트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3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Q&amp;A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페이지 연결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353565"/>
                  </a:ext>
                </a:extLst>
              </a:tr>
              <a:tr h="2783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줄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20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줄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30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줄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40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줄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50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줄 표시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044451"/>
                  </a:ext>
                </a:extLst>
              </a:tr>
              <a:tr h="2783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페이지 표시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79225"/>
                  </a:ext>
                </a:extLst>
              </a:tr>
            </a:tbl>
          </a:graphicData>
        </a:graphic>
      </p:graphicFrame>
      <p:sp>
        <p:nvSpPr>
          <p:cNvPr id="38" name="타원형 설명선 37"/>
          <p:cNvSpPr/>
          <p:nvPr/>
        </p:nvSpPr>
        <p:spPr>
          <a:xfrm>
            <a:off x="-35658" y="794973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타원형 설명선 40"/>
          <p:cNvSpPr/>
          <p:nvPr/>
        </p:nvSpPr>
        <p:spPr>
          <a:xfrm>
            <a:off x="3614" y="3560177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9855" y="914855"/>
            <a:ext cx="860321" cy="228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49981" y="2060750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bg1"/>
                </a:solidFill>
                <a:latin typeface="+mn-ea"/>
              </a:rPr>
              <a:t>Q&amp;A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49981" y="3008037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요양시설 조회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66391" y="249404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Q&amp;A </a:t>
            </a:r>
            <a:r>
              <a:rPr lang="ko-KR" altLang="en-US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관리 </a:t>
            </a:r>
            <a:r>
              <a:rPr lang="en-US" altLang="ko-KR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(1022)</a:t>
            </a:r>
          </a:p>
          <a:p>
            <a:r>
              <a:rPr lang="en-US" altLang="ko-KR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Q&amp;A </a:t>
            </a:r>
            <a:r>
              <a:rPr lang="ko-KR" altLang="en-US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신고</a:t>
            </a:r>
            <a:r>
              <a:rPr lang="en-US" altLang="ko-KR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 (12)</a:t>
            </a:r>
            <a:endParaRPr lang="ko-KR" altLang="en-US" sz="900"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54211" y="1432635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800"/>
              <a:t>닉네임 </a:t>
            </a:r>
            <a:r>
              <a:rPr lang="en-US" altLang="ko-KR" sz="800"/>
              <a:t>:</a:t>
            </a:r>
            <a:endParaRPr lang="ko-KR" altLang="en-US" sz="800"/>
          </a:p>
        </p:txBody>
      </p:sp>
      <p:sp>
        <p:nvSpPr>
          <p:cNvPr id="139" name="직사각형 138"/>
          <p:cNvSpPr/>
          <p:nvPr/>
        </p:nvSpPr>
        <p:spPr>
          <a:xfrm>
            <a:off x="249981" y="3643270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회원관리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1554211" y="111669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800"/>
              <a:t>이메일 </a:t>
            </a:r>
            <a:r>
              <a:rPr lang="en-US" altLang="ko-KR" sz="800"/>
              <a:t>:</a:t>
            </a:r>
            <a:r>
              <a:rPr lang="ko-KR" altLang="en-US" sz="800"/>
              <a:t> 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595476" y="1118972"/>
            <a:ext cx="9364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u="sng">
                <a:solidFill>
                  <a:srgbClr val="0000FF"/>
                </a:solidFill>
                <a:hlinkClick r:id="rId2"/>
              </a:rPr>
              <a:t>brain@naver.com</a:t>
            </a:r>
            <a:endParaRPr lang="ko-KR" altLang="en-US" sz="800" u="sng">
              <a:solidFill>
                <a:srgbClr val="0000FF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624357" y="143372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브레인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977048" y="1116692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131" name="TextBox 130"/>
          <p:cNvSpPr txBox="1"/>
          <p:nvPr/>
        </p:nvSpPr>
        <p:spPr>
          <a:xfrm>
            <a:off x="5096326" y="1116692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800"/>
              <a:t>방문수 </a:t>
            </a:r>
            <a:r>
              <a:rPr lang="en-US" altLang="ko-KR" sz="800"/>
              <a:t>:</a:t>
            </a:r>
            <a:endParaRPr lang="ko-KR" altLang="en-US" sz="800"/>
          </a:p>
        </p:txBody>
      </p:sp>
      <p:sp>
        <p:nvSpPr>
          <p:cNvPr id="305" name="직사각형 304"/>
          <p:cNvSpPr/>
          <p:nvPr/>
        </p:nvSpPr>
        <p:spPr>
          <a:xfrm>
            <a:off x="1661112" y="2370323"/>
            <a:ext cx="4987337" cy="213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TextBox 305"/>
          <p:cNvSpPr txBox="1"/>
          <p:nvPr/>
        </p:nvSpPr>
        <p:spPr>
          <a:xfrm>
            <a:off x="1666565" y="2658124"/>
            <a:ext cx="35658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/>
              <a:t>노인요양보호사는 꼭 기관과 연결되어야만 일을 할 수 있나요</a:t>
            </a:r>
            <a:r>
              <a:rPr lang="en-US" altLang="ko-KR" sz="700"/>
              <a:t>? </a:t>
            </a:r>
            <a:r>
              <a:rPr lang="ko-KR" altLang="en-US" sz="700"/>
              <a:t>아님</a:t>
            </a:r>
            <a:r>
              <a:rPr lang="en-US" altLang="ko-KR" sz="700"/>
              <a:t>. </a:t>
            </a:r>
            <a:r>
              <a:rPr lang="ko-KR" altLang="en-US" sz="700"/>
              <a:t>개인적으로</a:t>
            </a:r>
            <a:r>
              <a:rPr lang="en-US" altLang="ko-KR" sz="700"/>
              <a:t>…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3135088" y="2370323"/>
            <a:ext cx="4606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/>
              <a:t>제목</a:t>
            </a:r>
            <a:endParaRPr lang="en-US" altLang="ko-KR" sz="700"/>
          </a:p>
        </p:txBody>
      </p:sp>
      <p:cxnSp>
        <p:nvCxnSpPr>
          <p:cNvPr id="308" name="직선 연결선 307"/>
          <p:cNvCxnSpPr/>
          <p:nvPr/>
        </p:nvCxnSpPr>
        <p:spPr>
          <a:xfrm>
            <a:off x="1661113" y="2584068"/>
            <a:ext cx="49597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308"/>
          <p:cNvCxnSpPr/>
          <p:nvPr/>
        </p:nvCxnSpPr>
        <p:spPr>
          <a:xfrm>
            <a:off x="1661113" y="2363458"/>
            <a:ext cx="49597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TextBox 309"/>
          <p:cNvSpPr txBox="1"/>
          <p:nvPr/>
        </p:nvSpPr>
        <p:spPr>
          <a:xfrm>
            <a:off x="5116007" y="2370323"/>
            <a:ext cx="4606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/>
              <a:t>조회</a:t>
            </a:r>
            <a:endParaRPr lang="en-US" altLang="ko-KR" sz="700"/>
          </a:p>
        </p:txBody>
      </p:sp>
      <p:sp>
        <p:nvSpPr>
          <p:cNvPr id="311" name="TextBox 310"/>
          <p:cNvSpPr txBox="1"/>
          <p:nvPr/>
        </p:nvSpPr>
        <p:spPr>
          <a:xfrm>
            <a:off x="5585826" y="2370323"/>
            <a:ext cx="4606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/>
              <a:t>답변</a:t>
            </a:r>
            <a:endParaRPr lang="en-US" altLang="ko-KR" sz="700"/>
          </a:p>
        </p:txBody>
      </p:sp>
      <p:sp>
        <p:nvSpPr>
          <p:cNvPr id="312" name="TextBox 311"/>
          <p:cNvSpPr txBox="1"/>
          <p:nvPr/>
        </p:nvSpPr>
        <p:spPr>
          <a:xfrm>
            <a:off x="6144642" y="2370323"/>
            <a:ext cx="4606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/>
              <a:t>작성일</a:t>
            </a:r>
            <a:endParaRPr lang="en-US" altLang="ko-KR" sz="700"/>
          </a:p>
        </p:txBody>
      </p:sp>
      <p:sp>
        <p:nvSpPr>
          <p:cNvPr id="313" name="TextBox 312"/>
          <p:cNvSpPr txBox="1"/>
          <p:nvPr/>
        </p:nvSpPr>
        <p:spPr>
          <a:xfrm>
            <a:off x="1666565" y="1986142"/>
            <a:ext cx="538429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accent2"/>
                </a:solidFill>
              </a:rPr>
              <a:t>질문 </a:t>
            </a:r>
            <a:r>
              <a:rPr lang="en-US" altLang="ko-KR" sz="700" b="1"/>
              <a:t>(19)</a:t>
            </a:r>
          </a:p>
        </p:txBody>
      </p:sp>
      <p:cxnSp>
        <p:nvCxnSpPr>
          <p:cNvPr id="314" name="직선 연결선 313"/>
          <p:cNvCxnSpPr/>
          <p:nvPr/>
        </p:nvCxnSpPr>
        <p:spPr>
          <a:xfrm>
            <a:off x="1661113" y="2920618"/>
            <a:ext cx="49597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5201112" y="2658124"/>
            <a:ext cx="2904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98</a:t>
            </a:r>
          </a:p>
        </p:txBody>
      </p:sp>
      <p:sp>
        <p:nvSpPr>
          <p:cNvPr id="316" name="TextBox 315"/>
          <p:cNvSpPr txBox="1"/>
          <p:nvPr/>
        </p:nvSpPr>
        <p:spPr>
          <a:xfrm>
            <a:off x="5670931" y="2658124"/>
            <a:ext cx="2904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</a:t>
            </a:r>
          </a:p>
        </p:txBody>
      </p:sp>
      <p:sp>
        <p:nvSpPr>
          <p:cNvPr id="317" name="TextBox 316"/>
          <p:cNvSpPr txBox="1"/>
          <p:nvPr/>
        </p:nvSpPr>
        <p:spPr>
          <a:xfrm>
            <a:off x="6046503" y="2658124"/>
            <a:ext cx="6733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2020. 06.24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1666565" y="2974259"/>
            <a:ext cx="35658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/>
              <a:t>노인요양보호사는 꼭 기관과 연결되어야만 일을 할 수 있나요</a:t>
            </a:r>
            <a:r>
              <a:rPr lang="en-US" altLang="ko-KR" sz="700"/>
              <a:t>? </a:t>
            </a:r>
            <a:r>
              <a:rPr lang="ko-KR" altLang="en-US" sz="700"/>
              <a:t>아님</a:t>
            </a:r>
            <a:r>
              <a:rPr lang="en-US" altLang="ko-KR" sz="700"/>
              <a:t>. </a:t>
            </a:r>
            <a:r>
              <a:rPr lang="ko-KR" altLang="en-US" sz="700"/>
              <a:t>개인적으로</a:t>
            </a:r>
            <a:r>
              <a:rPr lang="en-US" altLang="ko-KR" sz="700"/>
              <a:t>…</a:t>
            </a:r>
          </a:p>
        </p:txBody>
      </p:sp>
      <p:cxnSp>
        <p:nvCxnSpPr>
          <p:cNvPr id="319" name="직선 연결선 318"/>
          <p:cNvCxnSpPr/>
          <p:nvPr/>
        </p:nvCxnSpPr>
        <p:spPr>
          <a:xfrm>
            <a:off x="1661113" y="3236753"/>
            <a:ext cx="49597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/>
          <p:cNvSpPr txBox="1"/>
          <p:nvPr/>
        </p:nvSpPr>
        <p:spPr>
          <a:xfrm>
            <a:off x="5201112" y="2974259"/>
            <a:ext cx="2904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98</a:t>
            </a:r>
          </a:p>
        </p:txBody>
      </p:sp>
      <p:sp>
        <p:nvSpPr>
          <p:cNvPr id="321" name="TextBox 320"/>
          <p:cNvSpPr txBox="1"/>
          <p:nvPr/>
        </p:nvSpPr>
        <p:spPr>
          <a:xfrm>
            <a:off x="5670931" y="2974259"/>
            <a:ext cx="2904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6046503" y="2974259"/>
            <a:ext cx="6733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2020. 06.24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1666565" y="3299193"/>
            <a:ext cx="35658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/>
              <a:t>노인요양보호사는 꼭 기관과 연결되어야만 일을 할 수 있나요</a:t>
            </a:r>
            <a:r>
              <a:rPr lang="en-US" altLang="ko-KR" sz="700"/>
              <a:t>? </a:t>
            </a:r>
            <a:r>
              <a:rPr lang="ko-KR" altLang="en-US" sz="700"/>
              <a:t>아님</a:t>
            </a:r>
            <a:r>
              <a:rPr lang="en-US" altLang="ko-KR" sz="700"/>
              <a:t>. </a:t>
            </a:r>
            <a:r>
              <a:rPr lang="ko-KR" altLang="en-US" sz="700"/>
              <a:t>개인적으로</a:t>
            </a:r>
            <a:r>
              <a:rPr lang="en-US" altLang="ko-KR" sz="700"/>
              <a:t>…</a:t>
            </a:r>
          </a:p>
        </p:txBody>
      </p:sp>
      <p:cxnSp>
        <p:nvCxnSpPr>
          <p:cNvPr id="324" name="직선 연결선 323"/>
          <p:cNvCxnSpPr/>
          <p:nvPr/>
        </p:nvCxnSpPr>
        <p:spPr>
          <a:xfrm>
            <a:off x="1661113" y="3561687"/>
            <a:ext cx="49597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TextBox 324"/>
          <p:cNvSpPr txBox="1"/>
          <p:nvPr/>
        </p:nvSpPr>
        <p:spPr>
          <a:xfrm>
            <a:off x="5201112" y="3299193"/>
            <a:ext cx="2904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98</a:t>
            </a:r>
          </a:p>
        </p:txBody>
      </p:sp>
      <p:sp>
        <p:nvSpPr>
          <p:cNvPr id="326" name="TextBox 325"/>
          <p:cNvSpPr txBox="1"/>
          <p:nvPr/>
        </p:nvSpPr>
        <p:spPr>
          <a:xfrm>
            <a:off x="5670931" y="3299193"/>
            <a:ext cx="2904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6046503" y="3299193"/>
            <a:ext cx="6733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2020. 06.24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1666565" y="3622340"/>
            <a:ext cx="35658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/>
              <a:t>노인요양보호사는 꼭 기관과 연결되어야만 일을 할 수 있나요</a:t>
            </a:r>
            <a:r>
              <a:rPr lang="en-US" altLang="ko-KR" sz="700"/>
              <a:t>? </a:t>
            </a:r>
            <a:r>
              <a:rPr lang="ko-KR" altLang="en-US" sz="700"/>
              <a:t>아님</a:t>
            </a:r>
            <a:r>
              <a:rPr lang="en-US" altLang="ko-KR" sz="700"/>
              <a:t>. </a:t>
            </a:r>
            <a:r>
              <a:rPr lang="ko-KR" altLang="en-US" sz="700"/>
              <a:t>개인적으로</a:t>
            </a:r>
            <a:r>
              <a:rPr lang="en-US" altLang="ko-KR" sz="700"/>
              <a:t>…</a:t>
            </a:r>
          </a:p>
        </p:txBody>
      </p:sp>
      <p:cxnSp>
        <p:nvCxnSpPr>
          <p:cNvPr id="329" name="직선 연결선 328"/>
          <p:cNvCxnSpPr/>
          <p:nvPr/>
        </p:nvCxnSpPr>
        <p:spPr>
          <a:xfrm>
            <a:off x="1661113" y="3884834"/>
            <a:ext cx="49597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/>
          <p:cNvSpPr txBox="1"/>
          <p:nvPr/>
        </p:nvSpPr>
        <p:spPr>
          <a:xfrm>
            <a:off x="5201112" y="3622340"/>
            <a:ext cx="2904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98</a:t>
            </a:r>
          </a:p>
        </p:txBody>
      </p:sp>
      <p:sp>
        <p:nvSpPr>
          <p:cNvPr id="331" name="TextBox 330"/>
          <p:cNvSpPr txBox="1"/>
          <p:nvPr/>
        </p:nvSpPr>
        <p:spPr>
          <a:xfrm>
            <a:off x="5670931" y="3622340"/>
            <a:ext cx="2904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</a:t>
            </a:r>
          </a:p>
        </p:txBody>
      </p:sp>
      <p:sp>
        <p:nvSpPr>
          <p:cNvPr id="332" name="TextBox 331"/>
          <p:cNvSpPr txBox="1"/>
          <p:nvPr/>
        </p:nvSpPr>
        <p:spPr>
          <a:xfrm>
            <a:off x="6046503" y="3622340"/>
            <a:ext cx="6733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2020. 06.24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1666565" y="3938475"/>
            <a:ext cx="35658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/>
              <a:t>노인요양보호사는 꼭 기관과 연결되어야만 일을 할 수 있나요</a:t>
            </a:r>
            <a:r>
              <a:rPr lang="en-US" altLang="ko-KR" sz="700"/>
              <a:t>? </a:t>
            </a:r>
            <a:r>
              <a:rPr lang="ko-KR" altLang="en-US" sz="700"/>
              <a:t>아님</a:t>
            </a:r>
            <a:r>
              <a:rPr lang="en-US" altLang="ko-KR" sz="700"/>
              <a:t>. </a:t>
            </a:r>
            <a:r>
              <a:rPr lang="ko-KR" altLang="en-US" sz="700"/>
              <a:t>개인적으로</a:t>
            </a:r>
            <a:r>
              <a:rPr lang="en-US" altLang="ko-KR" sz="700"/>
              <a:t>…</a:t>
            </a:r>
          </a:p>
        </p:txBody>
      </p:sp>
      <p:cxnSp>
        <p:nvCxnSpPr>
          <p:cNvPr id="334" name="직선 연결선 333"/>
          <p:cNvCxnSpPr/>
          <p:nvPr/>
        </p:nvCxnSpPr>
        <p:spPr>
          <a:xfrm>
            <a:off x="1661113" y="4200969"/>
            <a:ext cx="49597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TextBox 334"/>
          <p:cNvSpPr txBox="1"/>
          <p:nvPr/>
        </p:nvSpPr>
        <p:spPr>
          <a:xfrm>
            <a:off x="5201112" y="3938475"/>
            <a:ext cx="2904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98</a:t>
            </a:r>
          </a:p>
        </p:txBody>
      </p:sp>
      <p:sp>
        <p:nvSpPr>
          <p:cNvPr id="336" name="TextBox 335"/>
          <p:cNvSpPr txBox="1"/>
          <p:nvPr/>
        </p:nvSpPr>
        <p:spPr>
          <a:xfrm>
            <a:off x="5670931" y="3938475"/>
            <a:ext cx="2904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</a:t>
            </a:r>
          </a:p>
        </p:txBody>
      </p:sp>
      <p:sp>
        <p:nvSpPr>
          <p:cNvPr id="337" name="TextBox 336"/>
          <p:cNvSpPr txBox="1"/>
          <p:nvPr/>
        </p:nvSpPr>
        <p:spPr>
          <a:xfrm>
            <a:off x="6046503" y="3938475"/>
            <a:ext cx="6733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2020. 06.24</a:t>
            </a:r>
          </a:p>
        </p:txBody>
      </p:sp>
      <p:sp>
        <p:nvSpPr>
          <p:cNvPr id="338" name="TextBox 337"/>
          <p:cNvSpPr txBox="1"/>
          <p:nvPr/>
        </p:nvSpPr>
        <p:spPr>
          <a:xfrm>
            <a:off x="1666565" y="4263409"/>
            <a:ext cx="35658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/>
              <a:t>노인요양보호사는 꼭 기관과 연결되어야만 일을 할 수 있나요</a:t>
            </a:r>
            <a:r>
              <a:rPr lang="en-US" altLang="ko-KR" sz="700"/>
              <a:t>? </a:t>
            </a:r>
            <a:r>
              <a:rPr lang="ko-KR" altLang="en-US" sz="700"/>
              <a:t>아님</a:t>
            </a:r>
            <a:r>
              <a:rPr lang="en-US" altLang="ko-KR" sz="700"/>
              <a:t>. </a:t>
            </a:r>
            <a:r>
              <a:rPr lang="ko-KR" altLang="en-US" sz="700"/>
              <a:t>개인적으로</a:t>
            </a:r>
            <a:r>
              <a:rPr lang="en-US" altLang="ko-KR" sz="700"/>
              <a:t>…</a:t>
            </a:r>
          </a:p>
        </p:txBody>
      </p:sp>
      <p:cxnSp>
        <p:nvCxnSpPr>
          <p:cNvPr id="339" name="직선 연결선 338"/>
          <p:cNvCxnSpPr/>
          <p:nvPr/>
        </p:nvCxnSpPr>
        <p:spPr>
          <a:xfrm>
            <a:off x="1661113" y="4525903"/>
            <a:ext cx="49597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/>
          <p:cNvSpPr txBox="1"/>
          <p:nvPr/>
        </p:nvSpPr>
        <p:spPr>
          <a:xfrm>
            <a:off x="5201112" y="4263409"/>
            <a:ext cx="2904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98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5670931" y="4263409"/>
            <a:ext cx="2904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</a:t>
            </a:r>
          </a:p>
        </p:txBody>
      </p:sp>
      <p:sp>
        <p:nvSpPr>
          <p:cNvPr id="342" name="TextBox 341"/>
          <p:cNvSpPr txBox="1"/>
          <p:nvPr/>
        </p:nvSpPr>
        <p:spPr>
          <a:xfrm>
            <a:off x="6046503" y="4263409"/>
            <a:ext cx="6733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2020. 06.24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5890009" y="4636029"/>
            <a:ext cx="736099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/>
              <a:t>10</a:t>
            </a:r>
            <a:r>
              <a:rPr lang="ko-KR" altLang="en-US" sz="800"/>
              <a:t>줄 보기 </a:t>
            </a:r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endParaRPr lang="ko-KR" altLang="en-US" sz="800"/>
          </a:p>
        </p:txBody>
      </p:sp>
      <p:pic>
        <p:nvPicPr>
          <p:cNvPr id="344" name="그림 3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047" y="4840954"/>
            <a:ext cx="2688384" cy="391736"/>
          </a:xfrm>
          <a:prstGeom prst="rect">
            <a:avLst/>
          </a:prstGeom>
        </p:spPr>
      </p:pic>
      <p:sp>
        <p:nvSpPr>
          <p:cNvPr id="345" name="타원형 설명선 344"/>
          <p:cNvSpPr/>
          <p:nvPr/>
        </p:nvSpPr>
        <p:spPr>
          <a:xfrm>
            <a:off x="5569477" y="4505302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46" name="타원형 설명선 345"/>
          <p:cNvSpPr/>
          <p:nvPr/>
        </p:nvSpPr>
        <p:spPr>
          <a:xfrm>
            <a:off x="2861693" y="4700009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6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2269131" y="1986142"/>
            <a:ext cx="8832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accent2"/>
                </a:solidFill>
              </a:rPr>
              <a:t>답변 </a:t>
            </a:r>
            <a:r>
              <a:rPr lang="en-US" altLang="ko-KR" sz="700" b="1"/>
              <a:t>(19)</a:t>
            </a:r>
          </a:p>
        </p:txBody>
      </p:sp>
      <p:sp>
        <p:nvSpPr>
          <p:cNvPr id="348" name="TextBox 347"/>
          <p:cNvSpPr txBox="1"/>
          <p:nvPr/>
        </p:nvSpPr>
        <p:spPr>
          <a:xfrm>
            <a:off x="2855284" y="1986142"/>
            <a:ext cx="8832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accent2"/>
                </a:solidFill>
              </a:rPr>
              <a:t>댓글 </a:t>
            </a:r>
            <a:r>
              <a:rPr lang="en-US" altLang="ko-KR" sz="700" b="1"/>
              <a:t>(19)</a:t>
            </a:r>
          </a:p>
        </p:txBody>
      </p:sp>
      <p:sp>
        <p:nvSpPr>
          <p:cNvPr id="349" name="TextBox 348"/>
          <p:cNvSpPr txBox="1"/>
          <p:nvPr/>
        </p:nvSpPr>
        <p:spPr>
          <a:xfrm>
            <a:off x="3490057" y="1986142"/>
            <a:ext cx="8832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accent2"/>
                </a:solidFill>
              </a:rPr>
              <a:t>리뷰 </a:t>
            </a:r>
            <a:r>
              <a:rPr lang="en-US" altLang="ko-KR" sz="700" b="1"/>
              <a:t>(19)</a:t>
            </a:r>
          </a:p>
        </p:txBody>
      </p:sp>
      <p:sp>
        <p:nvSpPr>
          <p:cNvPr id="350" name="타원형 설명선 349"/>
          <p:cNvSpPr/>
          <p:nvPr/>
        </p:nvSpPr>
        <p:spPr>
          <a:xfrm>
            <a:off x="1569738" y="1731624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52" name="타원형 설명선 351"/>
          <p:cNvSpPr/>
          <p:nvPr/>
        </p:nvSpPr>
        <p:spPr>
          <a:xfrm>
            <a:off x="1554211" y="2505322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460453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5534" y="826476"/>
            <a:ext cx="6729046" cy="5797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Admin – </a:t>
            </a:r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회원관리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49981" y="1684541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요양시설 가이드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53886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가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6918717" y="826476"/>
          <a:ext cx="2097251" cy="192534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89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회원 관리 </a:t>
                      </a: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상세 페이지</a:t>
                      </a: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3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Admin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메인 이동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3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회원관리 리스트 페이지 이동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3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답변 리스트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3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Q&amp;A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페이지 연결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353565"/>
                  </a:ext>
                </a:extLst>
              </a:tr>
              <a:tr h="2783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줄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20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줄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30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줄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40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줄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50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줄 표시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044451"/>
                  </a:ext>
                </a:extLst>
              </a:tr>
              <a:tr h="2783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페이지 표시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79225"/>
                  </a:ext>
                </a:extLst>
              </a:tr>
            </a:tbl>
          </a:graphicData>
        </a:graphic>
      </p:graphicFrame>
      <p:sp>
        <p:nvSpPr>
          <p:cNvPr id="38" name="타원형 설명선 37"/>
          <p:cNvSpPr/>
          <p:nvPr/>
        </p:nvSpPr>
        <p:spPr>
          <a:xfrm>
            <a:off x="-35658" y="794973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타원형 설명선 40"/>
          <p:cNvSpPr/>
          <p:nvPr/>
        </p:nvSpPr>
        <p:spPr>
          <a:xfrm>
            <a:off x="3614" y="3560177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9855" y="914855"/>
            <a:ext cx="860321" cy="228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49981" y="2060750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bg1"/>
                </a:solidFill>
                <a:latin typeface="+mn-ea"/>
              </a:rPr>
              <a:t>Q&amp;A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49981" y="3008037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요양시설 조회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66391" y="249404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Q&amp;A </a:t>
            </a:r>
            <a:r>
              <a:rPr lang="ko-KR" altLang="en-US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관리 </a:t>
            </a:r>
            <a:r>
              <a:rPr lang="en-US" altLang="ko-KR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(1022)</a:t>
            </a:r>
          </a:p>
          <a:p>
            <a:r>
              <a:rPr lang="en-US" altLang="ko-KR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Q&amp;A </a:t>
            </a:r>
            <a:r>
              <a:rPr lang="ko-KR" altLang="en-US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신고</a:t>
            </a:r>
            <a:r>
              <a:rPr lang="en-US" altLang="ko-KR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 (12)</a:t>
            </a:r>
            <a:endParaRPr lang="ko-KR" altLang="en-US" sz="900"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54211" y="1432635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800"/>
              <a:t>닉네임 </a:t>
            </a:r>
            <a:r>
              <a:rPr lang="en-US" altLang="ko-KR" sz="800"/>
              <a:t>:</a:t>
            </a:r>
            <a:endParaRPr lang="ko-KR" altLang="en-US" sz="800"/>
          </a:p>
        </p:txBody>
      </p:sp>
      <p:sp>
        <p:nvSpPr>
          <p:cNvPr id="139" name="직사각형 138"/>
          <p:cNvSpPr/>
          <p:nvPr/>
        </p:nvSpPr>
        <p:spPr>
          <a:xfrm>
            <a:off x="249981" y="3643270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회원관리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1554211" y="111669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800"/>
              <a:t>이메일 </a:t>
            </a:r>
            <a:r>
              <a:rPr lang="en-US" altLang="ko-KR" sz="800"/>
              <a:t>:</a:t>
            </a:r>
            <a:r>
              <a:rPr lang="ko-KR" altLang="en-US" sz="800"/>
              <a:t> 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595476" y="1118972"/>
            <a:ext cx="9364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u="sng">
                <a:solidFill>
                  <a:srgbClr val="0000FF"/>
                </a:solidFill>
                <a:hlinkClick r:id="rId2"/>
              </a:rPr>
              <a:t>brain@naver.com</a:t>
            </a:r>
            <a:endParaRPr lang="ko-KR" altLang="en-US" sz="800" u="sng">
              <a:solidFill>
                <a:srgbClr val="0000FF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624357" y="143372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브레인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977048" y="1116692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131" name="TextBox 130"/>
          <p:cNvSpPr txBox="1"/>
          <p:nvPr/>
        </p:nvSpPr>
        <p:spPr>
          <a:xfrm>
            <a:off x="5096326" y="1116692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800"/>
              <a:t>방문수 </a:t>
            </a:r>
            <a:r>
              <a:rPr lang="en-US" altLang="ko-KR" sz="800"/>
              <a:t>:</a:t>
            </a:r>
            <a:endParaRPr lang="ko-KR" altLang="en-US" sz="800"/>
          </a:p>
        </p:txBody>
      </p:sp>
      <p:sp>
        <p:nvSpPr>
          <p:cNvPr id="313" name="TextBox 312"/>
          <p:cNvSpPr txBox="1"/>
          <p:nvPr/>
        </p:nvSpPr>
        <p:spPr>
          <a:xfrm>
            <a:off x="1666565" y="1986142"/>
            <a:ext cx="538429" cy="200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accent2"/>
                </a:solidFill>
              </a:rPr>
              <a:t>질문 </a:t>
            </a:r>
            <a:r>
              <a:rPr lang="en-US" altLang="ko-KR" sz="700" b="1"/>
              <a:t>(19)</a:t>
            </a:r>
          </a:p>
        </p:txBody>
      </p:sp>
      <p:sp>
        <p:nvSpPr>
          <p:cNvPr id="347" name="TextBox 346"/>
          <p:cNvSpPr txBox="1"/>
          <p:nvPr/>
        </p:nvSpPr>
        <p:spPr>
          <a:xfrm>
            <a:off x="2269131" y="1986142"/>
            <a:ext cx="570636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accent2"/>
                </a:solidFill>
              </a:rPr>
              <a:t>답변 </a:t>
            </a:r>
            <a:r>
              <a:rPr lang="en-US" altLang="ko-KR" sz="700" b="1"/>
              <a:t>(19)</a:t>
            </a:r>
          </a:p>
        </p:txBody>
      </p:sp>
      <p:sp>
        <p:nvSpPr>
          <p:cNvPr id="348" name="TextBox 347"/>
          <p:cNvSpPr txBox="1"/>
          <p:nvPr/>
        </p:nvSpPr>
        <p:spPr>
          <a:xfrm>
            <a:off x="2855284" y="1986142"/>
            <a:ext cx="8832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accent2"/>
                </a:solidFill>
              </a:rPr>
              <a:t>댓글 </a:t>
            </a:r>
            <a:r>
              <a:rPr lang="en-US" altLang="ko-KR" sz="700" b="1"/>
              <a:t>(19)</a:t>
            </a:r>
          </a:p>
        </p:txBody>
      </p:sp>
      <p:sp>
        <p:nvSpPr>
          <p:cNvPr id="349" name="TextBox 348"/>
          <p:cNvSpPr txBox="1"/>
          <p:nvPr/>
        </p:nvSpPr>
        <p:spPr>
          <a:xfrm>
            <a:off x="3490057" y="1986142"/>
            <a:ext cx="8832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accent2"/>
                </a:solidFill>
              </a:rPr>
              <a:t>리뷰 </a:t>
            </a:r>
            <a:r>
              <a:rPr lang="en-US" altLang="ko-KR" sz="700" b="1"/>
              <a:t>(19)</a:t>
            </a:r>
          </a:p>
        </p:txBody>
      </p:sp>
      <p:sp>
        <p:nvSpPr>
          <p:cNvPr id="350" name="타원형 설명선 349"/>
          <p:cNvSpPr/>
          <p:nvPr/>
        </p:nvSpPr>
        <p:spPr>
          <a:xfrm>
            <a:off x="2141508" y="1731624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890009" y="5039801"/>
            <a:ext cx="736099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/>
              <a:t>10</a:t>
            </a:r>
            <a:r>
              <a:rPr lang="ko-KR" altLang="en-US" sz="800"/>
              <a:t>줄 보기 </a:t>
            </a:r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endParaRPr lang="ko-KR" altLang="en-US" sz="800"/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047" y="5244726"/>
            <a:ext cx="2688384" cy="391736"/>
          </a:xfrm>
          <a:prstGeom prst="rect">
            <a:avLst/>
          </a:prstGeom>
        </p:spPr>
      </p:pic>
      <p:sp>
        <p:nvSpPr>
          <p:cNvPr id="72" name="타원형 설명선 71"/>
          <p:cNvSpPr/>
          <p:nvPr/>
        </p:nvSpPr>
        <p:spPr>
          <a:xfrm>
            <a:off x="5569477" y="4909074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3" name="타원형 설명선 72"/>
          <p:cNvSpPr/>
          <p:nvPr/>
        </p:nvSpPr>
        <p:spPr>
          <a:xfrm>
            <a:off x="2861693" y="5103781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6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661113" y="2612791"/>
            <a:ext cx="4987336" cy="225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1666565" y="2909635"/>
            <a:ext cx="35658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>
                <a:solidFill>
                  <a:srgbClr val="00B050"/>
                </a:solidFill>
              </a:rPr>
              <a:t>Q. </a:t>
            </a:r>
            <a:r>
              <a:rPr lang="ko-KR" altLang="en-US" sz="700"/>
              <a:t>노인요양보호사는 꼭 기관과 연결되어야만 일을 할 수 있나요</a:t>
            </a:r>
            <a:r>
              <a:rPr lang="en-US" altLang="ko-KR" sz="700"/>
              <a:t>? 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135088" y="2621834"/>
            <a:ext cx="4606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/>
              <a:t>제목</a:t>
            </a:r>
            <a:endParaRPr lang="en-US" altLang="ko-KR" sz="700"/>
          </a:p>
        </p:txBody>
      </p:sp>
      <p:cxnSp>
        <p:nvCxnSpPr>
          <p:cNvPr id="78" name="직선 연결선 77"/>
          <p:cNvCxnSpPr/>
          <p:nvPr/>
        </p:nvCxnSpPr>
        <p:spPr>
          <a:xfrm>
            <a:off x="1661113" y="2835579"/>
            <a:ext cx="49597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1661113" y="2614969"/>
            <a:ext cx="49597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116007" y="2621834"/>
            <a:ext cx="4606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/>
              <a:t>도움</a:t>
            </a:r>
            <a:endParaRPr lang="en-US" altLang="ko-KR" sz="700"/>
          </a:p>
        </p:txBody>
      </p:sp>
      <p:sp>
        <p:nvSpPr>
          <p:cNvPr id="81" name="TextBox 80"/>
          <p:cNvSpPr txBox="1"/>
          <p:nvPr/>
        </p:nvSpPr>
        <p:spPr>
          <a:xfrm>
            <a:off x="5585826" y="2621834"/>
            <a:ext cx="4606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/>
              <a:t>댓글</a:t>
            </a:r>
            <a:endParaRPr lang="en-US" altLang="ko-KR" sz="700"/>
          </a:p>
        </p:txBody>
      </p:sp>
      <p:sp>
        <p:nvSpPr>
          <p:cNvPr id="82" name="TextBox 81"/>
          <p:cNvSpPr txBox="1"/>
          <p:nvPr/>
        </p:nvSpPr>
        <p:spPr>
          <a:xfrm>
            <a:off x="6144642" y="2621834"/>
            <a:ext cx="4606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/>
              <a:t>작성일</a:t>
            </a:r>
            <a:endParaRPr lang="en-US" altLang="ko-KR" sz="700"/>
          </a:p>
        </p:txBody>
      </p:sp>
      <p:cxnSp>
        <p:nvCxnSpPr>
          <p:cNvPr id="83" name="직선 연결선 82"/>
          <p:cNvCxnSpPr/>
          <p:nvPr/>
        </p:nvCxnSpPr>
        <p:spPr>
          <a:xfrm>
            <a:off x="1661113" y="3357202"/>
            <a:ext cx="49597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201112" y="2985739"/>
            <a:ext cx="2904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670931" y="2985739"/>
            <a:ext cx="2904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046503" y="2985739"/>
            <a:ext cx="6733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2020. 06.24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666565" y="3085768"/>
            <a:ext cx="35658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>
                <a:solidFill>
                  <a:schemeClr val="accent5"/>
                </a:solidFill>
              </a:rPr>
              <a:t>A. </a:t>
            </a:r>
            <a:r>
              <a:rPr lang="ko-KR" altLang="en-US" sz="700"/>
              <a:t>노인장기요양 등급 어르신 방문요양</a:t>
            </a:r>
            <a:r>
              <a:rPr lang="en-US" altLang="ko-KR" sz="700"/>
              <a:t>, </a:t>
            </a:r>
            <a:r>
              <a:rPr lang="ko-KR" altLang="en-US" sz="700" err="1"/>
              <a:t>입주요양은</a:t>
            </a:r>
            <a:r>
              <a:rPr lang="ko-KR" altLang="en-US" sz="700"/>
              <a:t> 방문요양센터에 요양보호</a:t>
            </a:r>
            <a:r>
              <a:rPr lang="en-US" altLang="ko-KR" sz="700"/>
              <a:t>…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666565" y="3416934"/>
            <a:ext cx="35658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>
                <a:solidFill>
                  <a:srgbClr val="00B050"/>
                </a:solidFill>
              </a:rPr>
              <a:t>Q. </a:t>
            </a:r>
            <a:r>
              <a:rPr lang="ko-KR" altLang="en-US" sz="700"/>
              <a:t>노인요양보호사는 꼭 기관과 연결되어야만 일을 할 수 있나요</a:t>
            </a:r>
            <a:r>
              <a:rPr lang="en-US" altLang="ko-KR" sz="700"/>
              <a:t>? </a:t>
            </a:r>
          </a:p>
        </p:txBody>
      </p:sp>
      <p:cxnSp>
        <p:nvCxnSpPr>
          <p:cNvPr id="89" name="직선 연결선 88"/>
          <p:cNvCxnSpPr/>
          <p:nvPr/>
        </p:nvCxnSpPr>
        <p:spPr>
          <a:xfrm>
            <a:off x="1661113" y="3864501"/>
            <a:ext cx="49597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201112" y="3493038"/>
            <a:ext cx="2904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670931" y="3493038"/>
            <a:ext cx="2904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6503" y="3493038"/>
            <a:ext cx="6733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2020. 06.24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666565" y="3593067"/>
            <a:ext cx="35658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>
                <a:solidFill>
                  <a:schemeClr val="accent5"/>
                </a:solidFill>
              </a:rPr>
              <a:t>A. </a:t>
            </a:r>
            <a:r>
              <a:rPr lang="ko-KR" altLang="en-US" sz="700"/>
              <a:t>노인장기요양 등급 어르신 방문요양</a:t>
            </a:r>
            <a:r>
              <a:rPr lang="en-US" altLang="ko-KR" sz="700"/>
              <a:t>, </a:t>
            </a:r>
            <a:r>
              <a:rPr lang="ko-KR" altLang="en-US" sz="700" err="1"/>
              <a:t>입주요양은</a:t>
            </a:r>
            <a:r>
              <a:rPr lang="ko-KR" altLang="en-US" sz="700"/>
              <a:t> 방문요양센터에 요양보호</a:t>
            </a:r>
            <a:r>
              <a:rPr lang="en-US" altLang="ko-KR" sz="700"/>
              <a:t>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666565" y="3863419"/>
            <a:ext cx="35658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>
                <a:solidFill>
                  <a:srgbClr val="00B050"/>
                </a:solidFill>
              </a:rPr>
              <a:t>Q. </a:t>
            </a:r>
            <a:r>
              <a:rPr lang="ko-KR" altLang="en-US" sz="700"/>
              <a:t>노인요양보호사는 꼭 기관과 연결되어야만 일을 할 수 있나요</a:t>
            </a:r>
            <a:r>
              <a:rPr lang="en-US" altLang="ko-KR" sz="700"/>
              <a:t>? </a:t>
            </a:r>
          </a:p>
        </p:txBody>
      </p:sp>
      <p:cxnSp>
        <p:nvCxnSpPr>
          <p:cNvPr id="95" name="직선 연결선 94"/>
          <p:cNvCxnSpPr/>
          <p:nvPr/>
        </p:nvCxnSpPr>
        <p:spPr>
          <a:xfrm>
            <a:off x="1661113" y="4310986"/>
            <a:ext cx="49597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201112" y="3939523"/>
            <a:ext cx="2904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3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670931" y="3939523"/>
            <a:ext cx="2904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046503" y="3939523"/>
            <a:ext cx="6733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2020. 06.24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666565" y="4039552"/>
            <a:ext cx="35658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>
                <a:solidFill>
                  <a:schemeClr val="accent5"/>
                </a:solidFill>
              </a:rPr>
              <a:t>A. </a:t>
            </a:r>
            <a:r>
              <a:rPr lang="ko-KR" altLang="en-US" sz="700"/>
              <a:t>노인장기요양 등급 어르신 방문요양</a:t>
            </a:r>
            <a:r>
              <a:rPr lang="en-US" altLang="ko-KR" sz="700"/>
              <a:t>, </a:t>
            </a:r>
            <a:r>
              <a:rPr lang="ko-KR" altLang="en-US" sz="700" err="1"/>
              <a:t>입주요양은</a:t>
            </a:r>
            <a:r>
              <a:rPr lang="ko-KR" altLang="en-US" sz="700"/>
              <a:t> 방문요양센터에 요양보호</a:t>
            </a:r>
            <a:r>
              <a:rPr lang="en-US" altLang="ko-KR" sz="700"/>
              <a:t>…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666565" y="4367392"/>
            <a:ext cx="35658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>
                <a:solidFill>
                  <a:srgbClr val="00B050"/>
                </a:solidFill>
              </a:rPr>
              <a:t>Q. </a:t>
            </a:r>
            <a:r>
              <a:rPr lang="ko-KR" altLang="en-US" sz="700"/>
              <a:t>노인요양보호사는 꼭 기관과 연결되어야만 일을 할 수 있나요</a:t>
            </a:r>
            <a:r>
              <a:rPr lang="en-US" altLang="ko-KR" sz="700"/>
              <a:t>? </a:t>
            </a:r>
          </a:p>
        </p:txBody>
      </p:sp>
      <p:cxnSp>
        <p:nvCxnSpPr>
          <p:cNvPr id="101" name="직선 연결선 100"/>
          <p:cNvCxnSpPr/>
          <p:nvPr/>
        </p:nvCxnSpPr>
        <p:spPr>
          <a:xfrm>
            <a:off x="1661113" y="4814959"/>
            <a:ext cx="49597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201112" y="4443496"/>
            <a:ext cx="2904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3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670931" y="4443496"/>
            <a:ext cx="2904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046503" y="4443496"/>
            <a:ext cx="6733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2020. 06.24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666565" y="4543525"/>
            <a:ext cx="35658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>
                <a:solidFill>
                  <a:schemeClr val="accent5"/>
                </a:solidFill>
              </a:rPr>
              <a:t>A. </a:t>
            </a:r>
            <a:r>
              <a:rPr lang="ko-KR" altLang="en-US" sz="700"/>
              <a:t>노인장기요양 등급 어르신 방문요양</a:t>
            </a:r>
            <a:r>
              <a:rPr lang="en-US" altLang="ko-KR" sz="700"/>
              <a:t>, </a:t>
            </a:r>
            <a:r>
              <a:rPr lang="ko-KR" altLang="en-US" sz="700" err="1"/>
              <a:t>입주요양은</a:t>
            </a:r>
            <a:r>
              <a:rPr lang="ko-KR" altLang="en-US" sz="700"/>
              <a:t> 방문요양센터에 요양보호</a:t>
            </a:r>
            <a:r>
              <a:rPr lang="en-US" altLang="ko-KR" sz="700"/>
              <a:t>…</a:t>
            </a:r>
          </a:p>
        </p:txBody>
      </p:sp>
      <p:sp>
        <p:nvSpPr>
          <p:cNvPr id="106" name="타원형 설명선 105"/>
          <p:cNvSpPr/>
          <p:nvPr/>
        </p:nvSpPr>
        <p:spPr>
          <a:xfrm>
            <a:off x="1498104" y="2719957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58584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5534" y="826476"/>
            <a:ext cx="6729046" cy="5797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Admin – </a:t>
            </a:r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회원관리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49981" y="1684541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요양시설 가이드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53886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가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6918717" y="826476"/>
          <a:ext cx="2097251" cy="192534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89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회원 관리 </a:t>
                      </a: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상세 페이지</a:t>
                      </a: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3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Admin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메인 이동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3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회원관리 리스트 페이지 이동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3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질문 리스트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3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댓글이 작성된 본문 연결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353565"/>
                  </a:ext>
                </a:extLst>
              </a:tr>
              <a:tr h="2783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줄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20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줄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30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줄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40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줄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50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줄 표시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044451"/>
                  </a:ext>
                </a:extLst>
              </a:tr>
              <a:tr h="2783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페이지 표시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79225"/>
                  </a:ext>
                </a:extLst>
              </a:tr>
            </a:tbl>
          </a:graphicData>
        </a:graphic>
      </p:graphicFrame>
      <p:sp>
        <p:nvSpPr>
          <p:cNvPr id="38" name="타원형 설명선 37"/>
          <p:cNvSpPr/>
          <p:nvPr/>
        </p:nvSpPr>
        <p:spPr>
          <a:xfrm>
            <a:off x="-35658" y="794973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타원형 설명선 40"/>
          <p:cNvSpPr/>
          <p:nvPr/>
        </p:nvSpPr>
        <p:spPr>
          <a:xfrm>
            <a:off x="3614" y="3560177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9855" y="914855"/>
            <a:ext cx="860321" cy="228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49981" y="2060750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bg1"/>
                </a:solidFill>
                <a:latin typeface="+mn-ea"/>
              </a:rPr>
              <a:t>Q&amp;A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49981" y="3008037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요양시설 조회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66391" y="249404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Q&amp;A </a:t>
            </a:r>
            <a:r>
              <a:rPr lang="ko-KR" altLang="en-US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관리 </a:t>
            </a:r>
            <a:r>
              <a:rPr lang="en-US" altLang="ko-KR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(1022)</a:t>
            </a:r>
          </a:p>
          <a:p>
            <a:r>
              <a:rPr lang="en-US" altLang="ko-KR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Q&amp;A </a:t>
            </a:r>
            <a:r>
              <a:rPr lang="ko-KR" altLang="en-US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신고</a:t>
            </a:r>
            <a:r>
              <a:rPr lang="en-US" altLang="ko-KR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 (12)</a:t>
            </a:r>
            <a:endParaRPr lang="ko-KR" altLang="en-US" sz="900"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54211" y="1432635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800"/>
              <a:t>닉네임 </a:t>
            </a:r>
            <a:r>
              <a:rPr lang="en-US" altLang="ko-KR" sz="800"/>
              <a:t>:</a:t>
            </a:r>
            <a:endParaRPr lang="ko-KR" altLang="en-US" sz="800"/>
          </a:p>
        </p:txBody>
      </p:sp>
      <p:sp>
        <p:nvSpPr>
          <p:cNvPr id="139" name="직사각형 138"/>
          <p:cNvSpPr/>
          <p:nvPr/>
        </p:nvSpPr>
        <p:spPr>
          <a:xfrm>
            <a:off x="249981" y="3643270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회원관리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1554211" y="111669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800"/>
              <a:t>이메일 </a:t>
            </a:r>
            <a:r>
              <a:rPr lang="en-US" altLang="ko-KR" sz="800"/>
              <a:t>:</a:t>
            </a:r>
            <a:r>
              <a:rPr lang="ko-KR" altLang="en-US" sz="800"/>
              <a:t> 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595476" y="1118972"/>
            <a:ext cx="9364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u="sng">
                <a:solidFill>
                  <a:srgbClr val="0000FF"/>
                </a:solidFill>
                <a:hlinkClick r:id="rId2"/>
              </a:rPr>
              <a:t>brain@naver.com</a:t>
            </a:r>
            <a:endParaRPr lang="ko-KR" altLang="en-US" sz="800" u="sng">
              <a:solidFill>
                <a:srgbClr val="0000FF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624357" y="143372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브레인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977048" y="1116692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131" name="TextBox 130"/>
          <p:cNvSpPr txBox="1"/>
          <p:nvPr/>
        </p:nvSpPr>
        <p:spPr>
          <a:xfrm>
            <a:off x="5096326" y="1116692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800"/>
              <a:t>방문수 </a:t>
            </a:r>
            <a:r>
              <a:rPr lang="en-US" altLang="ko-KR" sz="800"/>
              <a:t>:</a:t>
            </a:r>
            <a:endParaRPr lang="ko-KR" altLang="en-US" sz="800"/>
          </a:p>
        </p:txBody>
      </p:sp>
      <p:sp>
        <p:nvSpPr>
          <p:cNvPr id="305" name="직사각형 304"/>
          <p:cNvSpPr/>
          <p:nvPr/>
        </p:nvSpPr>
        <p:spPr>
          <a:xfrm>
            <a:off x="1661112" y="2370323"/>
            <a:ext cx="4987337" cy="213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TextBox 305"/>
          <p:cNvSpPr txBox="1"/>
          <p:nvPr/>
        </p:nvSpPr>
        <p:spPr>
          <a:xfrm>
            <a:off x="1666565" y="2658124"/>
            <a:ext cx="35658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/>
              <a:t>노인요양보호사는 꼭 기관과 연결되어야만 일을 할 수 있나요</a:t>
            </a:r>
            <a:r>
              <a:rPr lang="en-US" altLang="ko-KR" sz="700"/>
              <a:t>? </a:t>
            </a:r>
            <a:r>
              <a:rPr lang="ko-KR" altLang="en-US" sz="700"/>
              <a:t>아님</a:t>
            </a:r>
            <a:r>
              <a:rPr lang="en-US" altLang="ko-KR" sz="700"/>
              <a:t>. </a:t>
            </a:r>
            <a:r>
              <a:rPr lang="ko-KR" altLang="en-US" sz="700"/>
              <a:t>개인적으로</a:t>
            </a:r>
            <a:r>
              <a:rPr lang="en-US" altLang="ko-KR" sz="700"/>
              <a:t>…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3004125" y="2370323"/>
            <a:ext cx="725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/>
              <a:t>댓글 내용</a:t>
            </a:r>
            <a:endParaRPr lang="en-US" altLang="ko-KR" sz="700"/>
          </a:p>
        </p:txBody>
      </p:sp>
      <p:cxnSp>
        <p:nvCxnSpPr>
          <p:cNvPr id="308" name="직선 연결선 307"/>
          <p:cNvCxnSpPr/>
          <p:nvPr/>
        </p:nvCxnSpPr>
        <p:spPr>
          <a:xfrm>
            <a:off x="1661113" y="2584068"/>
            <a:ext cx="49597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308"/>
          <p:cNvCxnSpPr/>
          <p:nvPr/>
        </p:nvCxnSpPr>
        <p:spPr>
          <a:xfrm>
            <a:off x="1661113" y="2363458"/>
            <a:ext cx="49597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6144642" y="2370323"/>
            <a:ext cx="4606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/>
              <a:t>작성일</a:t>
            </a:r>
            <a:endParaRPr lang="en-US" altLang="ko-KR" sz="700"/>
          </a:p>
        </p:txBody>
      </p:sp>
      <p:sp>
        <p:nvSpPr>
          <p:cNvPr id="313" name="TextBox 312"/>
          <p:cNvSpPr txBox="1"/>
          <p:nvPr/>
        </p:nvSpPr>
        <p:spPr>
          <a:xfrm>
            <a:off x="1666565" y="1986142"/>
            <a:ext cx="538429" cy="200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accent2"/>
                </a:solidFill>
              </a:rPr>
              <a:t>질문 </a:t>
            </a:r>
            <a:r>
              <a:rPr lang="en-US" altLang="ko-KR" sz="700" b="1"/>
              <a:t>(19)</a:t>
            </a:r>
          </a:p>
        </p:txBody>
      </p:sp>
      <p:cxnSp>
        <p:nvCxnSpPr>
          <p:cNvPr id="314" name="직선 연결선 313"/>
          <p:cNvCxnSpPr/>
          <p:nvPr/>
        </p:nvCxnSpPr>
        <p:spPr>
          <a:xfrm>
            <a:off x="1661113" y="2920618"/>
            <a:ext cx="49597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5201112" y="2658124"/>
            <a:ext cx="576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u="sng"/>
              <a:t>본문 보기</a:t>
            </a:r>
            <a:endParaRPr lang="en-US" altLang="ko-KR" sz="700" u="sng"/>
          </a:p>
        </p:txBody>
      </p:sp>
      <p:sp>
        <p:nvSpPr>
          <p:cNvPr id="317" name="TextBox 316"/>
          <p:cNvSpPr txBox="1"/>
          <p:nvPr/>
        </p:nvSpPr>
        <p:spPr>
          <a:xfrm>
            <a:off x="6046503" y="2658124"/>
            <a:ext cx="6733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2020. 06.24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1666565" y="2974259"/>
            <a:ext cx="35658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/>
              <a:t>노인요양보호사는 꼭 기관과 연결되어야만 일을 할 수 있나요</a:t>
            </a:r>
            <a:r>
              <a:rPr lang="en-US" altLang="ko-KR" sz="700"/>
              <a:t>? </a:t>
            </a:r>
            <a:r>
              <a:rPr lang="ko-KR" altLang="en-US" sz="700"/>
              <a:t>아님</a:t>
            </a:r>
            <a:r>
              <a:rPr lang="en-US" altLang="ko-KR" sz="700"/>
              <a:t>. </a:t>
            </a:r>
            <a:r>
              <a:rPr lang="ko-KR" altLang="en-US" sz="700"/>
              <a:t>개인적으로</a:t>
            </a:r>
            <a:r>
              <a:rPr lang="en-US" altLang="ko-KR" sz="700"/>
              <a:t>…</a:t>
            </a:r>
          </a:p>
        </p:txBody>
      </p:sp>
      <p:cxnSp>
        <p:nvCxnSpPr>
          <p:cNvPr id="319" name="직선 연결선 318"/>
          <p:cNvCxnSpPr/>
          <p:nvPr/>
        </p:nvCxnSpPr>
        <p:spPr>
          <a:xfrm>
            <a:off x="1661113" y="3236753"/>
            <a:ext cx="49597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Box 321"/>
          <p:cNvSpPr txBox="1"/>
          <p:nvPr/>
        </p:nvSpPr>
        <p:spPr>
          <a:xfrm>
            <a:off x="6046503" y="2974259"/>
            <a:ext cx="6733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2020. 06.24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1666565" y="3299193"/>
            <a:ext cx="35658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/>
              <a:t>노인요양보호사는 꼭 기관과 연결되어야만 일을 할 수 있나요</a:t>
            </a:r>
            <a:r>
              <a:rPr lang="en-US" altLang="ko-KR" sz="700"/>
              <a:t>? </a:t>
            </a:r>
            <a:r>
              <a:rPr lang="ko-KR" altLang="en-US" sz="700"/>
              <a:t>아님</a:t>
            </a:r>
            <a:r>
              <a:rPr lang="en-US" altLang="ko-KR" sz="700"/>
              <a:t>. </a:t>
            </a:r>
            <a:r>
              <a:rPr lang="ko-KR" altLang="en-US" sz="700"/>
              <a:t>개인적으로</a:t>
            </a:r>
            <a:r>
              <a:rPr lang="en-US" altLang="ko-KR" sz="700"/>
              <a:t>…</a:t>
            </a:r>
          </a:p>
        </p:txBody>
      </p:sp>
      <p:cxnSp>
        <p:nvCxnSpPr>
          <p:cNvPr id="324" name="직선 연결선 323"/>
          <p:cNvCxnSpPr/>
          <p:nvPr/>
        </p:nvCxnSpPr>
        <p:spPr>
          <a:xfrm>
            <a:off x="1661113" y="3561687"/>
            <a:ext cx="49597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/>
          <p:cNvSpPr txBox="1"/>
          <p:nvPr/>
        </p:nvSpPr>
        <p:spPr>
          <a:xfrm>
            <a:off x="6046503" y="3299193"/>
            <a:ext cx="6733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2020. 06.24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1666565" y="3622340"/>
            <a:ext cx="35658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/>
              <a:t>노인요양보호사는 꼭 기관과 연결되어야만 일을 할 수 있나요</a:t>
            </a:r>
            <a:r>
              <a:rPr lang="en-US" altLang="ko-KR" sz="700"/>
              <a:t>? </a:t>
            </a:r>
            <a:r>
              <a:rPr lang="ko-KR" altLang="en-US" sz="700"/>
              <a:t>아님</a:t>
            </a:r>
            <a:r>
              <a:rPr lang="en-US" altLang="ko-KR" sz="700"/>
              <a:t>. </a:t>
            </a:r>
            <a:r>
              <a:rPr lang="ko-KR" altLang="en-US" sz="700"/>
              <a:t>개인적으로</a:t>
            </a:r>
            <a:r>
              <a:rPr lang="en-US" altLang="ko-KR" sz="700"/>
              <a:t>…</a:t>
            </a:r>
          </a:p>
        </p:txBody>
      </p:sp>
      <p:cxnSp>
        <p:nvCxnSpPr>
          <p:cNvPr id="329" name="직선 연결선 328"/>
          <p:cNvCxnSpPr/>
          <p:nvPr/>
        </p:nvCxnSpPr>
        <p:spPr>
          <a:xfrm>
            <a:off x="1661113" y="3884834"/>
            <a:ext cx="49597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6046503" y="3622340"/>
            <a:ext cx="6733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2020. 06.24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1666565" y="3938475"/>
            <a:ext cx="35658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/>
              <a:t>노인요양보호사는 꼭 기관과 연결되어야만 일을 할 수 있나요</a:t>
            </a:r>
            <a:r>
              <a:rPr lang="en-US" altLang="ko-KR" sz="700"/>
              <a:t>? </a:t>
            </a:r>
            <a:r>
              <a:rPr lang="ko-KR" altLang="en-US" sz="700"/>
              <a:t>아님</a:t>
            </a:r>
            <a:r>
              <a:rPr lang="en-US" altLang="ko-KR" sz="700"/>
              <a:t>. </a:t>
            </a:r>
            <a:r>
              <a:rPr lang="ko-KR" altLang="en-US" sz="700"/>
              <a:t>개인적으로</a:t>
            </a:r>
            <a:r>
              <a:rPr lang="en-US" altLang="ko-KR" sz="700"/>
              <a:t>…</a:t>
            </a:r>
          </a:p>
        </p:txBody>
      </p:sp>
      <p:cxnSp>
        <p:nvCxnSpPr>
          <p:cNvPr id="334" name="직선 연결선 333"/>
          <p:cNvCxnSpPr/>
          <p:nvPr/>
        </p:nvCxnSpPr>
        <p:spPr>
          <a:xfrm>
            <a:off x="1661113" y="4200969"/>
            <a:ext cx="49597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TextBox 336"/>
          <p:cNvSpPr txBox="1"/>
          <p:nvPr/>
        </p:nvSpPr>
        <p:spPr>
          <a:xfrm>
            <a:off x="6046503" y="3938475"/>
            <a:ext cx="6733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2020. 06.24</a:t>
            </a:r>
          </a:p>
        </p:txBody>
      </p:sp>
      <p:sp>
        <p:nvSpPr>
          <p:cNvPr id="338" name="TextBox 337"/>
          <p:cNvSpPr txBox="1"/>
          <p:nvPr/>
        </p:nvSpPr>
        <p:spPr>
          <a:xfrm>
            <a:off x="1666565" y="4263409"/>
            <a:ext cx="35658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/>
              <a:t>노인요양보호사는 꼭 기관과 연결되어야만 일을 할 수 있나요</a:t>
            </a:r>
            <a:r>
              <a:rPr lang="en-US" altLang="ko-KR" sz="700"/>
              <a:t>? </a:t>
            </a:r>
            <a:r>
              <a:rPr lang="ko-KR" altLang="en-US" sz="700"/>
              <a:t>아님</a:t>
            </a:r>
            <a:r>
              <a:rPr lang="en-US" altLang="ko-KR" sz="700"/>
              <a:t>. </a:t>
            </a:r>
            <a:r>
              <a:rPr lang="ko-KR" altLang="en-US" sz="700"/>
              <a:t>개인적으로</a:t>
            </a:r>
            <a:r>
              <a:rPr lang="en-US" altLang="ko-KR" sz="700"/>
              <a:t>…</a:t>
            </a:r>
          </a:p>
        </p:txBody>
      </p:sp>
      <p:cxnSp>
        <p:nvCxnSpPr>
          <p:cNvPr id="339" name="직선 연결선 338"/>
          <p:cNvCxnSpPr/>
          <p:nvPr/>
        </p:nvCxnSpPr>
        <p:spPr>
          <a:xfrm>
            <a:off x="1661113" y="4525903"/>
            <a:ext cx="49597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/>
          <p:cNvSpPr txBox="1"/>
          <p:nvPr/>
        </p:nvSpPr>
        <p:spPr>
          <a:xfrm>
            <a:off x="6046503" y="4263409"/>
            <a:ext cx="6733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2020. 06.24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5890009" y="4636029"/>
            <a:ext cx="736099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/>
              <a:t>10</a:t>
            </a:r>
            <a:r>
              <a:rPr lang="ko-KR" altLang="en-US" sz="800"/>
              <a:t>줄 보기 </a:t>
            </a:r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endParaRPr lang="ko-KR" altLang="en-US" sz="800"/>
          </a:p>
        </p:txBody>
      </p:sp>
      <p:pic>
        <p:nvPicPr>
          <p:cNvPr id="344" name="그림 3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047" y="4840954"/>
            <a:ext cx="2688384" cy="391736"/>
          </a:xfrm>
          <a:prstGeom prst="rect">
            <a:avLst/>
          </a:prstGeom>
        </p:spPr>
      </p:pic>
      <p:sp>
        <p:nvSpPr>
          <p:cNvPr id="345" name="타원형 설명선 344"/>
          <p:cNvSpPr/>
          <p:nvPr/>
        </p:nvSpPr>
        <p:spPr>
          <a:xfrm>
            <a:off x="5569477" y="4505302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46" name="타원형 설명선 345"/>
          <p:cNvSpPr/>
          <p:nvPr/>
        </p:nvSpPr>
        <p:spPr>
          <a:xfrm>
            <a:off x="2861693" y="4700009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6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2269131" y="1986142"/>
            <a:ext cx="8832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accent2"/>
                </a:solidFill>
              </a:rPr>
              <a:t>답변 </a:t>
            </a:r>
            <a:r>
              <a:rPr lang="en-US" altLang="ko-KR" sz="700" b="1"/>
              <a:t>(19)</a:t>
            </a:r>
          </a:p>
        </p:txBody>
      </p:sp>
      <p:sp>
        <p:nvSpPr>
          <p:cNvPr id="348" name="TextBox 347"/>
          <p:cNvSpPr txBox="1"/>
          <p:nvPr/>
        </p:nvSpPr>
        <p:spPr>
          <a:xfrm>
            <a:off x="2855284" y="1986142"/>
            <a:ext cx="570636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accent2"/>
                </a:solidFill>
              </a:rPr>
              <a:t>댓글 </a:t>
            </a:r>
            <a:r>
              <a:rPr lang="en-US" altLang="ko-KR" sz="700" b="1"/>
              <a:t>(19)</a:t>
            </a:r>
          </a:p>
        </p:txBody>
      </p:sp>
      <p:sp>
        <p:nvSpPr>
          <p:cNvPr id="349" name="TextBox 348"/>
          <p:cNvSpPr txBox="1"/>
          <p:nvPr/>
        </p:nvSpPr>
        <p:spPr>
          <a:xfrm>
            <a:off x="3490057" y="1986142"/>
            <a:ext cx="8832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accent2"/>
                </a:solidFill>
              </a:rPr>
              <a:t>리뷰 </a:t>
            </a:r>
            <a:r>
              <a:rPr lang="en-US" altLang="ko-KR" sz="700" b="1"/>
              <a:t>(19)</a:t>
            </a:r>
          </a:p>
        </p:txBody>
      </p:sp>
      <p:sp>
        <p:nvSpPr>
          <p:cNvPr id="350" name="타원형 설명선 349"/>
          <p:cNvSpPr/>
          <p:nvPr/>
        </p:nvSpPr>
        <p:spPr>
          <a:xfrm>
            <a:off x="2637094" y="1731624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52" name="타원형 설명선 351"/>
          <p:cNvSpPr/>
          <p:nvPr/>
        </p:nvSpPr>
        <p:spPr>
          <a:xfrm>
            <a:off x="5056811" y="2505322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201112" y="2985675"/>
            <a:ext cx="576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u="sng"/>
              <a:t>본문 보기</a:t>
            </a:r>
            <a:endParaRPr lang="en-US" altLang="ko-KR" sz="700" u="sng"/>
          </a:p>
        </p:txBody>
      </p:sp>
      <p:sp>
        <p:nvSpPr>
          <p:cNvPr id="71" name="TextBox 70"/>
          <p:cNvSpPr txBox="1"/>
          <p:nvPr/>
        </p:nvSpPr>
        <p:spPr>
          <a:xfrm>
            <a:off x="5201112" y="3301509"/>
            <a:ext cx="576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u="sng"/>
              <a:t>본문 보기</a:t>
            </a:r>
            <a:endParaRPr lang="en-US" altLang="ko-KR" sz="700" u="sng"/>
          </a:p>
        </p:txBody>
      </p:sp>
      <p:sp>
        <p:nvSpPr>
          <p:cNvPr id="72" name="TextBox 71"/>
          <p:cNvSpPr txBox="1"/>
          <p:nvPr/>
        </p:nvSpPr>
        <p:spPr>
          <a:xfrm>
            <a:off x="5201112" y="3631139"/>
            <a:ext cx="576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u="sng"/>
              <a:t>본문 보기</a:t>
            </a:r>
            <a:endParaRPr lang="en-US" altLang="ko-KR" sz="700" u="sng"/>
          </a:p>
        </p:txBody>
      </p:sp>
      <p:sp>
        <p:nvSpPr>
          <p:cNvPr id="73" name="TextBox 72"/>
          <p:cNvSpPr txBox="1"/>
          <p:nvPr/>
        </p:nvSpPr>
        <p:spPr>
          <a:xfrm>
            <a:off x="5201112" y="3947224"/>
            <a:ext cx="576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u="sng"/>
              <a:t>본문 보기</a:t>
            </a:r>
            <a:endParaRPr lang="en-US" altLang="ko-KR" sz="700" u="sng"/>
          </a:p>
        </p:txBody>
      </p:sp>
      <p:sp>
        <p:nvSpPr>
          <p:cNvPr id="74" name="TextBox 73"/>
          <p:cNvSpPr txBox="1"/>
          <p:nvPr/>
        </p:nvSpPr>
        <p:spPr>
          <a:xfrm>
            <a:off x="5201112" y="4267693"/>
            <a:ext cx="576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u="sng"/>
              <a:t>본문 보기</a:t>
            </a:r>
            <a:endParaRPr lang="en-US" altLang="ko-KR" sz="700" u="sng"/>
          </a:p>
        </p:txBody>
      </p:sp>
    </p:spTree>
    <p:extLst>
      <p:ext uri="{BB962C8B-B14F-4D97-AF65-F5344CB8AC3E}">
        <p14:creationId xmlns:p14="http://schemas.microsoft.com/office/powerpoint/2010/main" val="413016328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5534" y="826476"/>
            <a:ext cx="6729046" cy="5797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뫼비우스 Bold" panose="02000500000000000000" pitchFamily="2" charset="-127"/>
                <a:ea typeface="뫼비우스 Bold" panose="02000500000000000000" pitchFamily="2" charset="-127"/>
              </a:rPr>
              <a:t>Admin – </a:t>
            </a:r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회원관리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49981" y="1684541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요양시설 가이드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53886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가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6918717" y="826476"/>
          <a:ext cx="2097251" cy="192534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89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회원 관리 </a:t>
                      </a:r>
                      <a:r>
                        <a:rPr lang="en-US" altLang="ko-KR" sz="900" b="1" baseline="0">
                          <a:solidFill>
                            <a:srgbClr val="FF0000"/>
                          </a:solidFill>
                        </a:rPr>
                        <a:t>– </a:t>
                      </a: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상세 페이지</a:t>
                      </a: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3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Admin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메인 이동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3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회원관리 리스트 페이지 이동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3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질문 리스트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3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댓글이 작성된 본문 연결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353565"/>
                  </a:ext>
                </a:extLst>
              </a:tr>
              <a:tr h="2783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줄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20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줄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30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줄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40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줄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, 50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줄 표시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044451"/>
                  </a:ext>
                </a:extLst>
              </a:tr>
              <a:tr h="2783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페이지 표시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79225"/>
                  </a:ext>
                </a:extLst>
              </a:tr>
            </a:tbl>
          </a:graphicData>
        </a:graphic>
      </p:graphicFrame>
      <p:sp>
        <p:nvSpPr>
          <p:cNvPr id="38" name="타원형 설명선 37"/>
          <p:cNvSpPr/>
          <p:nvPr/>
        </p:nvSpPr>
        <p:spPr>
          <a:xfrm>
            <a:off x="-35658" y="794973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타원형 설명선 40"/>
          <p:cNvSpPr/>
          <p:nvPr/>
        </p:nvSpPr>
        <p:spPr>
          <a:xfrm>
            <a:off x="3614" y="3560177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9855" y="914855"/>
            <a:ext cx="860321" cy="228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49981" y="2060750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bg1"/>
                </a:solidFill>
                <a:latin typeface="+mn-ea"/>
              </a:rPr>
              <a:t>Q&amp;A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49981" y="3008037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요양시설 조회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66391" y="249404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Q&amp;A </a:t>
            </a:r>
            <a:r>
              <a:rPr lang="ko-KR" altLang="en-US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관리 </a:t>
            </a:r>
            <a:r>
              <a:rPr lang="en-US" altLang="ko-KR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(1022)</a:t>
            </a:r>
          </a:p>
          <a:p>
            <a:r>
              <a:rPr lang="en-US" altLang="ko-KR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Q&amp;A </a:t>
            </a:r>
            <a:r>
              <a:rPr lang="ko-KR" altLang="en-US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신고</a:t>
            </a:r>
            <a:r>
              <a:rPr lang="en-US" altLang="ko-KR" sz="900">
                <a:latin typeface="뫼비우스 Bold" panose="02000500000000000000" pitchFamily="2" charset="-127"/>
                <a:ea typeface="뫼비우스 Bold" panose="02000500000000000000" pitchFamily="2" charset="-127"/>
              </a:rPr>
              <a:t> (12)</a:t>
            </a:r>
            <a:endParaRPr lang="ko-KR" altLang="en-US" sz="900"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54211" y="1432635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800"/>
              <a:t>닉네임 </a:t>
            </a:r>
            <a:r>
              <a:rPr lang="en-US" altLang="ko-KR" sz="800"/>
              <a:t>:</a:t>
            </a:r>
            <a:endParaRPr lang="ko-KR" altLang="en-US" sz="800"/>
          </a:p>
        </p:txBody>
      </p:sp>
      <p:sp>
        <p:nvSpPr>
          <p:cNvPr id="139" name="직사각형 138"/>
          <p:cNvSpPr/>
          <p:nvPr/>
        </p:nvSpPr>
        <p:spPr>
          <a:xfrm>
            <a:off x="249981" y="3643270"/>
            <a:ext cx="1255620" cy="3095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bg1"/>
                </a:solidFill>
                <a:latin typeface="+mn-ea"/>
              </a:rPr>
              <a:t>회원관리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1554211" y="111669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800"/>
              <a:t>이메일 </a:t>
            </a:r>
            <a:r>
              <a:rPr lang="en-US" altLang="ko-KR" sz="800"/>
              <a:t>:</a:t>
            </a:r>
            <a:r>
              <a:rPr lang="ko-KR" altLang="en-US" sz="800"/>
              <a:t> 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595476" y="1118972"/>
            <a:ext cx="9364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u="sng">
                <a:solidFill>
                  <a:srgbClr val="0000FF"/>
                </a:solidFill>
                <a:hlinkClick r:id="rId2"/>
              </a:rPr>
              <a:t>brain@naver.com</a:t>
            </a:r>
            <a:endParaRPr lang="ko-KR" altLang="en-US" sz="800" u="sng">
              <a:solidFill>
                <a:srgbClr val="0000FF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624357" y="143372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브레인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977048" y="1116692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100</a:t>
            </a:r>
            <a:endParaRPr lang="ko-KR" altLang="en-US" sz="800"/>
          </a:p>
        </p:txBody>
      </p:sp>
      <p:sp>
        <p:nvSpPr>
          <p:cNvPr id="131" name="TextBox 130"/>
          <p:cNvSpPr txBox="1"/>
          <p:nvPr/>
        </p:nvSpPr>
        <p:spPr>
          <a:xfrm>
            <a:off x="5096326" y="1116692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800"/>
              <a:t>방문수 </a:t>
            </a:r>
            <a:r>
              <a:rPr lang="en-US" altLang="ko-KR" sz="800"/>
              <a:t>:</a:t>
            </a:r>
            <a:endParaRPr lang="ko-KR" altLang="en-US" sz="800"/>
          </a:p>
        </p:txBody>
      </p:sp>
      <p:sp>
        <p:nvSpPr>
          <p:cNvPr id="305" name="직사각형 304"/>
          <p:cNvSpPr/>
          <p:nvPr/>
        </p:nvSpPr>
        <p:spPr>
          <a:xfrm>
            <a:off x="1661112" y="2370323"/>
            <a:ext cx="4987337" cy="213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TextBox 305"/>
          <p:cNvSpPr txBox="1"/>
          <p:nvPr/>
        </p:nvSpPr>
        <p:spPr>
          <a:xfrm>
            <a:off x="1666565" y="2658124"/>
            <a:ext cx="35658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/>
              <a:t>노인요양보호사는 꼭 기관과 연결되어야만 일을 할 수 있나요</a:t>
            </a:r>
            <a:r>
              <a:rPr lang="en-US" altLang="ko-KR" sz="700"/>
              <a:t>? </a:t>
            </a:r>
            <a:r>
              <a:rPr lang="ko-KR" altLang="en-US" sz="700"/>
              <a:t>아님</a:t>
            </a:r>
            <a:r>
              <a:rPr lang="en-US" altLang="ko-KR" sz="700"/>
              <a:t>. </a:t>
            </a:r>
            <a:r>
              <a:rPr lang="ko-KR" altLang="en-US" sz="700"/>
              <a:t>개인적으로</a:t>
            </a:r>
            <a:r>
              <a:rPr lang="en-US" altLang="ko-KR" sz="700"/>
              <a:t>…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3004125" y="2370323"/>
            <a:ext cx="725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/>
              <a:t>리뷰 내용</a:t>
            </a:r>
            <a:endParaRPr lang="en-US" altLang="ko-KR" sz="700"/>
          </a:p>
        </p:txBody>
      </p:sp>
      <p:cxnSp>
        <p:nvCxnSpPr>
          <p:cNvPr id="308" name="직선 연결선 307"/>
          <p:cNvCxnSpPr/>
          <p:nvPr/>
        </p:nvCxnSpPr>
        <p:spPr>
          <a:xfrm>
            <a:off x="1661113" y="2584068"/>
            <a:ext cx="49597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308"/>
          <p:cNvCxnSpPr/>
          <p:nvPr/>
        </p:nvCxnSpPr>
        <p:spPr>
          <a:xfrm>
            <a:off x="1661113" y="2363458"/>
            <a:ext cx="49597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6144642" y="2370323"/>
            <a:ext cx="4606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/>
              <a:t>작성일</a:t>
            </a:r>
            <a:endParaRPr lang="en-US" altLang="ko-KR" sz="700"/>
          </a:p>
        </p:txBody>
      </p:sp>
      <p:sp>
        <p:nvSpPr>
          <p:cNvPr id="313" name="TextBox 312"/>
          <p:cNvSpPr txBox="1"/>
          <p:nvPr/>
        </p:nvSpPr>
        <p:spPr>
          <a:xfrm>
            <a:off x="1666565" y="1986142"/>
            <a:ext cx="538429" cy="200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accent2"/>
                </a:solidFill>
              </a:rPr>
              <a:t>질문 </a:t>
            </a:r>
            <a:r>
              <a:rPr lang="en-US" altLang="ko-KR" sz="700" b="1"/>
              <a:t>(19)</a:t>
            </a:r>
          </a:p>
        </p:txBody>
      </p:sp>
      <p:cxnSp>
        <p:nvCxnSpPr>
          <p:cNvPr id="314" name="직선 연결선 313"/>
          <p:cNvCxnSpPr/>
          <p:nvPr/>
        </p:nvCxnSpPr>
        <p:spPr>
          <a:xfrm>
            <a:off x="1661113" y="2920618"/>
            <a:ext cx="49597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5201112" y="2658124"/>
            <a:ext cx="576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u="sng"/>
              <a:t>본문 보기</a:t>
            </a:r>
            <a:endParaRPr lang="en-US" altLang="ko-KR" sz="700" u="sng"/>
          </a:p>
        </p:txBody>
      </p:sp>
      <p:sp>
        <p:nvSpPr>
          <p:cNvPr id="317" name="TextBox 316"/>
          <p:cNvSpPr txBox="1"/>
          <p:nvPr/>
        </p:nvSpPr>
        <p:spPr>
          <a:xfrm>
            <a:off x="6046503" y="2658124"/>
            <a:ext cx="6733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2020. 06.24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1666565" y="2974259"/>
            <a:ext cx="35658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/>
              <a:t>노인요양보호사는 꼭 기관과 연결되어야만 일을 할 수 있나요</a:t>
            </a:r>
            <a:r>
              <a:rPr lang="en-US" altLang="ko-KR" sz="700"/>
              <a:t>? </a:t>
            </a:r>
            <a:r>
              <a:rPr lang="ko-KR" altLang="en-US" sz="700"/>
              <a:t>아님</a:t>
            </a:r>
            <a:r>
              <a:rPr lang="en-US" altLang="ko-KR" sz="700"/>
              <a:t>. </a:t>
            </a:r>
            <a:r>
              <a:rPr lang="ko-KR" altLang="en-US" sz="700"/>
              <a:t>개인적으로</a:t>
            </a:r>
            <a:r>
              <a:rPr lang="en-US" altLang="ko-KR" sz="700"/>
              <a:t>…</a:t>
            </a:r>
          </a:p>
        </p:txBody>
      </p:sp>
      <p:cxnSp>
        <p:nvCxnSpPr>
          <p:cNvPr id="319" name="직선 연결선 318"/>
          <p:cNvCxnSpPr/>
          <p:nvPr/>
        </p:nvCxnSpPr>
        <p:spPr>
          <a:xfrm>
            <a:off x="1661113" y="3236753"/>
            <a:ext cx="49597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Box 321"/>
          <p:cNvSpPr txBox="1"/>
          <p:nvPr/>
        </p:nvSpPr>
        <p:spPr>
          <a:xfrm>
            <a:off x="6046503" y="2974259"/>
            <a:ext cx="6733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2020. 06.24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1666565" y="3299193"/>
            <a:ext cx="35658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/>
              <a:t>노인요양보호사는 꼭 기관과 연결되어야만 일을 할 수 있나요</a:t>
            </a:r>
            <a:r>
              <a:rPr lang="en-US" altLang="ko-KR" sz="700"/>
              <a:t>? </a:t>
            </a:r>
            <a:r>
              <a:rPr lang="ko-KR" altLang="en-US" sz="700"/>
              <a:t>아님</a:t>
            </a:r>
            <a:r>
              <a:rPr lang="en-US" altLang="ko-KR" sz="700"/>
              <a:t>. </a:t>
            </a:r>
            <a:r>
              <a:rPr lang="ko-KR" altLang="en-US" sz="700"/>
              <a:t>개인적으로</a:t>
            </a:r>
            <a:r>
              <a:rPr lang="en-US" altLang="ko-KR" sz="700"/>
              <a:t>…</a:t>
            </a:r>
          </a:p>
        </p:txBody>
      </p:sp>
      <p:cxnSp>
        <p:nvCxnSpPr>
          <p:cNvPr id="324" name="직선 연결선 323"/>
          <p:cNvCxnSpPr/>
          <p:nvPr/>
        </p:nvCxnSpPr>
        <p:spPr>
          <a:xfrm>
            <a:off x="1661113" y="3561687"/>
            <a:ext cx="49597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/>
          <p:cNvSpPr txBox="1"/>
          <p:nvPr/>
        </p:nvSpPr>
        <p:spPr>
          <a:xfrm>
            <a:off x="6046503" y="3299193"/>
            <a:ext cx="6733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2020. 06.24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1666565" y="3622340"/>
            <a:ext cx="35658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/>
              <a:t>노인요양보호사는 꼭 기관과 연결되어야만 일을 할 수 있나요</a:t>
            </a:r>
            <a:r>
              <a:rPr lang="en-US" altLang="ko-KR" sz="700"/>
              <a:t>? </a:t>
            </a:r>
            <a:r>
              <a:rPr lang="ko-KR" altLang="en-US" sz="700"/>
              <a:t>아님</a:t>
            </a:r>
            <a:r>
              <a:rPr lang="en-US" altLang="ko-KR" sz="700"/>
              <a:t>. </a:t>
            </a:r>
            <a:r>
              <a:rPr lang="ko-KR" altLang="en-US" sz="700"/>
              <a:t>개인적으로</a:t>
            </a:r>
            <a:r>
              <a:rPr lang="en-US" altLang="ko-KR" sz="700"/>
              <a:t>…</a:t>
            </a:r>
          </a:p>
        </p:txBody>
      </p:sp>
      <p:cxnSp>
        <p:nvCxnSpPr>
          <p:cNvPr id="329" name="직선 연결선 328"/>
          <p:cNvCxnSpPr/>
          <p:nvPr/>
        </p:nvCxnSpPr>
        <p:spPr>
          <a:xfrm>
            <a:off x="1661113" y="3884834"/>
            <a:ext cx="49597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6046503" y="3622340"/>
            <a:ext cx="6733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2020. 06.24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1666565" y="3938475"/>
            <a:ext cx="35658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/>
              <a:t>노인요양보호사는 꼭 기관과 연결되어야만 일을 할 수 있나요</a:t>
            </a:r>
            <a:r>
              <a:rPr lang="en-US" altLang="ko-KR" sz="700"/>
              <a:t>? </a:t>
            </a:r>
            <a:r>
              <a:rPr lang="ko-KR" altLang="en-US" sz="700"/>
              <a:t>아님</a:t>
            </a:r>
            <a:r>
              <a:rPr lang="en-US" altLang="ko-KR" sz="700"/>
              <a:t>. </a:t>
            </a:r>
            <a:r>
              <a:rPr lang="ko-KR" altLang="en-US" sz="700"/>
              <a:t>개인적으로</a:t>
            </a:r>
            <a:r>
              <a:rPr lang="en-US" altLang="ko-KR" sz="700"/>
              <a:t>…</a:t>
            </a:r>
          </a:p>
        </p:txBody>
      </p:sp>
      <p:cxnSp>
        <p:nvCxnSpPr>
          <p:cNvPr id="334" name="직선 연결선 333"/>
          <p:cNvCxnSpPr/>
          <p:nvPr/>
        </p:nvCxnSpPr>
        <p:spPr>
          <a:xfrm>
            <a:off x="1661113" y="4200969"/>
            <a:ext cx="49597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TextBox 336"/>
          <p:cNvSpPr txBox="1"/>
          <p:nvPr/>
        </p:nvSpPr>
        <p:spPr>
          <a:xfrm>
            <a:off x="6046503" y="3938475"/>
            <a:ext cx="6733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2020. 06.24</a:t>
            </a:r>
          </a:p>
        </p:txBody>
      </p:sp>
      <p:sp>
        <p:nvSpPr>
          <p:cNvPr id="338" name="TextBox 337"/>
          <p:cNvSpPr txBox="1"/>
          <p:nvPr/>
        </p:nvSpPr>
        <p:spPr>
          <a:xfrm>
            <a:off x="1666565" y="4263409"/>
            <a:ext cx="35658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/>
              <a:t>노인요양보호사는 꼭 기관과 연결되어야만 일을 할 수 있나요</a:t>
            </a:r>
            <a:r>
              <a:rPr lang="en-US" altLang="ko-KR" sz="700"/>
              <a:t>? </a:t>
            </a:r>
            <a:r>
              <a:rPr lang="ko-KR" altLang="en-US" sz="700"/>
              <a:t>아님</a:t>
            </a:r>
            <a:r>
              <a:rPr lang="en-US" altLang="ko-KR" sz="700"/>
              <a:t>. </a:t>
            </a:r>
            <a:r>
              <a:rPr lang="ko-KR" altLang="en-US" sz="700"/>
              <a:t>개인적으로</a:t>
            </a:r>
            <a:r>
              <a:rPr lang="en-US" altLang="ko-KR" sz="700"/>
              <a:t>…</a:t>
            </a:r>
          </a:p>
        </p:txBody>
      </p:sp>
      <p:cxnSp>
        <p:nvCxnSpPr>
          <p:cNvPr id="339" name="직선 연결선 338"/>
          <p:cNvCxnSpPr/>
          <p:nvPr/>
        </p:nvCxnSpPr>
        <p:spPr>
          <a:xfrm>
            <a:off x="1661113" y="4525903"/>
            <a:ext cx="49597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/>
          <p:cNvSpPr txBox="1"/>
          <p:nvPr/>
        </p:nvSpPr>
        <p:spPr>
          <a:xfrm>
            <a:off x="6046503" y="4263409"/>
            <a:ext cx="6733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2020. 06.24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5890009" y="4636029"/>
            <a:ext cx="736099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/>
              <a:t>10</a:t>
            </a:r>
            <a:r>
              <a:rPr lang="ko-KR" altLang="en-US" sz="800"/>
              <a:t>줄 보기 </a:t>
            </a:r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  <a:endParaRPr lang="ko-KR" altLang="en-US" sz="800"/>
          </a:p>
        </p:txBody>
      </p:sp>
      <p:pic>
        <p:nvPicPr>
          <p:cNvPr id="344" name="그림 3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047" y="4840954"/>
            <a:ext cx="2688384" cy="391736"/>
          </a:xfrm>
          <a:prstGeom prst="rect">
            <a:avLst/>
          </a:prstGeom>
        </p:spPr>
      </p:pic>
      <p:sp>
        <p:nvSpPr>
          <p:cNvPr id="345" name="타원형 설명선 344"/>
          <p:cNvSpPr/>
          <p:nvPr/>
        </p:nvSpPr>
        <p:spPr>
          <a:xfrm>
            <a:off x="5569477" y="4505302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5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46" name="타원형 설명선 345"/>
          <p:cNvSpPr/>
          <p:nvPr/>
        </p:nvSpPr>
        <p:spPr>
          <a:xfrm>
            <a:off x="2861693" y="4700009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6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2269131" y="1986142"/>
            <a:ext cx="8832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accent2"/>
                </a:solidFill>
              </a:rPr>
              <a:t>답변 </a:t>
            </a:r>
            <a:r>
              <a:rPr lang="en-US" altLang="ko-KR" sz="700" b="1"/>
              <a:t>(19)</a:t>
            </a:r>
          </a:p>
        </p:txBody>
      </p:sp>
      <p:sp>
        <p:nvSpPr>
          <p:cNvPr id="348" name="TextBox 347"/>
          <p:cNvSpPr txBox="1"/>
          <p:nvPr/>
        </p:nvSpPr>
        <p:spPr>
          <a:xfrm>
            <a:off x="2855284" y="1986142"/>
            <a:ext cx="570636" cy="200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accent2"/>
                </a:solidFill>
              </a:rPr>
              <a:t>댓글 </a:t>
            </a:r>
            <a:r>
              <a:rPr lang="en-US" altLang="ko-KR" sz="700" b="1"/>
              <a:t>(19)</a:t>
            </a:r>
          </a:p>
        </p:txBody>
      </p:sp>
      <p:sp>
        <p:nvSpPr>
          <p:cNvPr id="349" name="TextBox 348"/>
          <p:cNvSpPr txBox="1"/>
          <p:nvPr/>
        </p:nvSpPr>
        <p:spPr>
          <a:xfrm>
            <a:off x="3490057" y="1986142"/>
            <a:ext cx="560202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accent2"/>
                </a:solidFill>
              </a:rPr>
              <a:t>리뷰 </a:t>
            </a:r>
            <a:r>
              <a:rPr lang="en-US" altLang="ko-KR" sz="700" b="1"/>
              <a:t>(19)</a:t>
            </a:r>
          </a:p>
        </p:txBody>
      </p:sp>
      <p:sp>
        <p:nvSpPr>
          <p:cNvPr id="350" name="타원형 설명선 349"/>
          <p:cNvSpPr/>
          <p:nvPr/>
        </p:nvSpPr>
        <p:spPr>
          <a:xfrm>
            <a:off x="3298467" y="1731624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52" name="타원형 설명선 351"/>
          <p:cNvSpPr/>
          <p:nvPr/>
        </p:nvSpPr>
        <p:spPr>
          <a:xfrm>
            <a:off x="5056811" y="2505322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201112" y="2985675"/>
            <a:ext cx="576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u="sng"/>
              <a:t>본문 보기</a:t>
            </a:r>
            <a:endParaRPr lang="en-US" altLang="ko-KR" sz="700" u="sng"/>
          </a:p>
        </p:txBody>
      </p:sp>
      <p:sp>
        <p:nvSpPr>
          <p:cNvPr id="71" name="TextBox 70"/>
          <p:cNvSpPr txBox="1"/>
          <p:nvPr/>
        </p:nvSpPr>
        <p:spPr>
          <a:xfrm>
            <a:off x="5201112" y="3301509"/>
            <a:ext cx="576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u="sng"/>
              <a:t>본문 보기</a:t>
            </a:r>
            <a:endParaRPr lang="en-US" altLang="ko-KR" sz="700" u="sng"/>
          </a:p>
        </p:txBody>
      </p:sp>
      <p:sp>
        <p:nvSpPr>
          <p:cNvPr id="72" name="TextBox 71"/>
          <p:cNvSpPr txBox="1"/>
          <p:nvPr/>
        </p:nvSpPr>
        <p:spPr>
          <a:xfrm>
            <a:off x="5201112" y="3631139"/>
            <a:ext cx="576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u="sng"/>
              <a:t>본문 보기</a:t>
            </a:r>
            <a:endParaRPr lang="en-US" altLang="ko-KR" sz="700" u="sng"/>
          </a:p>
        </p:txBody>
      </p:sp>
      <p:sp>
        <p:nvSpPr>
          <p:cNvPr id="73" name="TextBox 72"/>
          <p:cNvSpPr txBox="1"/>
          <p:nvPr/>
        </p:nvSpPr>
        <p:spPr>
          <a:xfrm>
            <a:off x="5201112" y="3947224"/>
            <a:ext cx="576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u="sng"/>
              <a:t>본문 보기</a:t>
            </a:r>
            <a:endParaRPr lang="en-US" altLang="ko-KR" sz="700" u="sng"/>
          </a:p>
        </p:txBody>
      </p:sp>
      <p:sp>
        <p:nvSpPr>
          <p:cNvPr id="74" name="TextBox 73"/>
          <p:cNvSpPr txBox="1"/>
          <p:nvPr/>
        </p:nvSpPr>
        <p:spPr>
          <a:xfrm>
            <a:off x="5201112" y="4267693"/>
            <a:ext cx="576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u="sng"/>
              <a:t>본문 보기</a:t>
            </a:r>
            <a:endParaRPr lang="en-US" altLang="ko-KR" sz="700" u="sng"/>
          </a:p>
        </p:txBody>
      </p:sp>
    </p:spTree>
    <p:extLst>
      <p:ext uri="{BB962C8B-B14F-4D97-AF65-F5344CB8AC3E}">
        <p14:creationId xmlns:p14="http://schemas.microsoft.com/office/powerpoint/2010/main" val="290183887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4096" y="2117914"/>
            <a:ext cx="734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>
                <a:latin typeface="뫼비우스 Bold" panose="02000500000000000000" pitchFamily="2" charset="-127"/>
                <a:ea typeface="뫼비우스 Bold" panose="02000500000000000000" pitchFamily="2" charset="-127"/>
              </a:rPr>
              <a:t>삭제 항목</a:t>
            </a:r>
            <a:endParaRPr lang="en-US" altLang="ko-KR" sz="3200" b="1"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820287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5534" y="826476"/>
            <a:ext cx="6729046" cy="5797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82278" y="2356338"/>
            <a:ext cx="2819400" cy="627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25534" y="826477"/>
            <a:ext cx="6729046" cy="3871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trike="sngStrike">
                <a:solidFill>
                  <a:srgbClr val="FF0000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Front – </a:t>
            </a:r>
            <a:r>
              <a:rPr lang="ko-KR" altLang="en-US" strike="sngStrike">
                <a:solidFill>
                  <a:srgbClr val="FF0000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회원가입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084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47103" y="55832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기능 설명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9807" y="89681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또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하나의</a:t>
            </a:r>
            <a:r>
              <a:rPr lang="ko-KR" altLang="en-US" sz="1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ko-KR" altLang="en-US" sz="1000">
                <a:solidFill>
                  <a:schemeClr val="accent2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가</a:t>
            </a:r>
            <a:r>
              <a:rPr lang="ko-KR" altLang="en-US" sz="8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족</a:t>
            </a:r>
            <a:endParaRPr lang="en-US" altLang="ko-KR" sz="1000">
              <a:solidFill>
                <a:schemeClr val="bg1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034264"/>
              </p:ext>
            </p:extLst>
          </p:nvPr>
        </p:nvGraphicFramePr>
        <p:xfrm>
          <a:off x="6911934" y="826476"/>
          <a:ext cx="2097251" cy="394157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7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219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1" baseline="0">
                          <a:solidFill>
                            <a:srgbClr val="FF0000"/>
                          </a:solidFill>
                        </a:rPr>
                        <a:t>회원가입</a:t>
                      </a: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900" b="1" baseline="0">
                        <a:solidFill>
                          <a:srgbClr val="FF0000"/>
                        </a:solidFill>
                      </a:endParaRPr>
                    </a:p>
                  </a:txBody>
                  <a:tcPr marL="54005" marR="54005" marT="36013" marB="360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Front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메인 이동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이메일 가입 페이지 이동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err="1"/>
                        <a:t>카카오톡</a:t>
                      </a:r>
                      <a:r>
                        <a:rPr lang="ko-KR" altLang="en-US" sz="800" b="0"/>
                        <a:t> 간편 가입 페이지 이동</a:t>
                      </a: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네이버 간편 가입 페이지 이동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306297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800" b="0" baseline="0">
                        <a:solidFill>
                          <a:schemeClr val="tx1"/>
                        </a:solidFill>
                      </a:endParaRPr>
                    </a:p>
                  </a:txBody>
                  <a:tcPr marL="54005" marR="54005" marT="36007" marB="36007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072992"/>
                  </a:ext>
                </a:extLst>
              </a:tr>
            </a:tbl>
          </a:graphicData>
        </a:graphic>
      </p:graphicFrame>
      <p:sp>
        <p:nvSpPr>
          <p:cNvPr id="38" name="타원형 설명선 37"/>
          <p:cNvSpPr/>
          <p:nvPr/>
        </p:nvSpPr>
        <p:spPr>
          <a:xfrm>
            <a:off x="-35658" y="794973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1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9855" y="914855"/>
            <a:ext cx="860321" cy="228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450241" y="252412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  <a:latin typeface="+mn-ea"/>
              </a:rPr>
              <a:t>이메일로 가입하기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882278" y="3716350"/>
            <a:ext cx="2819400" cy="627185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239446" y="3884136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err="1">
                <a:latin typeface="+mn-ea"/>
              </a:rPr>
              <a:t>카카오톡</a:t>
            </a:r>
            <a:r>
              <a:rPr lang="ko-KR" altLang="en-US" sz="1400" b="1">
                <a:latin typeface="+mn-ea"/>
              </a:rPr>
              <a:t> 간편 가입하기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882278" y="4511321"/>
            <a:ext cx="2819400" cy="6271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329213" y="4679107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latin typeface="+mn-ea"/>
              </a:rPr>
              <a:t>네이버 간편 가입하기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594338" y="3364523"/>
            <a:ext cx="342313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형 설명선 40"/>
          <p:cNvSpPr/>
          <p:nvPr/>
        </p:nvSpPr>
        <p:spPr>
          <a:xfrm>
            <a:off x="1645374" y="2140931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2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타원형 설명선 43"/>
          <p:cNvSpPr/>
          <p:nvPr/>
        </p:nvSpPr>
        <p:spPr>
          <a:xfrm>
            <a:off x="1645374" y="3524754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3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타원형 설명선 44"/>
          <p:cNvSpPr/>
          <p:nvPr/>
        </p:nvSpPr>
        <p:spPr>
          <a:xfrm>
            <a:off x="1645374" y="4343535"/>
            <a:ext cx="233484" cy="215406"/>
          </a:xfrm>
          <a:prstGeom prst="wedgeEllipseCallout">
            <a:avLst>
              <a:gd name="adj1" fmla="val 60712"/>
              <a:gd name="adj2" fmla="val 55483"/>
            </a:avLst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1">
                <a:solidFill>
                  <a:prstClr val="white"/>
                </a:solidFill>
                <a:latin typeface="돋움" pitchFamily="50" charset="-127"/>
                <a:ea typeface="돋움" pitchFamily="50" charset="-127"/>
              </a:rPr>
              <a:t>4</a:t>
            </a:r>
            <a:endParaRPr kumimoji="0" lang="ko-KR" altLang="en-US" sz="700" b="1" err="1">
              <a:solidFill>
                <a:prstClr val="white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5129" y="188585"/>
            <a:ext cx="443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사용성을 고려하여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해당 페이지 삭제 결정</a:t>
            </a:r>
          </a:p>
        </p:txBody>
      </p:sp>
    </p:spTree>
    <p:extLst>
      <p:ext uri="{BB962C8B-B14F-4D97-AF65-F5344CB8AC3E}">
        <p14:creationId xmlns:p14="http://schemas.microsoft.com/office/powerpoint/2010/main" val="218311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20245"/>
              </p:ext>
            </p:extLst>
          </p:nvPr>
        </p:nvGraphicFramePr>
        <p:xfrm>
          <a:off x="374650" y="716877"/>
          <a:ext cx="8388350" cy="5683944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125978630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188145531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2367822483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7294666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487808381"/>
                    </a:ext>
                  </a:extLst>
                </a:gridCol>
                <a:gridCol w="2241550">
                  <a:extLst>
                    <a:ext uri="{9D8B030D-6E8A-4147-A177-3AD203B41FA5}">
                      <a16:colId xmlns:a16="http://schemas.microsoft.com/office/drawing/2014/main" val="1457653908"/>
                    </a:ext>
                  </a:extLst>
                </a:gridCol>
              </a:tblGrid>
              <a:tr h="1166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effectLst/>
                          <a:latin typeface="+mn-ea"/>
                          <a:ea typeface="+mn-ea"/>
                        </a:rPr>
                        <a:t>depth1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effectLst/>
                          <a:latin typeface="+mn-ea"/>
                          <a:ea typeface="+mn-ea"/>
                        </a:rPr>
                        <a:t>depth2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effectLst/>
                          <a:latin typeface="+mn-ea"/>
                          <a:ea typeface="+mn-ea"/>
                        </a:rPr>
                        <a:t>depth3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effectLst/>
                          <a:latin typeface="+mn-ea"/>
                          <a:ea typeface="+mn-ea"/>
                        </a:rPr>
                        <a:t>depth4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en-US" sz="6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686375"/>
                  </a:ext>
                </a:extLst>
              </a:tr>
              <a:tr h="116612">
                <a:tc rowSpan="25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effectLst/>
                          <a:latin typeface="+mn-ea"/>
                          <a:ea typeface="+mn-ea"/>
                        </a:rPr>
                        <a:t>Front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effectLst/>
                          <a:latin typeface="+mn-ea"/>
                          <a:ea typeface="+mn-ea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n-ea"/>
                          <a:ea typeface="+mn-ea"/>
                        </a:rPr>
                        <a:t>요양기관 가이드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999507"/>
                  </a:ext>
                </a:extLst>
              </a:tr>
              <a:tr h="116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n-ea"/>
                          <a:ea typeface="+mn-ea"/>
                        </a:rPr>
                        <a:t>최신 </a:t>
                      </a:r>
                      <a:r>
                        <a:rPr lang="en-US" altLang="ko-KR" sz="600" b="0" i="0" u="none" strike="noStrike">
                          <a:effectLst/>
                          <a:latin typeface="+mn-ea"/>
                          <a:ea typeface="+mn-ea"/>
                        </a:rPr>
                        <a:t>Q&amp;A</a:t>
                      </a:r>
                      <a:r>
                        <a:rPr lang="en-US" altLang="ko-KR" sz="600" b="0" i="0" u="none" strike="noStrike" baseline="0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86652"/>
                  </a:ext>
                </a:extLst>
              </a:tr>
              <a:tr h="116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n-ea"/>
                          <a:ea typeface="+mn-ea"/>
                        </a:rPr>
                        <a:t>인기 요양기관 리스트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790712"/>
                  </a:ext>
                </a:extLst>
              </a:tr>
              <a:tr h="116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n-ea"/>
                          <a:ea typeface="+mn-ea"/>
                        </a:rPr>
                        <a:t>요양기관 검색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987861"/>
                  </a:ext>
                </a:extLst>
              </a:tr>
              <a:tr h="116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pPr algn="ctr" latinLnBrk="1"/>
                      <a:r>
                        <a:rPr lang="ko-KR" altLang="en-US" sz="600"/>
                        <a:t>콘텐츠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n-ea"/>
                          <a:ea typeface="+mn-ea"/>
                        </a:rPr>
                        <a:t>요양기관 가이드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n-ea"/>
                          <a:ea typeface="+mn-ea"/>
                        </a:rPr>
                        <a:t>콘텐츠 보기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717161"/>
                  </a:ext>
                </a:extLst>
              </a:tr>
              <a:tr h="116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n-ea"/>
                          <a:ea typeface="+mn-ea"/>
                        </a:rPr>
                        <a:t>콘텐츠 댓글</a:t>
                      </a:r>
                      <a:endParaRPr lang="en-US" altLang="ko-KR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064224"/>
                  </a:ext>
                </a:extLst>
              </a:tr>
              <a:tr h="116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effectLst/>
                          <a:latin typeface="+mn-ea"/>
                          <a:ea typeface="+mn-ea"/>
                        </a:rPr>
                        <a:t>Q&amp;A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effectLst/>
                          <a:latin typeface="+mn-ea"/>
                          <a:ea typeface="+mn-ea"/>
                        </a:rPr>
                        <a:t>Q&amp;A</a:t>
                      </a:r>
                      <a:r>
                        <a:rPr lang="en-US" altLang="ko-KR" sz="600" b="0" i="0" u="none" strike="noStrike" baseline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600" b="0" i="0" u="none" strike="noStrike" baseline="0">
                          <a:effectLst/>
                          <a:latin typeface="+mn-ea"/>
                          <a:ea typeface="+mn-ea"/>
                        </a:rPr>
                        <a:t>보기</a:t>
                      </a:r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err="1">
                          <a:effectLst/>
                          <a:latin typeface="+mn-ea"/>
                          <a:ea typeface="+mn-ea"/>
                        </a:rPr>
                        <a:t>내용보기</a:t>
                      </a:r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103551"/>
                  </a:ext>
                </a:extLst>
              </a:tr>
              <a:tr h="116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err="1">
                          <a:effectLst/>
                          <a:latin typeface="+mn-ea"/>
                          <a:ea typeface="+mn-ea"/>
                        </a:rPr>
                        <a:t>답글달기</a:t>
                      </a:r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633367"/>
                  </a:ext>
                </a:extLst>
              </a:tr>
              <a:tr h="116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n-ea"/>
                          <a:ea typeface="+mn-ea"/>
                        </a:rPr>
                        <a:t>답변하기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062904"/>
                  </a:ext>
                </a:extLst>
              </a:tr>
              <a:tr h="116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n-ea"/>
                          <a:ea typeface="+mn-ea"/>
                        </a:rPr>
                        <a:t>질문하기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382494"/>
                  </a:ext>
                </a:extLst>
              </a:tr>
              <a:tr h="116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n-ea"/>
                          <a:ea typeface="+mn-ea"/>
                        </a:rPr>
                        <a:t>요양기관 조회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n-ea"/>
                          <a:ea typeface="+mn-ea"/>
                        </a:rPr>
                        <a:t>요양기관 검색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970173"/>
                  </a:ext>
                </a:extLst>
              </a:tr>
              <a:tr h="116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n-ea"/>
                          <a:ea typeface="+mn-ea"/>
                        </a:rPr>
                        <a:t>요양기관 콘텐츠 보기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571716"/>
                  </a:ext>
                </a:extLst>
              </a:tr>
              <a:tr h="116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n-ea"/>
                          <a:ea typeface="+mn-ea"/>
                        </a:rPr>
                        <a:t>평가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59364"/>
                  </a:ext>
                </a:extLst>
              </a:tr>
              <a:tr h="116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n-ea"/>
                          <a:ea typeface="+mn-ea"/>
                        </a:rPr>
                        <a:t>리뷰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>
                          <a:effectLst/>
                          <a:latin typeface="+mn-ea"/>
                          <a:ea typeface="+mn-ea"/>
                        </a:rPr>
                        <a:t>사용자 리뷰 모아보기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081300"/>
                  </a:ext>
                </a:extLst>
              </a:tr>
              <a:tr h="116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n-ea"/>
                          <a:ea typeface="+mn-ea"/>
                        </a:rPr>
                        <a:t>사진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965248"/>
                  </a:ext>
                </a:extLst>
              </a:tr>
              <a:tr h="116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n-ea"/>
                          <a:ea typeface="+mn-ea"/>
                        </a:rPr>
                        <a:t>인터뷰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83380"/>
                  </a:ext>
                </a:extLst>
              </a:tr>
              <a:tr h="116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effectLst/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214397"/>
                  </a:ext>
                </a:extLst>
              </a:tr>
              <a:tr h="116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n-ea"/>
                          <a:ea typeface="+mn-ea"/>
                        </a:rPr>
                        <a:t>비밀번호 찾기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099062"/>
                  </a:ext>
                </a:extLst>
              </a:tr>
              <a:tr h="116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60205"/>
                  </a:ext>
                </a:extLst>
              </a:tr>
              <a:tr h="116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n-ea"/>
                          <a:ea typeface="+mn-ea"/>
                        </a:rPr>
                        <a:t>서비스 이용약관 외 내용 보기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577392"/>
                  </a:ext>
                </a:extLst>
              </a:tr>
              <a:tr h="116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effectLst/>
                          <a:latin typeface="+mn-ea"/>
                          <a:ea typeface="+mn-ea"/>
                        </a:rPr>
                        <a:t>프로필</a:t>
                      </a:r>
                      <a:endParaRPr 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n-ea"/>
                          <a:ea typeface="+mn-ea"/>
                        </a:rPr>
                        <a:t>계정의 </a:t>
                      </a:r>
                      <a:r>
                        <a:rPr lang="en-US" altLang="ko-KR" sz="600" b="0" i="0" u="none" strike="noStrike">
                          <a:effectLst/>
                          <a:latin typeface="+mn-ea"/>
                          <a:ea typeface="+mn-ea"/>
                        </a:rPr>
                        <a:t>Q&amp;A</a:t>
                      </a:r>
                      <a:r>
                        <a:rPr lang="en-US" altLang="ko-KR" sz="600" b="0" i="0" u="none" strike="noStrike" baseline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600" b="0" i="0" u="none" strike="noStrike" baseline="0">
                          <a:effectLst/>
                          <a:latin typeface="+mn-ea"/>
                          <a:ea typeface="+mn-ea"/>
                        </a:rPr>
                        <a:t>보기</a:t>
                      </a:r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err="1">
                          <a:effectLst/>
                          <a:latin typeface="+mn-ea"/>
                          <a:ea typeface="+mn-ea"/>
                        </a:rPr>
                        <a:t>요약보기</a:t>
                      </a:r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904998"/>
                  </a:ext>
                </a:extLst>
              </a:tr>
              <a:tr h="116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n-ea"/>
                          <a:ea typeface="+mn-ea"/>
                        </a:rPr>
                        <a:t>질문 리스트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981708"/>
                  </a:ext>
                </a:extLst>
              </a:tr>
              <a:tr h="116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n-ea"/>
                          <a:ea typeface="+mn-ea"/>
                        </a:rPr>
                        <a:t>답변 리스트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088851"/>
                  </a:ext>
                </a:extLst>
              </a:tr>
              <a:tr h="116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n-ea"/>
                          <a:ea typeface="+mn-ea"/>
                        </a:rPr>
                        <a:t>프로필 수정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048226"/>
                  </a:ext>
                </a:extLst>
              </a:tr>
              <a:tr h="116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n-ea"/>
                          <a:ea typeface="+mn-ea"/>
                        </a:rPr>
                        <a:t>비밀번호 수정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161941"/>
                  </a:ext>
                </a:extLst>
              </a:tr>
              <a:tr h="109390">
                <a:tc rowSpan="23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effectLst/>
                          <a:latin typeface="+mn-ea"/>
                          <a:ea typeface="+mn-ea"/>
                        </a:rPr>
                        <a:t>Admin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effectLst/>
                          <a:latin typeface="+mj-ea"/>
                          <a:ea typeface="+mj-ea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j-ea"/>
                          <a:ea typeface="+mj-ea"/>
                        </a:rPr>
                        <a:t>사이트 방문분석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62560"/>
                  </a:ext>
                </a:extLst>
              </a:tr>
              <a:tr h="116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7"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latin typeface="+mj-ea"/>
                          <a:ea typeface="+mj-ea"/>
                        </a:rPr>
                        <a:t>콘텐츠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j-ea"/>
                          <a:ea typeface="+mj-ea"/>
                        </a:rPr>
                        <a:t>요양기관 가이드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j-ea"/>
                          <a:ea typeface="+mj-ea"/>
                        </a:rPr>
                        <a:t>콘텐츠 리스트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39972"/>
                  </a:ext>
                </a:extLst>
              </a:tr>
              <a:tr h="116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j-ea"/>
                          <a:ea typeface="+mj-ea"/>
                        </a:rPr>
                        <a:t>콘텐츠 보기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820730"/>
                  </a:ext>
                </a:extLst>
              </a:tr>
              <a:tr h="116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j-ea"/>
                          <a:ea typeface="+mj-ea"/>
                        </a:rPr>
                        <a:t>콘텐츠 등록</a:t>
                      </a:r>
                      <a:r>
                        <a:rPr lang="en-US" altLang="ko-KR" sz="600" b="0" i="0" u="none" strike="noStrike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600" b="0" i="0" u="none" strike="noStrike">
                          <a:effectLst/>
                          <a:latin typeface="+mj-ea"/>
                          <a:ea typeface="+mj-ea"/>
                        </a:rPr>
                        <a:t>글쓰기</a:t>
                      </a:r>
                      <a:r>
                        <a:rPr lang="en-US" altLang="ko-KR" sz="600" b="0" i="0" u="none" strike="noStrike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6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345677"/>
                  </a:ext>
                </a:extLst>
              </a:tr>
              <a:tr h="116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effectLst/>
                          <a:latin typeface="+mj-ea"/>
                          <a:ea typeface="+mj-ea"/>
                        </a:rPr>
                        <a:t>Q&amp;A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effectLst/>
                          <a:latin typeface="+mj-ea"/>
                          <a:ea typeface="+mj-ea"/>
                        </a:rPr>
                        <a:t>Q&amp;A </a:t>
                      </a:r>
                      <a:r>
                        <a:rPr lang="ko-KR" altLang="en-US" sz="600" b="0" i="0" u="none" strike="noStrike">
                          <a:effectLst/>
                          <a:latin typeface="+mj-ea"/>
                          <a:ea typeface="+mj-ea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effectLst/>
                          <a:latin typeface="+mj-ea"/>
                          <a:ea typeface="+mj-ea"/>
                        </a:rPr>
                        <a:t>Q&amp;A</a:t>
                      </a:r>
                      <a:r>
                        <a:rPr lang="en-US" altLang="ko-KR" sz="600" b="0" i="0" u="none" strike="noStrike" baseline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600" b="0" i="0" u="none" strike="noStrike">
                          <a:effectLst/>
                          <a:latin typeface="+mj-ea"/>
                          <a:ea typeface="+mj-ea"/>
                        </a:rPr>
                        <a:t>리스트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349245"/>
                  </a:ext>
                </a:extLst>
              </a:tr>
              <a:tr h="116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effectLst/>
                          <a:latin typeface="+mj-ea"/>
                          <a:ea typeface="+mj-ea"/>
                        </a:rPr>
                        <a:t>Q&amp;A </a:t>
                      </a:r>
                      <a:r>
                        <a:rPr lang="ko-KR" altLang="en-US" sz="600" b="0" i="0" u="none" strike="noStrike">
                          <a:effectLst/>
                          <a:latin typeface="+mj-ea"/>
                          <a:ea typeface="+mj-ea"/>
                        </a:rPr>
                        <a:t>보기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107479"/>
                  </a:ext>
                </a:extLst>
              </a:tr>
              <a:tr h="116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effectLst/>
                          <a:latin typeface="+mj-ea"/>
                          <a:ea typeface="+mj-ea"/>
                        </a:rPr>
                        <a:t>Q&amp;A </a:t>
                      </a:r>
                      <a:r>
                        <a:rPr lang="ko-KR" altLang="en-US" sz="600" b="0" i="0" u="none" strike="noStrike">
                          <a:effectLst/>
                          <a:latin typeface="+mj-ea"/>
                          <a:ea typeface="+mj-ea"/>
                        </a:rPr>
                        <a:t>답변하기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961777"/>
                  </a:ext>
                </a:extLst>
              </a:tr>
              <a:tr h="116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effectLst/>
                          <a:latin typeface="+mj-ea"/>
                          <a:ea typeface="+mj-ea"/>
                        </a:rPr>
                        <a:t>Q&amp;A </a:t>
                      </a:r>
                      <a:r>
                        <a:rPr lang="ko-KR" altLang="en-US" sz="600" b="0" i="0" u="none" strike="noStrike">
                          <a:effectLst/>
                          <a:latin typeface="+mj-ea"/>
                          <a:ea typeface="+mj-ea"/>
                        </a:rPr>
                        <a:t>신고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effectLst/>
                          <a:latin typeface="+mj-ea"/>
                          <a:ea typeface="+mj-ea"/>
                        </a:rPr>
                        <a:t>Q&amp;A</a:t>
                      </a:r>
                      <a:r>
                        <a:rPr lang="en-US" altLang="ko-KR" sz="600" b="0" i="0" u="none" strike="noStrike" baseline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600" b="0" i="0" u="none" strike="noStrike">
                          <a:effectLst/>
                          <a:latin typeface="+mj-ea"/>
                          <a:ea typeface="+mj-ea"/>
                        </a:rPr>
                        <a:t>리스트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726889"/>
                  </a:ext>
                </a:extLst>
              </a:tr>
              <a:tr h="116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effectLst/>
                          <a:latin typeface="+mj-ea"/>
                          <a:ea typeface="+mj-ea"/>
                        </a:rPr>
                        <a:t>Q&amp;A </a:t>
                      </a:r>
                      <a:r>
                        <a:rPr lang="ko-KR" altLang="en-US" sz="600" b="0" i="0" u="none" strike="noStrike">
                          <a:effectLst/>
                          <a:latin typeface="+mj-ea"/>
                          <a:ea typeface="+mj-ea"/>
                        </a:rPr>
                        <a:t>보기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j-ea"/>
                          <a:ea typeface="+mj-ea"/>
                        </a:rPr>
                        <a:t>글 숨김</a:t>
                      </a:r>
                      <a:r>
                        <a:rPr lang="en-US" altLang="ko-KR" sz="600" b="0" i="0" u="none" strike="noStrike" baseline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600" b="0" i="0" u="none" strike="noStrike" baseline="0">
                          <a:effectLst/>
                          <a:latin typeface="+mj-ea"/>
                          <a:ea typeface="+mj-ea"/>
                        </a:rPr>
                        <a:t>처리</a:t>
                      </a:r>
                      <a:r>
                        <a:rPr lang="en-US" altLang="ko-KR" sz="600" b="0" i="0" u="none" strike="noStrike" baseline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600" b="0" i="0" u="none" strike="noStrike" baseline="0">
                          <a:effectLst/>
                          <a:latin typeface="+mj-ea"/>
                          <a:ea typeface="+mj-ea"/>
                        </a:rPr>
                        <a:t>글 숨김</a:t>
                      </a:r>
                      <a:r>
                        <a:rPr lang="en-US" altLang="ko-KR" sz="600" b="0" i="0" u="none" strike="noStrike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600" b="0" i="0" u="none" strike="noStrike">
                          <a:effectLst/>
                          <a:latin typeface="+mj-ea"/>
                          <a:ea typeface="+mj-ea"/>
                        </a:rPr>
                        <a:t>해제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954344"/>
                  </a:ext>
                </a:extLst>
              </a:tr>
              <a:tr h="116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j-ea"/>
                          <a:ea typeface="+mj-ea"/>
                        </a:rPr>
                        <a:t>요양기관 조회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j-ea"/>
                          <a:ea typeface="+mj-ea"/>
                        </a:rPr>
                        <a:t>요양기관 리스트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83463"/>
                  </a:ext>
                </a:extLst>
              </a:tr>
              <a:tr h="116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j-ea"/>
                          <a:ea typeface="+mj-ea"/>
                        </a:rPr>
                        <a:t>요양기관 콘텐츠 보기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j-ea"/>
                          <a:ea typeface="+mj-ea"/>
                        </a:rPr>
                        <a:t>기본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099364"/>
                  </a:ext>
                </a:extLst>
              </a:tr>
              <a:tr h="1052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j-ea"/>
                          <a:ea typeface="+mj-ea"/>
                        </a:rPr>
                        <a:t>리뷰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j-ea"/>
                          <a:ea typeface="+mj-ea"/>
                        </a:rPr>
                        <a:t>리뷰 숨김 처리</a:t>
                      </a:r>
                      <a:r>
                        <a:rPr lang="en-US" altLang="ko-KR" sz="600" b="0" i="0" u="none" strike="noStrike">
                          <a:effectLst/>
                          <a:latin typeface="+mj-ea"/>
                          <a:ea typeface="+mj-ea"/>
                        </a:rPr>
                        <a:t> </a:t>
                      </a:r>
                      <a:endParaRPr lang="ko-KR" altLang="en-US" sz="6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720382"/>
                  </a:ext>
                </a:extLst>
              </a:tr>
              <a:tr h="1052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j-ea"/>
                          <a:ea typeface="+mj-ea"/>
                        </a:rPr>
                        <a:t>사진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983207"/>
                  </a:ext>
                </a:extLst>
              </a:tr>
              <a:tr h="116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j-ea"/>
                          <a:ea typeface="+mj-ea"/>
                        </a:rPr>
                        <a:t>인터뷰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691752"/>
                  </a:ext>
                </a:extLst>
              </a:tr>
              <a:tr h="116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j-ea"/>
                          <a:ea typeface="+mj-ea"/>
                        </a:rPr>
                        <a:t>요양기관 콘텐츠 수정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j-ea"/>
                          <a:ea typeface="+mj-ea"/>
                        </a:rPr>
                        <a:t>파노라마 사진 등록</a:t>
                      </a:r>
                      <a:r>
                        <a:rPr lang="en-US" altLang="ko-KR" sz="600" b="0" i="0" u="none" strike="noStrike"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600" b="0" i="0" u="none" strike="noStrike">
                          <a:effectLst/>
                          <a:latin typeface="+mj-ea"/>
                          <a:ea typeface="+mj-ea"/>
                        </a:rPr>
                        <a:t>수정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698796"/>
                  </a:ext>
                </a:extLst>
              </a:tr>
              <a:tr h="116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j-ea"/>
                          <a:ea typeface="+mj-ea"/>
                        </a:rPr>
                        <a:t>시설 특징 콘텐츠 수정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246168"/>
                  </a:ext>
                </a:extLst>
              </a:tr>
              <a:tr h="116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j-ea"/>
                          <a:ea typeface="+mj-ea"/>
                        </a:rPr>
                        <a:t>사진 등록</a:t>
                      </a:r>
                      <a:r>
                        <a:rPr lang="en-US" altLang="ko-KR" sz="600" b="0" i="0" u="none" strike="noStrike"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600" b="0" i="0" u="none" strike="noStrike">
                          <a:effectLst/>
                          <a:latin typeface="+mj-ea"/>
                          <a:ea typeface="+mj-ea"/>
                        </a:rPr>
                        <a:t>수정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143440"/>
                  </a:ext>
                </a:extLst>
              </a:tr>
              <a:tr h="116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j-ea"/>
                          <a:ea typeface="+mj-ea"/>
                        </a:rPr>
                        <a:t>인터뷰 콘텐츠 수정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588113"/>
                  </a:ext>
                </a:extLst>
              </a:tr>
              <a:tr h="116612">
                <a:tc vMerge="1"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effectLst/>
                          <a:latin typeface="+mj-ea"/>
                          <a:ea typeface="+mj-ea"/>
                        </a:rPr>
                        <a:t>회원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j-ea"/>
                          <a:ea typeface="+mj-ea"/>
                        </a:rPr>
                        <a:t>회원관리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j-ea"/>
                          <a:ea typeface="+mj-ea"/>
                        </a:rPr>
                        <a:t>회원 관리 리스트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408521"/>
                  </a:ext>
                </a:extLst>
              </a:tr>
              <a:tr h="116612">
                <a:tc vMerge="1"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j-ea"/>
                          <a:ea typeface="+mj-ea"/>
                        </a:rPr>
                        <a:t>회원 상세 리스트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j-ea"/>
                          <a:ea typeface="+mj-ea"/>
                        </a:rPr>
                        <a:t>질문 리스트 보기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28639"/>
                  </a:ext>
                </a:extLst>
              </a:tr>
              <a:tr h="116612">
                <a:tc vMerge="1"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j-ea"/>
                          <a:ea typeface="+mj-ea"/>
                        </a:rPr>
                        <a:t>답변 리스트 보기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160685"/>
                  </a:ext>
                </a:extLst>
              </a:tr>
              <a:tr h="116612">
                <a:tc vMerge="1"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j-ea"/>
                          <a:ea typeface="+mj-ea"/>
                        </a:rPr>
                        <a:t>댓글 리스트 보기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313417"/>
                  </a:ext>
                </a:extLst>
              </a:tr>
              <a:tr h="116612">
                <a:tc vMerge="1"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effectLst/>
                          <a:latin typeface="+mj-ea"/>
                          <a:ea typeface="+mj-ea"/>
                        </a:rPr>
                        <a:t>리뷰 리스트 보기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3845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44961DC-E080-4A48-BB76-104B35050C6B}"/>
              </a:ext>
            </a:extLst>
          </p:cNvPr>
          <p:cNvSpPr txBox="1"/>
          <p:nvPr/>
        </p:nvSpPr>
        <p:spPr>
          <a:xfrm>
            <a:off x="0" y="771"/>
            <a:ext cx="40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뫼비우스 Bold" panose="02000500000000000000" pitchFamily="2" charset="-127"/>
                <a:ea typeface="뫼비우스 Bold" panose="02000500000000000000" pitchFamily="2" charset="-127"/>
              </a:rPr>
              <a:t>화면 구조도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370103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0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4096" y="2117914"/>
            <a:ext cx="734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>
                <a:latin typeface="뫼비우스 Bold" panose="02000500000000000000" pitchFamily="2" charset="-127"/>
                <a:ea typeface="뫼비우스 Bold" panose="02000500000000000000" pitchFamily="2" charset="-127"/>
              </a:rPr>
              <a:t>소비자용 스토리보드</a:t>
            </a:r>
            <a:endParaRPr lang="en-US" altLang="ko-KR" sz="3200" b="1"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2796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1">
              <a:lumMod val="8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10303</Words>
  <Application>Microsoft Office PowerPoint</Application>
  <PresentationFormat>화면 슬라이드 쇼(4:3)</PresentationFormat>
  <Paragraphs>3848</Paragraphs>
  <Slides>79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79</vt:i4>
      </vt:variant>
    </vt:vector>
  </HeadingPairs>
  <TitlesOfParts>
    <vt:vector size="90" baseType="lpstr">
      <vt:lpstr>Roboto</vt:lpstr>
      <vt:lpstr>나눔고딕</vt:lpstr>
      <vt:lpstr>돋움</vt:lpstr>
      <vt:lpstr>맑은 고딕</vt:lpstr>
      <vt:lpstr>뫼비우스 Bold</vt:lpstr>
      <vt:lpstr>뫼비우스 Regular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nemon@brainhealthcare.co.kr</dc:creator>
  <cp:lastModifiedBy>김동욱</cp:lastModifiedBy>
  <cp:revision>1</cp:revision>
  <cp:lastPrinted>2019-11-05T04:37:41Z</cp:lastPrinted>
  <dcterms:created xsi:type="dcterms:W3CDTF">2016-11-29T08:33:07Z</dcterms:created>
  <dcterms:modified xsi:type="dcterms:W3CDTF">2020-08-12T01:28:45Z</dcterms:modified>
</cp:coreProperties>
</file>