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7" r:id="rId3"/>
    <p:sldId id="310" r:id="rId4"/>
    <p:sldId id="311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9" r:id="rId23"/>
    <p:sldId id="312" r:id="rId24"/>
    <p:sldId id="307" r:id="rId25"/>
    <p:sldId id="308" r:id="rId26"/>
    <p:sldId id="313" r:id="rId27"/>
    <p:sldId id="31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Playfair Display" panose="020B0604020202020204" charset="0"/>
      <p:regular r:id="rId35"/>
      <p:bold r:id="rId36"/>
      <p:italic r:id="rId37"/>
      <p:boldItalic r:id="rId38"/>
    </p:embeddedFont>
    <p:embeddedFont>
      <p:font typeface="PT Serif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90F4-4CBE-4F98-B661-C58DBE07595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0EEC97-A931-4C59-A0FC-1DACEDAC1153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Hacer una simulación del modelo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dirty="0">
              <a:latin typeface="PT Serif" panose="020B0604020202020204" charset="0"/>
            </a:rPr>
            <a:t> con parámetros conocidos</a:t>
          </a:r>
          <a:endParaRPr lang="es-ES" dirty="0"/>
        </a:p>
      </dgm:t>
    </dgm:pt>
    <dgm:pt modelId="{06B5FBCC-2892-4EAF-916C-B1B7B6EE8BB1}" type="parTrans" cxnId="{67652EDC-A532-4E73-82A8-FB7AE0BF51D6}">
      <dgm:prSet/>
      <dgm:spPr/>
      <dgm:t>
        <a:bodyPr/>
        <a:lstStyle/>
        <a:p>
          <a:endParaRPr lang="es-ES"/>
        </a:p>
      </dgm:t>
    </dgm:pt>
    <dgm:pt modelId="{459217BB-7694-4667-BF8F-52742A6D013F}" type="sibTrans" cxnId="{67652EDC-A532-4E73-82A8-FB7AE0BF51D6}">
      <dgm:prSet/>
      <dgm:spPr/>
      <dgm:t>
        <a:bodyPr/>
        <a:lstStyle/>
        <a:p>
          <a:endParaRPr lang="es-ES"/>
        </a:p>
      </dgm:t>
    </dgm:pt>
    <dgm:pt modelId="{D3BB30B6-939B-40D5-B1D5-87A38D70C5B6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Extraer información sobre la simulación</a:t>
          </a:r>
          <a:endParaRPr lang="es-ES" dirty="0"/>
        </a:p>
      </dgm:t>
    </dgm:pt>
    <dgm:pt modelId="{0C6AB647-2522-4CDA-BD49-2147D5B97864}" type="parTrans" cxnId="{CF21A220-8698-4D7E-8381-7CBCA7427FFC}">
      <dgm:prSet/>
      <dgm:spPr/>
      <dgm:t>
        <a:bodyPr/>
        <a:lstStyle/>
        <a:p>
          <a:endParaRPr lang="es-ES"/>
        </a:p>
      </dgm:t>
    </dgm:pt>
    <dgm:pt modelId="{8E12C22B-A558-493D-A304-584B7CD15425}" type="sibTrans" cxnId="{CF21A220-8698-4D7E-8381-7CBCA7427FFC}">
      <dgm:prSet/>
      <dgm:spPr/>
      <dgm:t>
        <a:bodyPr/>
        <a:lstStyle/>
        <a:p>
          <a:endParaRPr lang="es-ES"/>
        </a:p>
      </dgm:t>
    </dgm:pt>
    <dgm:pt modelId="{93F7E342-BC38-4DC0-9E0E-CD4C7947CF87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Predecir los valores de los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dirty="0">
              <a:latin typeface="PT Serif" panose="020B0604020202020204" charset="0"/>
            </a:rPr>
            <a:t>necesarios para obtener una respuesta análoga</a:t>
          </a:r>
          <a:endParaRPr lang="es-ES" dirty="0"/>
        </a:p>
      </dgm:t>
    </dgm:pt>
    <dgm:pt modelId="{ED6970C8-2F20-4107-A516-BEF0341FEEA8}" type="parTrans" cxnId="{7B5824EB-6FD9-441B-887A-1E32C54E275F}">
      <dgm:prSet/>
      <dgm:spPr/>
      <dgm:t>
        <a:bodyPr/>
        <a:lstStyle/>
        <a:p>
          <a:endParaRPr lang="es-ES"/>
        </a:p>
      </dgm:t>
    </dgm:pt>
    <dgm:pt modelId="{A8FECF96-E315-4349-BF8A-2AFB5E437733}" type="sibTrans" cxnId="{7B5824EB-6FD9-441B-887A-1E32C54E275F}">
      <dgm:prSet/>
      <dgm:spPr/>
      <dgm:t>
        <a:bodyPr/>
        <a:lstStyle/>
        <a:p>
          <a:endParaRPr lang="es-ES"/>
        </a:p>
      </dgm:t>
    </dgm:pt>
    <dgm:pt modelId="{B94B2C45-46FB-4AE6-B204-DBFCD1AA58F0}" type="pres">
      <dgm:prSet presAssocID="{DA9690F4-4CBE-4F98-B661-C58DBE07595E}" presName="Name0" presStyleCnt="0">
        <dgm:presLayoutVars>
          <dgm:dir/>
          <dgm:resizeHandles val="exact"/>
        </dgm:presLayoutVars>
      </dgm:prSet>
      <dgm:spPr/>
    </dgm:pt>
    <dgm:pt modelId="{BF4B2A4B-CEFE-4836-8E18-EAE7B64C65E1}" type="pres">
      <dgm:prSet presAssocID="{A70EEC97-A931-4C59-A0FC-1DACEDAC1153}" presName="node" presStyleLbl="node1" presStyleIdx="0" presStyleCnt="3">
        <dgm:presLayoutVars>
          <dgm:bulletEnabled val="1"/>
        </dgm:presLayoutVars>
      </dgm:prSet>
      <dgm:spPr/>
    </dgm:pt>
    <dgm:pt modelId="{FA880492-BD12-4263-8C6C-877EFEC88F71}" type="pres">
      <dgm:prSet presAssocID="{459217BB-7694-4667-BF8F-52742A6D013F}" presName="sibTrans" presStyleLbl="sibTrans2D1" presStyleIdx="0" presStyleCnt="2"/>
      <dgm:spPr/>
    </dgm:pt>
    <dgm:pt modelId="{A001CE1E-604A-4E8C-B85D-64DBB078E277}" type="pres">
      <dgm:prSet presAssocID="{459217BB-7694-4667-BF8F-52742A6D013F}" presName="connectorText" presStyleLbl="sibTrans2D1" presStyleIdx="0" presStyleCnt="2"/>
      <dgm:spPr/>
    </dgm:pt>
    <dgm:pt modelId="{A2B6CEF4-8DBD-47B3-861F-A22B35A39561}" type="pres">
      <dgm:prSet presAssocID="{D3BB30B6-939B-40D5-B1D5-87A38D70C5B6}" presName="node" presStyleLbl="node1" presStyleIdx="1" presStyleCnt="3">
        <dgm:presLayoutVars>
          <dgm:bulletEnabled val="1"/>
        </dgm:presLayoutVars>
      </dgm:prSet>
      <dgm:spPr/>
    </dgm:pt>
    <dgm:pt modelId="{F35FE806-2805-4067-ACC8-BAF90F155B11}" type="pres">
      <dgm:prSet presAssocID="{8E12C22B-A558-493D-A304-584B7CD15425}" presName="sibTrans" presStyleLbl="sibTrans2D1" presStyleIdx="1" presStyleCnt="2"/>
      <dgm:spPr/>
    </dgm:pt>
    <dgm:pt modelId="{8B212E6F-923B-417C-9784-F3660A7CE057}" type="pres">
      <dgm:prSet presAssocID="{8E12C22B-A558-493D-A304-584B7CD15425}" presName="connectorText" presStyleLbl="sibTrans2D1" presStyleIdx="1" presStyleCnt="2"/>
      <dgm:spPr/>
    </dgm:pt>
    <dgm:pt modelId="{5056EF80-9E00-4501-BDAC-B96A2786F8B6}" type="pres">
      <dgm:prSet presAssocID="{93F7E342-BC38-4DC0-9E0E-CD4C7947C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CF21A220-8698-4D7E-8381-7CBCA7427FFC}" srcId="{DA9690F4-4CBE-4F98-B661-C58DBE07595E}" destId="{D3BB30B6-939B-40D5-B1D5-87A38D70C5B6}" srcOrd="1" destOrd="0" parTransId="{0C6AB647-2522-4CDA-BD49-2147D5B97864}" sibTransId="{8E12C22B-A558-493D-A304-584B7CD15425}"/>
    <dgm:cxn modelId="{67173E3B-BB8B-4DAE-9B9D-BA19E98D1A20}" type="presOf" srcId="{A70EEC97-A931-4C59-A0FC-1DACEDAC1153}" destId="{BF4B2A4B-CEFE-4836-8E18-EAE7B64C65E1}" srcOrd="0" destOrd="0" presId="urn:microsoft.com/office/officeart/2005/8/layout/process1"/>
    <dgm:cxn modelId="{A7CE8960-C31C-472C-8187-914A456DF2B2}" type="presOf" srcId="{459217BB-7694-4667-BF8F-52742A6D013F}" destId="{A001CE1E-604A-4E8C-B85D-64DBB078E277}" srcOrd="1" destOrd="0" presId="urn:microsoft.com/office/officeart/2005/8/layout/process1"/>
    <dgm:cxn modelId="{51E4F46A-B1CB-4359-9245-6898A153B305}" type="presOf" srcId="{DA9690F4-4CBE-4F98-B661-C58DBE07595E}" destId="{B94B2C45-46FB-4AE6-B204-DBFCD1AA58F0}" srcOrd="0" destOrd="0" presId="urn:microsoft.com/office/officeart/2005/8/layout/process1"/>
    <dgm:cxn modelId="{F45BA46E-BDD2-4AD1-95C6-7F3F5AF3BE27}" type="presOf" srcId="{93F7E342-BC38-4DC0-9E0E-CD4C7947CF87}" destId="{5056EF80-9E00-4501-BDAC-B96A2786F8B6}" srcOrd="0" destOrd="0" presId="urn:microsoft.com/office/officeart/2005/8/layout/process1"/>
    <dgm:cxn modelId="{7D50E570-5419-4CAD-B0E3-2EF05B2AEB32}" type="presOf" srcId="{459217BB-7694-4667-BF8F-52742A6D013F}" destId="{FA880492-BD12-4263-8C6C-877EFEC88F71}" srcOrd="0" destOrd="0" presId="urn:microsoft.com/office/officeart/2005/8/layout/process1"/>
    <dgm:cxn modelId="{0EC9CC96-1721-4D74-86A6-A5E3D055D4F5}" type="presOf" srcId="{8E12C22B-A558-493D-A304-584B7CD15425}" destId="{8B212E6F-923B-417C-9784-F3660A7CE057}" srcOrd="1" destOrd="0" presId="urn:microsoft.com/office/officeart/2005/8/layout/process1"/>
    <dgm:cxn modelId="{248F2CA4-23FB-4F56-9548-4741BF05CD3D}" type="presOf" srcId="{D3BB30B6-939B-40D5-B1D5-87A38D70C5B6}" destId="{A2B6CEF4-8DBD-47B3-861F-A22B35A39561}" srcOrd="0" destOrd="0" presId="urn:microsoft.com/office/officeart/2005/8/layout/process1"/>
    <dgm:cxn modelId="{67652EDC-A532-4E73-82A8-FB7AE0BF51D6}" srcId="{DA9690F4-4CBE-4F98-B661-C58DBE07595E}" destId="{A70EEC97-A931-4C59-A0FC-1DACEDAC1153}" srcOrd="0" destOrd="0" parTransId="{06B5FBCC-2892-4EAF-916C-B1B7B6EE8BB1}" sibTransId="{459217BB-7694-4667-BF8F-52742A6D013F}"/>
    <dgm:cxn modelId="{7B5824EB-6FD9-441B-887A-1E32C54E275F}" srcId="{DA9690F4-4CBE-4F98-B661-C58DBE07595E}" destId="{93F7E342-BC38-4DC0-9E0E-CD4C7947CF87}" srcOrd="2" destOrd="0" parTransId="{ED6970C8-2F20-4107-A516-BEF0341FEEA8}" sibTransId="{A8FECF96-E315-4349-BF8A-2AFB5E437733}"/>
    <dgm:cxn modelId="{2430E5F9-25CF-4CBC-8F89-883E5CCE13D5}" type="presOf" srcId="{8E12C22B-A558-493D-A304-584B7CD15425}" destId="{F35FE806-2805-4067-ACC8-BAF90F155B11}" srcOrd="0" destOrd="0" presId="urn:microsoft.com/office/officeart/2005/8/layout/process1"/>
    <dgm:cxn modelId="{17BB9762-E5CB-4A05-9036-F88D39BD6F6C}" type="presParOf" srcId="{B94B2C45-46FB-4AE6-B204-DBFCD1AA58F0}" destId="{BF4B2A4B-CEFE-4836-8E18-EAE7B64C65E1}" srcOrd="0" destOrd="0" presId="urn:microsoft.com/office/officeart/2005/8/layout/process1"/>
    <dgm:cxn modelId="{2EF8C68F-E621-4477-B6D9-A0B272F1438E}" type="presParOf" srcId="{B94B2C45-46FB-4AE6-B204-DBFCD1AA58F0}" destId="{FA880492-BD12-4263-8C6C-877EFEC88F71}" srcOrd="1" destOrd="0" presId="urn:microsoft.com/office/officeart/2005/8/layout/process1"/>
    <dgm:cxn modelId="{09F033AE-EA72-41FA-9D45-A1EC1FA22AD5}" type="presParOf" srcId="{FA880492-BD12-4263-8C6C-877EFEC88F71}" destId="{A001CE1E-604A-4E8C-B85D-64DBB078E277}" srcOrd="0" destOrd="0" presId="urn:microsoft.com/office/officeart/2005/8/layout/process1"/>
    <dgm:cxn modelId="{719819C4-FD9B-4350-BBBF-0B1FD99B58B6}" type="presParOf" srcId="{B94B2C45-46FB-4AE6-B204-DBFCD1AA58F0}" destId="{A2B6CEF4-8DBD-47B3-861F-A22B35A39561}" srcOrd="2" destOrd="0" presId="urn:microsoft.com/office/officeart/2005/8/layout/process1"/>
    <dgm:cxn modelId="{D452E488-5ED8-496A-BE11-D040885EE166}" type="presParOf" srcId="{B94B2C45-46FB-4AE6-B204-DBFCD1AA58F0}" destId="{F35FE806-2805-4067-ACC8-BAF90F155B11}" srcOrd="3" destOrd="0" presId="urn:microsoft.com/office/officeart/2005/8/layout/process1"/>
    <dgm:cxn modelId="{6F184A74-6A2D-4565-BF7B-99C67C0BEEBC}" type="presParOf" srcId="{F35FE806-2805-4067-ACC8-BAF90F155B11}" destId="{8B212E6F-923B-417C-9784-F3660A7CE057}" srcOrd="0" destOrd="0" presId="urn:microsoft.com/office/officeart/2005/8/layout/process1"/>
    <dgm:cxn modelId="{7983D2A9-E945-47AA-905A-EE00337CDA90}" type="presParOf" srcId="{B94B2C45-46FB-4AE6-B204-DBFCD1AA58F0}" destId="{5056EF80-9E00-4501-BDAC-B96A2786F8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B2A4B-CEFE-4836-8E18-EAE7B64C65E1}">
      <dsp:nvSpPr>
        <dsp:cNvPr id="0" name=""/>
        <dsp:cNvSpPr/>
      </dsp:nvSpPr>
      <dsp:spPr>
        <a:xfrm>
          <a:off x="5215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Hacer una simulación del modelo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sz="1200" kern="1200" dirty="0">
              <a:latin typeface="PT Serif" panose="020B0604020202020204" charset="0"/>
            </a:rPr>
            <a:t> con parámetros conocidos</a:t>
          </a:r>
          <a:endParaRPr lang="es-ES" sz="1200" kern="1200" dirty="0"/>
        </a:p>
      </dsp:txBody>
      <dsp:txXfrm>
        <a:off x="47702" y="132040"/>
        <a:ext cx="1474026" cy="1365627"/>
      </dsp:txXfrm>
    </dsp:sp>
    <dsp:sp modelId="{FA880492-BD12-4263-8C6C-877EFEC88F71}">
      <dsp:nvSpPr>
        <dsp:cNvPr id="0" name=""/>
        <dsp:cNvSpPr/>
      </dsp:nvSpPr>
      <dsp:spPr>
        <a:xfrm>
          <a:off x="1720116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20116" y="698863"/>
        <a:ext cx="231356" cy="231980"/>
      </dsp:txXfrm>
    </dsp:sp>
    <dsp:sp modelId="{A2B6CEF4-8DBD-47B3-861F-A22B35A39561}">
      <dsp:nvSpPr>
        <dsp:cNvPr id="0" name=""/>
        <dsp:cNvSpPr/>
      </dsp:nvSpPr>
      <dsp:spPr>
        <a:xfrm>
          <a:off x="2187817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Extraer información sobre la simulación</a:t>
          </a:r>
          <a:endParaRPr lang="es-ES" sz="1200" kern="1200" dirty="0"/>
        </a:p>
      </dsp:txBody>
      <dsp:txXfrm>
        <a:off x="2230304" y="132040"/>
        <a:ext cx="1474026" cy="1365627"/>
      </dsp:txXfrm>
    </dsp:sp>
    <dsp:sp modelId="{F35FE806-2805-4067-ACC8-BAF90F155B11}">
      <dsp:nvSpPr>
        <dsp:cNvPr id="0" name=""/>
        <dsp:cNvSpPr/>
      </dsp:nvSpPr>
      <dsp:spPr>
        <a:xfrm>
          <a:off x="3902717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02717" y="698863"/>
        <a:ext cx="231356" cy="231980"/>
      </dsp:txXfrm>
    </dsp:sp>
    <dsp:sp modelId="{5056EF80-9E00-4501-BDAC-B96A2786F8B6}">
      <dsp:nvSpPr>
        <dsp:cNvPr id="0" name=""/>
        <dsp:cNvSpPr/>
      </dsp:nvSpPr>
      <dsp:spPr>
        <a:xfrm>
          <a:off x="4370418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Predecir los valores de los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sz="1200" kern="1200" dirty="0">
              <a:latin typeface="PT Serif" panose="020B0604020202020204" charset="0"/>
            </a:rPr>
            <a:t>necesarios para obtener una respuesta análoga</a:t>
          </a:r>
          <a:endParaRPr lang="es-ES" sz="1200" kern="1200" dirty="0"/>
        </a:p>
      </dsp:txBody>
      <dsp:txXfrm>
        <a:off x="4412905" y="132040"/>
        <a:ext cx="1474026" cy="13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copyright-and-legal-information" TargetMode="External"/><Relationship Id="rId2" Type="http://schemas.openxmlformats.org/officeDocument/2006/relationships/hyperlink" Target="https://www.slidescarnival.com/viola-free-presentation-template/4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figure/Cells-of-the-innate-and-adaptive-immune-systems-The-innate-immune-system-provides-an_fig1_27759937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ssrootshealth.net/blog/scientists-call-daction-today-immune-cells-rely-vitamin-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49EA6B82-96A1-4FD6-AFDF-E9891FF64193}"/>
              </a:ext>
            </a:extLst>
          </p:cNvPr>
          <p:cNvSpPr/>
          <p:nvPr/>
        </p:nvSpPr>
        <p:spPr>
          <a:xfrm>
            <a:off x="1691450" y="143641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1490D8-8DA6-471F-AA18-DAC995442645}"/>
              </a:ext>
            </a:extLst>
          </p:cNvPr>
          <p:cNvSpPr/>
          <p:nvPr/>
        </p:nvSpPr>
        <p:spPr>
          <a:xfrm>
            <a:off x="1691450" y="1678698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6BAF7CB-020E-4F60-8A7D-F0B1D98309A4}"/>
              </a:ext>
            </a:extLst>
          </p:cNvPr>
          <p:cNvSpPr/>
          <p:nvPr/>
        </p:nvSpPr>
        <p:spPr>
          <a:xfrm>
            <a:off x="2193223" y="1321738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DC27B6-2472-415E-9C69-F4FA4E4BAB2C}"/>
              </a:ext>
            </a:extLst>
          </p:cNvPr>
          <p:cNvSpPr/>
          <p:nvPr/>
        </p:nvSpPr>
        <p:spPr>
          <a:xfrm>
            <a:off x="2906413" y="1501384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C75FE0-B5ED-4E62-9DEA-45608EF0D5F9}"/>
              </a:ext>
            </a:extLst>
          </p:cNvPr>
          <p:cNvSpPr/>
          <p:nvPr/>
        </p:nvSpPr>
        <p:spPr>
          <a:xfrm>
            <a:off x="2463070" y="1639218"/>
            <a:ext cx="1364859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5394C8-734A-45B1-AC26-379C2BEC1378}"/>
              </a:ext>
            </a:extLst>
          </p:cNvPr>
          <p:cNvSpPr/>
          <p:nvPr/>
        </p:nvSpPr>
        <p:spPr>
          <a:xfrm>
            <a:off x="2797096" y="2136345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FF713C-2843-4ED3-86C3-53D9AF6042A0}"/>
              </a:ext>
            </a:extLst>
          </p:cNvPr>
          <p:cNvSpPr/>
          <p:nvPr/>
        </p:nvSpPr>
        <p:spPr>
          <a:xfrm>
            <a:off x="3048107" y="3413148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FC7B496-8061-4E72-A850-F6AC366E452A}"/>
              </a:ext>
            </a:extLst>
          </p:cNvPr>
          <p:cNvSpPr/>
          <p:nvPr/>
        </p:nvSpPr>
        <p:spPr>
          <a:xfrm>
            <a:off x="3012386" y="2451781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1C8215-CEAA-459D-8E35-62FC8EADDD11}"/>
              </a:ext>
            </a:extLst>
          </p:cNvPr>
          <p:cNvSpPr/>
          <p:nvPr/>
        </p:nvSpPr>
        <p:spPr>
          <a:xfrm>
            <a:off x="3298943" y="2765668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DF44DF-B669-422A-9246-F15ECDDBBA27}"/>
              </a:ext>
            </a:extLst>
          </p:cNvPr>
          <p:cNvSpPr/>
          <p:nvPr/>
        </p:nvSpPr>
        <p:spPr>
          <a:xfrm>
            <a:off x="3012386" y="3716304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2B145-5DAB-4DC5-8C24-FDD1DCFDA7B4}"/>
              </a:ext>
            </a:extLst>
          </p:cNvPr>
          <p:cNvSpPr txBox="1"/>
          <p:nvPr/>
        </p:nvSpPr>
        <p:spPr>
          <a:xfrm rot="16992691">
            <a:off x="1299098" y="2079812"/>
            <a:ext cx="1299883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Expansión clonal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BFD05F-B3B4-41DD-8878-010775A103C1}"/>
              </a:ext>
            </a:extLst>
          </p:cNvPr>
          <p:cNvSpPr txBox="1"/>
          <p:nvPr/>
        </p:nvSpPr>
        <p:spPr>
          <a:xfrm rot="4777278">
            <a:off x="1930712" y="2156017"/>
            <a:ext cx="1440936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Contracción clonal</a:t>
            </a:r>
          </a:p>
        </p:txBody>
      </p:sp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8634" y="3496229"/>
            <a:ext cx="2158915" cy="672359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DEBEC-F03C-484B-933F-9AECD9AA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97" y="4427786"/>
            <a:ext cx="2273393" cy="3088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E87CE26-5B04-4532-81B3-3D74F83E8D7D}"/>
              </a:ext>
            </a:extLst>
          </p:cNvPr>
          <p:cNvSpPr/>
          <p:nvPr/>
        </p:nvSpPr>
        <p:spPr>
          <a:xfrm>
            <a:off x="1530085" y="4393072"/>
            <a:ext cx="343538" cy="34353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38" y="1168757"/>
            <a:ext cx="6640800" cy="1686921"/>
          </a:xfrm>
        </p:spPr>
        <p:txBody>
          <a:bodyPr/>
          <a:lstStyle/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3EDC9A-9582-474B-8E7A-F28C40ECAB0F}"/>
              </a:ext>
            </a:extLst>
          </p:cNvPr>
          <p:cNvCxnSpPr>
            <a:cxnSpLocks/>
          </p:cNvCxnSpPr>
          <p:nvPr/>
        </p:nvCxnSpPr>
        <p:spPr>
          <a:xfrm>
            <a:off x="4009094" y="2294965"/>
            <a:ext cx="0" cy="16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E3E3F2-36F2-4D6B-B174-B566A501C2EA}"/>
              </a:ext>
            </a:extLst>
          </p:cNvPr>
          <p:cNvCxnSpPr>
            <a:cxnSpLocks/>
          </p:cNvCxnSpPr>
          <p:nvPr/>
        </p:nvCxnSpPr>
        <p:spPr>
          <a:xfrm flipH="1">
            <a:off x="3917423" y="3763460"/>
            <a:ext cx="27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FD56F-DE86-4BA1-A5B0-2CE8A71454E8}"/>
              </a:ext>
            </a:extLst>
          </p:cNvPr>
          <p:cNvSpPr txBox="1"/>
          <p:nvPr/>
        </p:nvSpPr>
        <p:spPr>
          <a:xfrm>
            <a:off x="4345070" y="3769481"/>
            <a:ext cx="930947" cy="3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383AD-5502-4675-BD6C-B4759A16475D}"/>
              </a:ext>
            </a:extLst>
          </p:cNvPr>
          <p:cNvSpPr txBox="1"/>
          <p:nvPr/>
        </p:nvSpPr>
        <p:spPr>
          <a:xfrm>
            <a:off x="3051630" y="2856762"/>
            <a:ext cx="1093919" cy="5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4F636596-37A9-4564-B0EE-2EAA1572D7B5}"/>
              </a:ext>
            </a:extLst>
          </p:cNvPr>
          <p:cNvSpPr/>
          <p:nvPr/>
        </p:nvSpPr>
        <p:spPr>
          <a:xfrm>
            <a:off x="4145549" y="3367783"/>
            <a:ext cx="199521" cy="17197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1E61F2D-F957-442C-AB58-79DDF50E9BB2}"/>
              </a:ext>
            </a:extLst>
          </p:cNvPr>
          <p:cNvSpPr/>
          <p:nvPr/>
        </p:nvSpPr>
        <p:spPr>
          <a:xfrm rot="5400000">
            <a:off x="4149617" y="3127204"/>
            <a:ext cx="981831" cy="106055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AE8F4CF-83C6-4030-9496-4F7852A83099}"/>
              </a:ext>
            </a:extLst>
          </p:cNvPr>
          <p:cNvSpPr/>
          <p:nvPr/>
        </p:nvSpPr>
        <p:spPr>
          <a:xfrm>
            <a:off x="4084433" y="2398011"/>
            <a:ext cx="336132" cy="1367834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6D49EA5-1C96-4BF2-9723-B1565B0C8E57}"/>
              </a:ext>
            </a:extLst>
          </p:cNvPr>
          <p:cNvSpPr/>
          <p:nvPr/>
        </p:nvSpPr>
        <p:spPr>
          <a:xfrm>
            <a:off x="4320497" y="2543998"/>
            <a:ext cx="646059" cy="1232900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237BDA-D497-4290-8731-8D2D6C8921DD}"/>
              </a:ext>
            </a:extLst>
          </p:cNvPr>
          <p:cNvCxnSpPr>
            <a:cxnSpLocks/>
          </p:cNvCxnSpPr>
          <p:nvPr/>
        </p:nvCxnSpPr>
        <p:spPr>
          <a:xfrm>
            <a:off x="4420564" y="3755417"/>
            <a:ext cx="1324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470212"/>
            <a:ext cx="3288349" cy="1145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67" y="3028193"/>
            <a:ext cx="2436376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2865" y="3028193"/>
            <a:ext cx="2010383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6" y="1041960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" y="1080540"/>
            <a:ext cx="2726400" cy="204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3015FB-E1AA-4899-A802-74E26BB48FBA}"/>
              </a:ext>
            </a:extLst>
          </p:cNvPr>
          <p:cNvSpPr txBox="1"/>
          <p:nvPr/>
        </p:nvSpPr>
        <p:spPr>
          <a:xfrm>
            <a:off x="388955" y="4244199"/>
            <a:ext cx="496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A diferencia del modelo anterior, las ecuaciones no tienen solución explícita</a:t>
            </a:r>
          </a:p>
          <a:p>
            <a:r>
              <a:rPr lang="es-ES" sz="1100" dirty="0">
                <a:latin typeface="PT Serif" panose="020B0604020202020204" charset="0"/>
              </a:rPr>
              <a:t> </a:t>
            </a:r>
            <a:r>
              <a:rPr lang="es-ES" sz="1100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sz="1100" dirty="0">
                <a:latin typeface="PT Serif" panose="020B0604020202020204" charset="0"/>
              </a:rPr>
              <a:t>Simulación numérica mediante la función </a:t>
            </a:r>
            <a:r>
              <a:rPr lang="es-ES" sz="1100" i="1" dirty="0">
                <a:latin typeface="PT Serif" panose="020B0604020202020204" charset="0"/>
              </a:rPr>
              <a:t>ode45</a:t>
            </a:r>
            <a:r>
              <a:rPr lang="es-ES" sz="1100" dirty="0">
                <a:latin typeface="PT Serif" panose="020B0604020202020204" charset="0"/>
              </a:rPr>
              <a:t> de Matlab.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50128C1-F221-4E2F-A850-042C51D8E251}"/>
              </a:ext>
            </a:extLst>
          </p:cNvPr>
          <p:cNvSpPr txBox="1">
            <a:spLocks/>
          </p:cNvSpPr>
          <p:nvPr/>
        </p:nvSpPr>
        <p:spPr>
          <a:xfrm>
            <a:off x="6109043" y="3028193"/>
            <a:ext cx="2172704" cy="11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27000" indent="0" algn="ctr">
              <a:buFont typeface="PT Serif"/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CD09D28-80DC-45D2-BF19-71CAD9B2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57" y="1003382"/>
            <a:ext cx="2829276" cy="2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09083" y="3868505"/>
            <a:ext cx="3725834" cy="55133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r="19355"/>
          <a:stretch/>
        </p:blipFill>
        <p:spPr>
          <a:xfrm>
            <a:off x="2938954" y="870863"/>
            <a:ext cx="3266092" cy="3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90141"/>
            <a:ext cx="6640800" cy="3540463"/>
          </a:xfrm>
        </p:spPr>
        <p:txBody>
          <a:bodyPr/>
          <a:lstStyle/>
          <a:p>
            <a:r>
              <a:rPr lang="es-ES" sz="1600" dirty="0"/>
              <a:t>Las ecuaciones diferenciales que conforman el modelo microscópico tienen un significado, desde el punto de vista biológico, bien definido.</a:t>
            </a:r>
          </a:p>
          <a:p>
            <a:endParaRPr lang="es-ES" sz="1600" dirty="0"/>
          </a:p>
          <a:p>
            <a:r>
              <a:rPr lang="es-ES" sz="1600" dirty="0"/>
              <a:t>El modelo macroscópico está basado en las dinámicas newtonianas y en dos propiedades de la población: la elasticidad y la inercia. </a:t>
            </a:r>
          </a:p>
          <a:p>
            <a:endParaRPr lang="es-ES" sz="1600" dirty="0"/>
          </a:p>
          <a:p>
            <a:r>
              <a:rPr lang="es-ES" sz="1600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aproximación: red neuronal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178400"/>
            <a:ext cx="6640800" cy="991059"/>
          </a:xfrm>
        </p:spPr>
        <p:txBody>
          <a:bodyPr/>
          <a:lstStyle/>
          <a:p>
            <a:r>
              <a:rPr lang="es-ES" sz="1600" dirty="0"/>
              <a:t>Implementación de una red neuronal capaz de predecir los parámetros del modelo macroscópico a partir de cierta información de una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16E0285-509C-4EF7-B076-2D3D75DB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580892"/>
              </p:ext>
            </p:extLst>
          </p:nvPr>
        </p:nvGraphicFramePr>
        <p:xfrm>
          <a:off x="1604682" y="2246953"/>
          <a:ext cx="5934635" cy="162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8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 dirty="0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41707AE-B17A-4FF1-B7F7-8FDAE2926294}"/>
              </a:ext>
            </a:extLst>
          </p:cNvPr>
          <p:cNvSpPr/>
          <p:nvPr/>
        </p:nvSpPr>
        <p:spPr>
          <a:xfrm>
            <a:off x="2383798" y="1461245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28F8BF-BA57-4907-B4A8-28D4472C4771}"/>
              </a:ext>
            </a:extLst>
          </p:cNvPr>
          <p:cNvSpPr/>
          <p:nvPr/>
        </p:nvSpPr>
        <p:spPr>
          <a:xfrm>
            <a:off x="2158669" y="3673025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A538E10-9247-4A6F-84B6-400A73629E9C}"/>
              </a:ext>
            </a:extLst>
          </p:cNvPr>
          <p:cNvSpPr/>
          <p:nvPr/>
        </p:nvSpPr>
        <p:spPr>
          <a:xfrm>
            <a:off x="5870058" y="3672719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DAD151-669F-4573-877F-003F04519549}"/>
              </a:ext>
            </a:extLst>
          </p:cNvPr>
          <p:cNvSpPr/>
          <p:nvPr/>
        </p:nvSpPr>
        <p:spPr>
          <a:xfrm>
            <a:off x="5733373" y="1610892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34F33F-B872-42B0-B47A-4904450FD775}"/>
              </a:ext>
            </a:extLst>
          </p:cNvPr>
          <p:cNvCxnSpPr>
            <a:cxnSpLocks/>
          </p:cNvCxnSpPr>
          <p:nvPr/>
        </p:nvCxnSpPr>
        <p:spPr>
          <a:xfrm>
            <a:off x="2500451" y="1565370"/>
            <a:ext cx="0" cy="13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9CE366-51FD-4707-8DC7-9E1CD79E6107}"/>
              </a:ext>
            </a:extLst>
          </p:cNvPr>
          <p:cNvCxnSpPr>
            <a:cxnSpLocks/>
          </p:cNvCxnSpPr>
          <p:nvPr/>
        </p:nvCxnSpPr>
        <p:spPr>
          <a:xfrm>
            <a:off x="5844416" y="1726575"/>
            <a:ext cx="0" cy="118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8BFAC21-645A-49DE-972A-DC349738AFA1}"/>
              </a:ext>
            </a:extLst>
          </p:cNvPr>
          <p:cNvSpPr/>
          <p:nvPr/>
        </p:nvSpPr>
        <p:spPr>
          <a:xfrm>
            <a:off x="2435248" y="2850607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06AE502-1F43-4D95-82FE-B47CA9E174C6}"/>
              </a:ext>
            </a:extLst>
          </p:cNvPr>
          <p:cNvSpPr/>
          <p:nvPr/>
        </p:nvSpPr>
        <p:spPr>
          <a:xfrm>
            <a:off x="5781494" y="2840853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35794B-1279-4D46-8935-FC97A5DAE5C0}"/>
              </a:ext>
            </a:extLst>
          </p:cNvPr>
          <p:cNvSpPr/>
          <p:nvPr/>
        </p:nvSpPr>
        <p:spPr>
          <a:xfrm>
            <a:off x="2158669" y="4050545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0FE7A1-B34C-4F86-86D5-486668C214A8}"/>
              </a:ext>
            </a:extLst>
          </p:cNvPr>
          <p:cNvSpPr/>
          <p:nvPr/>
        </p:nvSpPr>
        <p:spPr>
          <a:xfrm>
            <a:off x="5870057" y="4061870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932ED0-7890-4DC1-BE7C-1E79E2765591}"/>
              </a:ext>
            </a:extLst>
          </p:cNvPr>
          <p:cNvSpPr/>
          <p:nvPr/>
        </p:nvSpPr>
        <p:spPr>
          <a:xfrm>
            <a:off x="2933489" y="1211816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0D9CCB-257E-4134-BBB7-E6670D64ABDF}"/>
              </a:ext>
            </a:extLst>
          </p:cNvPr>
          <p:cNvSpPr/>
          <p:nvPr/>
        </p:nvSpPr>
        <p:spPr>
          <a:xfrm>
            <a:off x="6615043" y="1074749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C69711-91A8-4A14-86DF-8F625941B02D}"/>
              </a:ext>
            </a:extLst>
          </p:cNvPr>
          <p:cNvSpPr/>
          <p:nvPr/>
        </p:nvSpPr>
        <p:spPr>
          <a:xfrm>
            <a:off x="2158669" y="3855548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41D4976-E99B-43E5-8159-82E25D56724D}"/>
              </a:ext>
            </a:extLst>
          </p:cNvPr>
          <p:cNvSpPr/>
          <p:nvPr/>
        </p:nvSpPr>
        <p:spPr>
          <a:xfrm>
            <a:off x="5877466" y="3845161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4BF7175-8FA5-4D20-96B6-9BEA4D8794D1}"/>
              </a:ext>
            </a:extLst>
          </p:cNvPr>
          <p:cNvCxnSpPr>
            <a:cxnSpLocks/>
          </p:cNvCxnSpPr>
          <p:nvPr/>
        </p:nvCxnSpPr>
        <p:spPr>
          <a:xfrm>
            <a:off x="3033696" y="1325763"/>
            <a:ext cx="0" cy="1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F8E5E53-C2CF-424C-A695-24775F045C3A}"/>
              </a:ext>
            </a:extLst>
          </p:cNvPr>
          <p:cNvCxnSpPr>
            <a:cxnSpLocks/>
          </p:cNvCxnSpPr>
          <p:nvPr/>
        </p:nvCxnSpPr>
        <p:spPr>
          <a:xfrm>
            <a:off x="6725369" y="1164345"/>
            <a:ext cx="0" cy="174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FC8128A6-AEA2-4DBD-AF46-EB53C3996A48}"/>
              </a:ext>
            </a:extLst>
          </p:cNvPr>
          <p:cNvSpPr/>
          <p:nvPr/>
        </p:nvSpPr>
        <p:spPr>
          <a:xfrm>
            <a:off x="2979884" y="2851014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C1E33A3-BE80-47CD-A18B-EF54C8646EA8}"/>
              </a:ext>
            </a:extLst>
          </p:cNvPr>
          <p:cNvSpPr/>
          <p:nvPr/>
        </p:nvSpPr>
        <p:spPr>
          <a:xfrm>
            <a:off x="6671115" y="2854239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A1E67C5-36D2-4E6B-A5EA-1D2BBE68027F}"/>
              </a:ext>
            </a:extLst>
          </p:cNvPr>
          <p:cNvSpPr/>
          <p:nvPr/>
        </p:nvSpPr>
        <p:spPr>
          <a:xfrm>
            <a:off x="2163387" y="4251317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9F674C4-2835-4F17-A532-FC8D12F54F76}"/>
              </a:ext>
            </a:extLst>
          </p:cNvPr>
          <p:cNvSpPr/>
          <p:nvPr/>
        </p:nvSpPr>
        <p:spPr>
          <a:xfrm>
            <a:off x="5877466" y="4256636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7D0F-D2E0-41FA-9604-83E75F66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37" y="330062"/>
            <a:ext cx="6581325" cy="1159800"/>
          </a:xfrm>
        </p:spPr>
        <p:txBody>
          <a:bodyPr wrap="square" anchor="ctr">
            <a:normAutofit fontScale="90000"/>
          </a:bodyPr>
          <a:lstStyle/>
          <a:p>
            <a:r>
              <a:rPr lang="es-ES" dirty="0"/>
              <a:t>7. Conclusiones y 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D5061D-CA28-4F12-8434-15D3BCBC4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b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s-ES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s-ES" sz="9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4C9B6C-B08A-4C83-A285-4BDB25ADE978}"/>
              </a:ext>
            </a:extLst>
          </p:cNvPr>
          <p:cNvSpPr txBox="1"/>
          <p:nvPr/>
        </p:nvSpPr>
        <p:spPr>
          <a:xfrm>
            <a:off x="1360200" y="1331329"/>
            <a:ext cx="69723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  <a:sym typeface="PT Serif"/>
              </a:rPr>
              <a:t>Los modelos propuestos se presentan como posibles explicaciones a un mecanismo biológico de gran interés y conocido solo parcialmente.</a:t>
            </a:r>
          </a:p>
          <a:p>
            <a:endParaRPr lang="es-ES" dirty="0">
              <a:latin typeface="PT Serif" panose="020B0604020202020204" charset="0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Ambos modelos están bien fundamentados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 Hipótesis están basadas en evidencias biológicas.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 R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eproducen y predicen el comportamiento de las células T 	durante una infección aguda en distintas situaciones.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endParaRPr lang="es-ES" sz="1600" dirty="0">
              <a:solidFill>
                <a:schemeClr val="dk1"/>
              </a:solidFill>
              <a:latin typeface="PT Serif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Los resultados obtenidos por la red neuronal son prometedores, pero aún insuficientes para poder deducir una correspondencia formal entre ambos modelos.</a:t>
            </a:r>
          </a:p>
        </p:txBody>
      </p:sp>
    </p:spTree>
    <p:extLst>
      <p:ext uri="{BB962C8B-B14F-4D97-AF65-F5344CB8AC3E}">
        <p14:creationId xmlns:p14="http://schemas.microsoft.com/office/powerpoint/2010/main" val="19409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BA4F-A134-4345-A8F5-809DAB7C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CA0A8B44-5A73-40C7-A887-B31C9AE02101}"/>
              </a:ext>
            </a:extLst>
          </p:cNvPr>
          <p:cNvSpPr txBox="1"/>
          <p:nvPr/>
        </p:nvSpPr>
        <p:spPr>
          <a:xfrm>
            <a:off x="385230" y="4007224"/>
            <a:ext cx="6661029" cy="36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solidFill>
                  <a:schemeClr val="bg1"/>
                </a:solidFill>
                <a:latin typeface="PT Serif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solidFill>
                  <a:schemeClr val="bg1"/>
                </a:solidFill>
                <a:latin typeface="PT Serif" panose="020B0604020202020204" charset="0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105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8955" y="1371601"/>
            <a:ext cx="2800447" cy="169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" sz="1600" dirty="0"/>
              <a:t>La</a:t>
            </a:r>
            <a:r>
              <a:rPr lang="es-ES" sz="1600" dirty="0"/>
              <a:t> misión principal de este sistema es </a:t>
            </a:r>
            <a:r>
              <a:rPr lang="es-ES" sz="1600" b="1" dirty="0"/>
              <a:t>reconocer patógenos</a:t>
            </a:r>
            <a:r>
              <a:rPr lang="es-ES" sz="1600" dirty="0"/>
              <a:t> y </a:t>
            </a:r>
            <a:r>
              <a:rPr lang="es-ES" sz="1600" b="1" dirty="0"/>
              <a:t>reaccionar</a:t>
            </a:r>
            <a:r>
              <a:rPr lang="es-ES" sz="1600" dirty="0"/>
              <a:t> ante ellos, dando lugar a un proceso que llamamos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EB5109-FBFE-41B2-BE72-90AF4EE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8" y="1100906"/>
            <a:ext cx="5292335" cy="3424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577BFB-0AB7-4496-976F-788DD8FC3BE7}"/>
              </a:ext>
            </a:extLst>
          </p:cNvPr>
          <p:cNvSpPr txBox="1"/>
          <p:nvPr/>
        </p:nvSpPr>
        <p:spPr>
          <a:xfrm>
            <a:off x="7625504" y="4419838"/>
            <a:ext cx="112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18962" y="1054039"/>
            <a:ext cx="3150071" cy="186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1400" dirty="0"/>
              <a:t>Son las encargadas de </a:t>
            </a:r>
            <a:r>
              <a:rPr lang="es-ES" sz="1400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sz="1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sz="1400" dirty="0"/>
              <a:t>Durante la </a:t>
            </a:r>
            <a:r>
              <a:rPr lang="es-ES" sz="1400" i="1" dirty="0"/>
              <a:t>respuesta inmune</a:t>
            </a:r>
            <a:r>
              <a:rPr lang="es-ES" sz="1400" dirty="0"/>
              <a:t> se observan los procesos de </a:t>
            </a:r>
            <a:r>
              <a:rPr lang="es-ES" sz="1400" i="1" dirty="0"/>
              <a:t>expansión</a:t>
            </a:r>
            <a:r>
              <a:rPr lang="es-ES" sz="1400" dirty="0"/>
              <a:t> y </a:t>
            </a:r>
            <a:r>
              <a:rPr lang="es-ES" sz="1400" i="1" dirty="0"/>
              <a:t>contracción clonal</a:t>
            </a:r>
            <a:r>
              <a:rPr lang="es-ES" sz="1400" dirty="0"/>
              <a:t> en la población de células T.</a:t>
            </a:r>
            <a:endParaRPr sz="14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851C1F-834C-408C-AB65-A51D4B5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39" y="914980"/>
            <a:ext cx="4097003" cy="35048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F821E8-8B4C-4FB6-BF30-08EA5296DBF2}"/>
              </a:ext>
            </a:extLst>
          </p:cNvPr>
          <p:cNvSpPr txBox="1"/>
          <p:nvPr/>
        </p:nvSpPr>
        <p:spPr>
          <a:xfrm>
            <a:off x="7794023" y="4485833"/>
            <a:ext cx="10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2D0C06-FB9A-402D-BF03-919638D32797}"/>
              </a:ext>
            </a:extLst>
          </p:cNvPr>
          <p:cNvGrpSpPr/>
          <p:nvPr/>
        </p:nvGrpSpPr>
        <p:grpSpPr>
          <a:xfrm>
            <a:off x="1712260" y="3054727"/>
            <a:ext cx="1497106" cy="1427627"/>
            <a:chOff x="1712260" y="2920255"/>
            <a:chExt cx="1497106" cy="1427627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355D20-05F1-4B9C-8527-F4BD171C0F42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41" y="2920255"/>
              <a:ext cx="0" cy="142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4196AC-7DDD-4B0D-B223-A2DD601C2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260" y="4182728"/>
              <a:ext cx="149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093933F-2091-416C-B43E-0B7439FB8D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1153" y="4066372"/>
              <a:ext cx="5828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619A139-E1D1-434E-807F-9DCD1386DCCF}"/>
                </a:ext>
              </a:extLst>
            </p:cNvPr>
            <p:cNvSpPr/>
            <p:nvPr/>
          </p:nvSpPr>
          <p:spPr>
            <a:xfrm>
              <a:off x="1801906" y="3092354"/>
              <a:ext cx="699247" cy="1085199"/>
            </a:xfrm>
            <a:custGeom>
              <a:avLst/>
              <a:gdLst>
                <a:gd name="connsiteX0" fmla="*/ 0 w 699247"/>
                <a:gd name="connsiteY0" fmla="*/ 1085199 h 1085199"/>
                <a:gd name="connsiteX1" fmla="*/ 313765 w 699247"/>
                <a:gd name="connsiteY1" fmla="*/ 470 h 1085199"/>
                <a:gd name="connsiteX2" fmla="*/ 699247 w 699247"/>
                <a:gd name="connsiteY2" fmla="*/ 977622 h 108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247" h="1085199">
                  <a:moveTo>
                    <a:pt x="0" y="1085199"/>
                  </a:moveTo>
                  <a:cubicBezTo>
                    <a:pt x="98612" y="551799"/>
                    <a:pt x="197224" y="18399"/>
                    <a:pt x="313765" y="470"/>
                  </a:cubicBezTo>
                  <a:cubicBezTo>
                    <a:pt x="430306" y="-17459"/>
                    <a:pt x="564776" y="480081"/>
                    <a:pt x="699247" y="9776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4615F8-9AA3-4448-96BD-98E80C6F141B}"/>
              </a:ext>
            </a:extLst>
          </p:cNvPr>
          <p:cNvSpPr txBox="1"/>
          <p:nvPr/>
        </p:nvSpPr>
        <p:spPr>
          <a:xfrm>
            <a:off x="2088640" y="4322376"/>
            <a:ext cx="81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8B116E-8503-4012-A7F9-E37977EA0BED}"/>
              </a:ext>
            </a:extLst>
          </p:cNvPr>
          <p:cNvSpPr txBox="1"/>
          <p:nvPr/>
        </p:nvSpPr>
        <p:spPr>
          <a:xfrm>
            <a:off x="950259" y="3537707"/>
            <a:ext cx="96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F98F70-AED7-49B7-B603-BD56D929F2E4}"/>
              </a:ext>
            </a:extLst>
          </p:cNvPr>
          <p:cNvSpPr txBox="1"/>
          <p:nvPr/>
        </p:nvSpPr>
        <p:spPr>
          <a:xfrm>
            <a:off x="3204093" y="3455131"/>
            <a:ext cx="1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Células T de memoria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AAF4A3-375C-4ED2-A057-C9B278970E1B}"/>
              </a:ext>
            </a:extLst>
          </p:cNvPr>
          <p:cNvCxnSpPr>
            <a:stCxn id="29" idx="1"/>
          </p:cNvCxnSpPr>
          <p:nvPr/>
        </p:nvCxnSpPr>
        <p:spPr>
          <a:xfrm flipH="1">
            <a:off x="2792575" y="3685964"/>
            <a:ext cx="411518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321F8D-1F3E-493D-8FDA-D359D1A94CA3}"/>
              </a:ext>
            </a:extLst>
          </p:cNvPr>
          <p:cNvSpPr txBox="1"/>
          <p:nvPr/>
        </p:nvSpPr>
        <p:spPr>
          <a:xfrm>
            <a:off x="7049952" y="637981"/>
            <a:ext cx="148814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Célula infectada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350E93-111B-4E38-9ED5-C45270CFF1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64189" y="914980"/>
            <a:ext cx="729834" cy="8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125A6C-2FE1-4452-8D07-5B7A856509CA}"/>
              </a:ext>
            </a:extLst>
          </p:cNvPr>
          <p:cNvSpPr txBox="1"/>
          <p:nvPr/>
        </p:nvSpPr>
        <p:spPr>
          <a:xfrm>
            <a:off x="8150877" y="1848647"/>
            <a:ext cx="5323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TCR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1D35E93B-B103-4533-A0FE-82B3482B1EF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845319" y="1553898"/>
            <a:ext cx="59559" cy="1083939"/>
          </a:xfrm>
          <a:prstGeom prst="curvedConnector4">
            <a:avLst>
              <a:gd name="adj1" fmla="val -383821"/>
              <a:gd name="adj2" fmla="val 10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29" grpId="0"/>
      <p:bldP spid="33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es desconocido.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9C891C-96E5-4F67-A6F9-9D354A9002D1}"/>
              </a:ext>
            </a:extLst>
          </p:cNvPr>
          <p:cNvSpPr/>
          <p:nvPr/>
        </p:nvSpPr>
        <p:spPr>
          <a:xfrm>
            <a:off x="1897388" y="153227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C5DDB8-2397-4D6B-9FE1-AB10199F05E2}"/>
              </a:ext>
            </a:extLst>
          </p:cNvPr>
          <p:cNvSpPr/>
          <p:nvPr/>
        </p:nvSpPr>
        <p:spPr>
          <a:xfrm>
            <a:off x="1897388" y="183272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703662-2317-4ECC-AFD0-99D47783DB0E}"/>
              </a:ext>
            </a:extLst>
          </p:cNvPr>
          <p:cNvSpPr/>
          <p:nvPr/>
        </p:nvSpPr>
        <p:spPr>
          <a:xfrm>
            <a:off x="3322776" y="154879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090CFE-0D86-4964-9CE5-F62EDE0AAA1A}"/>
              </a:ext>
            </a:extLst>
          </p:cNvPr>
          <p:cNvSpPr/>
          <p:nvPr/>
        </p:nvSpPr>
        <p:spPr>
          <a:xfrm>
            <a:off x="3322776" y="183131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1BA3CE0-D8BE-4914-AEFA-147AD962BC9E}"/>
              </a:ext>
            </a:extLst>
          </p:cNvPr>
          <p:cNvSpPr/>
          <p:nvPr/>
        </p:nvSpPr>
        <p:spPr>
          <a:xfrm>
            <a:off x="1027812" y="3389426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FFE386F-DC3D-46A6-8E47-BDDFA981A9E1}"/>
              </a:ext>
            </a:extLst>
          </p:cNvPr>
          <p:cNvSpPr/>
          <p:nvPr/>
        </p:nvSpPr>
        <p:spPr>
          <a:xfrm>
            <a:off x="3816230" y="319664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1128</Words>
  <Application>Microsoft Office PowerPoint</Application>
  <PresentationFormat>Presentación en pantalla (16:9)</PresentationFormat>
  <Paragraphs>176</Paragraphs>
  <Slides>27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Wingdings</vt:lpstr>
      <vt:lpstr>PT Serif</vt:lpstr>
      <vt:lpstr>Playfair Display</vt:lpstr>
      <vt:lpstr>Lora</vt:lpstr>
      <vt:lpstr>Arial</vt:lpstr>
      <vt:lpstr>Cambria Math</vt:lpstr>
      <vt:lpstr>Portia template</vt:lpstr>
      <vt:lpstr>Modelización y análisis de la respuesta inmune ante infecciones agudas</vt:lpstr>
      <vt:lpstr>1. Introducción</vt:lpstr>
      <vt:lpstr>El sistema inmune</vt:lpstr>
      <vt:lpstr>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Primera aproximación: red neuronal</vt:lpstr>
      <vt:lpstr>Aspectos técnicos de la implementación</vt:lpstr>
      <vt:lpstr>Ejemplo de ejecución</vt:lpstr>
      <vt:lpstr>7. Conclusiones y trabajo 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dc:creator>Belén</dc:creator>
  <cp:lastModifiedBy>Belén</cp:lastModifiedBy>
  <cp:revision>5</cp:revision>
  <dcterms:created xsi:type="dcterms:W3CDTF">2020-06-30T14:56:19Z</dcterms:created>
  <dcterms:modified xsi:type="dcterms:W3CDTF">2020-07-01T08:59:32Z</dcterms:modified>
</cp:coreProperties>
</file>