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8.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0"/>
  </p:notesMasterIdLst>
  <p:sldIdLst>
    <p:sldId id="256" r:id="rId2"/>
    <p:sldId id="287" r:id="rId3"/>
    <p:sldId id="310" r:id="rId4"/>
    <p:sldId id="311" r:id="rId5"/>
    <p:sldId id="288" r:id="rId6"/>
    <p:sldId id="289" r:id="rId7"/>
    <p:sldId id="290" r:id="rId8"/>
    <p:sldId id="292" r:id="rId9"/>
    <p:sldId id="315" r:id="rId10"/>
    <p:sldId id="291" r:id="rId11"/>
    <p:sldId id="293" r:id="rId12"/>
    <p:sldId id="294" r:id="rId13"/>
    <p:sldId id="295" r:id="rId14"/>
    <p:sldId id="297" r:id="rId15"/>
    <p:sldId id="296" r:id="rId16"/>
    <p:sldId id="298" r:id="rId17"/>
    <p:sldId id="299" r:id="rId18"/>
    <p:sldId id="300" r:id="rId19"/>
    <p:sldId id="301" r:id="rId20"/>
    <p:sldId id="303" r:id="rId21"/>
    <p:sldId id="305" r:id="rId22"/>
    <p:sldId id="306" r:id="rId23"/>
    <p:sldId id="309" r:id="rId24"/>
    <p:sldId id="312" r:id="rId25"/>
    <p:sldId id="307" r:id="rId26"/>
    <p:sldId id="308" r:id="rId27"/>
    <p:sldId id="313" r:id="rId28"/>
    <p:sldId id="314" r:id="rId29"/>
  </p:sldIdLst>
  <p:sldSz cx="9144000" cy="5143500" type="screen16x9"/>
  <p:notesSz cx="6858000" cy="9144000"/>
  <p:embeddedFontLst>
    <p:embeddedFont>
      <p:font typeface="Cambria Math" panose="02040503050406030204" pitchFamily="18" charset="0"/>
      <p:regular r:id="rId31"/>
    </p:embeddedFont>
    <p:embeddedFont>
      <p:font typeface="Lora" panose="020B0604020202020204" charset="0"/>
      <p:regular r:id="rId32"/>
      <p:bold r:id="rId33"/>
      <p:italic r:id="rId34"/>
      <p:boldItalic r:id="rId35"/>
    </p:embeddedFont>
    <p:embeddedFont>
      <p:font typeface="Playfair Display" panose="020B0604020202020204" charset="0"/>
      <p:regular r:id="rId36"/>
      <p:bold r:id="rId37"/>
      <p:italic r:id="rId38"/>
      <p:boldItalic r:id="rId39"/>
    </p:embeddedFont>
    <p:embeddedFont>
      <p:font typeface="PT Serif"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EC7220-CE0B-47E9-B823-F2DE30A32116}">
  <a:tblStyle styleId="{90EC7220-CE0B-47E9-B823-F2DE30A3211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975" autoAdjust="0"/>
  </p:normalViewPr>
  <p:slideViewPr>
    <p:cSldViewPr snapToGrid="0">
      <p:cViewPr varScale="1">
        <p:scale>
          <a:sx n="107" d="100"/>
          <a:sy n="107" d="100"/>
        </p:scale>
        <p:origin x="11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9690F4-4CBE-4F98-B661-C58DBE07595E}" type="doc">
      <dgm:prSet loTypeId="urn:microsoft.com/office/officeart/2005/8/layout/process1" loCatId="process" qsTypeId="urn:microsoft.com/office/officeart/2005/8/quickstyle/simple1" qsCatId="simple" csTypeId="urn:microsoft.com/office/officeart/2005/8/colors/accent1_2" csCatId="accent1" phldr="1"/>
      <dgm:spPr/>
    </dgm:pt>
    <dgm:pt modelId="{A70EEC97-A931-4C59-A0FC-1DACEDAC1153}">
      <dgm:prSet phldrT="[Texto]"/>
      <dgm:spPr/>
      <dgm:t>
        <a:bodyPr/>
        <a:lstStyle/>
        <a:p>
          <a:r>
            <a:rPr lang="es-ES" dirty="0">
              <a:latin typeface="PT Serif" panose="020B0604020202020204" charset="0"/>
            </a:rPr>
            <a:t>Hacer una simulación del modelo </a:t>
          </a:r>
          <a:r>
            <a:rPr lang="es-ES" b="1" dirty="0">
              <a:solidFill>
                <a:srgbClr val="FFC000"/>
              </a:solidFill>
              <a:latin typeface="PT Serif" panose="020B0604020202020204" charset="0"/>
            </a:rPr>
            <a:t>microscópico</a:t>
          </a:r>
          <a:r>
            <a:rPr lang="es-ES" dirty="0">
              <a:latin typeface="PT Serif" panose="020B0604020202020204" charset="0"/>
            </a:rPr>
            <a:t> con parámetros conocidos</a:t>
          </a:r>
          <a:endParaRPr lang="es-ES" dirty="0"/>
        </a:p>
      </dgm:t>
    </dgm:pt>
    <dgm:pt modelId="{06B5FBCC-2892-4EAF-916C-B1B7B6EE8BB1}" type="parTrans" cxnId="{67652EDC-A532-4E73-82A8-FB7AE0BF51D6}">
      <dgm:prSet/>
      <dgm:spPr/>
      <dgm:t>
        <a:bodyPr/>
        <a:lstStyle/>
        <a:p>
          <a:endParaRPr lang="es-ES"/>
        </a:p>
      </dgm:t>
    </dgm:pt>
    <dgm:pt modelId="{459217BB-7694-4667-BF8F-52742A6D013F}" type="sibTrans" cxnId="{67652EDC-A532-4E73-82A8-FB7AE0BF51D6}">
      <dgm:prSet/>
      <dgm:spPr/>
      <dgm:t>
        <a:bodyPr/>
        <a:lstStyle/>
        <a:p>
          <a:endParaRPr lang="es-ES"/>
        </a:p>
      </dgm:t>
    </dgm:pt>
    <dgm:pt modelId="{D3BB30B6-939B-40D5-B1D5-87A38D70C5B6}">
      <dgm:prSet phldrT="[Texto]"/>
      <dgm:spPr/>
      <dgm:t>
        <a:bodyPr/>
        <a:lstStyle/>
        <a:p>
          <a:r>
            <a:rPr lang="es-ES" dirty="0">
              <a:latin typeface="PT Serif" panose="020B0604020202020204" charset="0"/>
            </a:rPr>
            <a:t>Extraer información sobre la simulación</a:t>
          </a:r>
          <a:endParaRPr lang="es-ES" dirty="0"/>
        </a:p>
      </dgm:t>
    </dgm:pt>
    <dgm:pt modelId="{0C6AB647-2522-4CDA-BD49-2147D5B97864}" type="parTrans" cxnId="{CF21A220-8698-4D7E-8381-7CBCA7427FFC}">
      <dgm:prSet/>
      <dgm:spPr/>
      <dgm:t>
        <a:bodyPr/>
        <a:lstStyle/>
        <a:p>
          <a:endParaRPr lang="es-ES"/>
        </a:p>
      </dgm:t>
    </dgm:pt>
    <dgm:pt modelId="{8E12C22B-A558-493D-A304-584B7CD15425}" type="sibTrans" cxnId="{CF21A220-8698-4D7E-8381-7CBCA7427FFC}">
      <dgm:prSet/>
      <dgm:spPr/>
      <dgm:t>
        <a:bodyPr/>
        <a:lstStyle/>
        <a:p>
          <a:endParaRPr lang="es-ES"/>
        </a:p>
      </dgm:t>
    </dgm:pt>
    <dgm:pt modelId="{93F7E342-BC38-4DC0-9E0E-CD4C7947CF87}">
      <dgm:prSet phldrT="[Texto]"/>
      <dgm:spPr/>
      <dgm:t>
        <a:bodyPr/>
        <a:lstStyle/>
        <a:p>
          <a:r>
            <a:rPr lang="es-ES" dirty="0">
              <a:latin typeface="PT Serif" panose="020B0604020202020204" charset="0"/>
            </a:rPr>
            <a:t>Predecir los valores de los </a:t>
          </a:r>
          <a:r>
            <a:rPr lang="es-ES" b="1" dirty="0">
              <a:solidFill>
                <a:srgbClr val="FFC000"/>
              </a:solidFill>
              <a:latin typeface="PT Serif" panose="020B0604020202020204" charset="0"/>
            </a:rPr>
            <a:t>parámetros del modelo macroscópico </a:t>
          </a:r>
          <a:r>
            <a:rPr lang="es-ES" dirty="0">
              <a:latin typeface="PT Serif" panose="020B0604020202020204" charset="0"/>
            </a:rPr>
            <a:t>necesarios para obtener una respuesta análoga</a:t>
          </a:r>
          <a:endParaRPr lang="es-ES" dirty="0"/>
        </a:p>
      </dgm:t>
    </dgm:pt>
    <dgm:pt modelId="{ED6970C8-2F20-4107-A516-BEF0341FEEA8}" type="parTrans" cxnId="{7B5824EB-6FD9-441B-887A-1E32C54E275F}">
      <dgm:prSet/>
      <dgm:spPr/>
      <dgm:t>
        <a:bodyPr/>
        <a:lstStyle/>
        <a:p>
          <a:endParaRPr lang="es-ES"/>
        </a:p>
      </dgm:t>
    </dgm:pt>
    <dgm:pt modelId="{A8FECF96-E315-4349-BF8A-2AFB5E437733}" type="sibTrans" cxnId="{7B5824EB-6FD9-441B-887A-1E32C54E275F}">
      <dgm:prSet/>
      <dgm:spPr/>
      <dgm:t>
        <a:bodyPr/>
        <a:lstStyle/>
        <a:p>
          <a:endParaRPr lang="es-ES"/>
        </a:p>
      </dgm:t>
    </dgm:pt>
    <dgm:pt modelId="{B94B2C45-46FB-4AE6-B204-DBFCD1AA58F0}" type="pres">
      <dgm:prSet presAssocID="{DA9690F4-4CBE-4F98-B661-C58DBE07595E}" presName="Name0" presStyleCnt="0">
        <dgm:presLayoutVars>
          <dgm:dir/>
          <dgm:resizeHandles val="exact"/>
        </dgm:presLayoutVars>
      </dgm:prSet>
      <dgm:spPr/>
    </dgm:pt>
    <dgm:pt modelId="{BF4B2A4B-CEFE-4836-8E18-EAE7B64C65E1}" type="pres">
      <dgm:prSet presAssocID="{A70EEC97-A931-4C59-A0FC-1DACEDAC1153}" presName="node" presStyleLbl="node1" presStyleIdx="0" presStyleCnt="3">
        <dgm:presLayoutVars>
          <dgm:bulletEnabled val="1"/>
        </dgm:presLayoutVars>
      </dgm:prSet>
      <dgm:spPr/>
    </dgm:pt>
    <dgm:pt modelId="{FA880492-BD12-4263-8C6C-877EFEC88F71}" type="pres">
      <dgm:prSet presAssocID="{459217BB-7694-4667-BF8F-52742A6D013F}" presName="sibTrans" presStyleLbl="sibTrans2D1" presStyleIdx="0" presStyleCnt="2"/>
      <dgm:spPr/>
    </dgm:pt>
    <dgm:pt modelId="{A001CE1E-604A-4E8C-B85D-64DBB078E277}" type="pres">
      <dgm:prSet presAssocID="{459217BB-7694-4667-BF8F-52742A6D013F}" presName="connectorText" presStyleLbl="sibTrans2D1" presStyleIdx="0" presStyleCnt="2"/>
      <dgm:spPr/>
    </dgm:pt>
    <dgm:pt modelId="{A2B6CEF4-8DBD-47B3-861F-A22B35A39561}" type="pres">
      <dgm:prSet presAssocID="{D3BB30B6-939B-40D5-B1D5-87A38D70C5B6}" presName="node" presStyleLbl="node1" presStyleIdx="1" presStyleCnt="3">
        <dgm:presLayoutVars>
          <dgm:bulletEnabled val="1"/>
        </dgm:presLayoutVars>
      </dgm:prSet>
      <dgm:spPr/>
    </dgm:pt>
    <dgm:pt modelId="{F35FE806-2805-4067-ACC8-BAF90F155B11}" type="pres">
      <dgm:prSet presAssocID="{8E12C22B-A558-493D-A304-584B7CD15425}" presName="sibTrans" presStyleLbl="sibTrans2D1" presStyleIdx="1" presStyleCnt="2"/>
      <dgm:spPr/>
    </dgm:pt>
    <dgm:pt modelId="{8B212E6F-923B-417C-9784-F3660A7CE057}" type="pres">
      <dgm:prSet presAssocID="{8E12C22B-A558-493D-A304-584B7CD15425}" presName="connectorText" presStyleLbl="sibTrans2D1" presStyleIdx="1" presStyleCnt="2"/>
      <dgm:spPr/>
    </dgm:pt>
    <dgm:pt modelId="{5056EF80-9E00-4501-BDAC-B96A2786F8B6}" type="pres">
      <dgm:prSet presAssocID="{93F7E342-BC38-4DC0-9E0E-CD4C7947CF87}" presName="node" presStyleLbl="node1" presStyleIdx="2" presStyleCnt="3">
        <dgm:presLayoutVars>
          <dgm:bulletEnabled val="1"/>
        </dgm:presLayoutVars>
      </dgm:prSet>
      <dgm:spPr/>
    </dgm:pt>
  </dgm:ptLst>
  <dgm:cxnLst>
    <dgm:cxn modelId="{CF21A220-8698-4D7E-8381-7CBCA7427FFC}" srcId="{DA9690F4-4CBE-4F98-B661-C58DBE07595E}" destId="{D3BB30B6-939B-40D5-B1D5-87A38D70C5B6}" srcOrd="1" destOrd="0" parTransId="{0C6AB647-2522-4CDA-BD49-2147D5B97864}" sibTransId="{8E12C22B-A558-493D-A304-584B7CD15425}"/>
    <dgm:cxn modelId="{67173E3B-BB8B-4DAE-9B9D-BA19E98D1A20}" type="presOf" srcId="{A70EEC97-A931-4C59-A0FC-1DACEDAC1153}" destId="{BF4B2A4B-CEFE-4836-8E18-EAE7B64C65E1}" srcOrd="0" destOrd="0" presId="urn:microsoft.com/office/officeart/2005/8/layout/process1"/>
    <dgm:cxn modelId="{A7CE8960-C31C-472C-8187-914A456DF2B2}" type="presOf" srcId="{459217BB-7694-4667-BF8F-52742A6D013F}" destId="{A001CE1E-604A-4E8C-B85D-64DBB078E277}" srcOrd="1" destOrd="0" presId="urn:microsoft.com/office/officeart/2005/8/layout/process1"/>
    <dgm:cxn modelId="{51E4F46A-B1CB-4359-9245-6898A153B305}" type="presOf" srcId="{DA9690F4-4CBE-4F98-B661-C58DBE07595E}" destId="{B94B2C45-46FB-4AE6-B204-DBFCD1AA58F0}" srcOrd="0" destOrd="0" presId="urn:microsoft.com/office/officeart/2005/8/layout/process1"/>
    <dgm:cxn modelId="{F45BA46E-BDD2-4AD1-95C6-7F3F5AF3BE27}" type="presOf" srcId="{93F7E342-BC38-4DC0-9E0E-CD4C7947CF87}" destId="{5056EF80-9E00-4501-BDAC-B96A2786F8B6}" srcOrd="0" destOrd="0" presId="urn:microsoft.com/office/officeart/2005/8/layout/process1"/>
    <dgm:cxn modelId="{7D50E570-5419-4CAD-B0E3-2EF05B2AEB32}" type="presOf" srcId="{459217BB-7694-4667-BF8F-52742A6D013F}" destId="{FA880492-BD12-4263-8C6C-877EFEC88F71}" srcOrd="0" destOrd="0" presId="urn:microsoft.com/office/officeart/2005/8/layout/process1"/>
    <dgm:cxn modelId="{0EC9CC96-1721-4D74-86A6-A5E3D055D4F5}" type="presOf" srcId="{8E12C22B-A558-493D-A304-584B7CD15425}" destId="{8B212E6F-923B-417C-9784-F3660A7CE057}" srcOrd="1" destOrd="0" presId="urn:microsoft.com/office/officeart/2005/8/layout/process1"/>
    <dgm:cxn modelId="{248F2CA4-23FB-4F56-9548-4741BF05CD3D}" type="presOf" srcId="{D3BB30B6-939B-40D5-B1D5-87A38D70C5B6}" destId="{A2B6CEF4-8DBD-47B3-861F-A22B35A39561}" srcOrd="0" destOrd="0" presId="urn:microsoft.com/office/officeart/2005/8/layout/process1"/>
    <dgm:cxn modelId="{67652EDC-A532-4E73-82A8-FB7AE0BF51D6}" srcId="{DA9690F4-4CBE-4F98-B661-C58DBE07595E}" destId="{A70EEC97-A931-4C59-A0FC-1DACEDAC1153}" srcOrd="0" destOrd="0" parTransId="{06B5FBCC-2892-4EAF-916C-B1B7B6EE8BB1}" sibTransId="{459217BB-7694-4667-BF8F-52742A6D013F}"/>
    <dgm:cxn modelId="{7B5824EB-6FD9-441B-887A-1E32C54E275F}" srcId="{DA9690F4-4CBE-4F98-B661-C58DBE07595E}" destId="{93F7E342-BC38-4DC0-9E0E-CD4C7947CF87}" srcOrd="2" destOrd="0" parTransId="{ED6970C8-2F20-4107-A516-BEF0341FEEA8}" sibTransId="{A8FECF96-E315-4349-BF8A-2AFB5E437733}"/>
    <dgm:cxn modelId="{2430E5F9-25CF-4CBC-8F89-883E5CCE13D5}" type="presOf" srcId="{8E12C22B-A558-493D-A304-584B7CD15425}" destId="{F35FE806-2805-4067-ACC8-BAF90F155B11}" srcOrd="0" destOrd="0" presId="urn:microsoft.com/office/officeart/2005/8/layout/process1"/>
    <dgm:cxn modelId="{17BB9762-E5CB-4A05-9036-F88D39BD6F6C}" type="presParOf" srcId="{B94B2C45-46FB-4AE6-B204-DBFCD1AA58F0}" destId="{BF4B2A4B-CEFE-4836-8E18-EAE7B64C65E1}" srcOrd="0" destOrd="0" presId="urn:microsoft.com/office/officeart/2005/8/layout/process1"/>
    <dgm:cxn modelId="{2EF8C68F-E621-4477-B6D9-A0B272F1438E}" type="presParOf" srcId="{B94B2C45-46FB-4AE6-B204-DBFCD1AA58F0}" destId="{FA880492-BD12-4263-8C6C-877EFEC88F71}" srcOrd="1" destOrd="0" presId="urn:microsoft.com/office/officeart/2005/8/layout/process1"/>
    <dgm:cxn modelId="{09F033AE-EA72-41FA-9D45-A1EC1FA22AD5}" type="presParOf" srcId="{FA880492-BD12-4263-8C6C-877EFEC88F71}" destId="{A001CE1E-604A-4E8C-B85D-64DBB078E277}" srcOrd="0" destOrd="0" presId="urn:microsoft.com/office/officeart/2005/8/layout/process1"/>
    <dgm:cxn modelId="{719819C4-FD9B-4350-BBBF-0B1FD99B58B6}" type="presParOf" srcId="{B94B2C45-46FB-4AE6-B204-DBFCD1AA58F0}" destId="{A2B6CEF4-8DBD-47B3-861F-A22B35A39561}" srcOrd="2" destOrd="0" presId="urn:microsoft.com/office/officeart/2005/8/layout/process1"/>
    <dgm:cxn modelId="{D452E488-5ED8-496A-BE11-D040885EE166}" type="presParOf" srcId="{B94B2C45-46FB-4AE6-B204-DBFCD1AA58F0}" destId="{F35FE806-2805-4067-ACC8-BAF90F155B11}" srcOrd="3" destOrd="0" presId="urn:microsoft.com/office/officeart/2005/8/layout/process1"/>
    <dgm:cxn modelId="{6F184A74-6A2D-4565-BF7B-99C67C0BEEBC}" type="presParOf" srcId="{F35FE806-2805-4067-ACC8-BAF90F155B11}" destId="{8B212E6F-923B-417C-9784-F3660A7CE057}" srcOrd="0" destOrd="0" presId="urn:microsoft.com/office/officeart/2005/8/layout/process1"/>
    <dgm:cxn modelId="{7983D2A9-E945-47AA-905A-EE00337CDA90}" type="presParOf" srcId="{B94B2C45-46FB-4AE6-B204-DBFCD1AA58F0}" destId="{5056EF80-9E00-4501-BDAC-B96A2786F8B6}"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733852-A935-4364-B515-76AB3FB70604}"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s-ES"/>
        </a:p>
      </dgm:t>
    </dgm:pt>
    <dgm:pt modelId="{B67DC16B-EF35-4D65-89C6-DC03ADBC20AA}">
      <dgm:prSet phldrT="[Texto]" custT="1"/>
      <dgm:spPr/>
      <dgm:t>
        <a:bodyPr/>
        <a:lstStyle/>
        <a:p>
          <a:r>
            <a:rPr lang="es-ES" sz="800" dirty="0"/>
            <a:t>Estructura</a:t>
          </a:r>
        </a:p>
      </dgm:t>
    </dgm:pt>
    <dgm:pt modelId="{2DB329F6-C6C2-456E-B780-9144A33506F7}" type="parTrans" cxnId="{32085CA4-519C-474B-A00A-D2D6204ECA82}">
      <dgm:prSet/>
      <dgm:spPr/>
      <dgm:t>
        <a:bodyPr/>
        <a:lstStyle/>
        <a:p>
          <a:endParaRPr lang="es-ES" sz="800"/>
        </a:p>
      </dgm:t>
    </dgm:pt>
    <dgm:pt modelId="{AFF74425-EAB4-4645-AEFC-DD41F6D0B65C}" type="sibTrans" cxnId="{32085CA4-519C-474B-A00A-D2D6204ECA82}">
      <dgm:prSet/>
      <dgm:spPr/>
      <dgm:t>
        <a:bodyPr/>
        <a:lstStyle/>
        <a:p>
          <a:endParaRPr lang="es-ES" sz="800"/>
        </a:p>
      </dgm:t>
    </dgm:pt>
    <dgm:pt modelId="{6D313CD5-F2B6-4140-AA41-F938728330AE}">
      <dgm:prSet phldrT="[Texto]" custT="1"/>
      <dgm:spPr/>
      <dgm:t>
        <a:bodyPr/>
        <a:lstStyle/>
        <a:p>
          <a:r>
            <a:rPr lang="es-ES" sz="800" dirty="0"/>
            <a:t>Entradas</a:t>
          </a:r>
        </a:p>
      </dgm:t>
    </dgm:pt>
    <dgm:pt modelId="{9EEF2A96-FE55-404E-8278-D04EFCA42BAE}" type="parTrans" cxnId="{5AC7AFD8-D1DC-4BCF-87F0-D7D4F7C3DABA}">
      <dgm:prSet/>
      <dgm:spPr/>
      <dgm:t>
        <a:bodyPr/>
        <a:lstStyle/>
        <a:p>
          <a:endParaRPr lang="es-ES" sz="800"/>
        </a:p>
      </dgm:t>
    </dgm:pt>
    <dgm:pt modelId="{2064447E-AE3D-48E3-8A20-D45347F1BA08}" type="sibTrans" cxnId="{5AC7AFD8-D1DC-4BCF-87F0-D7D4F7C3DABA}">
      <dgm:prSet/>
      <dgm:spPr/>
      <dgm:t>
        <a:bodyPr/>
        <a:lstStyle/>
        <a:p>
          <a:endParaRPr lang="es-ES" sz="800"/>
        </a:p>
      </dgm:t>
    </dgm:pt>
    <dgm:pt modelId="{018875E6-7D03-4093-AD7C-42F92C3D0368}">
      <dgm:prSet phldrT="[Texto]" custT="1"/>
      <dgm:spPr/>
      <dgm:t>
        <a:bodyPr/>
        <a:lstStyle/>
        <a:p>
          <a:r>
            <a:rPr lang="es-ES" sz="800" dirty="0"/>
            <a:t>Salidas</a:t>
          </a:r>
        </a:p>
      </dgm:t>
    </dgm:pt>
    <dgm:pt modelId="{136B7231-7A03-44AF-9C06-48ACA61D1157}" type="parTrans" cxnId="{6DAD0190-D3C7-4065-BA98-6ABAECDA49EF}">
      <dgm:prSet/>
      <dgm:spPr/>
      <dgm:t>
        <a:bodyPr/>
        <a:lstStyle/>
        <a:p>
          <a:endParaRPr lang="es-ES" sz="800"/>
        </a:p>
      </dgm:t>
    </dgm:pt>
    <dgm:pt modelId="{EA9D33F3-C6C9-4C45-B6A6-6FF5CE229B0E}" type="sibTrans" cxnId="{6DAD0190-D3C7-4065-BA98-6ABAECDA49EF}">
      <dgm:prSet/>
      <dgm:spPr/>
      <dgm:t>
        <a:bodyPr/>
        <a:lstStyle/>
        <a:p>
          <a:endParaRPr lang="es-ES" sz="800"/>
        </a:p>
      </dgm:t>
    </dgm:pt>
    <dgm:pt modelId="{DBB1E9E2-54D0-492E-A5CD-D72765511CB3}">
      <dgm:prSet phldrT="[Texto]" custT="1"/>
      <dgm:spPr/>
      <dgm:t>
        <a:bodyPr/>
        <a:lstStyle/>
        <a:p>
          <a:r>
            <a:rPr lang="es-ES" sz="800" dirty="0"/>
            <a:t>Datos</a:t>
          </a:r>
        </a:p>
      </dgm:t>
    </dgm:pt>
    <dgm:pt modelId="{3519FF79-BF50-4A49-926A-FBFB33BA265F}" type="parTrans" cxnId="{278C05FC-CEA7-4424-9FCD-5D52C00B7C11}">
      <dgm:prSet/>
      <dgm:spPr/>
      <dgm:t>
        <a:bodyPr/>
        <a:lstStyle/>
        <a:p>
          <a:endParaRPr lang="es-ES" sz="800"/>
        </a:p>
      </dgm:t>
    </dgm:pt>
    <dgm:pt modelId="{349974AD-6143-4D75-A2C3-36BF6BBD8F19}" type="sibTrans" cxnId="{278C05FC-CEA7-4424-9FCD-5D52C00B7C11}">
      <dgm:prSet/>
      <dgm:spPr/>
      <dgm:t>
        <a:bodyPr/>
        <a:lstStyle/>
        <a:p>
          <a:endParaRPr lang="es-ES" sz="800"/>
        </a:p>
      </dgm:t>
    </dgm:pt>
    <dgm:pt modelId="{D8239432-C14E-468C-A126-B8F2197A7BAA}">
      <dgm:prSet phldrT="[Texto]" custT="1"/>
      <dgm:spPr/>
      <dgm:t>
        <a:bodyPr/>
        <a:lstStyle/>
        <a:p>
          <a:r>
            <a:rPr lang="es-ES" sz="800" dirty="0"/>
            <a:t>70% </a:t>
          </a:r>
          <a:r>
            <a:rPr lang="es-ES" sz="800" dirty="0" err="1"/>
            <a:t>trainig</a:t>
          </a:r>
          <a:endParaRPr lang="es-ES" sz="800" dirty="0"/>
        </a:p>
      </dgm:t>
    </dgm:pt>
    <dgm:pt modelId="{C9719356-6ADA-41F8-8A02-D8FC3A02D3DF}" type="parTrans" cxnId="{C286DF9C-3510-4FB5-B33B-BCD34CF5B159}">
      <dgm:prSet/>
      <dgm:spPr/>
      <dgm:t>
        <a:bodyPr/>
        <a:lstStyle/>
        <a:p>
          <a:endParaRPr lang="es-ES" sz="800"/>
        </a:p>
      </dgm:t>
    </dgm:pt>
    <dgm:pt modelId="{41EAD03F-F526-4215-88A8-DC1FFF7C4D2A}" type="sibTrans" cxnId="{C286DF9C-3510-4FB5-B33B-BCD34CF5B159}">
      <dgm:prSet/>
      <dgm:spPr/>
      <dgm:t>
        <a:bodyPr/>
        <a:lstStyle/>
        <a:p>
          <a:endParaRPr lang="es-ES" sz="800"/>
        </a:p>
      </dgm:t>
    </dgm:pt>
    <dgm:pt modelId="{A47A30D1-9579-4C5C-AFEA-4F28A6CDD413}">
      <dgm:prSet phldrT="[Texto]" custT="1"/>
      <dgm:spPr/>
      <dgm:t>
        <a:bodyPr/>
        <a:lstStyle/>
        <a:p>
          <a:r>
            <a:rPr lang="es-ES" sz="800" dirty="0"/>
            <a:t>30% test</a:t>
          </a:r>
        </a:p>
      </dgm:t>
    </dgm:pt>
    <dgm:pt modelId="{A03307D4-B076-4B92-9A54-26C7522CE952}" type="parTrans" cxnId="{7943E230-DB84-40AF-9F0E-83B2DFDDC928}">
      <dgm:prSet/>
      <dgm:spPr/>
      <dgm:t>
        <a:bodyPr/>
        <a:lstStyle/>
        <a:p>
          <a:endParaRPr lang="es-ES" sz="800"/>
        </a:p>
      </dgm:t>
    </dgm:pt>
    <dgm:pt modelId="{9244DDF0-BB1D-4C41-AEFA-6C3DFF8CFC48}" type="sibTrans" cxnId="{7943E230-DB84-40AF-9F0E-83B2DFDDC928}">
      <dgm:prSet/>
      <dgm:spPr/>
      <dgm:t>
        <a:bodyPr/>
        <a:lstStyle/>
        <a:p>
          <a:endParaRPr lang="es-ES" sz="800"/>
        </a:p>
      </dgm:t>
    </dgm:pt>
    <dgm:pt modelId="{B3ADFDD6-9783-472A-99D4-3FFB861C5098}">
      <dgm:prSet phldrT="[Texto]" custT="1"/>
      <dgm:spPr/>
      <dgm:t>
        <a:bodyPr/>
        <a:lstStyle/>
        <a:p>
          <a:r>
            <a:rPr lang="es-ES" sz="800" dirty="0"/>
            <a:t>Evaluación</a:t>
          </a:r>
        </a:p>
      </dgm:t>
    </dgm:pt>
    <dgm:pt modelId="{1DD3243F-DDB0-429E-8C57-E02CAF5CE8F0}" type="parTrans" cxnId="{A69CC7C6-99BC-47B8-9209-237AA565A652}">
      <dgm:prSet/>
      <dgm:spPr/>
      <dgm:t>
        <a:bodyPr/>
        <a:lstStyle/>
        <a:p>
          <a:endParaRPr lang="es-ES" sz="800"/>
        </a:p>
      </dgm:t>
    </dgm:pt>
    <dgm:pt modelId="{54787479-7BE4-4D58-9095-F1C8A266AE01}" type="sibTrans" cxnId="{A69CC7C6-99BC-47B8-9209-237AA565A652}">
      <dgm:prSet/>
      <dgm:spPr/>
      <dgm:t>
        <a:bodyPr/>
        <a:lstStyle/>
        <a:p>
          <a:endParaRPr lang="es-ES" sz="800"/>
        </a:p>
      </dgm:t>
    </dgm:pt>
    <dgm:pt modelId="{EA43B9AC-D1A2-4BE0-903D-DDD3E0E477FC}">
      <dgm:prSet phldrT="[Texto]" custT="1"/>
      <dgm:spPr/>
      <dgm:t>
        <a:bodyPr/>
        <a:lstStyle/>
        <a:p>
          <a:r>
            <a:rPr lang="es-ES" sz="800" dirty="0"/>
            <a:t>Ajuste de parámetros</a:t>
          </a:r>
        </a:p>
      </dgm:t>
    </dgm:pt>
    <dgm:pt modelId="{CD931993-07B7-4EE2-BDA1-583672594B45}" type="parTrans" cxnId="{ED25B07C-8C74-4E37-A746-1461689784F8}">
      <dgm:prSet/>
      <dgm:spPr/>
      <dgm:t>
        <a:bodyPr/>
        <a:lstStyle/>
        <a:p>
          <a:endParaRPr lang="es-ES" sz="800"/>
        </a:p>
      </dgm:t>
    </dgm:pt>
    <dgm:pt modelId="{CE6AAD3B-FF55-4623-BB77-1132F1F4826C}" type="sibTrans" cxnId="{ED25B07C-8C74-4E37-A746-1461689784F8}">
      <dgm:prSet/>
      <dgm:spPr/>
      <dgm:t>
        <a:bodyPr/>
        <a:lstStyle/>
        <a:p>
          <a:endParaRPr lang="es-ES" sz="800"/>
        </a:p>
      </dgm:t>
    </dgm:pt>
    <dgm:pt modelId="{1AA06E83-DFD7-49B7-997A-2BD80C483F50}">
      <dgm:prSet phldrT="[Texto]" custT="1"/>
      <dgm:spPr/>
      <dgm:t>
        <a:bodyPr/>
        <a:lstStyle/>
        <a:p>
          <a:r>
            <a:rPr lang="es-ES" sz="800" dirty="0"/>
            <a:t>Ejecución con datos nuevos</a:t>
          </a:r>
        </a:p>
      </dgm:t>
    </dgm:pt>
    <dgm:pt modelId="{F25774C4-290F-4F09-BFE3-7F42D0A1DBE7}" type="parTrans" cxnId="{6D41119B-5E27-4383-8CF3-EB69E8FF2C5E}">
      <dgm:prSet/>
      <dgm:spPr/>
      <dgm:t>
        <a:bodyPr/>
        <a:lstStyle/>
        <a:p>
          <a:endParaRPr lang="es-ES" sz="800"/>
        </a:p>
      </dgm:t>
    </dgm:pt>
    <dgm:pt modelId="{A01FD9F6-9B3F-4901-B61A-D86A111827CB}" type="sibTrans" cxnId="{6D41119B-5E27-4383-8CF3-EB69E8FF2C5E}">
      <dgm:prSet/>
      <dgm:spPr/>
      <dgm:t>
        <a:bodyPr/>
        <a:lstStyle/>
        <a:p>
          <a:endParaRPr lang="es-ES" sz="800"/>
        </a:p>
      </dgm:t>
    </dgm:pt>
    <dgm:pt modelId="{E2CA5F89-BB84-4E09-9070-6E3845DFA48A}">
      <dgm:prSet phldrT="[Texto]" custT="1"/>
      <dgm:spPr/>
      <dgm:t>
        <a:bodyPr/>
        <a:lstStyle/>
        <a:p>
          <a:r>
            <a:rPr lang="es-ES" sz="800" dirty="0"/>
            <a:t>Comprobación de los resultados</a:t>
          </a:r>
        </a:p>
      </dgm:t>
    </dgm:pt>
    <dgm:pt modelId="{9A4756BE-C21C-480C-8ED1-5A89147C7955}" type="parTrans" cxnId="{E586E149-8154-49EE-B664-54B5872711B0}">
      <dgm:prSet/>
      <dgm:spPr/>
      <dgm:t>
        <a:bodyPr/>
        <a:lstStyle/>
        <a:p>
          <a:endParaRPr lang="es-ES" sz="800"/>
        </a:p>
      </dgm:t>
    </dgm:pt>
    <dgm:pt modelId="{9743C7B7-909E-4DDB-B826-AF2D5B5FC4F4}" type="sibTrans" cxnId="{E586E149-8154-49EE-B664-54B5872711B0}">
      <dgm:prSet/>
      <dgm:spPr/>
      <dgm:t>
        <a:bodyPr/>
        <a:lstStyle/>
        <a:p>
          <a:endParaRPr lang="es-ES" sz="800"/>
        </a:p>
      </dgm:t>
    </dgm:pt>
    <dgm:pt modelId="{4D426B7B-511A-46FF-9A81-E31B64651050}">
      <dgm:prSet phldrT="[Texto]" custT="1"/>
      <dgm:spPr/>
      <dgm:t>
        <a:bodyPr/>
        <a:lstStyle/>
        <a:p>
          <a:r>
            <a:rPr lang="es-ES" sz="800" dirty="0"/>
            <a:t>1587 casos de intolerancia</a:t>
          </a:r>
        </a:p>
      </dgm:t>
    </dgm:pt>
    <dgm:pt modelId="{A30EFF68-B413-4CB7-927C-7F15B2F6D057}" type="parTrans" cxnId="{406D2E16-A0ED-4725-999B-BEC753C9CF22}">
      <dgm:prSet/>
      <dgm:spPr/>
      <dgm:t>
        <a:bodyPr/>
        <a:lstStyle/>
        <a:p>
          <a:endParaRPr lang="es-ES"/>
        </a:p>
      </dgm:t>
    </dgm:pt>
    <dgm:pt modelId="{683F3E12-AED1-4D5A-92D5-29DAB14A246D}" type="sibTrans" cxnId="{406D2E16-A0ED-4725-999B-BEC753C9CF22}">
      <dgm:prSet/>
      <dgm:spPr/>
      <dgm:t>
        <a:bodyPr/>
        <a:lstStyle/>
        <a:p>
          <a:endParaRPr lang="es-ES"/>
        </a:p>
      </dgm:t>
    </dgm:pt>
    <dgm:pt modelId="{EB79E958-093C-47BA-B352-EBF935D7620E}">
      <dgm:prSet phldrT="[Texto]" custT="1"/>
      <dgm:spPr/>
      <dgm:t>
        <a:bodyPr/>
        <a:lstStyle/>
        <a:p>
          <a:r>
            <a:rPr lang="es-ES" sz="800" dirty="0" err="1"/>
            <a:t>Loss</a:t>
          </a:r>
          <a:r>
            <a:rPr lang="es-ES" sz="800" dirty="0"/>
            <a:t> y </a:t>
          </a:r>
          <a:r>
            <a:rPr lang="es-ES" sz="800" dirty="0" err="1"/>
            <a:t>accuracy</a:t>
          </a:r>
          <a:endParaRPr lang="es-ES" sz="800" dirty="0"/>
        </a:p>
      </dgm:t>
    </dgm:pt>
    <dgm:pt modelId="{6AFD1BE1-E86A-43FB-B285-727720373246}" type="parTrans" cxnId="{730C0244-6B6D-4130-9C7F-0F4398AB719C}">
      <dgm:prSet/>
      <dgm:spPr/>
      <dgm:t>
        <a:bodyPr/>
        <a:lstStyle/>
        <a:p>
          <a:endParaRPr lang="es-ES"/>
        </a:p>
      </dgm:t>
    </dgm:pt>
    <dgm:pt modelId="{D94AE1D8-32E5-40C9-B681-4CDA9B018CC8}" type="sibTrans" cxnId="{730C0244-6B6D-4130-9C7F-0F4398AB719C}">
      <dgm:prSet/>
      <dgm:spPr/>
      <dgm:t>
        <a:bodyPr/>
        <a:lstStyle/>
        <a:p>
          <a:endParaRPr lang="es-ES"/>
        </a:p>
      </dgm:t>
    </dgm:pt>
    <dgm:pt modelId="{74ED24D3-0EAD-4D0E-8A96-34EDC1920193}" type="pres">
      <dgm:prSet presAssocID="{F8733852-A935-4364-B515-76AB3FB70604}" presName="theList" presStyleCnt="0">
        <dgm:presLayoutVars>
          <dgm:dir/>
          <dgm:animLvl val="lvl"/>
          <dgm:resizeHandles val="exact"/>
        </dgm:presLayoutVars>
      </dgm:prSet>
      <dgm:spPr/>
    </dgm:pt>
    <dgm:pt modelId="{DFC87502-035E-4C39-975A-A4017037E9D4}" type="pres">
      <dgm:prSet presAssocID="{B67DC16B-EF35-4D65-89C6-DC03ADBC20AA}" presName="compNode" presStyleCnt="0"/>
      <dgm:spPr/>
    </dgm:pt>
    <dgm:pt modelId="{EDB24980-89EB-40F5-B10C-E2665E794E4F}" type="pres">
      <dgm:prSet presAssocID="{B67DC16B-EF35-4D65-89C6-DC03ADBC20AA}" presName="noGeometry" presStyleCnt="0"/>
      <dgm:spPr/>
    </dgm:pt>
    <dgm:pt modelId="{08ABFF66-A22D-4580-83FB-89773644666F}" type="pres">
      <dgm:prSet presAssocID="{B67DC16B-EF35-4D65-89C6-DC03ADBC20AA}" presName="childTextVisible" presStyleLbl="bgAccFollowNode1" presStyleIdx="0" presStyleCnt="4">
        <dgm:presLayoutVars>
          <dgm:bulletEnabled val="1"/>
        </dgm:presLayoutVars>
      </dgm:prSet>
      <dgm:spPr/>
    </dgm:pt>
    <dgm:pt modelId="{A5B9B1F4-6281-45D1-950F-699227C7307C}" type="pres">
      <dgm:prSet presAssocID="{B67DC16B-EF35-4D65-89C6-DC03ADBC20AA}" presName="childTextHidden" presStyleLbl="bgAccFollowNode1" presStyleIdx="0" presStyleCnt="4"/>
      <dgm:spPr/>
    </dgm:pt>
    <dgm:pt modelId="{54143F90-5DA0-438C-B1B6-69DEBDEDD35D}" type="pres">
      <dgm:prSet presAssocID="{B67DC16B-EF35-4D65-89C6-DC03ADBC20AA}" presName="parentText" presStyleLbl="node1" presStyleIdx="0" presStyleCnt="4">
        <dgm:presLayoutVars>
          <dgm:chMax val="1"/>
          <dgm:bulletEnabled val="1"/>
        </dgm:presLayoutVars>
      </dgm:prSet>
      <dgm:spPr/>
    </dgm:pt>
    <dgm:pt modelId="{3D01D009-31BF-49C6-AB89-BBE6EE8E90C3}" type="pres">
      <dgm:prSet presAssocID="{B67DC16B-EF35-4D65-89C6-DC03ADBC20AA}" presName="aSpace" presStyleCnt="0"/>
      <dgm:spPr/>
    </dgm:pt>
    <dgm:pt modelId="{649901FE-7943-4B97-A4AC-37C99A0EBB00}" type="pres">
      <dgm:prSet presAssocID="{DBB1E9E2-54D0-492E-A5CD-D72765511CB3}" presName="compNode" presStyleCnt="0"/>
      <dgm:spPr/>
    </dgm:pt>
    <dgm:pt modelId="{DF1EA297-1F7A-4599-8ADB-7BEA5D249F8B}" type="pres">
      <dgm:prSet presAssocID="{DBB1E9E2-54D0-492E-A5CD-D72765511CB3}" presName="noGeometry" presStyleCnt="0"/>
      <dgm:spPr/>
    </dgm:pt>
    <dgm:pt modelId="{D0E89D03-5614-47D9-8071-198866EBBC1E}" type="pres">
      <dgm:prSet presAssocID="{DBB1E9E2-54D0-492E-A5CD-D72765511CB3}" presName="childTextVisible" presStyleLbl="bgAccFollowNode1" presStyleIdx="1" presStyleCnt="4">
        <dgm:presLayoutVars>
          <dgm:bulletEnabled val="1"/>
        </dgm:presLayoutVars>
      </dgm:prSet>
      <dgm:spPr/>
    </dgm:pt>
    <dgm:pt modelId="{FF553D89-C4BD-4E16-9A19-2D8E62E12279}" type="pres">
      <dgm:prSet presAssocID="{DBB1E9E2-54D0-492E-A5CD-D72765511CB3}" presName="childTextHidden" presStyleLbl="bgAccFollowNode1" presStyleIdx="1" presStyleCnt="4"/>
      <dgm:spPr/>
    </dgm:pt>
    <dgm:pt modelId="{7D948F0A-893C-4E23-BF48-D4C4A60A2890}" type="pres">
      <dgm:prSet presAssocID="{DBB1E9E2-54D0-492E-A5CD-D72765511CB3}" presName="parentText" presStyleLbl="node1" presStyleIdx="1" presStyleCnt="4">
        <dgm:presLayoutVars>
          <dgm:chMax val="1"/>
          <dgm:bulletEnabled val="1"/>
        </dgm:presLayoutVars>
      </dgm:prSet>
      <dgm:spPr/>
    </dgm:pt>
    <dgm:pt modelId="{BE909C13-F125-4090-B831-68F4DD892768}" type="pres">
      <dgm:prSet presAssocID="{DBB1E9E2-54D0-492E-A5CD-D72765511CB3}" presName="aSpace" presStyleCnt="0"/>
      <dgm:spPr/>
    </dgm:pt>
    <dgm:pt modelId="{6305DE75-8A3C-4C76-A4CB-FA76FCF3ED3E}" type="pres">
      <dgm:prSet presAssocID="{B3ADFDD6-9783-472A-99D4-3FFB861C5098}" presName="compNode" presStyleCnt="0"/>
      <dgm:spPr/>
    </dgm:pt>
    <dgm:pt modelId="{1B092AD9-EEDF-4A68-BE49-FE41A9B9ECB1}" type="pres">
      <dgm:prSet presAssocID="{B3ADFDD6-9783-472A-99D4-3FFB861C5098}" presName="noGeometry" presStyleCnt="0"/>
      <dgm:spPr/>
    </dgm:pt>
    <dgm:pt modelId="{CEB4CE8B-890E-427B-A451-7B9BCB9F7C6E}" type="pres">
      <dgm:prSet presAssocID="{B3ADFDD6-9783-472A-99D4-3FFB861C5098}" presName="childTextVisible" presStyleLbl="bgAccFollowNode1" presStyleIdx="2" presStyleCnt="4">
        <dgm:presLayoutVars>
          <dgm:bulletEnabled val="1"/>
        </dgm:presLayoutVars>
      </dgm:prSet>
      <dgm:spPr/>
    </dgm:pt>
    <dgm:pt modelId="{0817C587-0121-4A76-B78B-4255F19D1EF9}" type="pres">
      <dgm:prSet presAssocID="{B3ADFDD6-9783-472A-99D4-3FFB861C5098}" presName="childTextHidden" presStyleLbl="bgAccFollowNode1" presStyleIdx="2" presStyleCnt="4"/>
      <dgm:spPr/>
    </dgm:pt>
    <dgm:pt modelId="{A7A76AFB-269C-47CE-A470-912D0CD58FF4}" type="pres">
      <dgm:prSet presAssocID="{B3ADFDD6-9783-472A-99D4-3FFB861C5098}" presName="parentText" presStyleLbl="node1" presStyleIdx="2" presStyleCnt="4">
        <dgm:presLayoutVars>
          <dgm:chMax val="1"/>
          <dgm:bulletEnabled val="1"/>
        </dgm:presLayoutVars>
      </dgm:prSet>
      <dgm:spPr/>
    </dgm:pt>
    <dgm:pt modelId="{B3556C5A-1B4C-4AFD-99DD-CB2B3D6FC45C}" type="pres">
      <dgm:prSet presAssocID="{B3ADFDD6-9783-472A-99D4-3FFB861C5098}" presName="aSpace" presStyleCnt="0"/>
      <dgm:spPr/>
    </dgm:pt>
    <dgm:pt modelId="{DD6F2E25-DD26-4570-ADF1-2C33206CB798}" type="pres">
      <dgm:prSet presAssocID="{1AA06E83-DFD7-49B7-997A-2BD80C483F50}" presName="compNode" presStyleCnt="0"/>
      <dgm:spPr/>
    </dgm:pt>
    <dgm:pt modelId="{E8EC0991-C00D-44F9-A8AF-96D50605C9BB}" type="pres">
      <dgm:prSet presAssocID="{1AA06E83-DFD7-49B7-997A-2BD80C483F50}" presName="noGeometry" presStyleCnt="0"/>
      <dgm:spPr/>
    </dgm:pt>
    <dgm:pt modelId="{798B6C53-7BF5-449C-BF44-A1370250D004}" type="pres">
      <dgm:prSet presAssocID="{1AA06E83-DFD7-49B7-997A-2BD80C483F50}" presName="childTextVisible" presStyleLbl="bgAccFollowNode1" presStyleIdx="3" presStyleCnt="4">
        <dgm:presLayoutVars>
          <dgm:bulletEnabled val="1"/>
        </dgm:presLayoutVars>
      </dgm:prSet>
      <dgm:spPr/>
    </dgm:pt>
    <dgm:pt modelId="{A1459D0A-6EAF-4C4B-AF3A-49CEB6D55470}" type="pres">
      <dgm:prSet presAssocID="{1AA06E83-DFD7-49B7-997A-2BD80C483F50}" presName="childTextHidden" presStyleLbl="bgAccFollowNode1" presStyleIdx="3" presStyleCnt="4"/>
      <dgm:spPr/>
    </dgm:pt>
    <dgm:pt modelId="{32D9BD3E-FDD3-4B65-A03A-93C083987507}" type="pres">
      <dgm:prSet presAssocID="{1AA06E83-DFD7-49B7-997A-2BD80C483F50}" presName="parentText" presStyleLbl="node1" presStyleIdx="3" presStyleCnt="4">
        <dgm:presLayoutVars>
          <dgm:chMax val="1"/>
          <dgm:bulletEnabled val="1"/>
        </dgm:presLayoutVars>
      </dgm:prSet>
      <dgm:spPr/>
    </dgm:pt>
  </dgm:ptLst>
  <dgm:cxnLst>
    <dgm:cxn modelId="{D4014B00-4978-41BD-A0BC-BF3AB3FF571C}" type="presOf" srcId="{EB79E958-093C-47BA-B352-EBF935D7620E}" destId="{CEB4CE8B-890E-427B-A451-7B9BCB9F7C6E}" srcOrd="0" destOrd="1" presId="urn:microsoft.com/office/officeart/2005/8/layout/hProcess6"/>
    <dgm:cxn modelId="{E821DE09-7587-420A-8CFD-3ECEF4251AEA}" type="presOf" srcId="{6D313CD5-F2B6-4140-AA41-F938728330AE}" destId="{A5B9B1F4-6281-45D1-950F-699227C7307C}" srcOrd="1" destOrd="0" presId="urn:microsoft.com/office/officeart/2005/8/layout/hProcess6"/>
    <dgm:cxn modelId="{F9801810-2AA5-4D97-B5CD-6867323A8B08}" type="presOf" srcId="{A47A30D1-9579-4C5C-AFEA-4F28A6CDD413}" destId="{D0E89D03-5614-47D9-8071-198866EBBC1E}" srcOrd="0" destOrd="1" presId="urn:microsoft.com/office/officeart/2005/8/layout/hProcess6"/>
    <dgm:cxn modelId="{406D2E16-A0ED-4725-999B-BEC753C9CF22}" srcId="{DBB1E9E2-54D0-492E-A5CD-D72765511CB3}" destId="{4D426B7B-511A-46FF-9A81-E31B64651050}" srcOrd="2" destOrd="0" parTransId="{A30EFF68-B413-4CB7-927C-7F15B2F6D057}" sibTransId="{683F3E12-AED1-4D5A-92D5-29DAB14A246D}"/>
    <dgm:cxn modelId="{91948F18-CD53-4B1C-A930-8B5D82526D48}" type="presOf" srcId="{B3ADFDD6-9783-472A-99D4-3FFB861C5098}" destId="{A7A76AFB-269C-47CE-A470-912D0CD58FF4}" srcOrd="0" destOrd="0" presId="urn:microsoft.com/office/officeart/2005/8/layout/hProcess6"/>
    <dgm:cxn modelId="{D32A091D-9742-4DDE-9B08-639B70A1CF04}" type="presOf" srcId="{018875E6-7D03-4093-AD7C-42F92C3D0368}" destId="{08ABFF66-A22D-4580-83FB-89773644666F}" srcOrd="0" destOrd="1" presId="urn:microsoft.com/office/officeart/2005/8/layout/hProcess6"/>
    <dgm:cxn modelId="{7943E230-DB84-40AF-9F0E-83B2DFDDC928}" srcId="{DBB1E9E2-54D0-492E-A5CD-D72765511CB3}" destId="{A47A30D1-9579-4C5C-AFEA-4F28A6CDD413}" srcOrd="1" destOrd="0" parTransId="{A03307D4-B076-4B92-9A54-26C7522CE952}" sibTransId="{9244DDF0-BB1D-4C41-AEFA-6C3DFF8CFC48}"/>
    <dgm:cxn modelId="{19C0FC31-5BA7-4941-8A0C-8FE75420A6D9}" type="presOf" srcId="{1AA06E83-DFD7-49B7-997A-2BD80C483F50}" destId="{32D9BD3E-FDD3-4B65-A03A-93C083987507}" srcOrd="0" destOrd="0" presId="urn:microsoft.com/office/officeart/2005/8/layout/hProcess6"/>
    <dgm:cxn modelId="{21542035-F123-4B22-9403-29DEB1864CFB}" type="presOf" srcId="{E2CA5F89-BB84-4E09-9070-6E3845DFA48A}" destId="{A1459D0A-6EAF-4C4B-AF3A-49CEB6D55470}" srcOrd="1" destOrd="0" presId="urn:microsoft.com/office/officeart/2005/8/layout/hProcess6"/>
    <dgm:cxn modelId="{40DA893F-710C-4986-A11E-7D8B187374AE}" type="presOf" srcId="{EA43B9AC-D1A2-4BE0-903D-DDD3E0E477FC}" destId="{0817C587-0121-4A76-B78B-4255F19D1EF9}" srcOrd="1" destOrd="0" presId="urn:microsoft.com/office/officeart/2005/8/layout/hProcess6"/>
    <dgm:cxn modelId="{8C451140-F597-402C-9AE2-BC6E514E37A2}" type="presOf" srcId="{018875E6-7D03-4093-AD7C-42F92C3D0368}" destId="{A5B9B1F4-6281-45D1-950F-699227C7307C}" srcOrd="1" destOrd="1" presId="urn:microsoft.com/office/officeart/2005/8/layout/hProcess6"/>
    <dgm:cxn modelId="{E1FD2243-DF74-493B-B5D9-F37616E7F35E}" type="presOf" srcId="{4D426B7B-511A-46FF-9A81-E31B64651050}" destId="{FF553D89-C4BD-4E16-9A19-2D8E62E12279}" srcOrd="1" destOrd="2" presId="urn:microsoft.com/office/officeart/2005/8/layout/hProcess6"/>
    <dgm:cxn modelId="{730C0244-6B6D-4130-9C7F-0F4398AB719C}" srcId="{B3ADFDD6-9783-472A-99D4-3FFB861C5098}" destId="{EB79E958-093C-47BA-B352-EBF935D7620E}" srcOrd="1" destOrd="0" parTransId="{6AFD1BE1-E86A-43FB-B285-727720373246}" sibTransId="{D94AE1D8-32E5-40C9-B681-4CDA9B018CC8}"/>
    <dgm:cxn modelId="{209A7D46-7D89-4FA6-B91E-981587C32393}" type="presOf" srcId="{E2CA5F89-BB84-4E09-9070-6E3845DFA48A}" destId="{798B6C53-7BF5-449C-BF44-A1370250D004}" srcOrd="0" destOrd="0" presId="urn:microsoft.com/office/officeart/2005/8/layout/hProcess6"/>
    <dgm:cxn modelId="{E586E149-8154-49EE-B664-54B5872711B0}" srcId="{1AA06E83-DFD7-49B7-997A-2BD80C483F50}" destId="{E2CA5F89-BB84-4E09-9070-6E3845DFA48A}" srcOrd="0" destOrd="0" parTransId="{9A4756BE-C21C-480C-8ED1-5A89147C7955}" sibTransId="{9743C7B7-909E-4DDB-B826-AF2D5B5FC4F4}"/>
    <dgm:cxn modelId="{31D4626B-AEC2-4642-8465-91D8BAC4C1F8}" type="presOf" srcId="{F8733852-A935-4364-B515-76AB3FB70604}" destId="{74ED24D3-0EAD-4D0E-8A96-34EDC1920193}" srcOrd="0" destOrd="0" presId="urn:microsoft.com/office/officeart/2005/8/layout/hProcess6"/>
    <dgm:cxn modelId="{ED25B07C-8C74-4E37-A746-1461689784F8}" srcId="{B3ADFDD6-9783-472A-99D4-3FFB861C5098}" destId="{EA43B9AC-D1A2-4BE0-903D-DDD3E0E477FC}" srcOrd="0" destOrd="0" parTransId="{CD931993-07B7-4EE2-BDA1-583672594B45}" sibTransId="{CE6AAD3B-FF55-4623-BB77-1132F1F4826C}"/>
    <dgm:cxn modelId="{6DAD0190-D3C7-4065-BA98-6ABAECDA49EF}" srcId="{B67DC16B-EF35-4D65-89C6-DC03ADBC20AA}" destId="{018875E6-7D03-4093-AD7C-42F92C3D0368}" srcOrd="1" destOrd="0" parTransId="{136B7231-7A03-44AF-9C06-48ACA61D1157}" sibTransId="{EA9D33F3-C6C9-4C45-B6A6-6FF5CE229B0E}"/>
    <dgm:cxn modelId="{6D41119B-5E27-4383-8CF3-EB69E8FF2C5E}" srcId="{F8733852-A935-4364-B515-76AB3FB70604}" destId="{1AA06E83-DFD7-49B7-997A-2BD80C483F50}" srcOrd="3" destOrd="0" parTransId="{F25774C4-290F-4F09-BFE3-7F42D0A1DBE7}" sibTransId="{A01FD9F6-9B3F-4901-B61A-D86A111827CB}"/>
    <dgm:cxn modelId="{C286DF9C-3510-4FB5-B33B-BCD34CF5B159}" srcId="{DBB1E9E2-54D0-492E-A5CD-D72765511CB3}" destId="{D8239432-C14E-468C-A126-B8F2197A7BAA}" srcOrd="0" destOrd="0" parTransId="{C9719356-6ADA-41F8-8A02-D8FC3A02D3DF}" sibTransId="{41EAD03F-F526-4215-88A8-DC1FFF7C4D2A}"/>
    <dgm:cxn modelId="{32085CA4-519C-474B-A00A-D2D6204ECA82}" srcId="{F8733852-A935-4364-B515-76AB3FB70604}" destId="{B67DC16B-EF35-4D65-89C6-DC03ADBC20AA}" srcOrd="0" destOrd="0" parTransId="{2DB329F6-C6C2-456E-B780-9144A33506F7}" sibTransId="{AFF74425-EAB4-4645-AEFC-DD41F6D0B65C}"/>
    <dgm:cxn modelId="{03E631A5-A2F5-4B22-8D5B-ABB83135C7F1}" type="presOf" srcId="{DBB1E9E2-54D0-492E-A5CD-D72765511CB3}" destId="{7D948F0A-893C-4E23-BF48-D4C4A60A2890}" srcOrd="0" destOrd="0" presId="urn:microsoft.com/office/officeart/2005/8/layout/hProcess6"/>
    <dgm:cxn modelId="{38FBE0A8-072D-457D-BDCE-E4C92060C65E}" type="presOf" srcId="{EB79E958-093C-47BA-B352-EBF935D7620E}" destId="{0817C587-0121-4A76-B78B-4255F19D1EF9}" srcOrd="1" destOrd="1" presId="urn:microsoft.com/office/officeart/2005/8/layout/hProcess6"/>
    <dgm:cxn modelId="{6FB4A8B2-6BEC-432D-8298-B04008C48082}" type="presOf" srcId="{EA43B9AC-D1A2-4BE0-903D-DDD3E0E477FC}" destId="{CEB4CE8B-890E-427B-A451-7B9BCB9F7C6E}" srcOrd="0" destOrd="0" presId="urn:microsoft.com/office/officeart/2005/8/layout/hProcess6"/>
    <dgm:cxn modelId="{A8EAC0C0-760E-4480-85C0-B646DBA42A4F}" type="presOf" srcId="{6D313CD5-F2B6-4140-AA41-F938728330AE}" destId="{08ABFF66-A22D-4580-83FB-89773644666F}" srcOrd="0" destOrd="0" presId="urn:microsoft.com/office/officeart/2005/8/layout/hProcess6"/>
    <dgm:cxn modelId="{A69CC7C6-99BC-47B8-9209-237AA565A652}" srcId="{F8733852-A935-4364-B515-76AB3FB70604}" destId="{B3ADFDD6-9783-472A-99D4-3FFB861C5098}" srcOrd="2" destOrd="0" parTransId="{1DD3243F-DDB0-429E-8C57-E02CAF5CE8F0}" sibTransId="{54787479-7BE4-4D58-9095-F1C8A266AE01}"/>
    <dgm:cxn modelId="{39A078D4-BAD7-46CE-B1FC-68F383915DE0}" type="presOf" srcId="{A47A30D1-9579-4C5C-AFEA-4F28A6CDD413}" destId="{FF553D89-C4BD-4E16-9A19-2D8E62E12279}" srcOrd="1" destOrd="1" presId="urn:microsoft.com/office/officeart/2005/8/layout/hProcess6"/>
    <dgm:cxn modelId="{5AC7AFD8-D1DC-4BCF-87F0-D7D4F7C3DABA}" srcId="{B67DC16B-EF35-4D65-89C6-DC03ADBC20AA}" destId="{6D313CD5-F2B6-4140-AA41-F938728330AE}" srcOrd="0" destOrd="0" parTransId="{9EEF2A96-FE55-404E-8278-D04EFCA42BAE}" sibTransId="{2064447E-AE3D-48E3-8A20-D45347F1BA08}"/>
    <dgm:cxn modelId="{0DB7A3DB-0ED2-434C-9CB6-241E44D20CBF}" type="presOf" srcId="{D8239432-C14E-468C-A126-B8F2197A7BAA}" destId="{FF553D89-C4BD-4E16-9A19-2D8E62E12279}" srcOrd="1" destOrd="0" presId="urn:microsoft.com/office/officeart/2005/8/layout/hProcess6"/>
    <dgm:cxn modelId="{ADD6FADE-78B0-4EA2-B208-28EA08AC2B1F}" type="presOf" srcId="{4D426B7B-511A-46FF-9A81-E31B64651050}" destId="{D0E89D03-5614-47D9-8071-198866EBBC1E}" srcOrd="0" destOrd="2" presId="urn:microsoft.com/office/officeart/2005/8/layout/hProcess6"/>
    <dgm:cxn modelId="{A52024EF-0FAE-49B5-A426-0C4076EF1A01}" type="presOf" srcId="{D8239432-C14E-468C-A126-B8F2197A7BAA}" destId="{D0E89D03-5614-47D9-8071-198866EBBC1E}" srcOrd="0" destOrd="0" presId="urn:microsoft.com/office/officeart/2005/8/layout/hProcess6"/>
    <dgm:cxn modelId="{278C05FC-CEA7-4424-9FCD-5D52C00B7C11}" srcId="{F8733852-A935-4364-B515-76AB3FB70604}" destId="{DBB1E9E2-54D0-492E-A5CD-D72765511CB3}" srcOrd="1" destOrd="0" parTransId="{3519FF79-BF50-4A49-926A-FBFB33BA265F}" sibTransId="{349974AD-6143-4D75-A2C3-36BF6BBD8F19}"/>
    <dgm:cxn modelId="{3AFFB9FC-F239-434D-87CE-6700D7F1F7F4}" type="presOf" srcId="{B67DC16B-EF35-4D65-89C6-DC03ADBC20AA}" destId="{54143F90-5DA0-438C-B1B6-69DEBDEDD35D}" srcOrd="0" destOrd="0" presId="urn:microsoft.com/office/officeart/2005/8/layout/hProcess6"/>
    <dgm:cxn modelId="{BA5A9567-05EF-478C-9A4B-611B91F02581}" type="presParOf" srcId="{74ED24D3-0EAD-4D0E-8A96-34EDC1920193}" destId="{DFC87502-035E-4C39-975A-A4017037E9D4}" srcOrd="0" destOrd="0" presId="urn:microsoft.com/office/officeart/2005/8/layout/hProcess6"/>
    <dgm:cxn modelId="{00B7D64D-F600-4958-A78C-A1C7A92F8183}" type="presParOf" srcId="{DFC87502-035E-4C39-975A-A4017037E9D4}" destId="{EDB24980-89EB-40F5-B10C-E2665E794E4F}" srcOrd="0" destOrd="0" presId="urn:microsoft.com/office/officeart/2005/8/layout/hProcess6"/>
    <dgm:cxn modelId="{1908D5E3-002B-41F4-94F2-85709C61433C}" type="presParOf" srcId="{DFC87502-035E-4C39-975A-A4017037E9D4}" destId="{08ABFF66-A22D-4580-83FB-89773644666F}" srcOrd="1" destOrd="0" presId="urn:microsoft.com/office/officeart/2005/8/layout/hProcess6"/>
    <dgm:cxn modelId="{55DEC23E-8F58-4FF7-AFD1-7727BF9C29AB}" type="presParOf" srcId="{DFC87502-035E-4C39-975A-A4017037E9D4}" destId="{A5B9B1F4-6281-45D1-950F-699227C7307C}" srcOrd="2" destOrd="0" presId="urn:microsoft.com/office/officeart/2005/8/layout/hProcess6"/>
    <dgm:cxn modelId="{B276A7BE-9E23-4C7A-8D66-27C88FEC1AF1}" type="presParOf" srcId="{DFC87502-035E-4C39-975A-A4017037E9D4}" destId="{54143F90-5DA0-438C-B1B6-69DEBDEDD35D}" srcOrd="3" destOrd="0" presId="urn:microsoft.com/office/officeart/2005/8/layout/hProcess6"/>
    <dgm:cxn modelId="{AE6CCBBF-A009-4B32-9941-A8DDDAB92C38}" type="presParOf" srcId="{74ED24D3-0EAD-4D0E-8A96-34EDC1920193}" destId="{3D01D009-31BF-49C6-AB89-BBE6EE8E90C3}" srcOrd="1" destOrd="0" presId="urn:microsoft.com/office/officeart/2005/8/layout/hProcess6"/>
    <dgm:cxn modelId="{866025B8-C3DA-4B0E-863E-149D5F11B447}" type="presParOf" srcId="{74ED24D3-0EAD-4D0E-8A96-34EDC1920193}" destId="{649901FE-7943-4B97-A4AC-37C99A0EBB00}" srcOrd="2" destOrd="0" presId="urn:microsoft.com/office/officeart/2005/8/layout/hProcess6"/>
    <dgm:cxn modelId="{94D89FF5-5D6E-48B4-99DB-86D75D0979E2}" type="presParOf" srcId="{649901FE-7943-4B97-A4AC-37C99A0EBB00}" destId="{DF1EA297-1F7A-4599-8ADB-7BEA5D249F8B}" srcOrd="0" destOrd="0" presId="urn:microsoft.com/office/officeart/2005/8/layout/hProcess6"/>
    <dgm:cxn modelId="{51E3C842-DF46-4E4E-9768-1CA584CB71D7}" type="presParOf" srcId="{649901FE-7943-4B97-A4AC-37C99A0EBB00}" destId="{D0E89D03-5614-47D9-8071-198866EBBC1E}" srcOrd="1" destOrd="0" presId="urn:microsoft.com/office/officeart/2005/8/layout/hProcess6"/>
    <dgm:cxn modelId="{D2BE4940-9122-4FDC-BE10-5D88250D2A80}" type="presParOf" srcId="{649901FE-7943-4B97-A4AC-37C99A0EBB00}" destId="{FF553D89-C4BD-4E16-9A19-2D8E62E12279}" srcOrd="2" destOrd="0" presId="urn:microsoft.com/office/officeart/2005/8/layout/hProcess6"/>
    <dgm:cxn modelId="{A6EA484E-9F79-4BC3-8FAF-88C60C23B3EE}" type="presParOf" srcId="{649901FE-7943-4B97-A4AC-37C99A0EBB00}" destId="{7D948F0A-893C-4E23-BF48-D4C4A60A2890}" srcOrd="3" destOrd="0" presId="urn:microsoft.com/office/officeart/2005/8/layout/hProcess6"/>
    <dgm:cxn modelId="{80448301-6315-4D15-B5DA-D25C61F5C244}" type="presParOf" srcId="{74ED24D3-0EAD-4D0E-8A96-34EDC1920193}" destId="{BE909C13-F125-4090-B831-68F4DD892768}" srcOrd="3" destOrd="0" presId="urn:microsoft.com/office/officeart/2005/8/layout/hProcess6"/>
    <dgm:cxn modelId="{BA5560C0-222C-4E95-906E-12078BBC1101}" type="presParOf" srcId="{74ED24D3-0EAD-4D0E-8A96-34EDC1920193}" destId="{6305DE75-8A3C-4C76-A4CB-FA76FCF3ED3E}" srcOrd="4" destOrd="0" presId="urn:microsoft.com/office/officeart/2005/8/layout/hProcess6"/>
    <dgm:cxn modelId="{3914DF31-C7E2-4CB1-B0BD-C55C86752A9B}" type="presParOf" srcId="{6305DE75-8A3C-4C76-A4CB-FA76FCF3ED3E}" destId="{1B092AD9-EEDF-4A68-BE49-FE41A9B9ECB1}" srcOrd="0" destOrd="0" presId="urn:microsoft.com/office/officeart/2005/8/layout/hProcess6"/>
    <dgm:cxn modelId="{E3643560-0CC2-438F-8B49-61995EFE543D}" type="presParOf" srcId="{6305DE75-8A3C-4C76-A4CB-FA76FCF3ED3E}" destId="{CEB4CE8B-890E-427B-A451-7B9BCB9F7C6E}" srcOrd="1" destOrd="0" presId="urn:microsoft.com/office/officeart/2005/8/layout/hProcess6"/>
    <dgm:cxn modelId="{F6C0B1F4-64D0-41B6-BC19-A3ABE556349A}" type="presParOf" srcId="{6305DE75-8A3C-4C76-A4CB-FA76FCF3ED3E}" destId="{0817C587-0121-4A76-B78B-4255F19D1EF9}" srcOrd="2" destOrd="0" presId="urn:microsoft.com/office/officeart/2005/8/layout/hProcess6"/>
    <dgm:cxn modelId="{BEF166DE-0B98-46CF-85C0-E53BDC936AB5}" type="presParOf" srcId="{6305DE75-8A3C-4C76-A4CB-FA76FCF3ED3E}" destId="{A7A76AFB-269C-47CE-A470-912D0CD58FF4}" srcOrd="3" destOrd="0" presId="urn:microsoft.com/office/officeart/2005/8/layout/hProcess6"/>
    <dgm:cxn modelId="{3A5262EC-4847-4941-A3E0-F31DA3C06FD5}" type="presParOf" srcId="{74ED24D3-0EAD-4D0E-8A96-34EDC1920193}" destId="{B3556C5A-1B4C-4AFD-99DD-CB2B3D6FC45C}" srcOrd="5" destOrd="0" presId="urn:microsoft.com/office/officeart/2005/8/layout/hProcess6"/>
    <dgm:cxn modelId="{00A3AC99-C7E8-40C5-9793-CB171951EDB9}" type="presParOf" srcId="{74ED24D3-0EAD-4D0E-8A96-34EDC1920193}" destId="{DD6F2E25-DD26-4570-ADF1-2C33206CB798}" srcOrd="6" destOrd="0" presId="urn:microsoft.com/office/officeart/2005/8/layout/hProcess6"/>
    <dgm:cxn modelId="{7B2B82B0-9BB8-400E-A406-083650D81066}" type="presParOf" srcId="{DD6F2E25-DD26-4570-ADF1-2C33206CB798}" destId="{E8EC0991-C00D-44F9-A8AF-96D50605C9BB}" srcOrd="0" destOrd="0" presId="urn:microsoft.com/office/officeart/2005/8/layout/hProcess6"/>
    <dgm:cxn modelId="{EF022049-862B-4699-A72A-A3F96FB2900C}" type="presParOf" srcId="{DD6F2E25-DD26-4570-ADF1-2C33206CB798}" destId="{798B6C53-7BF5-449C-BF44-A1370250D004}" srcOrd="1" destOrd="0" presId="urn:microsoft.com/office/officeart/2005/8/layout/hProcess6"/>
    <dgm:cxn modelId="{055C4712-3A59-413E-ADF8-D0E236818D66}" type="presParOf" srcId="{DD6F2E25-DD26-4570-ADF1-2C33206CB798}" destId="{A1459D0A-6EAF-4C4B-AF3A-49CEB6D55470}" srcOrd="2" destOrd="0" presId="urn:microsoft.com/office/officeart/2005/8/layout/hProcess6"/>
    <dgm:cxn modelId="{829A5D12-BC0D-4F9F-9B47-BEBFCDA83BDA}" type="presParOf" srcId="{DD6F2E25-DD26-4570-ADF1-2C33206CB798}" destId="{32D9BD3E-FDD3-4B65-A03A-93C083987507}"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B2A4B-CEFE-4836-8E18-EAE7B64C65E1}">
      <dsp:nvSpPr>
        <dsp:cNvPr id="0" name=""/>
        <dsp:cNvSpPr/>
      </dsp:nvSpPr>
      <dsp:spPr>
        <a:xfrm>
          <a:off x="5215" y="89553"/>
          <a:ext cx="1559000" cy="14506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latin typeface="PT Serif" panose="020B0604020202020204" charset="0"/>
            </a:rPr>
            <a:t>Hacer una simulación del modelo </a:t>
          </a:r>
          <a:r>
            <a:rPr lang="es-ES" sz="1200" b="1" kern="1200" dirty="0">
              <a:solidFill>
                <a:srgbClr val="FFC000"/>
              </a:solidFill>
              <a:latin typeface="PT Serif" panose="020B0604020202020204" charset="0"/>
            </a:rPr>
            <a:t>microscópico</a:t>
          </a:r>
          <a:r>
            <a:rPr lang="es-ES" sz="1200" kern="1200" dirty="0">
              <a:latin typeface="PT Serif" panose="020B0604020202020204" charset="0"/>
            </a:rPr>
            <a:t> con parámetros conocidos</a:t>
          </a:r>
          <a:endParaRPr lang="es-ES" sz="1200" kern="1200" dirty="0"/>
        </a:p>
      </dsp:txBody>
      <dsp:txXfrm>
        <a:off x="47702" y="132040"/>
        <a:ext cx="1474026" cy="1365627"/>
      </dsp:txXfrm>
    </dsp:sp>
    <dsp:sp modelId="{FA880492-BD12-4263-8C6C-877EFEC88F71}">
      <dsp:nvSpPr>
        <dsp:cNvPr id="0" name=""/>
        <dsp:cNvSpPr/>
      </dsp:nvSpPr>
      <dsp:spPr>
        <a:xfrm>
          <a:off x="1720116" y="621537"/>
          <a:ext cx="330508" cy="386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ES" sz="1000" kern="1200"/>
        </a:p>
      </dsp:txBody>
      <dsp:txXfrm>
        <a:off x="1720116" y="698863"/>
        <a:ext cx="231356" cy="231980"/>
      </dsp:txXfrm>
    </dsp:sp>
    <dsp:sp modelId="{A2B6CEF4-8DBD-47B3-861F-A22B35A39561}">
      <dsp:nvSpPr>
        <dsp:cNvPr id="0" name=""/>
        <dsp:cNvSpPr/>
      </dsp:nvSpPr>
      <dsp:spPr>
        <a:xfrm>
          <a:off x="2187817" y="89553"/>
          <a:ext cx="1559000" cy="14506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latin typeface="PT Serif" panose="020B0604020202020204" charset="0"/>
            </a:rPr>
            <a:t>Extraer información sobre la simulación</a:t>
          </a:r>
          <a:endParaRPr lang="es-ES" sz="1200" kern="1200" dirty="0"/>
        </a:p>
      </dsp:txBody>
      <dsp:txXfrm>
        <a:off x="2230304" y="132040"/>
        <a:ext cx="1474026" cy="1365627"/>
      </dsp:txXfrm>
    </dsp:sp>
    <dsp:sp modelId="{F35FE806-2805-4067-ACC8-BAF90F155B11}">
      <dsp:nvSpPr>
        <dsp:cNvPr id="0" name=""/>
        <dsp:cNvSpPr/>
      </dsp:nvSpPr>
      <dsp:spPr>
        <a:xfrm>
          <a:off x="3902717" y="621537"/>
          <a:ext cx="330508" cy="386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ES" sz="1000" kern="1200"/>
        </a:p>
      </dsp:txBody>
      <dsp:txXfrm>
        <a:off x="3902717" y="698863"/>
        <a:ext cx="231356" cy="231980"/>
      </dsp:txXfrm>
    </dsp:sp>
    <dsp:sp modelId="{5056EF80-9E00-4501-BDAC-B96A2786F8B6}">
      <dsp:nvSpPr>
        <dsp:cNvPr id="0" name=""/>
        <dsp:cNvSpPr/>
      </dsp:nvSpPr>
      <dsp:spPr>
        <a:xfrm>
          <a:off x="4370418" y="89553"/>
          <a:ext cx="1559000" cy="14506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latin typeface="PT Serif" panose="020B0604020202020204" charset="0"/>
            </a:rPr>
            <a:t>Predecir los valores de los </a:t>
          </a:r>
          <a:r>
            <a:rPr lang="es-ES" sz="1200" b="1" kern="1200" dirty="0">
              <a:solidFill>
                <a:srgbClr val="FFC000"/>
              </a:solidFill>
              <a:latin typeface="PT Serif" panose="020B0604020202020204" charset="0"/>
            </a:rPr>
            <a:t>parámetros del modelo macroscópico </a:t>
          </a:r>
          <a:r>
            <a:rPr lang="es-ES" sz="1200" kern="1200" dirty="0">
              <a:latin typeface="PT Serif" panose="020B0604020202020204" charset="0"/>
            </a:rPr>
            <a:t>necesarios para obtener una respuesta análoga</a:t>
          </a:r>
          <a:endParaRPr lang="es-ES" sz="1200" kern="1200" dirty="0"/>
        </a:p>
      </dsp:txBody>
      <dsp:txXfrm>
        <a:off x="4412905" y="132040"/>
        <a:ext cx="1474026" cy="1365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ABFF66-A22D-4580-83FB-89773644666F}">
      <dsp:nvSpPr>
        <dsp:cNvPr id="0" name=""/>
        <dsp:cNvSpPr/>
      </dsp:nvSpPr>
      <dsp:spPr>
        <a:xfrm>
          <a:off x="375035"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57150" lvl="1" indent="-57150" algn="l" defTabSz="355600">
            <a:lnSpc>
              <a:spcPct val="90000"/>
            </a:lnSpc>
            <a:spcBef>
              <a:spcPct val="0"/>
            </a:spcBef>
            <a:spcAft>
              <a:spcPct val="15000"/>
            </a:spcAft>
            <a:buChar char="•"/>
          </a:pPr>
          <a:r>
            <a:rPr lang="es-ES" sz="800" kern="1200" dirty="0"/>
            <a:t>Entradas</a:t>
          </a:r>
        </a:p>
        <a:p>
          <a:pPr marL="57150" lvl="1" indent="-57150" algn="l" defTabSz="355600">
            <a:lnSpc>
              <a:spcPct val="90000"/>
            </a:lnSpc>
            <a:spcBef>
              <a:spcPct val="0"/>
            </a:spcBef>
            <a:spcAft>
              <a:spcPct val="15000"/>
            </a:spcAft>
            <a:buChar char="•"/>
          </a:pPr>
          <a:r>
            <a:rPr lang="es-ES" sz="800" kern="1200" dirty="0"/>
            <a:t>Salidas</a:t>
          </a:r>
        </a:p>
      </dsp:txBody>
      <dsp:txXfrm>
        <a:off x="746213" y="537238"/>
        <a:ext cx="723796" cy="908476"/>
      </dsp:txXfrm>
    </dsp:sp>
    <dsp:sp modelId="{54143F90-5DA0-438C-B1B6-69DEBDEDD35D}">
      <dsp:nvSpPr>
        <dsp:cNvPr id="0" name=""/>
        <dsp:cNvSpPr/>
      </dsp:nvSpPr>
      <dsp:spPr>
        <a:xfrm>
          <a:off x="3858"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Estructura</a:t>
          </a:r>
        </a:p>
      </dsp:txBody>
      <dsp:txXfrm>
        <a:off x="112573" y="729014"/>
        <a:ext cx="524924" cy="524924"/>
      </dsp:txXfrm>
    </dsp:sp>
    <dsp:sp modelId="{D0E89D03-5614-47D9-8071-198866EBBC1E}">
      <dsp:nvSpPr>
        <dsp:cNvPr id="0" name=""/>
        <dsp:cNvSpPr/>
      </dsp:nvSpPr>
      <dsp:spPr>
        <a:xfrm>
          <a:off x="2323716"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57150" lvl="1" indent="-57150" algn="l" defTabSz="355600">
            <a:lnSpc>
              <a:spcPct val="90000"/>
            </a:lnSpc>
            <a:spcBef>
              <a:spcPct val="0"/>
            </a:spcBef>
            <a:spcAft>
              <a:spcPct val="15000"/>
            </a:spcAft>
            <a:buChar char="•"/>
          </a:pPr>
          <a:r>
            <a:rPr lang="es-ES" sz="800" kern="1200" dirty="0"/>
            <a:t>70% </a:t>
          </a:r>
          <a:r>
            <a:rPr lang="es-ES" sz="800" kern="1200" dirty="0" err="1"/>
            <a:t>trainig</a:t>
          </a:r>
          <a:endParaRPr lang="es-ES" sz="800" kern="1200" dirty="0"/>
        </a:p>
        <a:p>
          <a:pPr marL="57150" lvl="1" indent="-57150" algn="l" defTabSz="355600">
            <a:lnSpc>
              <a:spcPct val="90000"/>
            </a:lnSpc>
            <a:spcBef>
              <a:spcPct val="0"/>
            </a:spcBef>
            <a:spcAft>
              <a:spcPct val="15000"/>
            </a:spcAft>
            <a:buChar char="•"/>
          </a:pPr>
          <a:r>
            <a:rPr lang="es-ES" sz="800" kern="1200" dirty="0"/>
            <a:t>30% test</a:t>
          </a:r>
        </a:p>
        <a:p>
          <a:pPr marL="57150" lvl="1" indent="-57150" algn="l" defTabSz="355600">
            <a:lnSpc>
              <a:spcPct val="90000"/>
            </a:lnSpc>
            <a:spcBef>
              <a:spcPct val="0"/>
            </a:spcBef>
            <a:spcAft>
              <a:spcPct val="15000"/>
            </a:spcAft>
            <a:buChar char="•"/>
          </a:pPr>
          <a:r>
            <a:rPr lang="es-ES" sz="800" kern="1200" dirty="0"/>
            <a:t>1587 casos de intolerancia</a:t>
          </a:r>
        </a:p>
      </dsp:txBody>
      <dsp:txXfrm>
        <a:off x="2694894" y="537238"/>
        <a:ext cx="723796" cy="908476"/>
      </dsp:txXfrm>
    </dsp:sp>
    <dsp:sp modelId="{7D948F0A-893C-4E23-BF48-D4C4A60A2890}">
      <dsp:nvSpPr>
        <dsp:cNvPr id="0" name=""/>
        <dsp:cNvSpPr/>
      </dsp:nvSpPr>
      <dsp:spPr>
        <a:xfrm>
          <a:off x="1952539"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Datos</a:t>
          </a:r>
        </a:p>
      </dsp:txBody>
      <dsp:txXfrm>
        <a:off x="2061254" y="729014"/>
        <a:ext cx="524924" cy="524924"/>
      </dsp:txXfrm>
    </dsp:sp>
    <dsp:sp modelId="{CEB4CE8B-890E-427B-A451-7B9BCB9F7C6E}">
      <dsp:nvSpPr>
        <dsp:cNvPr id="0" name=""/>
        <dsp:cNvSpPr/>
      </dsp:nvSpPr>
      <dsp:spPr>
        <a:xfrm>
          <a:off x="4272398"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57150" lvl="1" indent="-57150" algn="l" defTabSz="355600">
            <a:lnSpc>
              <a:spcPct val="90000"/>
            </a:lnSpc>
            <a:spcBef>
              <a:spcPct val="0"/>
            </a:spcBef>
            <a:spcAft>
              <a:spcPct val="15000"/>
            </a:spcAft>
            <a:buChar char="•"/>
          </a:pPr>
          <a:r>
            <a:rPr lang="es-ES" sz="800" kern="1200" dirty="0"/>
            <a:t>Ajuste de parámetros</a:t>
          </a:r>
        </a:p>
        <a:p>
          <a:pPr marL="57150" lvl="1" indent="-57150" algn="l" defTabSz="355600">
            <a:lnSpc>
              <a:spcPct val="90000"/>
            </a:lnSpc>
            <a:spcBef>
              <a:spcPct val="0"/>
            </a:spcBef>
            <a:spcAft>
              <a:spcPct val="15000"/>
            </a:spcAft>
            <a:buChar char="•"/>
          </a:pPr>
          <a:r>
            <a:rPr lang="es-ES" sz="800" kern="1200" dirty="0" err="1"/>
            <a:t>Loss</a:t>
          </a:r>
          <a:r>
            <a:rPr lang="es-ES" sz="800" kern="1200" dirty="0"/>
            <a:t> y </a:t>
          </a:r>
          <a:r>
            <a:rPr lang="es-ES" sz="800" kern="1200" dirty="0" err="1"/>
            <a:t>accuracy</a:t>
          </a:r>
          <a:endParaRPr lang="es-ES" sz="800" kern="1200" dirty="0"/>
        </a:p>
      </dsp:txBody>
      <dsp:txXfrm>
        <a:off x="4643575" y="537238"/>
        <a:ext cx="723796" cy="908476"/>
      </dsp:txXfrm>
    </dsp:sp>
    <dsp:sp modelId="{A7A76AFB-269C-47CE-A470-912D0CD58FF4}">
      <dsp:nvSpPr>
        <dsp:cNvPr id="0" name=""/>
        <dsp:cNvSpPr/>
      </dsp:nvSpPr>
      <dsp:spPr>
        <a:xfrm>
          <a:off x="3901220"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Evaluación</a:t>
          </a:r>
        </a:p>
      </dsp:txBody>
      <dsp:txXfrm>
        <a:off x="4009935" y="729014"/>
        <a:ext cx="524924" cy="524924"/>
      </dsp:txXfrm>
    </dsp:sp>
    <dsp:sp modelId="{798B6C53-7BF5-449C-BF44-A1370250D004}">
      <dsp:nvSpPr>
        <dsp:cNvPr id="0" name=""/>
        <dsp:cNvSpPr/>
      </dsp:nvSpPr>
      <dsp:spPr>
        <a:xfrm>
          <a:off x="6221079"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0" lvl="0" indent="0" algn="ctr" defTabSz="355600">
            <a:lnSpc>
              <a:spcPct val="90000"/>
            </a:lnSpc>
            <a:spcBef>
              <a:spcPct val="0"/>
            </a:spcBef>
            <a:spcAft>
              <a:spcPct val="35000"/>
            </a:spcAft>
            <a:buNone/>
          </a:pPr>
          <a:r>
            <a:rPr lang="es-ES" sz="800" kern="1200" dirty="0"/>
            <a:t>Comprobación de los resultados</a:t>
          </a:r>
        </a:p>
      </dsp:txBody>
      <dsp:txXfrm>
        <a:off x="6592256" y="537238"/>
        <a:ext cx="723796" cy="908476"/>
      </dsp:txXfrm>
    </dsp:sp>
    <dsp:sp modelId="{32D9BD3E-FDD3-4B65-A03A-93C083987507}">
      <dsp:nvSpPr>
        <dsp:cNvPr id="0" name=""/>
        <dsp:cNvSpPr/>
      </dsp:nvSpPr>
      <dsp:spPr>
        <a:xfrm>
          <a:off x="5849901"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Ejecución con datos nuevos</a:t>
          </a:r>
        </a:p>
      </dsp:txBody>
      <dsp:txXfrm>
        <a:off x="5958616" y="729014"/>
        <a:ext cx="524924" cy="5249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b="0" i="0" u="none" strike="noStrike" cap="none" dirty="0">
                <a:solidFill>
                  <a:srgbClr val="000000"/>
                </a:solidFill>
                <a:effectLst/>
                <a:latin typeface="Arial"/>
                <a:ea typeface="Arial"/>
                <a:cs typeface="Arial"/>
                <a:sym typeface="Arial"/>
              </a:rPr>
              <a:t>A continuación, veremos cómo se ha implementado el modelo y varios ejemplos de ejecución.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29582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Para las simulaciones se ha optado por una versión simplificada del modelo, donde el número de receptores es 2. Es decir, suponemos que hay dos tipos de receptores en la membrana de las células T: p (de proliferación) y d (de muerte) que controlan la evolución de los inhibidores de ciclo (Rb) y apoptosis (Bcl-2), respectivamente.</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Las células T efectoras y de memoria constituyen poblaciones distintas, pues las ecuaciones que determinan su comportamiento son diferentes. Para el caso de las células T de memoria hay que tener en cuenta que este tipo de células no muere durante la contracción clonal, lo que implica d=0, nos centramos solamente en el inhibidor del ciclo celular y no en el de muerte.</a:t>
            </a:r>
          </a:p>
          <a:p>
            <a:endParaRPr lang="es-ES" dirty="0"/>
          </a:p>
        </p:txBody>
      </p:sp>
    </p:spTree>
    <p:extLst>
      <p:ext uri="{BB962C8B-B14F-4D97-AF65-F5344CB8AC3E}">
        <p14:creationId xmlns:p14="http://schemas.microsoft.com/office/powerpoint/2010/main" val="2617763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lvl="0"/>
            <a:r>
              <a:rPr lang="es-ES" sz="1100" b="0" i="0" u="none" strike="noStrike" cap="none" dirty="0">
                <a:solidFill>
                  <a:srgbClr val="000000"/>
                </a:solidFill>
                <a:effectLst/>
                <a:latin typeface="Arial"/>
                <a:ea typeface="Arial"/>
                <a:cs typeface="Arial"/>
                <a:sym typeface="Arial"/>
              </a:rPr>
              <a:t>Comenzamos la simulación en un tiempo inicial t = 0 y acabamos en un tiempo final </a:t>
            </a:r>
            <a:r>
              <a:rPr lang="es-ES" sz="1100" b="0" i="0" u="none" strike="noStrike" cap="none" dirty="0" err="1">
                <a:solidFill>
                  <a:srgbClr val="000000"/>
                </a:solidFill>
                <a:effectLst/>
                <a:latin typeface="Arial"/>
                <a:ea typeface="Arial"/>
                <a:cs typeface="Arial"/>
                <a:sym typeface="Arial"/>
              </a:rPr>
              <a:t>Tfinal</a:t>
            </a:r>
            <a:r>
              <a:rPr lang="es-ES" sz="1100" b="0" i="0" u="none" strike="noStrike" cap="none" dirty="0">
                <a:solidFill>
                  <a:srgbClr val="000000"/>
                </a:solidFill>
                <a:effectLst/>
                <a:latin typeface="Arial"/>
                <a:ea typeface="Arial"/>
                <a:cs typeface="Arial"/>
                <a:sym typeface="Arial"/>
              </a:rPr>
              <a:t> configurable.</a:t>
            </a:r>
          </a:p>
          <a:p>
            <a:pPr lvl="0"/>
            <a:r>
              <a:rPr lang="es-ES" sz="1100" b="0" i="0" u="none" strike="noStrike" cap="none" dirty="0">
                <a:solidFill>
                  <a:srgbClr val="000000"/>
                </a:solidFill>
                <a:effectLst/>
                <a:latin typeface="Arial"/>
                <a:ea typeface="Arial"/>
                <a:cs typeface="Arial"/>
                <a:sym typeface="Arial"/>
              </a:rPr>
              <a:t>Para cada tiempo t, se calcula la cantidad de patógeno disponible, Y .</a:t>
            </a:r>
          </a:p>
          <a:p>
            <a:pPr lvl="0"/>
            <a:r>
              <a:rPr lang="es-ES" sz="1100" b="0" i="0" u="none" strike="noStrike" cap="none" dirty="0">
                <a:solidFill>
                  <a:srgbClr val="000000"/>
                </a:solidFill>
                <a:effectLst/>
                <a:latin typeface="Arial"/>
                <a:ea typeface="Arial"/>
                <a:cs typeface="Arial"/>
                <a:sym typeface="Arial"/>
              </a:rPr>
              <a:t>En función de Y , y para cada célula T de la población, se calcula la cantidad de patógeno que está a su alcance y se resuelve el sistema de ecuaciones correspondiente para conocer la cantidad de Rb (c) y Bcl-2 (a) activa en ese instante. En función de esto se desencadena la división celular, si c = 0, o el suicidio de la célula, si a = 0.</a:t>
            </a:r>
            <a:br>
              <a:rPr lang="es-ES" sz="1100" b="0" i="0" u="none" strike="noStrike" cap="none" dirty="0">
                <a:solidFill>
                  <a:srgbClr val="000000"/>
                </a:solidFill>
                <a:effectLst/>
                <a:latin typeface="Arial"/>
                <a:ea typeface="Arial"/>
                <a:cs typeface="Arial"/>
                <a:sym typeface="Arial"/>
              </a:rPr>
            </a:br>
            <a:r>
              <a:rPr lang="es-ES" sz="1100" b="0" i="0" u="none" strike="noStrike" cap="none">
                <a:solidFill>
                  <a:srgbClr val="000000"/>
                </a:solidFill>
                <a:effectLst/>
                <a:latin typeface="Arial"/>
                <a:ea typeface="Arial"/>
                <a:cs typeface="Arial"/>
                <a:sym typeface="Arial"/>
              </a:rPr>
              <a:t>En otro caso la célula seguirá en fase de decisión y volverá a calcular a y c en la siguiente iteración en base a la cantidad obtenida en la actual.</a:t>
            </a:r>
          </a:p>
        </p:txBody>
      </p:sp>
    </p:spTree>
    <p:extLst>
      <p:ext uri="{BB962C8B-B14F-4D97-AF65-F5344CB8AC3E}">
        <p14:creationId xmlns:p14="http://schemas.microsoft.com/office/powerpoint/2010/main" val="2475791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Se entiende como situación de intolerancia al patógeno aquella en la que las </a:t>
            </a:r>
            <a:r>
              <a:rPr lang="es-ES" sz="1100" b="0" i="0" u="none" strike="noStrike" cap="none" dirty="0" err="1">
                <a:solidFill>
                  <a:srgbClr val="000000"/>
                </a:solidFill>
                <a:effectLst/>
                <a:latin typeface="Arial"/>
                <a:ea typeface="Arial"/>
                <a:cs typeface="Arial"/>
                <a:sym typeface="Arial"/>
              </a:rPr>
              <a:t>célulasT</a:t>
            </a:r>
            <a:r>
              <a:rPr lang="es-ES" sz="1100" b="0" i="0" u="none" strike="noStrike" cap="none" dirty="0">
                <a:solidFill>
                  <a:srgbClr val="000000"/>
                </a:solidFill>
                <a:effectLst/>
                <a:latin typeface="Arial"/>
                <a:ea typeface="Arial"/>
                <a:cs typeface="Arial"/>
                <a:sym typeface="Arial"/>
              </a:rPr>
              <a:t> son capaces de controlar la infección y eliminar por completo al agente infeccioso.</a:t>
            </a:r>
          </a:p>
          <a:p>
            <a:r>
              <a:rPr lang="es-ES" sz="1100" b="0" i="0" u="none" strike="noStrike" cap="none" dirty="0">
                <a:solidFill>
                  <a:srgbClr val="000000"/>
                </a:solidFill>
                <a:effectLst/>
                <a:latin typeface="Arial"/>
                <a:ea typeface="Arial"/>
                <a:cs typeface="Arial"/>
                <a:sym typeface="Arial"/>
              </a:rPr>
              <a:t>En la primera figura se puede observar que el patógeno, representado con una línea roja, crece rápidamente. Una vez que las células T son conscientes de la rápida proliferación de un agente no deseado, su número comienza a crecer. Sin embargo, esto se produce con cierto retraso tras la aparición del patógeno. Lo que estamos describiendo es la conocida expansión clonal.</a:t>
            </a:r>
          </a:p>
          <a:p>
            <a:r>
              <a:rPr lang="es-ES" sz="1100" b="0" i="0" u="none" strike="noStrike" cap="none" dirty="0">
                <a:solidFill>
                  <a:srgbClr val="000000"/>
                </a:solidFill>
                <a:effectLst/>
                <a:latin typeface="Arial"/>
                <a:ea typeface="Arial"/>
                <a:cs typeface="Arial"/>
                <a:sym typeface="Arial"/>
              </a:rPr>
              <a:t>Debido a que los receptores de proliferación, p, autorregulan los receptores de muerte, d, se observa cómo, tras el aumento en el número de células T, le sigue la contracción clonal, restaurando así los niveles de población.</a:t>
            </a:r>
          </a:p>
          <a:p>
            <a:r>
              <a:rPr lang="es-ES" sz="1100" b="0" i="0" u="none" strike="noStrike" cap="none" dirty="0">
                <a:solidFill>
                  <a:srgbClr val="000000"/>
                </a:solidFill>
                <a:effectLst/>
                <a:latin typeface="Arial"/>
                <a:ea typeface="Arial"/>
                <a:cs typeface="Arial"/>
                <a:sym typeface="Arial"/>
              </a:rPr>
              <a:t>En cuanto a las células T de memoria vemos como su población queda reducida a un 5 - 10% de la población de células T.</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Como se puede ver en la Figura de la derecha, en este caso las células T no consiguen erradicar la infección.  Las células T comienzan la expansión clonal como respuesta a la presencia de patógeno. Este aumento de población inmune hace que la población del patógeno se vea afectada rápidamente, pues en este caso su tasa de reproducción es más baja. Es entonces cuando las células inmunes perciben que el patógeno ha sido eliminado con éxito y comienzan la contracción clonal, haciendo que su población decaiga hasta desaparecer (recordemos que los receptores de muerte (d) no inducen la formación de receptores de proliferación (p)). </a:t>
            </a:r>
          </a:p>
          <a:p>
            <a:endParaRPr lang="es-ES" dirty="0"/>
          </a:p>
        </p:txBody>
      </p:sp>
    </p:spTree>
    <p:extLst>
      <p:ext uri="{BB962C8B-B14F-4D97-AF65-F5344CB8AC3E}">
        <p14:creationId xmlns:p14="http://schemas.microsoft.com/office/powerpoint/2010/main" val="3728936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Ahora veremos cómo se comportan distintas poblaciones de células T efectoras frente a un mismo patógeno, cuando presentan afinidades dispares al agente infeccioso. </a:t>
            </a:r>
          </a:p>
          <a:p>
            <a:r>
              <a:rPr lang="es-ES" sz="1100" b="0" i="0" u="none" strike="noStrike" cap="none" dirty="0">
                <a:solidFill>
                  <a:srgbClr val="000000"/>
                </a:solidFill>
                <a:effectLst/>
                <a:latin typeface="Arial"/>
                <a:ea typeface="Arial"/>
                <a:cs typeface="Arial"/>
                <a:sym typeface="Arial"/>
              </a:rPr>
              <a:t>La diferencia en cuanto a expansión es considerable, la población más afín al patógeno es la que se reproduce a mayor velocidad.</a:t>
            </a:r>
          </a:p>
          <a:p>
            <a:r>
              <a:rPr lang="es-ES" sz="1100" b="0" i="0" u="none" strike="noStrike" cap="none" dirty="0">
                <a:solidFill>
                  <a:srgbClr val="000000"/>
                </a:solidFill>
                <a:effectLst/>
                <a:latin typeface="Arial"/>
                <a:ea typeface="Arial"/>
                <a:cs typeface="Arial"/>
                <a:sym typeface="Arial"/>
              </a:rPr>
              <a:t>Pero... ¿qué pasaría si esta población inmunodominante desapareciera? Las poblaciones subdominantes se expanden más que antes para suplir la ausencia de la inmunodominante y controlar la infección. No debemos olvidar que la afinidad que tienen estas poblaciones al patógeno es menor y esto hace que este pueda crecer más en el mismo periodo de tiempo.</a:t>
            </a:r>
          </a:p>
          <a:p>
            <a:endParaRPr lang="es-ES" sz="1100" b="0" i="0" u="none" strike="noStrike" cap="none" dirty="0">
              <a:solidFill>
                <a:srgbClr val="000000"/>
              </a:solidFill>
              <a:effectLst/>
              <a:latin typeface="Arial"/>
              <a:ea typeface="Arial"/>
              <a:cs typeface="Arial"/>
              <a:sym typeface="Arial"/>
            </a:endParaRPr>
          </a:p>
          <a:p>
            <a:r>
              <a:rPr lang="es-ES" sz="1100" b="0" i="0" u="none" strike="noStrike" cap="none" baseline="0" dirty="0">
                <a:solidFill>
                  <a:srgbClr val="000000"/>
                </a:solidFill>
                <a:latin typeface="Arial"/>
                <a:ea typeface="Arial"/>
                <a:cs typeface="Arial"/>
                <a:sym typeface="Arial"/>
              </a:rPr>
              <a:t>Estas simulaciones ponen de </a:t>
            </a:r>
            <a:r>
              <a:rPr lang="es-ES" sz="1100" b="0" i="0" u="none" strike="noStrike" cap="none" baseline="0" dirty="0" err="1">
                <a:solidFill>
                  <a:srgbClr val="000000"/>
                </a:solidFill>
                <a:latin typeface="Arial"/>
                <a:ea typeface="Arial"/>
                <a:cs typeface="Arial"/>
                <a:sym typeface="Arial"/>
              </a:rPr>
              <a:t>maniesto</a:t>
            </a:r>
            <a:r>
              <a:rPr lang="es-ES" sz="1100" b="0" i="0" u="none" strike="noStrike" cap="none" baseline="0" dirty="0">
                <a:solidFill>
                  <a:srgbClr val="000000"/>
                </a:solidFill>
                <a:latin typeface="Arial"/>
                <a:ea typeface="Arial"/>
                <a:cs typeface="Arial"/>
                <a:sym typeface="Arial"/>
              </a:rPr>
              <a:t> la importancia de las células T de memoria. En una situación donde las células T efectoras no presentan una anidad al patógeno muy elevada las consecuencias pueden ser muy graves, pues la infección se alarga y las células T no son </a:t>
            </a:r>
            <a:r>
              <a:rPr lang="es-ES" sz="1100" b="0" i="0" u="none" strike="noStrike" cap="none" baseline="0" dirty="0" err="1">
                <a:solidFill>
                  <a:srgbClr val="000000"/>
                </a:solidFill>
                <a:latin typeface="Arial"/>
                <a:ea typeface="Arial"/>
                <a:cs typeface="Arial"/>
                <a:sym typeface="Arial"/>
              </a:rPr>
              <a:t>sucientemente</a:t>
            </a:r>
            <a:r>
              <a:rPr lang="es-ES" sz="1100" b="0" i="0" u="none" strike="noStrike" cap="none" baseline="0" dirty="0">
                <a:solidFill>
                  <a:srgbClr val="000000"/>
                </a:solidFill>
                <a:latin typeface="Arial"/>
                <a:ea typeface="Arial"/>
                <a:cs typeface="Arial"/>
                <a:sym typeface="Arial"/>
              </a:rPr>
              <a:t> dañinas para el agente externo. Sin embargo, si contamos con células T de memoria que guardan información relevante para combatir a ese agente, nuestro organismo se encontrará en una situación más segura, ya que se podrá actuar más rápidamente con células que disponen de alta anidad con el patógeno y desencadenarán, por tanto, un ataque mucho más efectivo.</a:t>
            </a:r>
            <a:endParaRPr lang="es-ES" sz="1100" b="0" i="0" u="none" strike="noStrike" cap="none" dirty="0">
              <a:solidFill>
                <a:srgbClr val="000000"/>
              </a:solidFill>
              <a:effectLst/>
              <a:latin typeface="Arial"/>
              <a:ea typeface="Arial"/>
              <a:cs typeface="Arial"/>
              <a:sym typeface="Arial"/>
            </a:endParaRPr>
          </a:p>
          <a:p>
            <a:pPr marL="139700" indent="0">
              <a:buNone/>
            </a:pPr>
            <a:endParaRPr lang="es-ES" dirty="0"/>
          </a:p>
        </p:txBody>
      </p:sp>
    </p:spTree>
    <p:extLst>
      <p:ext uri="{BB962C8B-B14F-4D97-AF65-F5344CB8AC3E}">
        <p14:creationId xmlns:p14="http://schemas.microsoft.com/office/powerpoint/2010/main" val="825579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Además del modelo microscópico, en este trabajo se incluye un algoritmo de decisión a nivel poblacional.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05928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nos centraremos en dos características de la dinámica de población de las células T: </a:t>
            </a:r>
          </a:p>
          <a:p>
            <a:r>
              <a:rPr lang="es-ES" sz="1100" b="0" i="0" u="none" strike="noStrike" cap="none" dirty="0">
                <a:solidFill>
                  <a:srgbClr val="000000"/>
                </a:solidFill>
                <a:effectLst/>
                <a:latin typeface="Arial"/>
                <a:ea typeface="Arial"/>
                <a:cs typeface="Arial"/>
                <a:sym typeface="Arial"/>
              </a:rPr>
              <a:t>la elasticidad (la población se expande y se contrae, dando lugar a lo que se conoce como expansión y contracción clonal) </a:t>
            </a:r>
          </a:p>
          <a:p>
            <a:r>
              <a:rPr lang="es-ES" sz="1100" b="0" i="0" u="none" strike="noStrike" cap="none" dirty="0">
                <a:solidFill>
                  <a:srgbClr val="000000"/>
                </a:solidFill>
                <a:effectLst/>
                <a:latin typeface="Arial"/>
                <a:ea typeface="Arial"/>
                <a:cs typeface="Arial"/>
                <a:sym typeface="Arial"/>
              </a:rPr>
              <a:t>y la inercia (la contracción clonal se presenta con retraso tras la desaparición del patógeno)</a:t>
            </a:r>
          </a:p>
          <a:p>
            <a:endParaRPr lang="es-ES" dirty="0"/>
          </a:p>
        </p:txBody>
      </p:sp>
    </p:spTree>
    <p:extLst>
      <p:ext uri="{BB962C8B-B14F-4D97-AF65-F5344CB8AC3E}">
        <p14:creationId xmlns:p14="http://schemas.microsoft.com/office/powerpoint/2010/main" val="3065843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En este caso se modela la dinámica de las células T efectoras como el balance entre dos fuerzas opuestas actuando sobre la población: una fuerza por parte del antígeno causada por la presencia del patógeno y una fuerza intrínseca elástica que devuelve a la población a su estado inicial.</a:t>
            </a:r>
          </a:p>
          <a:p>
            <a:r>
              <a:rPr lang="es-ES" sz="1100" b="0" i="0" u="none" strike="noStrike" cap="none" dirty="0">
                <a:solidFill>
                  <a:srgbClr val="000000"/>
                </a:solidFill>
                <a:effectLst/>
                <a:latin typeface="Arial"/>
                <a:ea typeface="Arial"/>
                <a:cs typeface="Arial"/>
                <a:sym typeface="Arial"/>
              </a:rPr>
              <a:t>En concreto, asumiremos que la fuerza que ejerce el antígeno es proporcional al número de células del patógeno y modelaremos la elasticidad mediante la Ley de Hooke, que establece que la fuerza necesaria para restablecer el equilibrio una vez que la población ha llegado a cierto valor es proporcional a dicho valor.</a:t>
            </a:r>
          </a:p>
          <a:p>
            <a:r>
              <a:rPr lang="es-ES" sz="1100" b="0" i="0" u="none" strike="noStrike" cap="none" dirty="0">
                <a:solidFill>
                  <a:srgbClr val="000000"/>
                </a:solidFill>
                <a:effectLst/>
                <a:latin typeface="Arial"/>
                <a:ea typeface="Arial"/>
                <a:cs typeface="Arial"/>
                <a:sym typeface="Arial"/>
              </a:rPr>
              <a:t>También asumiremos que el patógeno prolifera con una ratio constante y que serán eliminados por la acción de las células T de manera proporcional a sus encuentros mutuos, al igual que en el modelo anterior.</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También puede expresarse de manera adimensional, reduciendo el número de parámetros a dos.</a:t>
            </a:r>
          </a:p>
          <a:p>
            <a:endParaRPr lang="es-ES" dirty="0"/>
          </a:p>
        </p:txBody>
      </p:sp>
    </p:spTree>
    <p:extLst>
      <p:ext uri="{BB962C8B-B14F-4D97-AF65-F5344CB8AC3E}">
        <p14:creationId xmlns:p14="http://schemas.microsoft.com/office/powerpoint/2010/main" val="3348238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b="0" i="0" u="none" strike="noStrike" cap="none" dirty="0">
                <a:solidFill>
                  <a:srgbClr val="000000"/>
                </a:solidFill>
                <a:effectLst/>
                <a:latin typeface="Arial"/>
                <a:ea typeface="Arial"/>
                <a:cs typeface="Arial"/>
                <a:sym typeface="Arial"/>
              </a:rPr>
              <a:t>A continuación, veremos algunas de las simulaciones realizadas con el modelo macroscópico</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67538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Como vemos, el comportamiento de tolerancia e intolerancia al patógeno en este caso es análogo al visto para el modelo microscópico. En ambos casos se pone de manifiesto las características de elasticidad e inercia de la población de células T. </a:t>
            </a:r>
          </a:p>
          <a:p>
            <a:pPr marL="139700" indent="0">
              <a:buNone/>
            </a:pPr>
            <a:r>
              <a:rPr lang="es-ES" sz="1100" b="0" i="0" u="none" strike="noStrike" cap="none" dirty="0">
                <a:solidFill>
                  <a:srgbClr val="000000"/>
                </a:solidFill>
                <a:effectLst/>
                <a:latin typeface="Arial"/>
                <a:ea typeface="Arial"/>
                <a:cs typeface="Arial"/>
                <a:sym typeface="Arial"/>
              </a:rPr>
              <a:t> </a:t>
            </a:r>
          </a:p>
          <a:p>
            <a:r>
              <a:rPr lang="es-ES" sz="1100" b="0" i="0" u="none" strike="noStrike" cap="none" dirty="0">
                <a:solidFill>
                  <a:srgbClr val="000000"/>
                </a:solidFill>
                <a:effectLst/>
                <a:latin typeface="Arial"/>
                <a:ea typeface="Arial"/>
                <a:cs typeface="Arial"/>
                <a:sym typeface="Arial"/>
              </a:rPr>
              <a:t>En la figura de la derecha se puede observar un comportamiento de tolerancia en el que ha tenido lugar una recaída de la infección. Tras la primera expansión clonal de las células T, le sigue la contracción clonal, sin embargo, en este caso, la tasa de reproducción del patógeno, </a:t>
            </a:r>
            <a:r>
              <a:rPr lang="es-ES" sz="1100" b="0" i="0" u="none" strike="noStrike" cap="none" dirty="0" err="1">
                <a:solidFill>
                  <a:srgbClr val="000000"/>
                </a:solidFill>
                <a:effectLst/>
                <a:latin typeface="Arial"/>
                <a:ea typeface="Arial"/>
                <a:cs typeface="Arial"/>
                <a:sym typeface="Arial"/>
              </a:rPr>
              <a:t>alpha</a:t>
            </a:r>
            <a:r>
              <a:rPr lang="es-ES" sz="1100" b="0" i="0" u="none" strike="noStrike" cap="none" dirty="0">
                <a:solidFill>
                  <a:srgbClr val="000000"/>
                </a:solidFill>
                <a:effectLst/>
                <a:latin typeface="Arial"/>
                <a:ea typeface="Arial"/>
                <a:cs typeface="Arial"/>
                <a:sym typeface="Arial"/>
              </a:rPr>
              <a:t>, y el número de células del patógeno aún existentes son suficientes para contrarrestar la fuerza elástica de las células T, k, provocando así que vuelva a aumentar la población de estas últimas, repitiendo el proceso.</a:t>
            </a:r>
          </a:p>
          <a:p>
            <a:endParaRPr lang="es-ES" dirty="0"/>
          </a:p>
        </p:txBody>
      </p:sp>
    </p:spTree>
    <p:extLst>
      <p:ext uri="{BB962C8B-B14F-4D97-AF65-F5344CB8AC3E}">
        <p14:creationId xmlns:p14="http://schemas.microsoft.com/office/powerpoint/2010/main" val="3923464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b="0" i="0" u="none" strike="noStrike" cap="none" dirty="0">
                <a:solidFill>
                  <a:srgbClr val="000000"/>
                </a:solidFill>
                <a:effectLst/>
                <a:latin typeface="Arial"/>
                <a:ea typeface="Arial"/>
                <a:cs typeface="Arial"/>
                <a:sym typeface="Arial"/>
              </a:rPr>
              <a:t>A continuación, daremos unas nociones básicas sobre los conceptos biológicos que fundamentan este trabajo.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37219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Es interesante analizar la relación que existe entre el valor de los parámetros del modelo y las regiones de intolerancia y tolerancia.</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Si dejamos uno de los dos parámetros fijos, es posible cambiar de una región a otra con tan solo modificar el otro parámetro. De hecho, de acuerdo con este modelo, patógenos (y tumores) pueden escapar de la acción de las células T por dos métodos: reduciendo el efecto de las células T, el parámetro beta, o reduciendo su tasa de proliferación, el parámetro </a:t>
            </a:r>
            <a:r>
              <a:rPr lang="es-ES" sz="1100" b="0" i="0" u="none" strike="noStrike" cap="none" dirty="0" err="1">
                <a:solidFill>
                  <a:srgbClr val="000000"/>
                </a:solidFill>
                <a:effectLst/>
                <a:latin typeface="Arial"/>
                <a:ea typeface="Arial"/>
                <a:cs typeface="Arial"/>
                <a:sym typeface="Arial"/>
              </a:rPr>
              <a:t>alpha</a:t>
            </a:r>
            <a:r>
              <a:rPr lang="es-ES" sz="1100" b="0" i="0" u="none" strike="noStrike" cap="none" dirty="0">
                <a:solidFill>
                  <a:srgbClr val="000000"/>
                </a:solidFill>
                <a:effectLst/>
                <a:latin typeface="Arial"/>
                <a:ea typeface="Arial"/>
                <a:cs typeface="Arial"/>
                <a:sym typeface="Arial"/>
              </a:rPr>
              <a:t>, </a:t>
            </a:r>
          </a:p>
          <a:p>
            <a:r>
              <a:rPr lang="es-ES" sz="1100" b="0" i="0" u="none" strike="noStrike" cap="none" dirty="0">
                <a:solidFill>
                  <a:srgbClr val="000000"/>
                </a:solidFill>
                <a:effectLst/>
                <a:latin typeface="Arial"/>
                <a:ea typeface="Arial"/>
                <a:cs typeface="Arial"/>
                <a:sym typeface="Arial"/>
              </a:rPr>
              <a:t>Una consecuencia que se puede extraer de esto es que mecanismos como la fiebre, que incrementa la tasa de proliferación del patógeno, o la inflamación, que aumenta la acción de las células T, favorecen que el patógeno sea vencido.</a:t>
            </a:r>
          </a:p>
          <a:p>
            <a:endParaRPr lang="es-ES" dirty="0"/>
          </a:p>
        </p:txBody>
      </p:sp>
    </p:spTree>
    <p:extLst>
      <p:ext uri="{BB962C8B-B14F-4D97-AF65-F5344CB8AC3E}">
        <p14:creationId xmlns:p14="http://schemas.microsoft.com/office/powerpoint/2010/main" val="14206103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64178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047978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El sistema inmune está compuesto por diversos agentes que trabajan de forma coordinada para dar una respuesta eficaz y proporcional al ataque recibido. </a:t>
            </a:r>
          </a:p>
          <a:p>
            <a:r>
              <a:rPr lang="es-ES" sz="1100" b="0" i="0" u="none" strike="noStrike" cap="none" dirty="0">
                <a:solidFill>
                  <a:srgbClr val="000000"/>
                </a:solidFill>
                <a:effectLst/>
                <a:latin typeface="Arial"/>
                <a:ea typeface="Arial"/>
                <a:cs typeface="Arial"/>
                <a:sym typeface="Arial"/>
              </a:rPr>
              <a:t>Los componentes del sistema inmune innato se encargan de defendernos cuando el agente infeccioso se encuentra en el medio extracelular, mientras que los del adaptativo comienzan a trabajar cuando el patógeno ha conseguido penetrar en las células de nuestro organismo. A lo largo de este trabajo nos centraremos en el papel que juegan las células T durante la respuesta inmune.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5893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Cuando una célula presentadora de antígeno, como el macrófago de la figura,  ha sido infectada (animación 1) transporta a la superficie celular ciertas proteínas del microorganismo infeccioso, conocidas como antígenos. Gracias a su receptor de membrana (TCR) las células T </a:t>
            </a:r>
            <a:r>
              <a:rPr lang="es-ES" sz="1100" b="0" i="1" u="none" strike="noStrike" cap="none" dirty="0" err="1">
                <a:solidFill>
                  <a:srgbClr val="000000"/>
                </a:solidFill>
                <a:effectLst/>
                <a:latin typeface="Arial"/>
                <a:ea typeface="Arial"/>
                <a:cs typeface="Arial"/>
                <a:sym typeface="Arial"/>
              </a:rPr>
              <a:t>helper</a:t>
            </a:r>
            <a:r>
              <a:rPr lang="es-ES" sz="1100" b="0" i="0" u="none" strike="noStrike" cap="none" dirty="0">
                <a:solidFill>
                  <a:srgbClr val="000000"/>
                </a:solidFill>
                <a:effectLst/>
                <a:latin typeface="Arial"/>
                <a:ea typeface="Arial"/>
                <a:cs typeface="Arial"/>
                <a:sym typeface="Arial"/>
              </a:rPr>
              <a:t> pueden reconocer aquellas células que han sido infectadas, mediante un proceso que se conoce como sinapsis inmunológica. Tras ello, este tipo de células T secretan ciertas proteínas que favorecen la proliferación de células T efectoras, que son las encargadas de eliminar a las células infectadas, una vez que se activan dejando atrás su estado naïve.</a:t>
            </a:r>
          </a:p>
          <a:p>
            <a:r>
              <a:rPr lang="es-ES" sz="1100" b="0" i="0" u="none" strike="noStrike" cap="none" dirty="0">
                <a:solidFill>
                  <a:srgbClr val="000000"/>
                </a:solidFill>
                <a:effectLst/>
                <a:latin typeface="Arial"/>
                <a:ea typeface="Arial"/>
                <a:cs typeface="Arial"/>
                <a:sym typeface="Arial"/>
              </a:rPr>
              <a:t>Una vez que las células han sido activadas, estas comienzan a proliferar masivamente (animación 2). Este proceso se conoce como expansión clonal. Cuando el patógeno ha sido vencido, la mayoría de células T mueren, restaurando así los niveles de población iniciales. Sin embargo, se mantiene un pequeño porcentaje de la población de células T de memoria. Se llaman así porque guardan información del antígeno contra el que combatieron.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10448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Aún se desconoce el mecanismo que rige la división o apoptosis de una célula T durante la respuesta inmune. Es por ello que han sido varios los modelos matemáticos que se han propuesto para intentar dar una explicación a este fenómeno. Entre ellos mencionamos algunos basados </a:t>
            </a:r>
          </a:p>
          <a:p>
            <a:pPr lvl="0"/>
            <a:r>
              <a:rPr lang="es-ES" sz="1100" b="0" i="0" u="none" strike="noStrike" cap="none" dirty="0">
                <a:solidFill>
                  <a:srgbClr val="000000"/>
                </a:solidFill>
                <a:effectLst/>
                <a:latin typeface="Arial"/>
                <a:ea typeface="Arial"/>
                <a:cs typeface="Arial"/>
                <a:sym typeface="Arial"/>
              </a:rPr>
              <a:t>En que las células T realizan un número de divisiones fijo dependiendo de la cantidad de antígeno en el momento de su activación.</a:t>
            </a:r>
          </a:p>
          <a:p>
            <a:pPr lvl="0"/>
            <a:r>
              <a:rPr lang="es-ES" sz="1100" b="0" i="0" u="none" strike="noStrike" cap="none" dirty="0">
                <a:solidFill>
                  <a:srgbClr val="000000"/>
                </a:solidFill>
                <a:effectLst/>
                <a:latin typeface="Arial"/>
                <a:ea typeface="Arial"/>
                <a:cs typeface="Arial"/>
                <a:sym typeface="Arial"/>
              </a:rPr>
              <a:t>En la competición de relojes estocásticos de división o suicido. </a:t>
            </a:r>
          </a:p>
          <a:p>
            <a:pPr lvl="0"/>
            <a:r>
              <a:rPr lang="es-ES" sz="1100" b="0" i="0" u="none" strike="noStrike" cap="none" dirty="0">
                <a:solidFill>
                  <a:srgbClr val="000000"/>
                </a:solidFill>
                <a:effectLst/>
                <a:latin typeface="Arial"/>
                <a:ea typeface="Arial"/>
                <a:cs typeface="Arial"/>
                <a:sym typeface="Arial"/>
              </a:rPr>
              <a:t>O en la concentración de moléculas inhibidoras en los alrededores de cada célula. </a:t>
            </a:r>
          </a:p>
          <a:p>
            <a:r>
              <a:rPr lang="es-ES" sz="1100" b="0" i="0" u="none" strike="noStrike" cap="none" dirty="0">
                <a:solidFill>
                  <a:srgbClr val="000000"/>
                </a:solidFill>
                <a:effectLst/>
                <a:latin typeface="Arial"/>
                <a:ea typeface="Arial"/>
                <a:cs typeface="Arial"/>
                <a:sym typeface="Arial"/>
              </a:rPr>
              <a:t>Es esta última idea la que subyace en el modelo matemático que se presenta a continuación. (mientras se dice esto se pone la siguiente transparencia)</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18711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En las transparencias que siguen veremos un algoritmo de decisión para cada célula T.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03093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Las Hipótesis sobre las que se sustenta el modelo son:</a:t>
            </a:r>
          </a:p>
          <a:p>
            <a:pPr lvl="0"/>
            <a:r>
              <a:rPr lang="es-ES" sz="1100" b="0" i="0" u="none" strike="noStrike" cap="none" dirty="0">
                <a:solidFill>
                  <a:srgbClr val="000000"/>
                </a:solidFill>
                <a:effectLst/>
                <a:latin typeface="Arial"/>
                <a:ea typeface="Arial"/>
                <a:cs typeface="Arial"/>
                <a:sym typeface="Arial"/>
              </a:rPr>
              <a:t>La cantidad de dos moléculas inhibidoras, Retinoblastoma, que inhibe el inicio del ciclo celular y, por tanto, de la división), y Linfoma de célula B-2, que inhibe el proceso de muerte celular, determina cuándo y cuánto se dividen las células T.</a:t>
            </a:r>
          </a:p>
          <a:p>
            <a:pPr lvl="0"/>
            <a:r>
              <a:rPr lang="es-ES" sz="1100" b="0" i="0" u="none" strike="noStrike" cap="none" dirty="0">
                <a:solidFill>
                  <a:srgbClr val="000000"/>
                </a:solidFill>
                <a:effectLst/>
                <a:latin typeface="Arial"/>
                <a:ea typeface="Arial"/>
                <a:cs typeface="Arial"/>
                <a:sym typeface="Arial"/>
              </a:rPr>
              <a:t>La fluctuación en la cantidad de Rb y Bcl-2 depende de unas proteínas llamadas citoquinas. El efecto que percibe una célula T depende, no solo de la cantidad de estas en el ambiente, sino también del número de receptores de membrana de la célula.</a:t>
            </a:r>
          </a:p>
          <a:p>
            <a:pPr lvl="0"/>
            <a:r>
              <a:rPr lang="es-ES" sz="1100" b="0" i="0" u="none" strike="noStrike" cap="none" dirty="0">
                <a:solidFill>
                  <a:srgbClr val="000000"/>
                </a:solidFill>
                <a:effectLst/>
                <a:latin typeface="Arial"/>
                <a:ea typeface="Arial"/>
                <a:cs typeface="Arial"/>
                <a:sym typeface="Arial"/>
              </a:rPr>
              <a:t>Cuando se dividen las células naïve, su descendencia puede diferenciarse en una célula T efectora o en una célula T de memoria. Una vez diferenciadas la división es simétrica.</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20968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Con el primer sistema ponemos de manifiesto que las concentraciones de Rb y Bcl-2, representadas por c(t) y a(t), respectivamente, dependen del número de señales TCR/antígeno</a:t>
            </a:r>
          </a:p>
          <a:p>
            <a:r>
              <a:rPr lang="es-ES" sz="1100" b="0" i="0" u="none" strike="noStrike" cap="none" dirty="0">
                <a:solidFill>
                  <a:srgbClr val="000000"/>
                </a:solidFill>
                <a:effectLst/>
                <a:latin typeface="Arial"/>
                <a:ea typeface="Arial"/>
                <a:cs typeface="Arial"/>
                <a:sym typeface="Arial"/>
              </a:rPr>
              <a:t>(</a:t>
            </a:r>
            <a:r>
              <a:rPr lang="es-ES" sz="1100" b="0" i="0" u="none" strike="noStrike" cap="none" dirty="0" err="1">
                <a:solidFill>
                  <a:srgbClr val="000000"/>
                </a:solidFill>
                <a:effectLst/>
                <a:latin typeface="Arial"/>
                <a:ea typeface="Arial"/>
                <a:cs typeface="Arial"/>
                <a:sym typeface="Arial"/>
              </a:rPr>
              <a:t>rT</a:t>
            </a:r>
            <a:r>
              <a:rPr lang="es-ES" sz="1100" b="0" i="0" u="none" strike="noStrike" cap="none" dirty="0">
                <a:solidFill>
                  <a:srgbClr val="000000"/>
                </a:solidFill>
                <a:effectLst/>
                <a:latin typeface="Arial"/>
                <a:ea typeface="Arial"/>
                <a:cs typeface="Arial"/>
                <a:sym typeface="Arial"/>
              </a:rPr>
              <a:t> ) y, del número de receptores de membrana que posea la célula en cuestión (</a:t>
            </a:r>
            <a:r>
              <a:rPr lang="es-ES" sz="1100" b="0" i="0" u="none" strike="noStrike" cap="none" dirty="0" err="1">
                <a:solidFill>
                  <a:srgbClr val="000000"/>
                </a:solidFill>
                <a:effectLst/>
                <a:latin typeface="Arial"/>
                <a:ea typeface="Arial"/>
                <a:cs typeface="Arial"/>
                <a:sym typeface="Arial"/>
              </a:rPr>
              <a:t>ri</a:t>
            </a:r>
            <a:r>
              <a:rPr lang="es-ES" sz="1100" b="0" i="0" u="none" strike="noStrike" cap="none" dirty="0">
                <a:solidFill>
                  <a:srgbClr val="000000"/>
                </a:solidFill>
                <a:effectLst/>
                <a:latin typeface="Arial"/>
                <a:ea typeface="Arial"/>
                <a:cs typeface="Arial"/>
                <a:sym typeface="Arial"/>
              </a:rPr>
              <a:t>). </a:t>
            </a:r>
          </a:p>
          <a:p>
            <a:r>
              <a:rPr lang="es-ES" sz="1100" b="0" i="0" u="none" strike="noStrike" cap="none" dirty="0">
                <a:solidFill>
                  <a:srgbClr val="000000"/>
                </a:solidFill>
                <a:effectLst/>
                <a:latin typeface="Arial"/>
                <a:ea typeface="Arial"/>
                <a:cs typeface="Arial"/>
                <a:sym typeface="Arial"/>
              </a:rPr>
              <a:t> </a:t>
            </a:r>
          </a:p>
          <a:p>
            <a:r>
              <a:rPr lang="es-ES" sz="1100" b="0" i="0" u="none" strike="noStrike" cap="none" dirty="0">
                <a:solidFill>
                  <a:srgbClr val="000000"/>
                </a:solidFill>
                <a:effectLst/>
                <a:latin typeface="Arial"/>
                <a:ea typeface="Arial"/>
                <a:cs typeface="Arial"/>
                <a:sym typeface="Arial"/>
              </a:rPr>
              <a:t>Así mismo, asumimos que los receptores de membrana involucrados en el algoritmo de decisión de las células T son independientes y tienen efectos aditivos. De acuerdo</a:t>
            </a:r>
          </a:p>
          <a:p>
            <a:r>
              <a:rPr lang="es-ES" sz="1100" b="0" i="0" u="none" strike="noStrike" cap="none" dirty="0">
                <a:solidFill>
                  <a:srgbClr val="000000"/>
                </a:solidFill>
                <a:effectLst/>
                <a:latin typeface="Arial"/>
                <a:ea typeface="Arial"/>
                <a:cs typeface="Arial"/>
                <a:sym typeface="Arial"/>
              </a:rPr>
              <a:t>con estas relaciones lineales obtenemos un modelo robusto, puesto que configuraciones similares de receptores de membrana provocan decisiones celulares similares.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76725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La primera ecuación modela la interacción del patógeno (y) con las células T (n). </a:t>
            </a:r>
          </a:p>
          <a:p>
            <a:r>
              <a:rPr lang="es-ES" sz="1100" b="0" i="0" u="none" strike="noStrike" cap="none" dirty="0">
                <a:solidFill>
                  <a:srgbClr val="000000"/>
                </a:solidFill>
                <a:effectLst/>
                <a:latin typeface="Arial"/>
                <a:ea typeface="Arial"/>
                <a:cs typeface="Arial"/>
                <a:sym typeface="Arial"/>
              </a:rPr>
              <a:t>Según esta el patógeno aumenta su población hasta que el número de células T alcanza cierto valor crítico. En ese momento, la derivada de y(t) se hace negativa y, en consecuencia, y(t) comienza a decrecer. A su vez, en ausencia de células T, el patógeno crece de manera exponencial.</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Además, asumiremos que las señales captadas por el TCR de una célula T son proporcionales al número de encuentros que tenga con el antígeno.</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Según la 3, las células T que ya se han diferenciado se dividen de manera simétrica y reparten sus receptores de membrana entre sus dos células hijas como sugiere la tercera ecuación.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60729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0000"/>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768800" y="1991813"/>
            <a:ext cx="5606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FFFFFF"/>
              </a:buClr>
              <a:buSzPts val="3600"/>
              <a:buNone/>
              <a:defRPr sz="3600">
                <a:solidFill>
                  <a:srgbClr val="FFFFFF"/>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1619700" y="2840060"/>
            <a:ext cx="59046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666666"/>
              </a:buClr>
              <a:buSzPts val="2000"/>
              <a:buFont typeface="Playfair Display"/>
              <a:buNone/>
              <a:defRPr i="1">
                <a:solidFill>
                  <a:srgbClr val="666666"/>
                </a:solidFill>
                <a:highlight>
                  <a:srgbClr val="F3F3F3"/>
                </a:highlight>
                <a:latin typeface="Playfair Display"/>
                <a:ea typeface="Playfair Display"/>
                <a:cs typeface="Playfair Display"/>
                <a:sym typeface="Playfair Display"/>
              </a:defRPr>
            </a:lvl1pPr>
            <a:lvl2pPr lvl="1"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2pPr>
            <a:lvl3pPr lvl="2"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3pPr>
            <a:lvl4pPr lvl="3"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4pPr>
            <a:lvl5pPr lvl="4"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5pPr>
            <a:lvl6pPr lvl="5"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6pPr>
            <a:lvl7pPr lvl="6"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7pPr>
            <a:lvl8pPr lvl="7"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8pPr>
            <a:lvl9pPr lvl="8"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9pPr>
          </a:lstStyle>
          <a:p>
            <a:endParaRPr/>
          </a:p>
        </p:txBody>
      </p:sp>
      <p:sp>
        <p:nvSpPr>
          <p:cNvPr id="16" name="Google Shape;16;p3"/>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a:highlight>
                  <a:srgbClr val="F3F3F3"/>
                </a:highlight>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4" name="Google Shape;24;p5"/>
          <p:cNvSpPr txBox="1">
            <a:spLocks noGrp="1"/>
          </p:cNvSpPr>
          <p:nvPr>
            <p:ph type="body" idx="1"/>
          </p:nvPr>
        </p:nvSpPr>
        <p:spPr>
          <a:xfrm>
            <a:off x="1251600" y="1272975"/>
            <a:ext cx="6640800" cy="3067500"/>
          </a:xfrm>
          <a:prstGeom prst="rect">
            <a:avLst/>
          </a:prstGeom>
        </p:spPr>
        <p:txBody>
          <a:bodyPr spcFirstLastPara="1" wrap="square" lIns="91425" tIns="91425" rIns="91425" bIns="91425" anchor="ctr"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5" name="Google Shape;25;p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a:highlight>
                  <a:srgbClr val="F3F3F3"/>
                </a:highlight>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8" name="Google Shape;28;p6"/>
          <p:cNvSpPr txBox="1">
            <a:spLocks noGrp="1"/>
          </p:cNvSpPr>
          <p:nvPr>
            <p:ph type="body" idx="1"/>
          </p:nvPr>
        </p:nvSpPr>
        <p:spPr>
          <a:xfrm>
            <a:off x="970212" y="1200150"/>
            <a:ext cx="3496500" cy="294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29" name="Google Shape;29;p6"/>
          <p:cNvSpPr txBox="1">
            <a:spLocks noGrp="1"/>
          </p:cNvSpPr>
          <p:nvPr>
            <p:ph type="body" idx="2"/>
          </p:nvPr>
        </p:nvSpPr>
        <p:spPr>
          <a:xfrm>
            <a:off x="4677288" y="1200150"/>
            <a:ext cx="3496500" cy="294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0" name="Google Shape;30;p6"/>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highlight>
                  <a:srgbClr val="F3F3F3"/>
                </a:highlight>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3" name="Google Shape;33;p7"/>
          <p:cNvSpPr txBox="1">
            <a:spLocks noGrp="1"/>
          </p:cNvSpPr>
          <p:nvPr>
            <p:ph type="body" idx="1"/>
          </p:nvPr>
        </p:nvSpPr>
        <p:spPr>
          <a:xfrm>
            <a:off x="738590" y="1200150"/>
            <a:ext cx="2471100" cy="3174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4" name="Google Shape;34;p7"/>
          <p:cNvSpPr txBox="1">
            <a:spLocks noGrp="1"/>
          </p:cNvSpPr>
          <p:nvPr>
            <p:ph type="body" idx="2"/>
          </p:nvPr>
        </p:nvSpPr>
        <p:spPr>
          <a:xfrm>
            <a:off x="3336450" y="1200150"/>
            <a:ext cx="2471100" cy="3174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5" name="Google Shape;35;p7"/>
          <p:cNvSpPr txBox="1">
            <a:spLocks noGrp="1"/>
          </p:cNvSpPr>
          <p:nvPr>
            <p:ph type="body" idx="3"/>
          </p:nvPr>
        </p:nvSpPr>
        <p:spPr>
          <a:xfrm>
            <a:off x="5934310" y="1200150"/>
            <a:ext cx="2471100" cy="3174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6" name="Google Shape;36;p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222625" y="226575"/>
            <a:ext cx="8698800" cy="4690200"/>
          </a:xfrm>
          <a:prstGeom prst="rect">
            <a:avLst/>
          </a:prstGeom>
          <a:noFill/>
          <a:ln w="28575" cap="flat" cmpd="sng">
            <a:solidFill>
              <a:srgbClr val="D9D9D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p:nvPr/>
        </p:nvSpPr>
        <p:spPr>
          <a:xfrm>
            <a:off x="288000" y="288125"/>
            <a:ext cx="8567700" cy="4567200"/>
          </a:xfrm>
          <a:prstGeom prst="rect">
            <a:avLst/>
          </a:prstGeom>
          <a:noFill/>
          <a:ln w="9525" cap="flat" cmpd="sng">
            <a:solidFill>
              <a:srgbClr val="D9D9D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388955" y="338306"/>
            <a:ext cx="8366100" cy="762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1pPr>
            <a:lvl2pPr lvl="1"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2pPr>
            <a:lvl3pPr lvl="2"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3pPr>
            <a:lvl4pPr lvl="3"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4pPr>
            <a:lvl5pPr lvl="4"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5pPr>
            <a:lvl6pPr lvl="5"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6pPr>
            <a:lvl7pPr lvl="6"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7pPr>
            <a:lvl8pPr lvl="7"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8pPr>
            <a:lvl9pPr lvl="8"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9pPr>
          </a:lstStyle>
          <a:p>
            <a:endParaRPr/>
          </a:p>
        </p:txBody>
      </p:sp>
      <p:sp>
        <p:nvSpPr>
          <p:cNvPr id="9" name="Google Shape;9;p1"/>
          <p:cNvSpPr txBox="1">
            <a:spLocks noGrp="1"/>
          </p:cNvSpPr>
          <p:nvPr>
            <p:ph type="body" idx="1"/>
          </p:nvPr>
        </p:nvSpPr>
        <p:spPr>
          <a:xfrm>
            <a:off x="1251600" y="1272975"/>
            <a:ext cx="6640800" cy="30675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1pPr>
            <a:lvl2pPr marL="914400" lvl="1"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2pPr>
            <a:lvl3pPr marL="1371600" lvl="2"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3pPr>
            <a:lvl4pPr marL="1828800" lvl="3"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4pPr>
            <a:lvl5pPr marL="2286000" lvl="4"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5pPr>
            <a:lvl6pPr marL="2743200" lvl="5"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6pPr>
            <a:lvl7pPr marL="3200400" lvl="6"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7pPr>
            <a:lvl8pPr marL="3657600" lvl="7"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8pPr>
            <a:lvl9pPr marL="4114800" lvl="8"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9pPr>
          </a:lstStyle>
          <a:p>
            <a:endParaRPr/>
          </a:p>
        </p:txBody>
      </p:sp>
      <p:sp>
        <p:nvSpPr>
          <p:cNvPr id="10" name="Google Shape;10;p1"/>
          <p:cNvSpPr txBox="1">
            <a:spLocks noGrp="1"/>
          </p:cNvSpPr>
          <p:nvPr>
            <p:ph type="sldNum" idx="12"/>
          </p:nvPr>
        </p:nvSpPr>
        <p:spPr>
          <a:xfrm>
            <a:off x="4297650" y="4419838"/>
            <a:ext cx="548700" cy="393600"/>
          </a:xfrm>
          <a:prstGeom prst="rect">
            <a:avLst/>
          </a:prstGeom>
          <a:noFill/>
          <a:ln>
            <a:noFill/>
          </a:ln>
        </p:spPr>
        <p:txBody>
          <a:bodyPr spcFirstLastPara="1" wrap="square" lIns="91425" tIns="91425" rIns="91425" bIns="91425" anchor="b" anchorCtr="0">
            <a:noAutofit/>
          </a:bodyPr>
          <a:lstStyle>
            <a:lvl1pPr lvl="0" algn="ctr">
              <a:buNone/>
              <a:defRPr sz="1100">
                <a:solidFill>
                  <a:schemeClr val="accent3"/>
                </a:solidFill>
                <a:latin typeface="PT Serif"/>
                <a:ea typeface="PT Serif"/>
                <a:cs typeface="PT Serif"/>
                <a:sym typeface="PT Serif"/>
              </a:defRPr>
            </a:lvl1pPr>
            <a:lvl2pPr lvl="1" algn="ctr">
              <a:buNone/>
              <a:defRPr sz="1100">
                <a:solidFill>
                  <a:schemeClr val="accent3"/>
                </a:solidFill>
                <a:latin typeface="PT Serif"/>
                <a:ea typeface="PT Serif"/>
                <a:cs typeface="PT Serif"/>
                <a:sym typeface="PT Serif"/>
              </a:defRPr>
            </a:lvl2pPr>
            <a:lvl3pPr lvl="2" algn="ctr">
              <a:buNone/>
              <a:defRPr sz="1100">
                <a:solidFill>
                  <a:schemeClr val="accent3"/>
                </a:solidFill>
                <a:latin typeface="PT Serif"/>
                <a:ea typeface="PT Serif"/>
                <a:cs typeface="PT Serif"/>
                <a:sym typeface="PT Serif"/>
              </a:defRPr>
            </a:lvl3pPr>
            <a:lvl4pPr lvl="3" algn="ctr">
              <a:buNone/>
              <a:defRPr sz="1100">
                <a:solidFill>
                  <a:schemeClr val="accent3"/>
                </a:solidFill>
                <a:latin typeface="PT Serif"/>
                <a:ea typeface="PT Serif"/>
                <a:cs typeface="PT Serif"/>
                <a:sym typeface="PT Serif"/>
              </a:defRPr>
            </a:lvl4pPr>
            <a:lvl5pPr lvl="4" algn="ctr">
              <a:buNone/>
              <a:defRPr sz="1100">
                <a:solidFill>
                  <a:schemeClr val="accent3"/>
                </a:solidFill>
                <a:latin typeface="PT Serif"/>
                <a:ea typeface="PT Serif"/>
                <a:cs typeface="PT Serif"/>
                <a:sym typeface="PT Serif"/>
              </a:defRPr>
            </a:lvl5pPr>
            <a:lvl6pPr lvl="5" algn="ctr">
              <a:buNone/>
              <a:defRPr sz="1100">
                <a:solidFill>
                  <a:schemeClr val="accent3"/>
                </a:solidFill>
                <a:latin typeface="PT Serif"/>
                <a:ea typeface="PT Serif"/>
                <a:cs typeface="PT Serif"/>
                <a:sym typeface="PT Serif"/>
              </a:defRPr>
            </a:lvl6pPr>
            <a:lvl7pPr lvl="6" algn="ctr">
              <a:buNone/>
              <a:defRPr sz="1100">
                <a:solidFill>
                  <a:schemeClr val="accent3"/>
                </a:solidFill>
                <a:latin typeface="PT Serif"/>
                <a:ea typeface="PT Serif"/>
                <a:cs typeface="PT Serif"/>
                <a:sym typeface="PT Serif"/>
              </a:defRPr>
            </a:lvl7pPr>
            <a:lvl8pPr lvl="7" algn="ctr">
              <a:buNone/>
              <a:defRPr sz="1100">
                <a:solidFill>
                  <a:schemeClr val="accent3"/>
                </a:solidFill>
                <a:latin typeface="PT Serif"/>
                <a:ea typeface="PT Serif"/>
                <a:cs typeface="PT Serif"/>
                <a:sym typeface="PT Serif"/>
              </a:defRPr>
            </a:lvl8pPr>
            <a:lvl9pPr lvl="8" algn="ctr">
              <a:buNone/>
              <a:defRPr sz="1100">
                <a:solidFill>
                  <a:schemeClr val="accent3"/>
                </a:solidFill>
                <a:latin typeface="PT Serif"/>
                <a:ea typeface="PT Serif"/>
                <a:cs typeface="PT Serif"/>
                <a:sym typeface="PT Serif"/>
              </a:defRPr>
            </a:lvl9pPr>
          </a:lstStyle>
          <a:p>
            <a:pPr marL="0" lvl="0" indent="0" algn="ct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80.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60.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11.xml"/><Relationship Id="rId7" Type="http://schemas.openxmlformats.org/officeDocument/2006/relationships/image" Target="../media/image13.png"/><Relationship Id="rId2" Type="http://schemas.openxmlformats.org/officeDocument/2006/relationships/slideLayout" Target="../slideLayouts/slideLayout4.xml"/><Relationship Id="rId1" Type="http://schemas.openxmlformats.org/officeDocument/2006/relationships/tags" Target="../tags/tag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5.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14.xml"/><Relationship Id="rId7" Type="http://schemas.openxmlformats.org/officeDocument/2006/relationships/image" Target="../media/image21.png"/><Relationship Id="rId2" Type="http://schemas.openxmlformats.org/officeDocument/2006/relationships/slideLayout" Target="../slideLayouts/slideLayout5.xml"/><Relationship Id="rId1" Type="http://schemas.openxmlformats.org/officeDocument/2006/relationships/tags" Target="../tags/tag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240.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3.xml"/><Relationship Id="rId1" Type="http://schemas.openxmlformats.org/officeDocument/2006/relationships/tags" Target="../tags/tag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10.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4.xml"/><Relationship Id="rId1" Type="http://schemas.openxmlformats.org/officeDocument/2006/relationships/tags" Target="../tags/tag9.xml"/><Relationship Id="rId6" Type="http://schemas.openxmlformats.org/officeDocument/2006/relationships/image" Target="../media/image34.png"/><Relationship Id="rId5" Type="http://schemas.openxmlformats.org/officeDocument/2006/relationships/image" Target="../media/image31.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slidescarnival.com/copyright-and-legal-information" TargetMode="External"/><Relationship Id="rId2" Type="http://schemas.openxmlformats.org/officeDocument/2006/relationships/hyperlink" Target="https://www.slidescarnival.com/portia-free-presentation-template/135"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researchgate.net/figure/Cells-of-the-innate-and-adaptive-immune-systems-The-innate-immune-system-provides-an_fig1_277599375"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1.xml"/><Relationship Id="rId5" Type="http://schemas.openxmlformats.org/officeDocument/2006/relationships/hyperlink" Target="https://www.grassrootshealth.net/blog/scientists-call-daction-today-immune-cells-rely-vitamin-d/" TargetMode="Externa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10.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2"/>
          <p:cNvSpPr txBox="1">
            <a:spLocks noGrp="1"/>
          </p:cNvSpPr>
          <p:nvPr>
            <p:ph type="ctrTitle"/>
          </p:nvPr>
        </p:nvSpPr>
        <p:spPr>
          <a:xfrm>
            <a:off x="1768800" y="1407458"/>
            <a:ext cx="5606400" cy="1636578"/>
          </a:xfrm>
          <a:prstGeom prst="rect">
            <a:avLst/>
          </a:prstGeom>
        </p:spPr>
        <p:txBody>
          <a:bodyPr spcFirstLastPara="1" wrap="square" lIns="91425" tIns="91425" rIns="91425" bIns="91425" anchor="ctr" anchorCtr="0">
            <a:noAutofit/>
          </a:bodyPr>
          <a:lstStyle/>
          <a:p>
            <a:r>
              <a:rPr lang="es-ES" dirty="0"/>
              <a:t>Modelización y análisis de la respuesta inmune ante</a:t>
            </a:r>
            <a:br>
              <a:rPr lang="es-ES" dirty="0"/>
            </a:br>
            <a:r>
              <a:rPr lang="es-ES" dirty="0"/>
              <a:t>infecciones agudas</a:t>
            </a:r>
            <a:endParaRPr dirty="0"/>
          </a:p>
        </p:txBody>
      </p:sp>
      <p:sp>
        <p:nvSpPr>
          <p:cNvPr id="3" name="Google Shape;51;p12">
            <a:extLst>
              <a:ext uri="{FF2B5EF4-FFF2-40B4-BE49-F238E27FC236}">
                <a16:creationId xmlns:a16="http://schemas.microsoft.com/office/drawing/2014/main" id="{AAE7891D-65C4-4189-AF19-473620704CEB}"/>
              </a:ext>
            </a:extLst>
          </p:cNvPr>
          <p:cNvSpPr txBox="1">
            <a:spLocks/>
          </p:cNvSpPr>
          <p:nvPr/>
        </p:nvSpPr>
        <p:spPr>
          <a:xfrm>
            <a:off x="1768800" y="3594846"/>
            <a:ext cx="5606400" cy="7687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Playfair Display"/>
              <a:buNone/>
              <a:defRPr sz="3600" b="0" i="0" u="none" strike="noStrike" cap="none">
                <a:solidFill>
                  <a:srgbClr val="FFFFFF"/>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2pPr>
            <a:lvl3pPr marR="0" lvl="2"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3pPr>
            <a:lvl4pPr marR="0" lvl="3"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4pPr>
            <a:lvl5pPr marR="0" lvl="4"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5pPr>
            <a:lvl6pPr marR="0" lvl="5"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6pPr>
            <a:lvl7pPr marR="0" lvl="6"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7pPr>
            <a:lvl8pPr marR="0" lvl="7"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8pPr>
            <a:lvl9pPr marR="0" lvl="8"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9pPr>
          </a:lstStyle>
          <a:p>
            <a:r>
              <a:rPr lang="en-US" sz="2400" dirty="0"/>
              <a:t>Modelling and analysis of the immune response to acute </a:t>
            </a:r>
            <a:r>
              <a:rPr lang="es-ES" sz="2400" dirty="0" err="1"/>
              <a:t>infections</a:t>
            </a:r>
            <a:endParaRPr lang="es-ES" sz="2400" dirty="0"/>
          </a:p>
        </p:txBody>
      </p:sp>
      <p:sp>
        <p:nvSpPr>
          <p:cNvPr id="4" name="Google Shape;51;p12">
            <a:extLst>
              <a:ext uri="{FF2B5EF4-FFF2-40B4-BE49-F238E27FC236}">
                <a16:creationId xmlns:a16="http://schemas.microsoft.com/office/drawing/2014/main" id="{52684952-B2B8-4697-B363-FED302540BBC}"/>
              </a:ext>
            </a:extLst>
          </p:cNvPr>
          <p:cNvSpPr txBox="1">
            <a:spLocks/>
          </p:cNvSpPr>
          <p:nvPr/>
        </p:nvSpPr>
        <p:spPr>
          <a:xfrm>
            <a:off x="6600776" y="4379260"/>
            <a:ext cx="2543224" cy="3406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Playfair Display"/>
              <a:buNone/>
              <a:defRPr sz="3600" b="0" i="0" u="none" strike="noStrike" cap="none">
                <a:solidFill>
                  <a:srgbClr val="FFFFFF"/>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2pPr>
            <a:lvl3pPr marR="0" lvl="2"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3pPr>
            <a:lvl4pPr marR="0" lvl="3"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4pPr>
            <a:lvl5pPr marR="0" lvl="4"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5pPr>
            <a:lvl6pPr marR="0" lvl="5"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6pPr>
            <a:lvl7pPr marR="0" lvl="6"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7pPr>
            <a:lvl8pPr marR="0" lvl="7"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8pPr>
            <a:lvl9pPr marR="0" lvl="8"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9pPr>
          </a:lstStyle>
          <a:p>
            <a:r>
              <a:rPr lang="en-US" sz="1400" dirty="0"/>
              <a:t>Belén Serrano Antón</a:t>
            </a:r>
            <a:endParaRPr lang="es-ES" sz="1400"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Ecuaciones del modelo (2)</a:t>
            </a:r>
            <a:endParaRPr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10</a:t>
            </a:fld>
            <a:endParaRPr/>
          </a:p>
        </p:txBody>
      </p:sp>
      <p:pic>
        <p:nvPicPr>
          <p:cNvPr id="9" name="Imagen 8">
            <a:extLst>
              <a:ext uri="{FF2B5EF4-FFF2-40B4-BE49-F238E27FC236}">
                <a16:creationId xmlns:a16="http://schemas.microsoft.com/office/drawing/2014/main" id="{4CE6EB55-58CD-490E-812E-027423A42B13}"/>
              </a:ext>
            </a:extLst>
          </p:cNvPr>
          <p:cNvPicPr>
            <a:picLocks noChangeAspect="1"/>
          </p:cNvPicPr>
          <p:nvPr/>
        </p:nvPicPr>
        <p:blipFill>
          <a:blip r:embed="rId3"/>
          <a:stretch>
            <a:fillRect/>
          </a:stretch>
        </p:blipFill>
        <p:spPr>
          <a:xfrm>
            <a:off x="820734" y="1105591"/>
            <a:ext cx="2521539" cy="371191"/>
          </a:xfrm>
          <a:prstGeom prst="rect">
            <a:avLst/>
          </a:prstGeom>
        </p:spPr>
      </p:pic>
      <p:pic>
        <p:nvPicPr>
          <p:cNvPr id="10" name="Imagen 9">
            <a:extLst>
              <a:ext uri="{FF2B5EF4-FFF2-40B4-BE49-F238E27FC236}">
                <a16:creationId xmlns:a16="http://schemas.microsoft.com/office/drawing/2014/main" id="{FA228D28-8A38-4321-960F-4F980F4B9700}"/>
              </a:ext>
            </a:extLst>
          </p:cNvPr>
          <p:cNvPicPr>
            <a:picLocks noChangeAspect="1"/>
          </p:cNvPicPr>
          <p:nvPr/>
        </p:nvPicPr>
        <p:blipFill>
          <a:blip r:embed="rId4"/>
          <a:stretch>
            <a:fillRect/>
          </a:stretch>
        </p:blipFill>
        <p:spPr>
          <a:xfrm>
            <a:off x="820734" y="1873523"/>
            <a:ext cx="1713801" cy="620233"/>
          </a:xfrm>
          <a:prstGeom prst="rect">
            <a:avLst/>
          </a:prstGeom>
        </p:spPr>
      </p:pic>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EF912221-C4AD-452B-A6B4-FDE7FF1F9FBA}"/>
                  </a:ext>
                </a:extLst>
              </p:cNvPr>
              <p:cNvSpPr txBox="1"/>
              <p:nvPr/>
            </p:nvSpPr>
            <p:spPr>
              <a:xfrm>
                <a:off x="820734" y="2870262"/>
                <a:ext cx="7502532" cy="1385700"/>
              </a:xfrm>
              <a:prstGeom prst="rect">
                <a:avLst/>
              </a:prstGeom>
              <a:noFill/>
            </p:spPr>
            <p:txBody>
              <a:bodyPr wrap="square" rtlCol="0">
                <a:spAutoFit/>
              </a:bodyPr>
              <a:lstStyle/>
              <a:p>
                <a:pPr marL="171450" indent="-171450">
                  <a:buFont typeface="Arial" panose="020B0604020202020204" pitchFamily="34" charset="0"/>
                  <a:buChar char="•"/>
                </a:pPr>
                <a:r>
                  <a:rPr lang="es-ES" sz="1200" dirty="0">
                    <a:latin typeface="PT Serif" panose="020B0604020202020204" charset="0"/>
                  </a:rPr>
                  <a:t>Donde </a:t>
                </a:r>
                <a14:m>
                  <m:oMath xmlns:m="http://schemas.openxmlformats.org/officeDocument/2006/math">
                    <m:r>
                      <a:rPr lang="es-ES" sz="1200" i="1" dirty="0" smtClean="0">
                        <a:latin typeface="Cambria Math" panose="02040503050406030204" pitchFamily="18" charset="0"/>
                      </a:rPr>
                      <m:t>𝑦</m:t>
                    </m:r>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m:t>
                    </m:r>
                  </m:oMath>
                </a14:m>
                <a:r>
                  <a:rPr lang="es-ES" sz="1200" dirty="0">
                    <a:latin typeface="PT Serif" panose="020B0604020202020204" charset="0"/>
                  </a:rPr>
                  <a:t> y </a:t>
                </a:r>
                <a14:m>
                  <m:oMath xmlns:m="http://schemas.openxmlformats.org/officeDocument/2006/math">
                    <m:r>
                      <a:rPr lang="es-ES" sz="1200" i="1" dirty="0" smtClean="0">
                        <a:latin typeface="Cambria Math" panose="02040503050406030204" pitchFamily="18" charset="0"/>
                      </a:rPr>
                      <m:t>𝑛</m:t>
                    </m:r>
                    <m:r>
                      <a:rPr lang="es-ES" sz="1200" i="1" dirty="0" smtClean="0">
                        <a:latin typeface="Cambria Math" panose="02040503050406030204" pitchFamily="18" charset="0"/>
                      </a:rPr>
                      <m:t>(</m:t>
                    </m:r>
                    <m:r>
                      <a:rPr lang="es-ES" sz="1200" i="1" dirty="0" smtClean="0">
                        <a:latin typeface="Cambria Math" panose="02040503050406030204" pitchFamily="18" charset="0"/>
                      </a:rPr>
                      <m:t>𝑡</m:t>
                    </m:r>
                    <m:r>
                      <a:rPr lang="es-ES" sz="1200" i="1" dirty="0" smtClean="0">
                        <a:latin typeface="Cambria Math" panose="02040503050406030204" pitchFamily="18" charset="0"/>
                      </a:rPr>
                      <m:t>)</m:t>
                    </m:r>
                  </m:oMath>
                </a14:m>
                <a:r>
                  <a:rPr lang="es-ES" sz="1200" dirty="0">
                    <a:latin typeface="PT Serif" panose="020B0604020202020204" charset="0"/>
                  </a:rPr>
                  <a:t> denotan el número de células del patógeno y el número de células T, respectivamente. </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𝛼</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representa la tasa de proliferación del patógeno, mientras que </a:t>
                </a:r>
                <a14:m>
                  <m:oMath xmlns:m="http://schemas.openxmlformats.org/officeDocument/2006/math">
                    <m:r>
                      <a:rPr lang="es-ES" sz="1200" i="1" smtClean="0">
                        <a:latin typeface="Cambria Math" panose="02040503050406030204" pitchFamily="18" charset="0"/>
                        <a:ea typeface="Cambria Math" panose="02040503050406030204" pitchFamily="18" charset="0"/>
                      </a:rPr>
                      <m:t>𝛽</m:t>
                    </m:r>
                  </m:oMath>
                </a14:m>
                <a:r>
                  <a:rPr lang="es-ES" sz="1200" dirty="0">
                    <a:latin typeface="PT Serif" panose="020B0604020202020204" charset="0"/>
                  </a:rPr>
                  <a:t> corresponde a la tasa de eliminación del mismo a causa de las células T. Ambos son parámetros positivos.</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𝛾</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es un parámetro que depende del antígeno y denota la probabilidad de que haya una activación del TCR debido a un encuentro con el antígeno. </a:t>
                </a:r>
                <a14:m>
                  <m:oMath xmlns:m="http://schemas.openxmlformats.org/officeDocument/2006/math">
                    <m:sSubSup>
                      <m:sSubSupPr>
                        <m:ctrlPr>
                          <a:rPr lang="es-ES" sz="1200" i="1" smtClean="0">
                            <a:latin typeface="Cambria Math" panose="02040503050406030204" pitchFamily="18" charset="0"/>
                          </a:rPr>
                        </m:ctrlPr>
                      </m:sSubSupPr>
                      <m:e>
                        <m:r>
                          <a:rPr lang="es-ES" sz="1200" i="1" smtClean="0">
                            <a:latin typeface="Cambria Math" panose="02040503050406030204" pitchFamily="18" charset="0"/>
                            <a:ea typeface="Cambria Math" panose="02040503050406030204" pitchFamily="18" charset="0"/>
                          </a:rPr>
                          <m:t>𝜌</m:t>
                        </m:r>
                      </m:e>
                      <m:sub>
                        <m:r>
                          <a:rPr lang="es-ES" sz="1200" b="0" i="1" smtClean="0">
                            <a:latin typeface="Cambria Math" panose="02040503050406030204" pitchFamily="18" charset="0"/>
                          </a:rPr>
                          <m:t>𝑛</m:t>
                        </m:r>
                      </m:sub>
                      <m:sup>
                        <m:r>
                          <a:rPr lang="es-ES" sz="1200" b="0" i="1" smtClean="0">
                            <a:latin typeface="Cambria Math" panose="02040503050406030204" pitchFamily="18" charset="0"/>
                          </a:rPr>
                          <m:t>𝑥</m:t>
                        </m:r>
                      </m:sup>
                    </m:sSubSup>
                  </m:oMath>
                </a14:m>
                <a:r>
                  <a:rPr lang="es-ES" sz="1200" dirty="0">
                    <a:latin typeface="PT Serif" panose="020B0604020202020204" charset="0"/>
                  </a:rPr>
                  <a:t> representa la cantidad de antígeno que está disponible para una célula T, </a:t>
                </a:r>
                <a14:m>
                  <m:oMath xmlns:m="http://schemas.openxmlformats.org/officeDocument/2006/math">
                    <m:r>
                      <a:rPr lang="es-ES" sz="1200" i="1" dirty="0" smtClean="0">
                        <a:latin typeface="Cambria Math" panose="02040503050406030204" pitchFamily="18" charset="0"/>
                      </a:rPr>
                      <m:t>𝑥</m:t>
                    </m:r>
                  </m:oMath>
                </a14:m>
                <a:r>
                  <a:rPr lang="es-ES" sz="1200" dirty="0">
                    <a:latin typeface="PT Serif" panose="020B0604020202020204" charset="0"/>
                  </a:rPr>
                  <a:t>, en porcentaje.</a:t>
                </a:r>
              </a:p>
              <a:p>
                <a:pPr marL="171450" indent="-171450">
                  <a:buFont typeface="Arial" panose="020B0604020202020204" pitchFamily="34" charset="0"/>
                  <a:buChar char="•"/>
                </a:pPr>
                <a14:m>
                  <m:oMath xmlns:m="http://schemas.openxmlformats.org/officeDocument/2006/math">
                    <m:sSubSup>
                      <m:sSubSupPr>
                        <m:ctrlPr>
                          <a:rPr lang="es-ES" sz="1200" i="1" smtClean="0">
                            <a:latin typeface="Cambria Math" panose="02040503050406030204" pitchFamily="18" charset="0"/>
                            <a:ea typeface="Cambria Math" panose="02040503050406030204" pitchFamily="18" charset="0"/>
                          </a:rPr>
                        </m:ctrlPr>
                      </m:sSubSupPr>
                      <m:e>
                        <m:r>
                          <a:rPr lang="es-ES" sz="1200" i="1" smtClean="0">
                            <a:latin typeface="Cambria Math" panose="02040503050406030204" pitchFamily="18" charset="0"/>
                            <a:ea typeface="Cambria Math" panose="02040503050406030204" pitchFamily="18" charset="0"/>
                          </a:rPr>
                          <m:t>𝛿</m:t>
                        </m:r>
                      </m:e>
                      <m:sub>
                        <m:r>
                          <a:rPr lang="es-ES" sz="1200" b="0" i="1" smtClean="0">
                            <a:latin typeface="Cambria Math" panose="02040503050406030204" pitchFamily="18" charset="0"/>
                            <a:ea typeface="Cambria Math" panose="02040503050406030204" pitchFamily="18" charset="0"/>
                          </a:rPr>
                          <m:t>𝑖</m:t>
                        </m:r>
                      </m:sub>
                      <m:sup>
                        <m:r>
                          <a:rPr lang="es-ES" sz="1200" b="0" i="1" smtClean="0">
                            <a:latin typeface="Cambria Math" panose="02040503050406030204" pitchFamily="18" charset="0"/>
                            <a:ea typeface="Cambria Math" panose="02040503050406030204" pitchFamily="18" charset="0"/>
                          </a:rPr>
                          <m:t>𝑥</m:t>
                        </m:r>
                      </m:sup>
                    </m:sSubSup>
                  </m:oMath>
                </a14:m>
                <a:r>
                  <a:rPr lang="es-ES" sz="1200" dirty="0">
                    <a:latin typeface="PT Serif" panose="020B0604020202020204" charset="0"/>
                  </a:rPr>
                  <a:t>representa el ratio de receptores de membrana de tipo </a:t>
                </a:r>
                <a14:m>
                  <m:oMath xmlns:m="http://schemas.openxmlformats.org/officeDocument/2006/math">
                    <m:sSub>
                      <m:sSubPr>
                        <m:ctrlPr>
                          <a:rPr lang="es-ES" sz="1200" i="1" smtClean="0">
                            <a:latin typeface="Cambria Math" panose="02040503050406030204" pitchFamily="18" charset="0"/>
                          </a:rPr>
                        </m:ctrlPr>
                      </m:sSubPr>
                      <m:e>
                        <m:r>
                          <a:rPr lang="es-ES" sz="1200" b="0" i="1" smtClean="0">
                            <a:latin typeface="Cambria Math" panose="02040503050406030204" pitchFamily="18" charset="0"/>
                          </a:rPr>
                          <m:t>𝑅</m:t>
                        </m:r>
                      </m:e>
                      <m:sub>
                        <m:r>
                          <a:rPr lang="es-ES" sz="1200" b="0" i="1" smtClean="0">
                            <a:latin typeface="Cambria Math" panose="02040503050406030204" pitchFamily="18" charset="0"/>
                          </a:rPr>
                          <m:t>𝑖</m:t>
                        </m:r>
                      </m:sub>
                    </m:sSub>
                  </m:oMath>
                </a14:m>
                <a:r>
                  <a:rPr lang="es-ES" sz="1200" dirty="0">
                    <a:latin typeface="PT Serif" panose="020B0604020202020204" charset="0"/>
                  </a:rPr>
                  <a:t> entre las células hijas.</a:t>
                </a:r>
              </a:p>
            </p:txBody>
          </p:sp>
        </mc:Choice>
        <mc:Fallback xmlns="">
          <p:sp>
            <p:nvSpPr>
              <p:cNvPr id="14" name="CuadroTexto 13">
                <a:extLst>
                  <a:ext uri="{FF2B5EF4-FFF2-40B4-BE49-F238E27FC236}">
                    <a16:creationId xmlns:a16="http://schemas.microsoft.com/office/drawing/2014/main" id="{EF912221-C4AD-452B-A6B4-FDE7FF1F9FBA}"/>
                  </a:ext>
                </a:extLst>
              </p:cNvPr>
              <p:cNvSpPr txBox="1">
                <a:spLocks noRot="1" noChangeAspect="1" noMove="1" noResize="1" noEditPoints="1" noAdjustHandles="1" noChangeArrowheads="1" noChangeShapeType="1" noTextEdit="1"/>
              </p:cNvSpPr>
              <p:nvPr/>
            </p:nvSpPr>
            <p:spPr>
              <a:xfrm>
                <a:off x="820734" y="2870262"/>
                <a:ext cx="7502532" cy="1385700"/>
              </a:xfrm>
              <a:prstGeom prst="rect">
                <a:avLst/>
              </a:prstGeom>
              <a:blipFill>
                <a:blip r:embed="rId5"/>
                <a:stretch>
                  <a:fillRect t="-441" b="-2643"/>
                </a:stretch>
              </a:blipFill>
            </p:spPr>
            <p:txBody>
              <a:bodyPr/>
              <a:lstStyle/>
              <a:p>
                <a:r>
                  <a:rPr lang="es-ES">
                    <a:noFill/>
                  </a:rPr>
                  <a:t> </a:t>
                </a:r>
              </a:p>
            </p:txBody>
          </p:sp>
        </mc:Fallback>
      </mc:AlternateContent>
      <p:pic>
        <p:nvPicPr>
          <p:cNvPr id="11" name="Imagen 10">
            <a:extLst>
              <a:ext uri="{FF2B5EF4-FFF2-40B4-BE49-F238E27FC236}">
                <a16:creationId xmlns:a16="http://schemas.microsoft.com/office/drawing/2014/main" id="{498735CF-4B06-4491-ABFC-540B6480DDEE}"/>
              </a:ext>
            </a:extLst>
          </p:cNvPr>
          <p:cNvPicPr>
            <a:picLocks noChangeAspect="1"/>
          </p:cNvPicPr>
          <p:nvPr/>
        </p:nvPicPr>
        <p:blipFill>
          <a:blip r:embed="rId6"/>
          <a:stretch>
            <a:fillRect/>
          </a:stretch>
        </p:blipFill>
        <p:spPr>
          <a:xfrm>
            <a:off x="820734" y="1489557"/>
            <a:ext cx="1596122" cy="371191"/>
          </a:xfrm>
          <a:prstGeom prst="rect">
            <a:avLst/>
          </a:prstGeom>
        </p:spPr>
      </p:pic>
      <p:sp>
        <p:nvSpPr>
          <p:cNvPr id="16" name="CuadroTexto 15">
            <a:extLst>
              <a:ext uri="{FF2B5EF4-FFF2-40B4-BE49-F238E27FC236}">
                <a16:creationId xmlns:a16="http://schemas.microsoft.com/office/drawing/2014/main" id="{B96B4C78-C47A-4F84-B37A-04FD97DF5B04}"/>
              </a:ext>
            </a:extLst>
          </p:cNvPr>
          <p:cNvSpPr txBox="1"/>
          <p:nvPr/>
        </p:nvSpPr>
        <p:spPr>
          <a:xfrm>
            <a:off x="3356821" y="1141343"/>
            <a:ext cx="3657600"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r>
              <a:rPr lang="es-ES" dirty="0">
                <a:latin typeface="PT Serif" panose="020B0604020202020204" charset="0"/>
              </a:rPr>
              <a:t>Dinámica del patógeno</a:t>
            </a:r>
          </a:p>
        </p:txBody>
      </p:sp>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FD90E7E4-7A9B-418C-93E9-3ACA366C5918}"/>
                  </a:ext>
                </a:extLst>
              </p:cNvPr>
              <p:cNvSpPr txBox="1"/>
              <p:nvPr/>
            </p:nvSpPr>
            <p:spPr>
              <a:xfrm>
                <a:off x="2564984" y="1521263"/>
                <a:ext cx="5788732"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14:m>
                  <m:oMath xmlns:m="http://schemas.openxmlformats.org/officeDocument/2006/math">
                    <m:sSubSup>
                      <m:sSubSupPr>
                        <m:ctrlPr>
                          <a:rPr lang="es-ES" i="1" smtClean="0">
                            <a:latin typeface="Cambria Math" panose="02040503050406030204" pitchFamily="18" charset="0"/>
                            <a:sym typeface="Wingdings" panose="05000000000000000000" pitchFamily="2" charset="2"/>
                          </a:rPr>
                        </m:ctrlPr>
                      </m:sSubSupPr>
                      <m:e>
                        <m:r>
                          <a:rPr lang="es-ES" b="0" i="1" smtClean="0">
                            <a:latin typeface="Cambria Math" panose="02040503050406030204" pitchFamily="18" charset="0"/>
                            <a:sym typeface="Wingdings" panose="05000000000000000000" pitchFamily="2" charset="2"/>
                          </a:rPr>
                          <m:t>𝑟</m:t>
                        </m:r>
                      </m:e>
                      <m:sub>
                        <m:r>
                          <a:rPr lang="es-ES" b="0" i="1" smtClean="0">
                            <a:latin typeface="Cambria Math" panose="02040503050406030204" pitchFamily="18" charset="0"/>
                            <a:sym typeface="Wingdings" panose="05000000000000000000" pitchFamily="2" charset="2"/>
                          </a:rPr>
                          <m:t>𝑇</m:t>
                        </m:r>
                      </m:sub>
                      <m:sup>
                        <m:r>
                          <a:rPr lang="es-ES" b="0" i="1" smtClean="0">
                            <a:latin typeface="Cambria Math" panose="02040503050406030204" pitchFamily="18" charset="0"/>
                            <a:sym typeface="Wingdings" panose="05000000000000000000" pitchFamily="2" charset="2"/>
                          </a:rPr>
                          <m:t>𝑥</m:t>
                        </m:r>
                      </m:sup>
                    </m:sSubSup>
                    <m:r>
                      <a:rPr lang="es-ES" b="0" i="1" smtClean="0">
                        <a:latin typeface="Cambria Math" panose="02040503050406030204" pitchFamily="18" charset="0"/>
                        <a:sym typeface="Wingdings" panose="05000000000000000000" pitchFamily="2" charset="2"/>
                      </a:rPr>
                      <m:t>(</m:t>
                    </m:r>
                    <m:r>
                      <a:rPr lang="es-ES" b="0" i="1" smtClean="0">
                        <a:latin typeface="Cambria Math" panose="02040503050406030204" pitchFamily="18" charset="0"/>
                        <a:sym typeface="Wingdings" panose="05000000000000000000" pitchFamily="2" charset="2"/>
                      </a:rPr>
                      <m:t>𝑡</m:t>
                    </m:r>
                    <m:r>
                      <a:rPr lang="es-ES" b="0" i="1" smtClean="0">
                        <a:latin typeface="Cambria Math" panose="02040503050406030204" pitchFamily="18" charset="0"/>
                        <a:sym typeface="Wingdings" panose="05000000000000000000" pitchFamily="2" charset="2"/>
                      </a:rPr>
                      <m:t>)</m:t>
                    </m:r>
                  </m:oMath>
                </a14:m>
                <a:r>
                  <a:rPr lang="es-ES" dirty="0">
                    <a:latin typeface="PT Serif" panose="020B0604020202020204" charset="0"/>
                    <a:sym typeface="Wingdings" panose="05000000000000000000" pitchFamily="2" charset="2"/>
                  </a:rPr>
                  <a:t> es el </a:t>
                </a:r>
                <a:r>
                  <a:rPr lang="es-ES" dirty="0">
                    <a:latin typeface="PT Serif" panose="020B0604020202020204" charset="0"/>
                  </a:rPr>
                  <a:t>número de señales TCR de una célula </a:t>
                </a:r>
                <a14:m>
                  <m:oMath xmlns:m="http://schemas.openxmlformats.org/officeDocument/2006/math">
                    <m:r>
                      <a:rPr lang="es-ES" i="1" dirty="0" smtClean="0">
                        <a:latin typeface="Cambria Math" panose="02040503050406030204" pitchFamily="18" charset="0"/>
                      </a:rPr>
                      <m:t>𝑥</m:t>
                    </m:r>
                  </m:oMath>
                </a14:m>
                <a:r>
                  <a:rPr lang="es-ES" dirty="0">
                    <a:latin typeface="PT Serif" panose="020B0604020202020204" charset="0"/>
                  </a:rPr>
                  <a:t> en tiempo </a:t>
                </a:r>
                <a14:m>
                  <m:oMath xmlns:m="http://schemas.openxmlformats.org/officeDocument/2006/math">
                    <m:r>
                      <a:rPr lang="es-ES" i="1" dirty="0" smtClean="0">
                        <a:latin typeface="Cambria Math" panose="02040503050406030204" pitchFamily="18" charset="0"/>
                      </a:rPr>
                      <m:t>𝑡</m:t>
                    </m:r>
                  </m:oMath>
                </a14:m>
                <a:endParaRPr lang="es-ES" dirty="0">
                  <a:latin typeface="PT Serif" panose="020B0604020202020204" charset="0"/>
                </a:endParaRPr>
              </a:p>
            </p:txBody>
          </p:sp>
        </mc:Choice>
        <mc:Fallback xmlns="">
          <p:sp>
            <p:nvSpPr>
              <p:cNvPr id="17" name="CuadroTexto 16">
                <a:extLst>
                  <a:ext uri="{FF2B5EF4-FFF2-40B4-BE49-F238E27FC236}">
                    <a16:creationId xmlns:a16="http://schemas.microsoft.com/office/drawing/2014/main" id="{FD90E7E4-7A9B-418C-93E9-3ACA366C5918}"/>
                  </a:ext>
                </a:extLst>
              </p:cNvPr>
              <p:cNvSpPr txBox="1">
                <a:spLocks noRot="1" noChangeAspect="1" noMove="1" noResize="1" noEditPoints="1" noAdjustHandles="1" noChangeArrowheads="1" noChangeShapeType="1" noTextEdit="1"/>
              </p:cNvSpPr>
              <p:nvPr/>
            </p:nvSpPr>
            <p:spPr>
              <a:xfrm>
                <a:off x="2564984" y="1521263"/>
                <a:ext cx="5788732" cy="307777"/>
              </a:xfrm>
              <a:prstGeom prst="rect">
                <a:avLst/>
              </a:prstGeom>
              <a:blipFill>
                <a:blip r:embed="rId7"/>
                <a:stretch>
                  <a:fillRect l="-316" t="-4000" b="-20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E44E146C-84CC-47F9-B018-3ACED6C45A96}"/>
                  </a:ext>
                </a:extLst>
              </p:cNvPr>
              <p:cNvSpPr txBox="1"/>
              <p:nvPr/>
            </p:nvSpPr>
            <p:spPr>
              <a:xfrm>
                <a:off x="2564984" y="2025731"/>
                <a:ext cx="5788732" cy="554126"/>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14:m>
                  <m:oMath xmlns:m="http://schemas.openxmlformats.org/officeDocument/2006/math">
                    <m:sSubSup>
                      <m:sSubSupPr>
                        <m:ctrlPr>
                          <a:rPr lang="es-ES" i="1" smtClean="0">
                            <a:latin typeface="Cambria Math" panose="02040503050406030204" pitchFamily="18" charset="0"/>
                            <a:sym typeface="Wingdings" panose="05000000000000000000" pitchFamily="2" charset="2"/>
                          </a:rPr>
                        </m:ctrlPr>
                      </m:sSubSupPr>
                      <m:e>
                        <m:r>
                          <a:rPr lang="es-ES" b="0" i="1" smtClean="0">
                            <a:latin typeface="Cambria Math" panose="02040503050406030204" pitchFamily="18" charset="0"/>
                            <a:sym typeface="Wingdings" panose="05000000000000000000" pitchFamily="2" charset="2"/>
                          </a:rPr>
                          <m:t>𝑟</m:t>
                        </m:r>
                      </m:e>
                      <m:sub>
                        <m:r>
                          <a:rPr lang="es-ES" b="0" i="1" smtClean="0">
                            <a:latin typeface="Cambria Math" panose="02040503050406030204" pitchFamily="18" charset="0"/>
                            <a:sym typeface="Wingdings" panose="05000000000000000000" pitchFamily="2" charset="2"/>
                          </a:rPr>
                          <m:t>𝑖</m:t>
                        </m:r>
                        <m:r>
                          <a:rPr lang="es-ES" b="0" i="1" smtClean="0">
                            <a:latin typeface="Cambria Math" panose="02040503050406030204" pitchFamily="18" charset="0"/>
                            <a:sym typeface="Wingdings" panose="05000000000000000000" pitchFamily="2" charset="2"/>
                          </a:rPr>
                          <m:t>0</m:t>
                        </m:r>
                      </m:sub>
                      <m:sup>
                        <m:r>
                          <a:rPr lang="es-ES" b="0" i="1" smtClean="0">
                            <a:latin typeface="Cambria Math" panose="02040503050406030204" pitchFamily="18" charset="0"/>
                            <a:sym typeface="Wingdings" panose="05000000000000000000" pitchFamily="2" charset="2"/>
                          </a:rPr>
                          <m:t>1</m:t>
                        </m:r>
                      </m:sup>
                    </m:sSubSup>
                  </m:oMath>
                </a14:m>
                <a:r>
                  <a:rPr lang="es-ES" dirty="0">
                    <a:latin typeface="PT Serif" panose="020B0604020202020204" charset="0"/>
                    <a:sym typeface="Wingdings" panose="05000000000000000000" pitchFamily="2" charset="2"/>
                  </a:rPr>
                  <a:t> y </a:t>
                </a:r>
                <a14:m>
                  <m:oMath xmlns:m="http://schemas.openxmlformats.org/officeDocument/2006/math">
                    <m:sSubSup>
                      <m:sSubSupPr>
                        <m:ctrlPr>
                          <a:rPr lang="es-ES" i="1">
                            <a:latin typeface="Cambria Math" panose="02040503050406030204" pitchFamily="18" charset="0"/>
                            <a:sym typeface="Wingdings" panose="05000000000000000000" pitchFamily="2" charset="2"/>
                          </a:rPr>
                        </m:ctrlPr>
                      </m:sSubSupPr>
                      <m:e>
                        <m:r>
                          <a:rPr lang="es-ES" i="1">
                            <a:latin typeface="Cambria Math" panose="02040503050406030204" pitchFamily="18" charset="0"/>
                            <a:sym typeface="Wingdings" panose="05000000000000000000" pitchFamily="2" charset="2"/>
                          </a:rPr>
                          <m:t>𝑟</m:t>
                        </m:r>
                      </m:e>
                      <m:sub>
                        <m:r>
                          <a:rPr lang="es-ES" i="1">
                            <a:latin typeface="Cambria Math" panose="02040503050406030204" pitchFamily="18" charset="0"/>
                            <a:sym typeface="Wingdings" panose="05000000000000000000" pitchFamily="2" charset="2"/>
                          </a:rPr>
                          <m:t>𝑖</m:t>
                        </m:r>
                        <m:r>
                          <a:rPr lang="es-ES" i="1">
                            <a:latin typeface="Cambria Math" panose="02040503050406030204" pitchFamily="18" charset="0"/>
                            <a:sym typeface="Wingdings" panose="05000000000000000000" pitchFamily="2" charset="2"/>
                          </a:rPr>
                          <m:t>0</m:t>
                        </m:r>
                      </m:sub>
                      <m:sup>
                        <m:r>
                          <a:rPr lang="es-ES" b="0" i="1" smtClean="0">
                            <a:latin typeface="Cambria Math" panose="02040503050406030204" pitchFamily="18" charset="0"/>
                            <a:sym typeface="Wingdings" panose="05000000000000000000" pitchFamily="2" charset="2"/>
                          </a:rPr>
                          <m:t>2</m:t>
                        </m:r>
                      </m:sup>
                    </m:sSubSup>
                  </m:oMath>
                </a14:m>
                <a:r>
                  <a:rPr lang="es-ES" dirty="0">
                    <a:latin typeface="PT Serif" panose="020B0604020202020204" charset="0"/>
                    <a:sym typeface="Wingdings" panose="05000000000000000000" pitchFamily="2" charset="2"/>
                  </a:rPr>
                  <a:t> son el número de receptores de membrana iniciales para las células hijas 1 y 2</a:t>
                </a:r>
                <a:endParaRPr lang="es-ES" dirty="0">
                  <a:latin typeface="PT Serif" panose="020B0604020202020204" charset="0"/>
                </a:endParaRPr>
              </a:p>
            </p:txBody>
          </p:sp>
        </mc:Choice>
        <mc:Fallback xmlns="">
          <p:sp>
            <p:nvSpPr>
              <p:cNvPr id="18" name="CuadroTexto 17">
                <a:extLst>
                  <a:ext uri="{FF2B5EF4-FFF2-40B4-BE49-F238E27FC236}">
                    <a16:creationId xmlns:a16="http://schemas.microsoft.com/office/drawing/2014/main" id="{E44E146C-84CC-47F9-B018-3ACED6C45A96}"/>
                  </a:ext>
                </a:extLst>
              </p:cNvPr>
              <p:cNvSpPr txBox="1">
                <a:spLocks noRot="1" noChangeAspect="1" noMove="1" noResize="1" noEditPoints="1" noAdjustHandles="1" noChangeArrowheads="1" noChangeShapeType="1" noTextEdit="1"/>
              </p:cNvSpPr>
              <p:nvPr/>
            </p:nvSpPr>
            <p:spPr>
              <a:xfrm>
                <a:off x="2564984" y="2025731"/>
                <a:ext cx="5788732" cy="554126"/>
              </a:xfrm>
              <a:prstGeom prst="rect">
                <a:avLst/>
              </a:prstGeom>
              <a:blipFill>
                <a:blip r:embed="rId8"/>
                <a:stretch>
                  <a:fillRect l="-316" b="-6593"/>
                </a:stretch>
              </a:blipFill>
            </p:spPr>
            <p:txBody>
              <a:bodyPr/>
              <a:lstStyle/>
              <a:p>
                <a:r>
                  <a:rPr lang="es-ES">
                    <a:noFill/>
                  </a:rPr>
                  <a:t> </a:t>
                </a:r>
              </a:p>
            </p:txBody>
          </p:sp>
        </mc:Fallback>
      </mc:AlternateContent>
    </p:spTree>
    <p:extLst>
      <p:ext uri="{BB962C8B-B14F-4D97-AF65-F5344CB8AC3E}">
        <p14:creationId xmlns:p14="http://schemas.microsoft.com/office/powerpoint/2010/main" val="1917530247"/>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618565"/>
            <a:ext cx="5904600" cy="212457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3.</a:t>
            </a:r>
            <a:endParaRPr dirty="0"/>
          </a:p>
          <a:p>
            <a:pPr lvl="0"/>
            <a:r>
              <a:rPr lang="es-ES" dirty="0"/>
              <a:t>Simulaciones del modelo microscópico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Simplificación e implementación del modelo</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4062393207"/>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4BB85E7D-6163-4E5F-8616-D4FC36743761}"/>
                  </a:ext>
                </a:extLst>
              </p:cNvPr>
              <p:cNvSpPr>
                <a:spLocks noGrp="1"/>
              </p:cNvSpPr>
              <p:nvPr>
                <p:ph type="title"/>
              </p:nvPr>
            </p:nvSpPr>
            <p:spPr/>
            <p:txBody>
              <a:bodyPr/>
              <a:lstStyle/>
              <a:p>
                <a:r>
                  <a:rPr lang="es-ES" dirty="0"/>
                  <a:t>Simplificación del modelo </a:t>
                </a:r>
                <a14:m>
                  <m:oMath xmlns:m="http://schemas.openxmlformats.org/officeDocument/2006/math">
                    <m:r>
                      <a:rPr lang="es-ES" b="0" i="0" smtClean="0">
                        <a:latin typeface="Cambria Math" panose="02040503050406030204" pitchFamily="18" charset="0"/>
                      </a:rPr>
                      <m:t>(</m:t>
                    </m:r>
                    <m:r>
                      <a:rPr lang="es-ES" b="0" i="1" smtClean="0">
                        <a:latin typeface="Cambria Math" panose="02040503050406030204" pitchFamily="18" charset="0"/>
                      </a:rPr>
                      <m:t>𝑘</m:t>
                    </m:r>
                    <m:r>
                      <a:rPr lang="es-ES" b="0" i="1" smtClean="0">
                        <a:latin typeface="Cambria Math" panose="02040503050406030204" pitchFamily="18" charset="0"/>
                      </a:rPr>
                      <m:t>=2)</m:t>
                    </m:r>
                  </m:oMath>
                </a14:m>
                <a:endParaRPr lang="es-ES" dirty="0"/>
              </a:p>
            </p:txBody>
          </p:sp>
        </mc:Choice>
        <mc:Fallback xmlns="">
          <p:sp>
            <p:nvSpPr>
              <p:cNvPr id="2" name="Título 1">
                <a:extLst>
                  <a:ext uri="{FF2B5EF4-FFF2-40B4-BE49-F238E27FC236}">
                    <a16:creationId xmlns:a16="http://schemas.microsoft.com/office/drawing/2014/main" id="{4BB85E7D-6163-4E5F-8616-D4FC36743761}"/>
                  </a:ext>
                </a:extLst>
              </p:cNvPr>
              <p:cNvSpPr>
                <a:spLocks noGrp="1" noRot="1" noChangeAspect="1" noMove="1" noResize="1" noEditPoints="1" noAdjustHandles="1" noChangeArrowheads="1" noChangeShapeType="1" noTextEdit="1"/>
              </p:cNvSpPr>
              <p:nvPr>
                <p:ph type="title"/>
              </p:nvPr>
            </p:nvSpPr>
            <p:spPr>
              <a:blipFill>
                <a:blip r:embed="rId4"/>
                <a:stretch>
                  <a:fillRect/>
                </a:stretch>
              </a:blipFill>
            </p:spPr>
            <p:txBody>
              <a:bodyPr/>
              <a:lstStyle/>
              <a:p>
                <a:r>
                  <a:rPr lang="es-ES">
                    <a:noFill/>
                  </a:rPr>
                  <a:t> </a:t>
                </a:r>
              </a:p>
            </p:txBody>
          </p:sp>
        </mc:Fallback>
      </mc:AlternateContent>
      <p:pic>
        <p:nvPicPr>
          <p:cNvPr id="6" name="Imagen 5">
            <a:extLst>
              <a:ext uri="{FF2B5EF4-FFF2-40B4-BE49-F238E27FC236}">
                <a16:creationId xmlns:a16="http://schemas.microsoft.com/office/drawing/2014/main" id="{36E1B1A2-448C-4DB2-A448-9044BC9B6703}"/>
              </a:ext>
            </a:extLst>
          </p:cNvPr>
          <p:cNvPicPr>
            <a:picLocks noChangeAspect="1"/>
          </p:cNvPicPr>
          <p:nvPr/>
        </p:nvPicPr>
        <p:blipFill>
          <a:blip r:embed="rId5"/>
          <a:stretch>
            <a:fillRect/>
          </a:stretch>
        </p:blipFill>
        <p:spPr>
          <a:xfrm>
            <a:off x="1525395" y="934895"/>
            <a:ext cx="2386134" cy="2162109"/>
          </a:xfrm>
          <a:prstGeom prst="rect">
            <a:avLst/>
          </a:prstGeom>
        </p:spPr>
      </p:pic>
      <p:sp>
        <p:nvSpPr>
          <p:cNvPr id="3" name="Marcador de texto 2">
            <a:extLst>
              <a:ext uri="{FF2B5EF4-FFF2-40B4-BE49-F238E27FC236}">
                <a16:creationId xmlns:a16="http://schemas.microsoft.com/office/drawing/2014/main" id="{3F622CA1-C3CB-4286-85B7-7EDE76F58E18}"/>
              </a:ext>
            </a:extLst>
          </p:cNvPr>
          <p:cNvSpPr>
            <a:spLocks noGrp="1"/>
          </p:cNvSpPr>
          <p:nvPr>
            <p:ph type="body" idx="1"/>
          </p:nvPr>
        </p:nvSpPr>
        <p:spPr>
          <a:xfrm>
            <a:off x="970212" y="3320493"/>
            <a:ext cx="3496500" cy="762600"/>
          </a:xfrm>
        </p:spPr>
        <p:txBody>
          <a:bodyPr/>
          <a:lstStyle/>
          <a:p>
            <a:pPr marL="114300" indent="0">
              <a:buNone/>
            </a:pPr>
            <a:r>
              <a:rPr lang="es-ES" sz="1400" dirty="0"/>
              <a:t>Dinámica de población para las células T efectoras</a:t>
            </a:r>
          </a:p>
        </p:txBody>
      </p:sp>
      <mc:AlternateContent xmlns:mc="http://schemas.openxmlformats.org/markup-compatibility/2006" xmlns:a14="http://schemas.microsoft.com/office/drawing/2010/main">
        <mc:Choice Requires="a14">
          <p:sp>
            <p:nvSpPr>
              <p:cNvPr id="4" name="Marcador de texto 3">
                <a:extLst>
                  <a:ext uri="{FF2B5EF4-FFF2-40B4-BE49-F238E27FC236}">
                    <a16:creationId xmlns:a16="http://schemas.microsoft.com/office/drawing/2014/main" id="{A70C6FAD-0A64-45BF-9646-14BC8502CFB6}"/>
                  </a:ext>
                </a:extLst>
              </p:cNvPr>
              <p:cNvSpPr>
                <a:spLocks noGrp="1"/>
              </p:cNvSpPr>
              <p:nvPr>
                <p:ph type="body" idx="2"/>
              </p:nvPr>
            </p:nvSpPr>
            <p:spPr>
              <a:xfrm>
                <a:off x="4677288" y="3320492"/>
                <a:ext cx="3496500" cy="762601"/>
              </a:xfrm>
            </p:spPr>
            <p:txBody>
              <a:bodyPr/>
              <a:lstStyle/>
              <a:p>
                <a:pPr marL="114300" indent="0">
                  <a:buNone/>
                </a:pPr>
                <a:r>
                  <a:rPr lang="es-ES" sz="1400" dirty="0"/>
                  <a:t>Dinámica de población para las células T de memoria </a:t>
                </a:r>
                <a14:m>
                  <m:oMath xmlns:m="http://schemas.openxmlformats.org/officeDocument/2006/math">
                    <m:r>
                      <a:rPr lang="es-ES" sz="1400" b="0" i="1" smtClean="0">
                        <a:latin typeface="Cambria Math" panose="02040503050406030204" pitchFamily="18" charset="0"/>
                      </a:rPr>
                      <m:t>(</m:t>
                    </m:r>
                    <m:r>
                      <a:rPr lang="es-ES" sz="1400" b="0" i="1" smtClean="0">
                        <a:latin typeface="Cambria Math" panose="02040503050406030204" pitchFamily="18" charset="0"/>
                      </a:rPr>
                      <m:t>𝑑</m:t>
                    </m:r>
                    <m:r>
                      <a:rPr lang="es-ES" sz="1400" b="0" i="1" smtClean="0">
                        <a:latin typeface="Cambria Math" panose="02040503050406030204" pitchFamily="18" charset="0"/>
                      </a:rPr>
                      <m:t>=0)</m:t>
                    </m:r>
                  </m:oMath>
                </a14:m>
                <a:endParaRPr lang="es-ES" sz="1400" dirty="0"/>
              </a:p>
              <a:p>
                <a:pPr marL="114300" indent="0">
                  <a:buNone/>
                </a:pPr>
                <a:endParaRPr lang="es-ES" sz="1400" dirty="0"/>
              </a:p>
              <a:p>
                <a:pPr marL="114300" indent="0">
                  <a:buNone/>
                </a:pPr>
                <a:endParaRPr lang="es-ES" dirty="0"/>
              </a:p>
            </p:txBody>
          </p:sp>
        </mc:Choice>
        <mc:Fallback xmlns="">
          <p:sp>
            <p:nvSpPr>
              <p:cNvPr id="4" name="Marcador de texto 3">
                <a:extLst>
                  <a:ext uri="{FF2B5EF4-FFF2-40B4-BE49-F238E27FC236}">
                    <a16:creationId xmlns:a16="http://schemas.microsoft.com/office/drawing/2014/main" id="{A70C6FAD-0A64-45BF-9646-14BC8502CFB6}"/>
                  </a:ext>
                </a:extLst>
              </p:cNvPr>
              <p:cNvSpPr>
                <a:spLocks noGrp="1" noRot="1" noChangeAspect="1" noMove="1" noResize="1" noEditPoints="1" noAdjustHandles="1" noChangeArrowheads="1" noChangeShapeType="1" noTextEdit="1"/>
              </p:cNvSpPr>
              <p:nvPr>
                <p:ph type="body" idx="2"/>
              </p:nvPr>
            </p:nvSpPr>
            <p:spPr>
              <a:xfrm>
                <a:off x="4677288" y="3320492"/>
                <a:ext cx="3496500" cy="762601"/>
              </a:xfrm>
              <a:blipFill>
                <a:blip r:embed="rId6"/>
                <a:stretch>
                  <a:fillRect/>
                </a:stretch>
              </a:blipFill>
            </p:spPr>
            <p:txBody>
              <a:bodyPr/>
              <a:lstStyle/>
              <a:p>
                <a:r>
                  <a:rPr lang="es-ES">
                    <a:noFill/>
                  </a:rPr>
                  <a:t> </a:t>
                </a:r>
              </a:p>
            </p:txBody>
          </p:sp>
        </mc:Fallback>
      </mc:AlternateContent>
      <p:sp>
        <p:nvSpPr>
          <p:cNvPr id="5" name="Marcador de número de diapositiva 4">
            <a:extLst>
              <a:ext uri="{FF2B5EF4-FFF2-40B4-BE49-F238E27FC236}">
                <a16:creationId xmlns:a16="http://schemas.microsoft.com/office/drawing/2014/main" id="{70340FB9-C86B-4791-A759-7D5D16C4F22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12</a:t>
            </a:fld>
            <a:endParaRPr lang="es-ES"/>
          </a:p>
        </p:txBody>
      </p:sp>
      <p:pic>
        <p:nvPicPr>
          <p:cNvPr id="7" name="Imagen 6">
            <a:extLst>
              <a:ext uri="{FF2B5EF4-FFF2-40B4-BE49-F238E27FC236}">
                <a16:creationId xmlns:a16="http://schemas.microsoft.com/office/drawing/2014/main" id="{09107FA2-3F44-41B7-800E-4A2117F92AF0}"/>
              </a:ext>
            </a:extLst>
          </p:cNvPr>
          <p:cNvPicPr>
            <a:picLocks noChangeAspect="1"/>
          </p:cNvPicPr>
          <p:nvPr/>
        </p:nvPicPr>
        <p:blipFill>
          <a:blip r:embed="rId7"/>
          <a:stretch>
            <a:fillRect/>
          </a:stretch>
        </p:blipFill>
        <p:spPr>
          <a:xfrm>
            <a:off x="5232473" y="1374344"/>
            <a:ext cx="2386134" cy="1283210"/>
          </a:xfrm>
          <a:prstGeom prst="rect">
            <a:avLst/>
          </a:prstGeom>
        </p:spPr>
      </p:pic>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0D19F6E3-FEE7-482B-918C-8BB7542AB126}"/>
                  </a:ext>
                </a:extLst>
              </p:cNvPr>
              <p:cNvSpPr txBox="1"/>
              <p:nvPr/>
            </p:nvSpPr>
            <p:spPr>
              <a:xfrm>
                <a:off x="971092" y="4154973"/>
                <a:ext cx="2400254" cy="46166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14:m>
                  <m:oMath xmlns:m="http://schemas.openxmlformats.org/officeDocument/2006/math">
                    <m:r>
                      <a:rPr lang="es-ES" sz="1200" i="1" dirty="0" smtClean="0">
                        <a:latin typeface="Cambria Math" panose="02040503050406030204" pitchFamily="18" charset="0"/>
                      </a:rPr>
                      <m:t>𝑝</m:t>
                    </m:r>
                  </m:oMath>
                </a14:m>
                <a:r>
                  <a:rPr lang="es-ES" sz="1200" dirty="0">
                    <a:latin typeface="PT Serif" panose="020B0604020202020204" charset="0"/>
                  </a:rPr>
                  <a:t> </a:t>
                </a:r>
                <a:r>
                  <a:rPr lang="es-ES" sz="1200" dirty="0">
                    <a:latin typeface="PT Serif" panose="020B0604020202020204" charset="0"/>
                    <a:sym typeface="Wingdings" panose="05000000000000000000" pitchFamily="2" charset="2"/>
                  </a:rPr>
                  <a:t> receptores de proliferación</a:t>
                </a:r>
              </a:p>
              <a:p>
                <a14:m>
                  <m:oMath xmlns:m="http://schemas.openxmlformats.org/officeDocument/2006/math">
                    <m:r>
                      <a:rPr lang="es-ES" sz="1200" i="1" dirty="0" smtClean="0">
                        <a:latin typeface="Cambria Math" panose="02040503050406030204" pitchFamily="18" charset="0"/>
                      </a:rPr>
                      <m:t>𝑑</m:t>
                    </m:r>
                  </m:oMath>
                </a14:m>
                <a:r>
                  <a:rPr lang="es-ES" sz="1200" dirty="0">
                    <a:latin typeface="PT Serif" panose="020B0604020202020204" charset="0"/>
                  </a:rPr>
                  <a:t> </a:t>
                </a:r>
                <a:r>
                  <a:rPr lang="es-ES" sz="1200" dirty="0">
                    <a:latin typeface="PT Serif" panose="020B0604020202020204" charset="0"/>
                    <a:sym typeface="Wingdings" panose="05000000000000000000" pitchFamily="2" charset="2"/>
                  </a:rPr>
                  <a:t> receptores de muerte</a:t>
                </a:r>
                <a:endParaRPr lang="es-ES" sz="1200" dirty="0">
                  <a:latin typeface="PT Serif" panose="020B0604020202020204" charset="0"/>
                </a:endParaRPr>
              </a:p>
            </p:txBody>
          </p:sp>
        </mc:Choice>
        <mc:Fallback xmlns="">
          <p:sp>
            <p:nvSpPr>
              <p:cNvPr id="9" name="CuadroTexto 8">
                <a:extLst>
                  <a:ext uri="{FF2B5EF4-FFF2-40B4-BE49-F238E27FC236}">
                    <a16:creationId xmlns:a16="http://schemas.microsoft.com/office/drawing/2014/main" id="{0D19F6E3-FEE7-482B-918C-8BB7542AB126}"/>
                  </a:ext>
                </a:extLst>
              </p:cNvPr>
              <p:cNvSpPr txBox="1">
                <a:spLocks noRot="1" noChangeAspect="1" noMove="1" noResize="1" noEditPoints="1" noAdjustHandles="1" noChangeArrowheads="1" noChangeShapeType="1" noTextEdit="1"/>
              </p:cNvSpPr>
              <p:nvPr/>
            </p:nvSpPr>
            <p:spPr>
              <a:xfrm>
                <a:off x="971092" y="4154973"/>
                <a:ext cx="2400254" cy="461665"/>
              </a:xfrm>
              <a:prstGeom prst="rect">
                <a:avLst/>
              </a:prstGeom>
              <a:blipFill>
                <a:blip r:embed="rId8"/>
                <a:stretch>
                  <a:fillRect b="-9091"/>
                </a:stretch>
              </a:blipFill>
              <a:ln w="9525" cap="flat" cmpd="sng" algn="ctr">
                <a:solidFill>
                  <a:schemeClr val="dk1"/>
                </a:solidFill>
                <a:prstDash val="solid"/>
                <a:round/>
                <a:headEnd type="none" w="med" len="med"/>
                <a:tailEnd type="none" w="med" len="med"/>
              </a:ln>
            </p:spPr>
            <p:txBody>
              <a:bodyPr/>
              <a:lstStyle/>
              <a:p>
                <a:r>
                  <a:rPr lang="es-ES">
                    <a:noFill/>
                  </a:rPr>
                  <a:t> </a:t>
                </a:r>
              </a:p>
            </p:txBody>
          </p:sp>
        </mc:Fallback>
      </mc:AlternateContent>
      <p:sp>
        <p:nvSpPr>
          <p:cNvPr id="10" name="Elipse 9">
            <a:extLst>
              <a:ext uri="{FF2B5EF4-FFF2-40B4-BE49-F238E27FC236}">
                <a16:creationId xmlns:a16="http://schemas.microsoft.com/office/drawing/2014/main" id="{49EA6B82-96A1-4FD6-AFDF-E9891FF64193}"/>
              </a:ext>
            </a:extLst>
          </p:cNvPr>
          <p:cNvSpPr/>
          <p:nvPr/>
        </p:nvSpPr>
        <p:spPr>
          <a:xfrm>
            <a:off x="1691450" y="1436412"/>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611490D8-8DA6-471F-AA18-DAC995442645}"/>
              </a:ext>
            </a:extLst>
          </p:cNvPr>
          <p:cNvSpPr/>
          <p:nvPr/>
        </p:nvSpPr>
        <p:spPr>
          <a:xfrm>
            <a:off x="1691450" y="1678698"/>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1443138136"/>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4EFCB3-19BC-4FF7-9C1A-C5D961CCC724}"/>
              </a:ext>
            </a:extLst>
          </p:cNvPr>
          <p:cNvSpPr>
            <a:spLocks noGrp="1"/>
          </p:cNvSpPr>
          <p:nvPr>
            <p:ph type="title"/>
          </p:nvPr>
        </p:nvSpPr>
        <p:spPr/>
        <p:txBody>
          <a:bodyPr/>
          <a:lstStyle/>
          <a:p>
            <a:r>
              <a:rPr lang="es-ES" dirty="0"/>
              <a:t>Implementación y pseudocódigo</a:t>
            </a:r>
          </a:p>
        </p:txBody>
      </p:sp>
      <p:sp>
        <p:nvSpPr>
          <p:cNvPr id="4" name="Marcador de número de diapositiva 3">
            <a:extLst>
              <a:ext uri="{FF2B5EF4-FFF2-40B4-BE49-F238E27FC236}">
                <a16:creationId xmlns:a16="http://schemas.microsoft.com/office/drawing/2014/main" id="{12633134-CE9F-4049-A3B0-71B5C46E977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13</a:t>
            </a:fld>
            <a:endParaRPr lang="es-ES"/>
          </a:p>
        </p:txBody>
      </p:sp>
      <p:pic>
        <p:nvPicPr>
          <p:cNvPr id="5" name="Imagen 4">
            <a:extLst>
              <a:ext uri="{FF2B5EF4-FFF2-40B4-BE49-F238E27FC236}">
                <a16:creationId xmlns:a16="http://schemas.microsoft.com/office/drawing/2014/main" id="{DA14A773-5CB5-4B0D-B995-0275906A21FD}"/>
              </a:ext>
            </a:extLst>
          </p:cNvPr>
          <p:cNvPicPr>
            <a:picLocks noChangeAspect="1"/>
          </p:cNvPicPr>
          <p:nvPr/>
        </p:nvPicPr>
        <p:blipFill>
          <a:blip r:embed="rId4"/>
          <a:stretch>
            <a:fillRect/>
          </a:stretch>
        </p:blipFill>
        <p:spPr>
          <a:xfrm>
            <a:off x="2053146" y="932081"/>
            <a:ext cx="5037707" cy="3656583"/>
          </a:xfrm>
          <a:prstGeom prst="rect">
            <a:avLst/>
          </a:prstGeom>
        </p:spPr>
      </p:pic>
      <p:sp>
        <p:nvSpPr>
          <p:cNvPr id="6" name="Elipse 5">
            <a:extLst>
              <a:ext uri="{FF2B5EF4-FFF2-40B4-BE49-F238E27FC236}">
                <a16:creationId xmlns:a16="http://schemas.microsoft.com/office/drawing/2014/main" id="{26BAF7CB-020E-4F60-8A7D-F0B1D98309A4}"/>
              </a:ext>
            </a:extLst>
          </p:cNvPr>
          <p:cNvSpPr/>
          <p:nvPr/>
        </p:nvSpPr>
        <p:spPr>
          <a:xfrm>
            <a:off x="2193223" y="1321738"/>
            <a:ext cx="573113" cy="193297"/>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6DDC27B6-2472-415E-9C69-F4FA4E4BAB2C}"/>
              </a:ext>
            </a:extLst>
          </p:cNvPr>
          <p:cNvSpPr/>
          <p:nvPr/>
        </p:nvSpPr>
        <p:spPr>
          <a:xfrm>
            <a:off x="2906413" y="1501384"/>
            <a:ext cx="573113" cy="193297"/>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8" name="Elipse 7">
            <a:extLst>
              <a:ext uri="{FF2B5EF4-FFF2-40B4-BE49-F238E27FC236}">
                <a16:creationId xmlns:a16="http://schemas.microsoft.com/office/drawing/2014/main" id="{4FC75FE0-B5ED-4E62-9DEA-45608EF0D5F9}"/>
              </a:ext>
            </a:extLst>
          </p:cNvPr>
          <p:cNvSpPr/>
          <p:nvPr/>
        </p:nvSpPr>
        <p:spPr>
          <a:xfrm>
            <a:off x="2463070" y="1639218"/>
            <a:ext cx="1364859" cy="193297"/>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9" name="Elipse 8">
            <a:extLst>
              <a:ext uri="{FF2B5EF4-FFF2-40B4-BE49-F238E27FC236}">
                <a16:creationId xmlns:a16="http://schemas.microsoft.com/office/drawing/2014/main" id="{435394C8-734A-45B1-AC26-379C2BEC1378}"/>
              </a:ext>
            </a:extLst>
          </p:cNvPr>
          <p:cNvSpPr/>
          <p:nvPr/>
        </p:nvSpPr>
        <p:spPr>
          <a:xfrm>
            <a:off x="2797096" y="2136345"/>
            <a:ext cx="1030833" cy="152112"/>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0" name="Elipse 9">
            <a:extLst>
              <a:ext uri="{FF2B5EF4-FFF2-40B4-BE49-F238E27FC236}">
                <a16:creationId xmlns:a16="http://schemas.microsoft.com/office/drawing/2014/main" id="{11FF713C-2843-4ED3-86C3-53D9AF6042A0}"/>
              </a:ext>
            </a:extLst>
          </p:cNvPr>
          <p:cNvSpPr/>
          <p:nvPr/>
        </p:nvSpPr>
        <p:spPr>
          <a:xfrm>
            <a:off x="3048107" y="3413148"/>
            <a:ext cx="1030833" cy="152112"/>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 name="Rectángulo: esquinas redondeadas 2">
            <a:extLst>
              <a:ext uri="{FF2B5EF4-FFF2-40B4-BE49-F238E27FC236}">
                <a16:creationId xmlns:a16="http://schemas.microsoft.com/office/drawing/2014/main" id="{1FC7B496-8061-4E72-A850-F6AC366E452A}"/>
              </a:ext>
            </a:extLst>
          </p:cNvPr>
          <p:cNvSpPr/>
          <p:nvPr/>
        </p:nvSpPr>
        <p:spPr>
          <a:xfrm>
            <a:off x="3012386" y="2451781"/>
            <a:ext cx="361166" cy="140506"/>
          </a:xfrm>
          <a:prstGeom prst="roundRect">
            <a:avLst/>
          </a:prstGeom>
          <a:solidFill>
            <a:schemeClr val="accent6">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1" name="Rectángulo: esquinas redondeadas 10">
            <a:extLst>
              <a:ext uri="{FF2B5EF4-FFF2-40B4-BE49-F238E27FC236}">
                <a16:creationId xmlns:a16="http://schemas.microsoft.com/office/drawing/2014/main" id="{8F1C8215-CEAA-459D-8E35-62FC8EADDD11}"/>
              </a:ext>
            </a:extLst>
          </p:cNvPr>
          <p:cNvSpPr/>
          <p:nvPr/>
        </p:nvSpPr>
        <p:spPr>
          <a:xfrm>
            <a:off x="3298943" y="2765668"/>
            <a:ext cx="361166" cy="140506"/>
          </a:xfrm>
          <a:prstGeom prst="roundRect">
            <a:avLst/>
          </a:prstGeom>
          <a:solidFill>
            <a:schemeClr val="accent6">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2" name="Rectángulo: esquinas redondeadas 11">
            <a:extLst>
              <a:ext uri="{FF2B5EF4-FFF2-40B4-BE49-F238E27FC236}">
                <a16:creationId xmlns:a16="http://schemas.microsoft.com/office/drawing/2014/main" id="{33DF44DF-B669-422A-9246-F15ECDDBBA27}"/>
              </a:ext>
            </a:extLst>
          </p:cNvPr>
          <p:cNvSpPr/>
          <p:nvPr/>
        </p:nvSpPr>
        <p:spPr>
          <a:xfrm>
            <a:off x="3012386" y="3716304"/>
            <a:ext cx="361166" cy="140506"/>
          </a:xfrm>
          <a:prstGeom prst="roundRect">
            <a:avLst/>
          </a:prstGeom>
          <a:solidFill>
            <a:schemeClr val="accent6">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275384625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par>
                                <p:cTn id="30" presetID="10" presetClass="entr" presetSubtype="0"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3"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446016-B8FA-4902-9414-A5966CBDB533}"/>
              </a:ext>
            </a:extLst>
          </p:cNvPr>
          <p:cNvSpPr>
            <a:spLocks noGrp="1"/>
          </p:cNvSpPr>
          <p:nvPr>
            <p:ph type="title"/>
          </p:nvPr>
        </p:nvSpPr>
        <p:spPr>
          <a:xfrm>
            <a:off x="388955" y="338306"/>
            <a:ext cx="8366100" cy="668701"/>
          </a:xfrm>
        </p:spPr>
        <p:txBody>
          <a:bodyPr/>
          <a:lstStyle/>
          <a:p>
            <a:r>
              <a:rPr lang="es-ES" dirty="0"/>
              <a:t>Simulaciones del modelo microscópico (1)</a:t>
            </a:r>
          </a:p>
        </p:txBody>
      </p:sp>
      <p:sp>
        <p:nvSpPr>
          <p:cNvPr id="3" name="Marcador de texto 2">
            <a:extLst>
              <a:ext uri="{FF2B5EF4-FFF2-40B4-BE49-F238E27FC236}">
                <a16:creationId xmlns:a16="http://schemas.microsoft.com/office/drawing/2014/main" id="{DE6AF69A-6B44-4A9C-B5A0-496185D570C8}"/>
              </a:ext>
            </a:extLst>
          </p:cNvPr>
          <p:cNvSpPr>
            <a:spLocks noGrp="1"/>
          </p:cNvSpPr>
          <p:nvPr>
            <p:ph type="body" idx="1"/>
          </p:nvPr>
        </p:nvSpPr>
        <p:spPr>
          <a:xfrm>
            <a:off x="970212" y="3750805"/>
            <a:ext cx="3496500" cy="762600"/>
          </a:xfrm>
        </p:spPr>
        <p:txBody>
          <a:bodyPr/>
          <a:lstStyle/>
          <a:p>
            <a:pPr marL="114300" indent="0" algn="ctr">
              <a:buNone/>
            </a:pPr>
            <a:r>
              <a:rPr lang="es-ES" sz="1400" dirty="0"/>
              <a:t>Caso de intolerancia al patógeno</a:t>
            </a:r>
          </a:p>
        </p:txBody>
      </p:sp>
      <p:sp>
        <p:nvSpPr>
          <p:cNvPr id="4" name="Marcador de texto 3">
            <a:extLst>
              <a:ext uri="{FF2B5EF4-FFF2-40B4-BE49-F238E27FC236}">
                <a16:creationId xmlns:a16="http://schemas.microsoft.com/office/drawing/2014/main" id="{9C0B6326-991E-43DE-A6D4-6EEEDEFB2073}"/>
              </a:ext>
            </a:extLst>
          </p:cNvPr>
          <p:cNvSpPr>
            <a:spLocks noGrp="1"/>
          </p:cNvSpPr>
          <p:nvPr>
            <p:ph type="body" idx="2"/>
          </p:nvPr>
        </p:nvSpPr>
        <p:spPr>
          <a:xfrm>
            <a:off x="4677288" y="3750805"/>
            <a:ext cx="3496500" cy="762600"/>
          </a:xfrm>
        </p:spPr>
        <p:txBody>
          <a:bodyPr/>
          <a:lstStyle/>
          <a:p>
            <a:pPr marL="114300" indent="0" algn="ctr">
              <a:buNone/>
            </a:pPr>
            <a:r>
              <a:rPr lang="es-ES" sz="1400" dirty="0"/>
              <a:t>Caso de tolerancia al patógeno</a:t>
            </a:r>
          </a:p>
        </p:txBody>
      </p:sp>
      <p:sp>
        <p:nvSpPr>
          <p:cNvPr id="5" name="Marcador de número de diapositiva 4">
            <a:extLst>
              <a:ext uri="{FF2B5EF4-FFF2-40B4-BE49-F238E27FC236}">
                <a16:creationId xmlns:a16="http://schemas.microsoft.com/office/drawing/2014/main" id="{0C66075A-87D0-4E53-A383-69901301203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14</a:t>
            </a:fld>
            <a:endParaRPr lang="es-ES"/>
          </a:p>
        </p:txBody>
      </p:sp>
      <p:pic>
        <p:nvPicPr>
          <p:cNvPr id="6" name="Imagen 5" descr="Imagen que contiene texto, mapa&#10;&#10;Descripción generada automáticamente">
            <a:extLst>
              <a:ext uri="{FF2B5EF4-FFF2-40B4-BE49-F238E27FC236}">
                <a16:creationId xmlns:a16="http://schemas.microsoft.com/office/drawing/2014/main" id="{A4F116F9-1777-4514-B47C-0F4689DCB9C0}"/>
              </a:ext>
            </a:extLst>
          </p:cNvPr>
          <p:cNvPicPr>
            <a:picLocks noChangeAspect="1"/>
          </p:cNvPicPr>
          <p:nvPr/>
        </p:nvPicPr>
        <p:blipFill>
          <a:blip r:embed="rId4"/>
          <a:stretch>
            <a:fillRect/>
          </a:stretch>
        </p:blipFill>
        <p:spPr>
          <a:xfrm>
            <a:off x="4722151" y="1100906"/>
            <a:ext cx="3408000" cy="2556000"/>
          </a:xfrm>
          <a:prstGeom prst="rect">
            <a:avLst/>
          </a:prstGeom>
        </p:spPr>
      </p:pic>
      <p:pic>
        <p:nvPicPr>
          <p:cNvPr id="7" name="Imagen 6">
            <a:extLst>
              <a:ext uri="{FF2B5EF4-FFF2-40B4-BE49-F238E27FC236}">
                <a16:creationId xmlns:a16="http://schemas.microsoft.com/office/drawing/2014/main" id="{1D13C3E9-708F-413E-B76A-1117A8BFF3F0}"/>
              </a:ext>
            </a:extLst>
          </p:cNvPr>
          <p:cNvPicPr>
            <a:picLocks noChangeAspect="1"/>
          </p:cNvPicPr>
          <p:nvPr/>
        </p:nvPicPr>
        <p:blipFill>
          <a:blip r:embed="rId5"/>
          <a:stretch>
            <a:fillRect/>
          </a:stretch>
        </p:blipFill>
        <p:spPr>
          <a:xfrm>
            <a:off x="1013849" y="1100906"/>
            <a:ext cx="3409225" cy="2556919"/>
          </a:xfrm>
          <a:prstGeom prst="rect">
            <a:avLst/>
          </a:prstGeom>
        </p:spPr>
      </p:pic>
      <p:sp>
        <p:nvSpPr>
          <p:cNvPr id="8" name="CuadroTexto 7">
            <a:extLst>
              <a:ext uri="{FF2B5EF4-FFF2-40B4-BE49-F238E27FC236}">
                <a16:creationId xmlns:a16="http://schemas.microsoft.com/office/drawing/2014/main" id="{C7C2B145-5DAB-4DC5-8C24-FDD1DCFDA7B4}"/>
              </a:ext>
            </a:extLst>
          </p:cNvPr>
          <p:cNvSpPr txBox="1"/>
          <p:nvPr/>
        </p:nvSpPr>
        <p:spPr>
          <a:xfrm rot="16992691">
            <a:off x="1299098" y="2079812"/>
            <a:ext cx="1299883" cy="26161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spAutoFit/>
          </a:bodyPr>
          <a:lstStyle/>
          <a:p>
            <a:r>
              <a:rPr lang="es-ES" sz="1100" dirty="0">
                <a:latin typeface="PT Serif" panose="020B0604020202020204" charset="0"/>
              </a:rPr>
              <a:t>Expansión clonal</a:t>
            </a:r>
          </a:p>
        </p:txBody>
      </p:sp>
      <p:sp>
        <p:nvSpPr>
          <p:cNvPr id="9" name="CuadroTexto 8">
            <a:extLst>
              <a:ext uri="{FF2B5EF4-FFF2-40B4-BE49-F238E27FC236}">
                <a16:creationId xmlns:a16="http://schemas.microsoft.com/office/drawing/2014/main" id="{16BFD05F-B3B4-41DD-8878-010775A103C1}"/>
              </a:ext>
            </a:extLst>
          </p:cNvPr>
          <p:cNvSpPr txBox="1"/>
          <p:nvPr/>
        </p:nvSpPr>
        <p:spPr>
          <a:xfrm rot="5065914">
            <a:off x="1903817" y="2156017"/>
            <a:ext cx="1440936" cy="26161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spAutoFit/>
          </a:bodyPr>
          <a:lstStyle/>
          <a:p>
            <a:r>
              <a:rPr lang="es-ES" sz="1100" dirty="0">
                <a:latin typeface="PT Serif" panose="020B0604020202020204" charset="0"/>
              </a:rPr>
              <a:t>Contracción clonal</a:t>
            </a:r>
          </a:p>
        </p:txBody>
      </p:sp>
    </p:spTree>
    <p:custDataLst>
      <p:tags r:id="rId1"/>
    </p:custDataLst>
    <p:extLst>
      <p:ext uri="{BB962C8B-B14F-4D97-AF65-F5344CB8AC3E}">
        <p14:creationId xmlns:p14="http://schemas.microsoft.com/office/powerpoint/2010/main" val="3102500262"/>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B68F-2F8C-4437-892B-104C182A9BB1}"/>
              </a:ext>
            </a:extLst>
          </p:cNvPr>
          <p:cNvSpPr>
            <a:spLocks noGrp="1"/>
          </p:cNvSpPr>
          <p:nvPr>
            <p:ph type="title"/>
          </p:nvPr>
        </p:nvSpPr>
        <p:spPr/>
        <p:txBody>
          <a:bodyPr/>
          <a:lstStyle/>
          <a:p>
            <a:r>
              <a:rPr lang="es-ES" dirty="0"/>
              <a:t>Simulaciones del modelo microscópico (2)</a:t>
            </a:r>
          </a:p>
        </p:txBody>
      </p:sp>
      <mc:AlternateContent xmlns:mc="http://schemas.openxmlformats.org/markup-compatibility/2006" xmlns:a14="http://schemas.microsoft.com/office/drawing/2010/main">
        <mc:Choice Requires="a14">
          <p:sp>
            <p:nvSpPr>
              <p:cNvPr id="3" name="Marcador de texto 2">
                <a:extLst>
                  <a:ext uri="{FF2B5EF4-FFF2-40B4-BE49-F238E27FC236}">
                    <a16:creationId xmlns:a16="http://schemas.microsoft.com/office/drawing/2014/main" id="{D652DC8B-6F65-466F-822A-E3B90E742BBC}"/>
                  </a:ext>
                </a:extLst>
              </p:cNvPr>
              <p:cNvSpPr>
                <a:spLocks noGrp="1"/>
              </p:cNvSpPr>
              <p:nvPr>
                <p:ph type="body" idx="1"/>
              </p:nvPr>
            </p:nvSpPr>
            <p:spPr>
              <a:xfrm>
                <a:off x="738590" y="3496230"/>
                <a:ext cx="2471100" cy="842683"/>
              </a:xfrm>
            </p:spPr>
            <p:txBody>
              <a:bodyPr/>
              <a:lstStyle/>
              <a:p>
                <a:pPr marL="127000" indent="0" algn="ctr">
                  <a:buNone/>
                </a:pPr>
                <a:r>
                  <a:rPr lang="es-ES" sz="1400" dirty="0"/>
                  <a:t>3 clones con distinta afinidad al patógeno (</a:t>
                </a:r>
                <a14:m>
                  <m:oMath xmlns:m="http://schemas.openxmlformats.org/officeDocument/2006/math">
                    <m:sSub>
                      <m:sSubPr>
                        <m:ctrlPr>
                          <a:rPr lang="es-ES" sz="1400" i="1" smtClean="0">
                            <a:latin typeface="Cambria Math" panose="02040503050406030204" pitchFamily="18" charset="0"/>
                          </a:rPr>
                        </m:ctrlPr>
                      </m:sSubPr>
                      <m:e>
                        <m:r>
                          <a:rPr lang="es-ES" sz="1400" i="1" smtClean="0">
                            <a:latin typeface="Cambria Math" panose="02040503050406030204" pitchFamily="18" charset="0"/>
                            <a:ea typeface="Cambria Math" panose="02040503050406030204" pitchFamily="18" charset="0"/>
                          </a:rPr>
                          <m:t>𝜆</m:t>
                        </m:r>
                      </m:e>
                      <m:sub>
                        <m:r>
                          <a:rPr lang="es-ES" sz="1400" b="0" i="1" smtClean="0">
                            <a:latin typeface="Cambria Math" panose="02040503050406030204" pitchFamily="18" charset="0"/>
                          </a:rPr>
                          <m:t>𝑇𝑝</m:t>
                        </m:r>
                      </m:sub>
                    </m:sSub>
                    <m:r>
                      <a:rPr lang="es-ES" sz="1400" b="0" i="1" smtClean="0">
                        <a:latin typeface="Cambria Math" panose="02040503050406030204" pitchFamily="18" charset="0"/>
                      </a:rPr>
                      <m:t>)</m:t>
                    </m:r>
                  </m:oMath>
                </a14:m>
                <a:endParaRPr lang="es-ES" sz="1400" dirty="0"/>
              </a:p>
              <a:p>
                <a:pPr marL="127000" indent="0" algn="ctr">
                  <a:buNone/>
                </a:pPr>
                <a:r>
                  <a:rPr lang="es-ES" sz="1400" dirty="0">
                    <a:sym typeface="Wingdings" panose="05000000000000000000" pitchFamily="2" charset="2"/>
                  </a:rPr>
                  <a:t> Inmunodominancia</a:t>
                </a:r>
                <a:endParaRPr lang="es-ES" sz="1400" dirty="0"/>
              </a:p>
            </p:txBody>
          </p:sp>
        </mc:Choice>
        <mc:Fallback xmlns="">
          <p:sp>
            <p:nvSpPr>
              <p:cNvPr id="3" name="Marcador de texto 2">
                <a:extLst>
                  <a:ext uri="{FF2B5EF4-FFF2-40B4-BE49-F238E27FC236}">
                    <a16:creationId xmlns:a16="http://schemas.microsoft.com/office/drawing/2014/main" id="{D652DC8B-6F65-466F-822A-E3B90E742BBC}"/>
                  </a:ext>
                </a:extLst>
              </p:cNvPr>
              <p:cNvSpPr>
                <a:spLocks noGrp="1" noRot="1" noChangeAspect="1" noMove="1" noResize="1" noEditPoints="1" noAdjustHandles="1" noChangeArrowheads="1" noChangeShapeType="1" noTextEdit="1"/>
              </p:cNvSpPr>
              <p:nvPr>
                <p:ph type="body" idx="1"/>
              </p:nvPr>
            </p:nvSpPr>
            <p:spPr>
              <a:xfrm>
                <a:off x="738590" y="3496230"/>
                <a:ext cx="2471100" cy="842683"/>
              </a:xfrm>
              <a:blipFill>
                <a:blip r:embed="rId4"/>
                <a:stretch>
                  <a:fillRect b="-19565"/>
                </a:stretch>
              </a:blipFill>
            </p:spPr>
            <p:txBody>
              <a:bodyPr/>
              <a:lstStyle/>
              <a:p>
                <a:r>
                  <a:rPr lang="es-ES">
                    <a:noFill/>
                  </a:rPr>
                  <a:t> </a:t>
                </a:r>
              </a:p>
            </p:txBody>
          </p:sp>
        </mc:Fallback>
      </mc:AlternateContent>
      <p:sp>
        <p:nvSpPr>
          <p:cNvPr id="4" name="Marcador de texto 3">
            <a:extLst>
              <a:ext uri="{FF2B5EF4-FFF2-40B4-BE49-F238E27FC236}">
                <a16:creationId xmlns:a16="http://schemas.microsoft.com/office/drawing/2014/main" id="{E98679AE-3444-4463-9183-469F67331832}"/>
              </a:ext>
            </a:extLst>
          </p:cNvPr>
          <p:cNvSpPr>
            <a:spLocks noGrp="1"/>
          </p:cNvSpPr>
          <p:nvPr>
            <p:ph type="body" idx="2"/>
          </p:nvPr>
        </p:nvSpPr>
        <p:spPr>
          <a:xfrm>
            <a:off x="3648634" y="3496229"/>
            <a:ext cx="2158915" cy="672359"/>
          </a:xfrm>
        </p:spPr>
        <p:txBody>
          <a:bodyPr/>
          <a:lstStyle/>
          <a:p>
            <a:pPr marL="127000" indent="0" algn="ctr">
              <a:buNone/>
            </a:pPr>
            <a:r>
              <a:rPr lang="es-ES" sz="1400" dirty="0">
                <a:sym typeface="Wingdings" panose="05000000000000000000" pitchFamily="2" charset="2"/>
              </a:rPr>
              <a:t>Eliminación del clon inmunodominante</a:t>
            </a:r>
            <a:endParaRPr lang="es-ES" sz="1400" dirty="0"/>
          </a:p>
        </p:txBody>
      </p:sp>
      <p:sp>
        <p:nvSpPr>
          <p:cNvPr id="5" name="Marcador de texto 4">
            <a:extLst>
              <a:ext uri="{FF2B5EF4-FFF2-40B4-BE49-F238E27FC236}">
                <a16:creationId xmlns:a16="http://schemas.microsoft.com/office/drawing/2014/main" id="{606D4495-2823-4BEA-A2A4-D1CEF890E2D1}"/>
              </a:ext>
            </a:extLst>
          </p:cNvPr>
          <p:cNvSpPr>
            <a:spLocks noGrp="1"/>
          </p:cNvSpPr>
          <p:nvPr>
            <p:ph type="body" idx="3"/>
          </p:nvPr>
        </p:nvSpPr>
        <p:spPr>
          <a:xfrm>
            <a:off x="5934310" y="3496228"/>
            <a:ext cx="2471100" cy="923610"/>
          </a:xfrm>
        </p:spPr>
        <p:txBody>
          <a:bodyPr/>
          <a:lstStyle/>
          <a:p>
            <a:pPr marL="127000" indent="0" algn="ctr">
              <a:buNone/>
            </a:pPr>
            <a:r>
              <a:rPr lang="es-ES" sz="1400" dirty="0"/>
              <a:t>Clon con el valor de afinidad más bajo</a:t>
            </a:r>
          </a:p>
        </p:txBody>
      </p:sp>
      <p:sp>
        <p:nvSpPr>
          <p:cNvPr id="6" name="Marcador de número de diapositiva 5">
            <a:extLst>
              <a:ext uri="{FF2B5EF4-FFF2-40B4-BE49-F238E27FC236}">
                <a16:creationId xmlns:a16="http://schemas.microsoft.com/office/drawing/2014/main" id="{807F41E8-31E5-4B2F-8587-C97C2CC84EA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15</a:t>
            </a:fld>
            <a:endParaRPr lang="es-ES"/>
          </a:p>
        </p:txBody>
      </p:sp>
      <p:pic>
        <p:nvPicPr>
          <p:cNvPr id="12" name="Imagen 11" descr="Imagen que contiene mapa, texto, captura de pantalla&#10;&#10;Descripción generada automáticamente">
            <a:extLst>
              <a:ext uri="{FF2B5EF4-FFF2-40B4-BE49-F238E27FC236}">
                <a16:creationId xmlns:a16="http://schemas.microsoft.com/office/drawing/2014/main" id="{7C889FF3-B719-45AF-AEE9-D69F4D5FC694}"/>
              </a:ext>
            </a:extLst>
          </p:cNvPr>
          <p:cNvPicPr>
            <a:picLocks noChangeAspect="1"/>
          </p:cNvPicPr>
          <p:nvPr/>
        </p:nvPicPr>
        <p:blipFill>
          <a:blip r:embed="rId5"/>
          <a:stretch>
            <a:fillRect/>
          </a:stretch>
        </p:blipFill>
        <p:spPr>
          <a:xfrm>
            <a:off x="5983180" y="1330243"/>
            <a:ext cx="2726400" cy="2044800"/>
          </a:xfrm>
          <a:prstGeom prst="rect">
            <a:avLst/>
          </a:prstGeom>
        </p:spPr>
      </p:pic>
      <p:pic>
        <p:nvPicPr>
          <p:cNvPr id="14" name="Imagen 13" descr="Imagen que contiene texto, mapa, captura de pantalla&#10;&#10;Descripción generada automáticamente">
            <a:extLst>
              <a:ext uri="{FF2B5EF4-FFF2-40B4-BE49-F238E27FC236}">
                <a16:creationId xmlns:a16="http://schemas.microsoft.com/office/drawing/2014/main" id="{468151DD-BD34-492A-9A42-48F41B5B172F}"/>
              </a:ext>
            </a:extLst>
          </p:cNvPr>
          <p:cNvPicPr>
            <a:picLocks noChangeAspect="1"/>
          </p:cNvPicPr>
          <p:nvPr/>
        </p:nvPicPr>
        <p:blipFill>
          <a:blip r:embed="rId6"/>
          <a:stretch>
            <a:fillRect/>
          </a:stretch>
        </p:blipFill>
        <p:spPr>
          <a:xfrm>
            <a:off x="3336450" y="1330243"/>
            <a:ext cx="2726400" cy="2044800"/>
          </a:xfrm>
          <a:prstGeom prst="rect">
            <a:avLst/>
          </a:prstGeom>
        </p:spPr>
      </p:pic>
      <p:pic>
        <p:nvPicPr>
          <p:cNvPr id="16" name="Imagen 15" descr="Captura de pantalla de un mapa&#10;&#10;Descripción generada automáticamente">
            <a:extLst>
              <a:ext uri="{FF2B5EF4-FFF2-40B4-BE49-F238E27FC236}">
                <a16:creationId xmlns:a16="http://schemas.microsoft.com/office/drawing/2014/main" id="{0A13F6C8-FF9B-4A6F-A21A-03C073899712}"/>
              </a:ext>
            </a:extLst>
          </p:cNvPr>
          <p:cNvPicPr>
            <a:picLocks noChangeAspect="1"/>
          </p:cNvPicPr>
          <p:nvPr/>
        </p:nvPicPr>
        <p:blipFill>
          <a:blip r:embed="rId7"/>
          <a:stretch>
            <a:fillRect/>
          </a:stretch>
        </p:blipFill>
        <p:spPr>
          <a:xfrm>
            <a:off x="610940" y="1330243"/>
            <a:ext cx="2726400" cy="2044800"/>
          </a:xfrm>
          <a:prstGeom prst="rect">
            <a:avLst/>
          </a:prstGeom>
        </p:spPr>
      </p:pic>
      <p:pic>
        <p:nvPicPr>
          <p:cNvPr id="7" name="Imagen 6">
            <a:extLst>
              <a:ext uri="{FF2B5EF4-FFF2-40B4-BE49-F238E27FC236}">
                <a16:creationId xmlns:a16="http://schemas.microsoft.com/office/drawing/2014/main" id="{40FDEBEC-F03C-484B-933F-9AECD9AA2635}"/>
              </a:ext>
            </a:extLst>
          </p:cNvPr>
          <p:cNvPicPr>
            <a:picLocks noChangeAspect="1"/>
          </p:cNvPicPr>
          <p:nvPr/>
        </p:nvPicPr>
        <p:blipFill>
          <a:blip r:embed="rId8"/>
          <a:stretch>
            <a:fillRect/>
          </a:stretch>
        </p:blipFill>
        <p:spPr>
          <a:xfrm>
            <a:off x="936297" y="4427786"/>
            <a:ext cx="2273393" cy="308824"/>
          </a:xfrm>
          <a:prstGeom prst="rect">
            <a:avLst/>
          </a:prstGeom>
        </p:spPr>
      </p:pic>
      <p:sp>
        <p:nvSpPr>
          <p:cNvPr id="11" name="Elipse 10">
            <a:extLst>
              <a:ext uri="{FF2B5EF4-FFF2-40B4-BE49-F238E27FC236}">
                <a16:creationId xmlns:a16="http://schemas.microsoft.com/office/drawing/2014/main" id="{BE87CE26-5B04-4532-81B3-3D74F83E8D7D}"/>
              </a:ext>
            </a:extLst>
          </p:cNvPr>
          <p:cNvSpPr/>
          <p:nvPr/>
        </p:nvSpPr>
        <p:spPr>
          <a:xfrm>
            <a:off x="1530085" y="4393072"/>
            <a:ext cx="343538" cy="343538"/>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2096949491"/>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fade">
                                      <p:cBhvr>
                                        <p:cTn id="20" dur="500"/>
                                        <p:tgtEl>
                                          <p:spTgt spid="5">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5" grpId="0" build="p"/>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4.</a:t>
            </a:r>
            <a:endParaRPr dirty="0"/>
          </a:p>
          <a:p>
            <a:pPr lvl="0"/>
            <a:r>
              <a:rPr lang="es-ES" dirty="0"/>
              <a:t>Modelo macroscópico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Algoritmo de decisión a nivel poblacional</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3170858538"/>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65D2A2-DB91-4A16-8213-A1A92B8F996C}"/>
              </a:ext>
            </a:extLst>
          </p:cNvPr>
          <p:cNvSpPr>
            <a:spLocks noGrp="1"/>
          </p:cNvSpPr>
          <p:nvPr>
            <p:ph type="title"/>
          </p:nvPr>
        </p:nvSpPr>
        <p:spPr/>
        <p:txBody>
          <a:bodyPr/>
          <a:lstStyle/>
          <a:p>
            <a:r>
              <a:rPr lang="es-ES" dirty="0"/>
              <a:t>Aspectos del modelo</a:t>
            </a:r>
          </a:p>
        </p:txBody>
      </p:sp>
      <p:sp>
        <p:nvSpPr>
          <p:cNvPr id="3" name="Marcador de texto 2">
            <a:extLst>
              <a:ext uri="{FF2B5EF4-FFF2-40B4-BE49-F238E27FC236}">
                <a16:creationId xmlns:a16="http://schemas.microsoft.com/office/drawing/2014/main" id="{11121A0B-1390-47AF-8E7F-7018B711212E}"/>
              </a:ext>
            </a:extLst>
          </p:cNvPr>
          <p:cNvSpPr>
            <a:spLocks noGrp="1"/>
          </p:cNvSpPr>
          <p:nvPr>
            <p:ph type="body" idx="1"/>
          </p:nvPr>
        </p:nvSpPr>
        <p:spPr>
          <a:xfrm>
            <a:off x="1245338" y="1168757"/>
            <a:ext cx="6640800" cy="1686921"/>
          </a:xfrm>
        </p:spPr>
        <p:txBody>
          <a:bodyPr/>
          <a:lstStyle/>
          <a:p>
            <a:r>
              <a:rPr lang="es-ES" dirty="0"/>
              <a:t>Está basado en dos características poblacionales de las células T:</a:t>
            </a:r>
          </a:p>
          <a:p>
            <a:pPr lvl="1">
              <a:buFont typeface="Wingdings" panose="05000000000000000000" pitchFamily="2" charset="2"/>
              <a:buChar char="§"/>
            </a:pPr>
            <a:r>
              <a:rPr lang="es-ES" sz="1800" dirty="0"/>
              <a:t>Elasticidad</a:t>
            </a:r>
          </a:p>
          <a:p>
            <a:pPr lvl="1">
              <a:buFont typeface="Wingdings" panose="05000000000000000000" pitchFamily="2" charset="2"/>
              <a:buChar char="§"/>
            </a:pPr>
            <a:r>
              <a:rPr lang="es-ES" sz="1800" dirty="0"/>
              <a:t>Inercia</a:t>
            </a:r>
          </a:p>
          <a:p>
            <a:endParaRPr lang="es-ES" dirty="0"/>
          </a:p>
          <a:p>
            <a:endParaRPr lang="es-ES" dirty="0"/>
          </a:p>
        </p:txBody>
      </p:sp>
      <p:sp>
        <p:nvSpPr>
          <p:cNvPr id="4" name="Marcador de número de diapositiva 3">
            <a:extLst>
              <a:ext uri="{FF2B5EF4-FFF2-40B4-BE49-F238E27FC236}">
                <a16:creationId xmlns:a16="http://schemas.microsoft.com/office/drawing/2014/main" id="{89FC5013-645D-41A0-83BE-9C7D67233C4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17</a:t>
            </a:fld>
            <a:endParaRPr lang="es-ES"/>
          </a:p>
        </p:txBody>
      </p:sp>
      <p:cxnSp>
        <p:nvCxnSpPr>
          <p:cNvPr id="6" name="Conector recto 5">
            <a:extLst>
              <a:ext uri="{FF2B5EF4-FFF2-40B4-BE49-F238E27FC236}">
                <a16:creationId xmlns:a16="http://schemas.microsoft.com/office/drawing/2014/main" id="{703EDC9A-9582-474B-8E7A-F28C40ECAB0F}"/>
              </a:ext>
            </a:extLst>
          </p:cNvPr>
          <p:cNvCxnSpPr>
            <a:cxnSpLocks/>
          </p:cNvCxnSpPr>
          <p:nvPr/>
        </p:nvCxnSpPr>
        <p:spPr>
          <a:xfrm>
            <a:off x="4009094" y="2294965"/>
            <a:ext cx="0" cy="166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BBE3E3F2-36F2-4D6B-B174-B566A501C2EA}"/>
              </a:ext>
            </a:extLst>
          </p:cNvPr>
          <p:cNvCxnSpPr>
            <a:cxnSpLocks/>
          </p:cNvCxnSpPr>
          <p:nvPr/>
        </p:nvCxnSpPr>
        <p:spPr>
          <a:xfrm flipH="1">
            <a:off x="3917423" y="3763460"/>
            <a:ext cx="2196938"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6DEFD56F-DE86-4BA1-A5B0-2CE8A71454E8}"/>
              </a:ext>
            </a:extLst>
          </p:cNvPr>
          <p:cNvSpPr txBox="1"/>
          <p:nvPr/>
        </p:nvSpPr>
        <p:spPr>
          <a:xfrm>
            <a:off x="4345070" y="3769481"/>
            <a:ext cx="930947" cy="322202"/>
          </a:xfrm>
          <a:prstGeom prst="rect">
            <a:avLst/>
          </a:prstGeom>
          <a:noFill/>
        </p:spPr>
        <p:txBody>
          <a:bodyPr wrap="square" rtlCol="0">
            <a:spAutoFit/>
          </a:bodyPr>
          <a:lstStyle/>
          <a:p>
            <a:r>
              <a:rPr lang="es-ES" sz="1200" dirty="0">
                <a:latin typeface="PT Serif" panose="020B0604020202020204" charset="0"/>
              </a:rPr>
              <a:t>tiempo</a:t>
            </a:r>
          </a:p>
        </p:txBody>
      </p:sp>
      <p:sp>
        <p:nvSpPr>
          <p:cNvPr id="11" name="CuadroTexto 10">
            <a:extLst>
              <a:ext uri="{FF2B5EF4-FFF2-40B4-BE49-F238E27FC236}">
                <a16:creationId xmlns:a16="http://schemas.microsoft.com/office/drawing/2014/main" id="{D6E383AD-5502-4675-BD6C-B4759A16475D}"/>
              </a:ext>
            </a:extLst>
          </p:cNvPr>
          <p:cNvSpPr txBox="1"/>
          <p:nvPr/>
        </p:nvSpPr>
        <p:spPr>
          <a:xfrm>
            <a:off x="3051630" y="2856762"/>
            <a:ext cx="1093919" cy="461665"/>
          </a:xfrm>
          <a:prstGeom prst="rect">
            <a:avLst/>
          </a:prstGeom>
          <a:noFill/>
        </p:spPr>
        <p:txBody>
          <a:bodyPr wrap="square" rtlCol="0">
            <a:spAutoFit/>
          </a:bodyPr>
          <a:lstStyle/>
          <a:p>
            <a:r>
              <a:rPr lang="es-ES" sz="1200" dirty="0">
                <a:latin typeface="PT Serif" panose="020B0604020202020204" charset="0"/>
              </a:rPr>
              <a:t>número de células </a:t>
            </a:r>
          </a:p>
        </p:txBody>
      </p:sp>
      <p:sp>
        <p:nvSpPr>
          <p:cNvPr id="12" name="Flecha: a la izquierda y derecha 11">
            <a:extLst>
              <a:ext uri="{FF2B5EF4-FFF2-40B4-BE49-F238E27FC236}">
                <a16:creationId xmlns:a16="http://schemas.microsoft.com/office/drawing/2014/main" id="{4F636596-37A9-4564-B0EE-2EAA1572D7B5}"/>
              </a:ext>
            </a:extLst>
          </p:cNvPr>
          <p:cNvSpPr/>
          <p:nvPr/>
        </p:nvSpPr>
        <p:spPr>
          <a:xfrm>
            <a:off x="4145549" y="3367783"/>
            <a:ext cx="199521" cy="171971"/>
          </a:xfrm>
          <a:prstGeom prst="lef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ES"/>
          </a:p>
        </p:txBody>
      </p:sp>
      <p:sp>
        <p:nvSpPr>
          <p:cNvPr id="13" name="Flecha: a la izquierda y derecha 12">
            <a:extLst>
              <a:ext uri="{FF2B5EF4-FFF2-40B4-BE49-F238E27FC236}">
                <a16:creationId xmlns:a16="http://schemas.microsoft.com/office/drawing/2014/main" id="{C1E61F2D-F957-442C-AB58-79DDF50E9BB2}"/>
              </a:ext>
            </a:extLst>
          </p:cNvPr>
          <p:cNvSpPr/>
          <p:nvPr/>
        </p:nvSpPr>
        <p:spPr>
          <a:xfrm rot="5400000">
            <a:off x="4149617" y="3127204"/>
            <a:ext cx="981831" cy="106055"/>
          </a:xfrm>
          <a:prstGeom prst="lef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ES"/>
          </a:p>
        </p:txBody>
      </p:sp>
      <p:sp>
        <p:nvSpPr>
          <p:cNvPr id="16" name="Forma libre: forma 15">
            <a:extLst>
              <a:ext uri="{FF2B5EF4-FFF2-40B4-BE49-F238E27FC236}">
                <a16:creationId xmlns:a16="http://schemas.microsoft.com/office/drawing/2014/main" id="{0AE8F4CF-83C6-4030-9496-4F7852A83099}"/>
              </a:ext>
            </a:extLst>
          </p:cNvPr>
          <p:cNvSpPr/>
          <p:nvPr/>
        </p:nvSpPr>
        <p:spPr>
          <a:xfrm>
            <a:off x="4084433" y="2398011"/>
            <a:ext cx="336132" cy="1367834"/>
          </a:xfrm>
          <a:custGeom>
            <a:avLst/>
            <a:gdLst>
              <a:gd name="connsiteX0" fmla="*/ 0 w 295836"/>
              <a:gd name="connsiteY0" fmla="*/ 1416425 h 1425390"/>
              <a:gd name="connsiteX1" fmla="*/ 143436 w 295836"/>
              <a:gd name="connsiteY1" fmla="*/ 2 h 1425390"/>
              <a:gd name="connsiteX2" fmla="*/ 295836 w 295836"/>
              <a:gd name="connsiteY2" fmla="*/ 1425390 h 1425390"/>
            </a:gdLst>
            <a:ahLst/>
            <a:cxnLst>
              <a:cxn ang="0">
                <a:pos x="connsiteX0" y="connsiteY0"/>
              </a:cxn>
              <a:cxn ang="0">
                <a:pos x="connsiteX1" y="connsiteY1"/>
              </a:cxn>
              <a:cxn ang="0">
                <a:pos x="connsiteX2" y="connsiteY2"/>
              </a:cxn>
            </a:cxnLst>
            <a:rect l="l" t="t" r="r" b="b"/>
            <a:pathLst>
              <a:path w="295836" h="1425390">
                <a:moveTo>
                  <a:pt x="0" y="1416425"/>
                </a:moveTo>
                <a:cubicBezTo>
                  <a:pt x="47065" y="707466"/>
                  <a:pt x="94130" y="-1492"/>
                  <a:pt x="143436" y="2"/>
                </a:cubicBezTo>
                <a:cubicBezTo>
                  <a:pt x="192742" y="1496"/>
                  <a:pt x="244289" y="713443"/>
                  <a:pt x="295836" y="142539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Forma libre: forma 16">
            <a:extLst>
              <a:ext uri="{FF2B5EF4-FFF2-40B4-BE49-F238E27FC236}">
                <a16:creationId xmlns:a16="http://schemas.microsoft.com/office/drawing/2014/main" id="{66D49EA5-1C96-4BF2-9723-B1565B0C8E57}"/>
              </a:ext>
            </a:extLst>
          </p:cNvPr>
          <p:cNvSpPr/>
          <p:nvPr/>
        </p:nvSpPr>
        <p:spPr>
          <a:xfrm>
            <a:off x="4320497" y="2543998"/>
            <a:ext cx="646059" cy="1232900"/>
          </a:xfrm>
          <a:custGeom>
            <a:avLst/>
            <a:gdLst>
              <a:gd name="connsiteX0" fmla="*/ 0 w 295836"/>
              <a:gd name="connsiteY0" fmla="*/ 1416425 h 1425390"/>
              <a:gd name="connsiteX1" fmla="*/ 143436 w 295836"/>
              <a:gd name="connsiteY1" fmla="*/ 2 h 1425390"/>
              <a:gd name="connsiteX2" fmla="*/ 295836 w 295836"/>
              <a:gd name="connsiteY2" fmla="*/ 1425390 h 1425390"/>
            </a:gdLst>
            <a:ahLst/>
            <a:cxnLst>
              <a:cxn ang="0">
                <a:pos x="connsiteX0" y="connsiteY0"/>
              </a:cxn>
              <a:cxn ang="0">
                <a:pos x="connsiteX1" y="connsiteY1"/>
              </a:cxn>
              <a:cxn ang="0">
                <a:pos x="connsiteX2" y="connsiteY2"/>
              </a:cxn>
            </a:cxnLst>
            <a:rect l="l" t="t" r="r" b="b"/>
            <a:pathLst>
              <a:path w="295836" h="1425390">
                <a:moveTo>
                  <a:pt x="0" y="1416425"/>
                </a:moveTo>
                <a:cubicBezTo>
                  <a:pt x="47065" y="707466"/>
                  <a:pt x="94130" y="-1492"/>
                  <a:pt x="143436" y="2"/>
                </a:cubicBezTo>
                <a:cubicBezTo>
                  <a:pt x="192742" y="1496"/>
                  <a:pt x="244289" y="713443"/>
                  <a:pt x="295836" y="1425390"/>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9" name="Conector recto 18">
            <a:extLst>
              <a:ext uri="{FF2B5EF4-FFF2-40B4-BE49-F238E27FC236}">
                <a16:creationId xmlns:a16="http://schemas.microsoft.com/office/drawing/2014/main" id="{EF237BDA-D497-4290-8731-8D2D6C8921DD}"/>
              </a:ext>
            </a:extLst>
          </p:cNvPr>
          <p:cNvCxnSpPr>
            <a:cxnSpLocks/>
          </p:cNvCxnSpPr>
          <p:nvPr/>
        </p:nvCxnSpPr>
        <p:spPr>
          <a:xfrm>
            <a:off x="4420564" y="3755417"/>
            <a:ext cx="132415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57262755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6F077D-A46E-41F3-96D3-09E7FA93EEBA}"/>
              </a:ext>
            </a:extLst>
          </p:cNvPr>
          <p:cNvSpPr>
            <a:spLocks noGrp="1"/>
          </p:cNvSpPr>
          <p:nvPr>
            <p:ph type="title"/>
          </p:nvPr>
        </p:nvSpPr>
        <p:spPr/>
        <p:txBody>
          <a:bodyPr/>
          <a:lstStyle/>
          <a:p>
            <a:r>
              <a:rPr lang="es-ES" dirty="0"/>
              <a:t>Ecuaciones del modelo</a:t>
            </a:r>
          </a:p>
        </p:txBody>
      </p:sp>
      <p:sp>
        <p:nvSpPr>
          <p:cNvPr id="4" name="Marcador de número de diapositiva 3">
            <a:extLst>
              <a:ext uri="{FF2B5EF4-FFF2-40B4-BE49-F238E27FC236}">
                <a16:creationId xmlns:a16="http://schemas.microsoft.com/office/drawing/2014/main" id="{16CD197C-2B79-4B3C-91BE-889947C044C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18</a:t>
            </a:fld>
            <a:endParaRPr lang="es-ES" dirty="0"/>
          </a:p>
        </p:txBody>
      </p:sp>
      <p:pic>
        <p:nvPicPr>
          <p:cNvPr id="7" name="Imagen 6">
            <a:extLst>
              <a:ext uri="{FF2B5EF4-FFF2-40B4-BE49-F238E27FC236}">
                <a16:creationId xmlns:a16="http://schemas.microsoft.com/office/drawing/2014/main" id="{63F26E6F-7731-4C31-B68F-746DB2C8F139}"/>
              </a:ext>
            </a:extLst>
          </p:cNvPr>
          <p:cNvPicPr>
            <a:picLocks noChangeAspect="1"/>
          </p:cNvPicPr>
          <p:nvPr/>
        </p:nvPicPr>
        <p:blipFill>
          <a:blip r:embed="rId3"/>
          <a:stretch>
            <a:fillRect/>
          </a:stretch>
        </p:blipFill>
        <p:spPr>
          <a:xfrm>
            <a:off x="870138" y="1312252"/>
            <a:ext cx="3741794" cy="1303475"/>
          </a:xfrm>
          <a:prstGeom prst="rect">
            <a:avLst/>
          </a:prstGeom>
        </p:spPr>
      </p:pic>
      <p:pic>
        <p:nvPicPr>
          <p:cNvPr id="8" name="Imagen 7">
            <a:extLst>
              <a:ext uri="{FF2B5EF4-FFF2-40B4-BE49-F238E27FC236}">
                <a16:creationId xmlns:a16="http://schemas.microsoft.com/office/drawing/2014/main" id="{076115EA-13AE-4F34-B192-07726BE66D59}"/>
              </a:ext>
            </a:extLst>
          </p:cNvPr>
          <p:cNvPicPr>
            <a:picLocks noChangeAspect="1"/>
          </p:cNvPicPr>
          <p:nvPr/>
        </p:nvPicPr>
        <p:blipFill rotWithShape="1">
          <a:blip r:embed="rId4"/>
          <a:srcRect t="4197" b="1"/>
          <a:stretch/>
        </p:blipFill>
        <p:spPr>
          <a:xfrm>
            <a:off x="4466712" y="1466676"/>
            <a:ext cx="4333767" cy="1505539"/>
          </a:xfrm>
          <a:prstGeom prst="rect">
            <a:avLst/>
          </a:prstGeom>
        </p:spPr>
      </p:pic>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B991ED70-E3D6-4D62-84F1-8CDB6963DCCD}"/>
                  </a:ext>
                </a:extLst>
              </p:cNvPr>
              <p:cNvSpPr txBox="1"/>
              <p:nvPr/>
            </p:nvSpPr>
            <p:spPr>
              <a:xfrm>
                <a:off x="775586" y="3588841"/>
                <a:ext cx="7592827" cy="830997"/>
              </a:xfrm>
              <a:prstGeom prst="rect">
                <a:avLst/>
              </a:prstGeom>
              <a:noFill/>
            </p:spPr>
            <p:txBody>
              <a:bodyPr wrap="square" rtlCol="0">
                <a:spAutoFit/>
              </a:bodyPr>
              <a:lstStyle/>
              <a:p>
                <a:pPr marL="171450" indent="-171450">
                  <a:buFont typeface="Arial" panose="020B0604020202020204" pitchFamily="34" charset="0"/>
                  <a:buChar char="•"/>
                </a:pPr>
                <a:r>
                  <a:rPr lang="es-ES" sz="1200" dirty="0">
                    <a:latin typeface="PT Serif" panose="020B0604020202020204" charset="0"/>
                  </a:rPr>
                  <a:t>Donde </a:t>
                </a:r>
                <a14:m>
                  <m:oMath xmlns:m="http://schemas.openxmlformats.org/officeDocument/2006/math">
                    <m:r>
                      <m:rPr>
                        <m:sty m:val="p"/>
                      </m:rPr>
                      <a:rPr lang="es-ES" sz="1200" b="0" i="0" dirty="0" smtClean="0">
                        <a:latin typeface="Cambria Math" panose="02040503050406030204" pitchFamily="18" charset="0"/>
                      </a:rPr>
                      <m:t>P</m:t>
                    </m:r>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m:t>
                    </m:r>
                  </m:oMath>
                </a14:m>
                <a:r>
                  <a:rPr lang="es-ES" sz="1200" dirty="0">
                    <a:latin typeface="PT Serif" panose="020B0604020202020204" charset="0"/>
                  </a:rPr>
                  <a:t> y </a:t>
                </a:r>
                <a14:m>
                  <m:oMath xmlns:m="http://schemas.openxmlformats.org/officeDocument/2006/math">
                    <m:r>
                      <m:rPr>
                        <m:sty m:val="p"/>
                      </m:rPr>
                      <a:rPr lang="es-ES" sz="1200" b="0" i="0" dirty="0" smtClean="0">
                        <a:latin typeface="Cambria Math" panose="02040503050406030204" pitchFamily="18" charset="0"/>
                      </a:rPr>
                      <m:t>T</m:t>
                    </m:r>
                    <m:r>
                      <a:rPr lang="es-ES" sz="1200" i="1" dirty="0" smtClean="0">
                        <a:latin typeface="Cambria Math" panose="02040503050406030204" pitchFamily="18" charset="0"/>
                      </a:rPr>
                      <m:t>(</m:t>
                    </m:r>
                    <m:r>
                      <a:rPr lang="es-ES" sz="1200" i="1" dirty="0" smtClean="0">
                        <a:latin typeface="Cambria Math" panose="02040503050406030204" pitchFamily="18" charset="0"/>
                      </a:rPr>
                      <m:t>𝑡</m:t>
                    </m:r>
                    <m:r>
                      <a:rPr lang="es-ES" sz="1200" i="1" dirty="0" smtClean="0">
                        <a:latin typeface="Cambria Math" panose="02040503050406030204" pitchFamily="18" charset="0"/>
                      </a:rPr>
                      <m:t>)</m:t>
                    </m:r>
                  </m:oMath>
                </a14:m>
                <a:r>
                  <a:rPr lang="es-ES" sz="1200" dirty="0">
                    <a:latin typeface="PT Serif" panose="020B0604020202020204" charset="0"/>
                  </a:rPr>
                  <a:t> denotan el número de células del patógeno y el número de células T, respectivamente. </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𝛼</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representa la tasa de proliferación del patógeno, mientras que </a:t>
                </a:r>
                <a14:m>
                  <m:oMath xmlns:m="http://schemas.openxmlformats.org/officeDocument/2006/math">
                    <m:r>
                      <a:rPr lang="es-ES" sz="1200" i="1" smtClean="0">
                        <a:latin typeface="Cambria Math" panose="02040503050406030204" pitchFamily="18" charset="0"/>
                        <a:ea typeface="Cambria Math" panose="02040503050406030204" pitchFamily="18" charset="0"/>
                      </a:rPr>
                      <m:t>𝛽</m:t>
                    </m:r>
                  </m:oMath>
                </a14:m>
                <a:r>
                  <a:rPr lang="es-ES" sz="1200" dirty="0">
                    <a:latin typeface="PT Serif" panose="020B0604020202020204" charset="0"/>
                  </a:rPr>
                  <a:t> corresponde a la tasa de eliminación del mismo a causa de las células T.</a:t>
                </a:r>
              </a:p>
              <a:p>
                <a:pPr marL="171450" indent="-171450">
                  <a:buFont typeface="Arial" panose="020B0604020202020204" pitchFamily="34" charset="0"/>
                  <a:buChar char="•"/>
                </a:pPr>
                <a14:m>
                  <m:oMath xmlns:m="http://schemas.openxmlformats.org/officeDocument/2006/math">
                    <m:r>
                      <a:rPr lang="es-ES" sz="1200" b="0" i="1" smtClean="0">
                        <a:latin typeface="Cambria Math" panose="02040503050406030204" pitchFamily="18" charset="0"/>
                        <a:ea typeface="Cambria Math" panose="02040503050406030204" pitchFamily="18" charset="0"/>
                      </a:rPr>
                      <m:t>𝑘</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y </a:t>
                </a:r>
                <a14:m>
                  <m:oMath xmlns:m="http://schemas.openxmlformats.org/officeDocument/2006/math">
                    <m:r>
                      <a:rPr lang="es-ES" sz="1200" i="1" smtClean="0">
                        <a:latin typeface="Cambria Math" panose="02040503050406030204" pitchFamily="18" charset="0"/>
                        <a:ea typeface="Cambria Math" panose="02040503050406030204" pitchFamily="18" charset="0"/>
                      </a:rPr>
                      <m:t>𝜆</m:t>
                    </m:r>
                  </m:oMath>
                </a14:m>
                <a:r>
                  <a:rPr lang="es-ES" sz="1200" dirty="0">
                    <a:latin typeface="PT Serif" panose="020B0604020202020204" charset="0"/>
                  </a:rPr>
                  <a:t> representan las constantes de elasticidad e inercia, respectivamente.</a:t>
                </a:r>
              </a:p>
            </p:txBody>
          </p:sp>
        </mc:Choice>
        <mc:Fallback xmlns="">
          <p:sp>
            <p:nvSpPr>
              <p:cNvPr id="13" name="CuadroTexto 12">
                <a:extLst>
                  <a:ext uri="{FF2B5EF4-FFF2-40B4-BE49-F238E27FC236}">
                    <a16:creationId xmlns:a16="http://schemas.microsoft.com/office/drawing/2014/main" id="{B991ED70-E3D6-4D62-84F1-8CDB6963DCCD}"/>
                  </a:ext>
                </a:extLst>
              </p:cNvPr>
              <p:cNvSpPr txBox="1">
                <a:spLocks noRot="1" noChangeAspect="1" noMove="1" noResize="1" noEditPoints="1" noAdjustHandles="1" noChangeArrowheads="1" noChangeShapeType="1" noTextEdit="1"/>
              </p:cNvSpPr>
              <p:nvPr/>
            </p:nvSpPr>
            <p:spPr>
              <a:xfrm>
                <a:off x="775586" y="3588841"/>
                <a:ext cx="7592827" cy="830997"/>
              </a:xfrm>
              <a:prstGeom prst="rect">
                <a:avLst/>
              </a:prstGeom>
              <a:blipFill>
                <a:blip r:embed="rId5"/>
                <a:stretch>
                  <a:fillRect t="-735" b="-5147"/>
                </a:stretch>
              </a:blipFill>
            </p:spPr>
            <p:txBody>
              <a:bodyPr/>
              <a:lstStyle/>
              <a:p>
                <a:r>
                  <a:rPr lang="es-ES">
                    <a:noFill/>
                  </a:rPr>
                  <a:t> </a:t>
                </a:r>
              </a:p>
            </p:txBody>
          </p:sp>
        </mc:Fallback>
      </mc:AlternateContent>
      <p:sp>
        <p:nvSpPr>
          <p:cNvPr id="14" name="CuadroTexto 13">
            <a:extLst>
              <a:ext uri="{FF2B5EF4-FFF2-40B4-BE49-F238E27FC236}">
                <a16:creationId xmlns:a16="http://schemas.microsoft.com/office/drawing/2014/main" id="{6051C3C8-B96E-4F86-89FD-434E8373D389}"/>
              </a:ext>
            </a:extLst>
          </p:cNvPr>
          <p:cNvSpPr txBox="1"/>
          <p:nvPr/>
        </p:nvSpPr>
        <p:spPr>
          <a:xfrm>
            <a:off x="5809130" y="3126639"/>
            <a:ext cx="1963270" cy="276999"/>
          </a:xfrm>
          <a:prstGeom prst="rect">
            <a:avLst/>
          </a:prstGeom>
          <a:noFill/>
        </p:spPr>
        <p:txBody>
          <a:bodyPr wrap="square" rtlCol="0">
            <a:spAutoFit/>
          </a:bodyPr>
          <a:lstStyle/>
          <a:p>
            <a:r>
              <a:rPr lang="es-ES" sz="1200" dirty="0">
                <a:latin typeface="PT Serif" panose="020B0604020202020204" charset="0"/>
              </a:rPr>
              <a:t>Modelo adimensional</a:t>
            </a:r>
          </a:p>
        </p:txBody>
      </p:sp>
    </p:spTree>
    <p:extLst>
      <p:ext uri="{BB962C8B-B14F-4D97-AF65-F5344CB8AC3E}">
        <p14:creationId xmlns:p14="http://schemas.microsoft.com/office/powerpoint/2010/main" val="1864927774"/>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5.</a:t>
            </a:r>
            <a:endParaRPr dirty="0"/>
          </a:p>
          <a:p>
            <a:pPr lvl="0"/>
            <a:r>
              <a:rPr lang="es-ES" dirty="0"/>
              <a:t>Simulaciones del modelo macroscópico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685724314"/>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1.</a:t>
            </a:r>
            <a:endParaRPr dirty="0"/>
          </a:p>
          <a:p>
            <a:pPr lvl="0"/>
            <a:r>
              <a:rPr lang="es-ES" dirty="0"/>
              <a:t>Introducción</a:t>
            </a:r>
            <a:endParaRPr dirty="0"/>
          </a:p>
        </p:txBody>
      </p:sp>
      <p:sp>
        <p:nvSpPr>
          <p:cNvPr id="75" name="Google Shape;75;p15"/>
          <p:cNvSpPr txBox="1">
            <a:spLocks noGrp="1"/>
          </p:cNvSpPr>
          <p:nvPr>
            <p:ph type="subTitle" idx="1"/>
          </p:nvPr>
        </p:nvSpPr>
        <p:spPr>
          <a:xfrm>
            <a:off x="1619700" y="2840060"/>
            <a:ext cx="5904600" cy="784800"/>
          </a:xfrm>
          <a:prstGeom prst="rect">
            <a:avLst/>
          </a:prstGeom>
        </p:spPr>
        <p:txBody>
          <a:bodyPr spcFirstLastPara="1" wrap="square" lIns="91425" tIns="91425" rIns="91425" bIns="91425" anchor="t" anchorCtr="0">
            <a:noAutofit/>
          </a:bodyPr>
          <a:lstStyle/>
          <a:p>
            <a:pPr marL="0" lvl="0" indent="0"/>
            <a:r>
              <a:rPr lang="es-ES" dirty="0"/>
              <a:t>El sistema inmune y las células T</a:t>
            </a:r>
          </a:p>
          <a:p>
            <a:pPr marL="0" lvl="0" indent="0"/>
            <a:r>
              <a:rPr lang="es-ES" dirty="0"/>
              <a:t>Algoritmo de decisión</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3558167106"/>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446016-B8FA-4902-9414-A5966CBDB533}"/>
              </a:ext>
            </a:extLst>
          </p:cNvPr>
          <p:cNvSpPr>
            <a:spLocks noGrp="1"/>
          </p:cNvSpPr>
          <p:nvPr>
            <p:ph type="title"/>
          </p:nvPr>
        </p:nvSpPr>
        <p:spPr>
          <a:xfrm>
            <a:off x="388955" y="338306"/>
            <a:ext cx="8366100" cy="668701"/>
          </a:xfrm>
        </p:spPr>
        <p:txBody>
          <a:bodyPr/>
          <a:lstStyle/>
          <a:p>
            <a:r>
              <a:rPr lang="es-ES" dirty="0"/>
              <a:t>Simulaciones del modelo macroscópico (1)</a:t>
            </a:r>
          </a:p>
        </p:txBody>
      </p:sp>
      <p:sp>
        <p:nvSpPr>
          <p:cNvPr id="3" name="Marcador de texto 2">
            <a:extLst>
              <a:ext uri="{FF2B5EF4-FFF2-40B4-BE49-F238E27FC236}">
                <a16:creationId xmlns:a16="http://schemas.microsoft.com/office/drawing/2014/main" id="{DE6AF69A-6B44-4A9C-B5A0-496185D570C8}"/>
              </a:ext>
            </a:extLst>
          </p:cNvPr>
          <p:cNvSpPr>
            <a:spLocks noGrp="1"/>
          </p:cNvSpPr>
          <p:nvPr>
            <p:ph type="body" idx="1"/>
          </p:nvPr>
        </p:nvSpPr>
        <p:spPr>
          <a:xfrm>
            <a:off x="533967" y="3028193"/>
            <a:ext cx="2436376" cy="762600"/>
          </a:xfrm>
        </p:spPr>
        <p:txBody>
          <a:bodyPr/>
          <a:lstStyle/>
          <a:p>
            <a:pPr marL="114300" indent="0" algn="ctr">
              <a:buNone/>
            </a:pPr>
            <a:r>
              <a:rPr lang="es-ES" sz="1400" dirty="0"/>
              <a:t>Caso de intolerancia al patógeno</a:t>
            </a:r>
          </a:p>
        </p:txBody>
      </p:sp>
      <p:sp>
        <p:nvSpPr>
          <p:cNvPr id="4" name="Marcador de texto 3">
            <a:extLst>
              <a:ext uri="{FF2B5EF4-FFF2-40B4-BE49-F238E27FC236}">
                <a16:creationId xmlns:a16="http://schemas.microsoft.com/office/drawing/2014/main" id="{9C0B6326-991E-43DE-A6D4-6EEEDEFB2073}"/>
              </a:ext>
            </a:extLst>
          </p:cNvPr>
          <p:cNvSpPr>
            <a:spLocks noGrp="1"/>
          </p:cNvSpPr>
          <p:nvPr>
            <p:ph type="body" idx="2"/>
          </p:nvPr>
        </p:nvSpPr>
        <p:spPr>
          <a:xfrm>
            <a:off x="3442865" y="3028193"/>
            <a:ext cx="2010383" cy="762600"/>
          </a:xfrm>
        </p:spPr>
        <p:txBody>
          <a:bodyPr/>
          <a:lstStyle/>
          <a:p>
            <a:pPr marL="114300" indent="0" algn="ctr">
              <a:buNone/>
            </a:pPr>
            <a:r>
              <a:rPr lang="es-ES" sz="1400" dirty="0"/>
              <a:t>Caso de tolerancia al patógeno</a:t>
            </a:r>
          </a:p>
        </p:txBody>
      </p:sp>
      <p:sp>
        <p:nvSpPr>
          <p:cNvPr id="5" name="Marcador de número de diapositiva 4">
            <a:extLst>
              <a:ext uri="{FF2B5EF4-FFF2-40B4-BE49-F238E27FC236}">
                <a16:creationId xmlns:a16="http://schemas.microsoft.com/office/drawing/2014/main" id="{0C66075A-87D0-4E53-A383-69901301203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20</a:t>
            </a:fld>
            <a:endParaRPr lang="es-ES"/>
          </a:p>
        </p:txBody>
      </p:sp>
      <p:pic>
        <p:nvPicPr>
          <p:cNvPr id="9" name="Imagen 8" descr="Un conjunto de letras negras en un fondo blanco&#10;&#10;Descripción generada automáticamente">
            <a:extLst>
              <a:ext uri="{FF2B5EF4-FFF2-40B4-BE49-F238E27FC236}">
                <a16:creationId xmlns:a16="http://schemas.microsoft.com/office/drawing/2014/main" id="{30475716-2B3A-4713-8E24-BCB505950AEE}"/>
              </a:ext>
            </a:extLst>
          </p:cNvPr>
          <p:cNvPicPr>
            <a:picLocks noChangeAspect="1"/>
          </p:cNvPicPr>
          <p:nvPr/>
        </p:nvPicPr>
        <p:blipFill>
          <a:blip r:embed="rId3"/>
          <a:stretch>
            <a:fillRect/>
          </a:stretch>
        </p:blipFill>
        <p:spPr>
          <a:xfrm>
            <a:off x="3084856" y="1041960"/>
            <a:ext cx="2726400" cy="2044800"/>
          </a:xfrm>
          <a:prstGeom prst="rect">
            <a:avLst/>
          </a:prstGeom>
        </p:spPr>
      </p:pic>
      <p:pic>
        <p:nvPicPr>
          <p:cNvPr id="11" name="Imagen 10" descr="Imagen que contiene competencia de atletismo&#10;&#10;Descripción generada automáticamente">
            <a:extLst>
              <a:ext uri="{FF2B5EF4-FFF2-40B4-BE49-F238E27FC236}">
                <a16:creationId xmlns:a16="http://schemas.microsoft.com/office/drawing/2014/main" id="{DA7C2611-F24E-480E-859B-91B5C5D9B667}"/>
              </a:ext>
            </a:extLst>
          </p:cNvPr>
          <p:cNvPicPr>
            <a:picLocks noChangeAspect="1"/>
          </p:cNvPicPr>
          <p:nvPr/>
        </p:nvPicPr>
        <p:blipFill>
          <a:blip r:embed="rId4"/>
          <a:stretch>
            <a:fillRect/>
          </a:stretch>
        </p:blipFill>
        <p:spPr>
          <a:xfrm>
            <a:off x="388955" y="1080540"/>
            <a:ext cx="2726400" cy="2044800"/>
          </a:xfrm>
          <a:prstGeom prst="rect">
            <a:avLst/>
          </a:prstGeom>
        </p:spPr>
      </p:pic>
      <p:sp>
        <p:nvSpPr>
          <p:cNvPr id="6" name="CuadroTexto 5">
            <a:extLst>
              <a:ext uri="{FF2B5EF4-FFF2-40B4-BE49-F238E27FC236}">
                <a16:creationId xmlns:a16="http://schemas.microsoft.com/office/drawing/2014/main" id="{7D3015FB-E1AA-4899-A802-74E26BB48FBA}"/>
              </a:ext>
            </a:extLst>
          </p:cNvPr>
          <p:cNvSpPr txBox="1"/>
          <p:nvPr/>
        </p:nvSpPr>
        <p:spPr>
          <a:xfrm>
            <a:off x="388955" y="4244199"/>
            <a:ext cx="4962974" cy="430887"/>
          </a:xfrm>
          <a:prstGeom prst="rect">
            <a:avLst/>
          </a:prstGeom>
          <a:noFill/>
        </p:spPr>
        <p:txBody>
          <a:bodyPr wrap="square" rtlCol="0">
            <a:spAutoFit/>
          </a:bodyPr>
          <a:lstStyle/>
          <a:p>
            <a:r>
              <a:rPr lang="es-ES" sz="1100" dirty="0">
                <a:latin typeface="PT Serif" panose="020B0604020202020204" charset="0"/>
              </a:rPr>
              <a:t>A diferencia del modelo anterior, las ecuaciones no tienen solución explícita</a:t>
            </a:r>
          </a:p>
          <a:p>
            <a:r>
              <a:rPr lang="es-ES" sz="1100" dirty="0">
                <a:latin typeface="PT Serif" panose="020B0604020202020204" charset="0"/>
              </a:rPr>
              <a:t> </a:t>
            </a:r>
            <a:r>
              <a:rPr lang="es-ES" sz="1100" dirty="0">
                <a:latin typeface="PT Serif" panose="020B0604020202020204" charset="0"/>
                <a:sym typeface="Wingdings" panose="05000000000000000000" pitchFamily="2" charset="2"/>
              </a:rPr>
              <a:t> </a:t>
            </a:r>
            <a:r>
              <a:rPr lang="es-ES" sz="1100" dirty="0">
                <a:latin typeface="PT Serif" panose="020B0604020202020204" charset="0"/>
              </a:rPr>
              <a:t>Simulación numérica mediante la función </a:t>
            </a:r>
            <a:r>
              <a:rPr lang="es-ES" sz="1100" i="1" dirty="0">
                <a:latin typeface="PT Serif" panose="020B0604020202020204" charset="0"/>
              </a:rPr>
              <a:t>ode45</a:t>
            </a:r>
            <a:r>
              <a:rPr lang="es-ES" sz="1100" dirty="0">
                <a:latin typeface="PT Serif" panose="020B0604020202020204" charset="0"/>
              </a:rPr>
              <a:t> de Matlab.</a:t>
            </a:r>
          </a:p>
        </p:txBody>
      </p:sp>
      <p:sp>
        <p:nvSpPr>
          <p:cNvPr id="10" name="Marcador de texto 3">
            <a:extLst>
              <a:ext uri="{FF2B5EF4-FFF2-40B4-BE49-F238E27FC236}">
                <a16:creationId xmlns:a16="http://schemas.microsoft.com/office/drawing/2014/main" id="{F50128C1-F221-4E2F-A850-042C51D8E251}"/>
              </a:ext>
            </a:extLst>
          </p:cNvPr>
          <p:cNvSpPr txBox="1">
            <a:spLocks/>
          </p:cNvSpPr>
          <p:nvPr/>
        </p:nvSpPr>
        <p:spPr>
          <a:xfrm>
            <a:off x="6109043" y="3028193"/>
            <a:ext cx="2172704" cy="1102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1pPr>
            <a:lvl2pPr marL="914400" marR="0" lvl="1"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2pPr>
            <a:lvl3pPr marL="1371600" marR="0" lvl="2"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3pPr>
            <a:lvl4pPr marL="1828800" marR="0" lvl="3"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4pPr>
            <a:lvl5pPr marL="2286000" marR="0" lvl="4"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5pPr>
            <a:lvl6pPr marL="2743200" marR="0" lvl="5"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6pPr>
            <a:lvl7pPr marL="3200400" marR="0" lvl="6"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7pPr>
            <a:lvl8pPr marL="3657600" marR="0" lvl="7"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8pPr>
            <a:lvl9pPr marL="4114800" marR="0" lvl="8"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9pPr>
          </a:lstStyle>
          <a:p>
            <a:pPr marL="127000" indent="0" algn="ctr">
              <a:buFont typeface="PT Serif"/>
              <a:buNone/>
            </a:pPr>
            <a:r>
              <a:rPr lang="es-ES" sz="1400" dirty="0"/>
              <a:t>Caso de recaída de la infección y, finalmente, tolerancia al patógeno</a:t>
            </a:r>
          </a:p>
        </p:txBody>
      </p:sp>
      <p:pic>
        <p:nvPicPr>
          <p:cNvPr id="12" name="Imagen 11" descr="Imagen que contiene mapa, texto&#10;&#10;Descripción generada automáticamente">
            <a:extLst>
              <a:ext uri="{FF2B5EF4-FFF2-40B4-BE49-F238E27FC236}">
                <a16:creationId xmlns:a16="http://schemas.microsoft.com/office/drawing/2014/main" id="{9CD09D28-80DC-45D2-BF19-71CAD9B2A9B6}"/>
              </a:ext>
            </a:extLst>
          </p:cNvPr>
          <p:cNvPicPr>
            <a:picLocks noChangeAspect="1"/>
          </p:cNvPicPr>
          <p:nvPr/>
        </p:nvPicPr>
        <p:blipFill>
          <a:blip r:embed="rId5"/>
          <a:stretch>
            <a:fillRect/>
          </a:stretch>
        </p:blipFill>
        <p:spPr>
          <a:xfrm>
            <a:off x="5780757" y="1003382"/>
            <a:ext cx="2829276" cy="2121957"/>
          </a:xfrm>
          <a:prstGeom prst="rect">
            <a:avLst/>
          </a:prstGeom>
        </p:spPr>
      </p:pic>
    </p:spTree>
    <p:extLst>
      <p:ext uri="{BB962C8B-B14F-4D97-AF65-F5344CB8AC3E}">
        <p14:creationId xmlns:p14="http://schemas.microsoft.com/office/powerpoint/2010/main" val="1075283661"/>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B68F-2F8C-4437-892B-104C182A9BB1}"/>
              </a:ext>
            </a:extLst>
          </p:cNvPr>
          <p:cNvSpPr>
            <a:spLocks noGrp="1"/>
          </p:cNvSpPr>
          <p:nvPr>
            <p:ph type="title"/>
          </p:nvPr>
        </p:nvSpPr>
        <p:spPr/>
        <p:txBody>
          <a:bodyPr/>
          <a:lstStyle/>
          <a:p>
            <a:r>
              <a:rPr lang="es-ES" dirty="0"/>
              <a:t>Simulaciones del modelo macroscópico (2)</a:t>
            </a:r>
          </a:p>
        </p:txBody>
      </p:sp>
      <p:sp>
        <p:nvSpPr>
          <p:cNvPr id="5" name="Marcador de texto 4">
            <a:extLst>
              <a:ext uri="{FF2B5EF4-FFF2-40B4-BE49-F238E27FC236}">
                <a16:creationId xmlns:a16="http://schemas.microsoft.com/office/drawing/2014/main" id="{606D4495-2823-4BEA-A2A4-D1CEF890E2D1}"/>
              </a:ext>
            </a:extLst>
          </p:cNvPr>
          <p:cNvSpPr>
            <a:spLocks noGrp="1"/>
          </p:cNvSpPr>
          <p:nvPr>
            <p:ph type="body" idx="3"/>
          </p:nvPr>
        </p:nvSpPr>
        <p:spPr>
          <a:xfrm>
            <a:off x="2709083" y="3868505"/>
            <a:ext cx="3725834" cy="551333"/>
          </a:xfrm>
        </p:spPr>
        <p:txBody>
          <a:bodyPr/>
          <a:lstStyle/>
          <a:p>
            <a:pPr marL="127000" indent="0" algn="ctr">
              <a:buNone/>
            </a:pPr>
            <a:r>
              <a:rPr lang="es-ES" sz="1400" dirty="0"/>
              <a:t>Regiones de tolerancia e intolerancia con el modelo macroscópico adimensional</a:t>
            </a:r>
          </a:p>
        </p:txBody>
      </p:sp>
      <p:sp>
        <p:nvSpPr>
          <p:cNvPr id="6" name="Marcador de número de diapositiva 5">
            <a:extLst>
              <a:ext uri="{FF2B5EF4-FFF2-40B4-BE49-F238E27FC236}">
                <a16:creationId xmlns:a16="http://schemas.microsoft.com/office/drawing/2014/main" id="{807F41E8-31E5-4B2F-8587-C97C2CC84EA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21</a:t>
            </a:fld>
            <a:endParaRPr lang="es-ES"/>
          </a:p>
        </p:txBody>
      </p:sp>
      <p:pic>
        <p:nvPicPr>
          <p:cNvPr id="13" name="Imagen 12">
            <a:extLst>
              <a:ext uri="{FF2B5EF4-FFF2-40B4-BE49-F238E27FC236}">
                <a16:creationId xmlns:a16="http://schemas.microsoft.com/office/drawing/2014/main" id="{880F7120-F552-4A36-9848-FF516BA67058}"/>
              </a:ext>
            </a:extLst>
          </p:cNvPr>
          <p:cNvPicPr>
            <a:picLocks noChangeAspect="1"/>
          </p:cNvPicPr>
          <p:nvPr/>
        </p:nvPicPr>
        <p:blipFill rotWithShape="1">
          <a:blip r:embed="rId3"/>
          <a:srcRect l="15438" r="19355"/>
          <a:stretch/>
        </p:blipFill>
        <p:spPr>
          <a:xfrm>
            <a:off x="2938954" y="870863"/>
            <a:ext cx="3266092" cy="3176696"/>
          </a:xfrm>
          <a:prstGeom prst="rect">
            <a:avLst/>
          </a:prstGeom>
        </p:spPr>
      </p:pic>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70C87E2E-D3A4-4123-B88A-561323ED5304}"/>
                  </a:ext>
                </a:extLst>
              </p:cNvPr>
              <p:cNvSpPr txBox="1"/>
              <p:nvPr/>
            </p:nvSpPr>
            <p:spPr>
              <a:xfrm>
                <a:off x="787424" y="2197601"/>
                <a:ext cx="2251611" cy="461665"/>
              </a:xfrm>
              <a:prstGeom prst="rect">
                <a:avLst/>
              </a:prstGeom>
              <a:noFill/>
            </p:spPr>
            <p:txBody>
              <a:bodyPr wrap="square" rtlCol="0">
                <a:spAutoFit/>
              </a:bodyPr>
              <a:lstStyle/>
              <a:p>
                <a14:m>
                  <m:oMath xmlns:m="http://schemas.openxmlformats.org/officeDocument/2006/math">
                    <m:sSup>
                      <m:sSupPr>
                        <m:ctrlPr>
                          <a:rPr lang="es-ES" sz="1200" i="1" smtClean="0">
                            <a:latin typeface="Cambria Math" panose="02040503050406030204" pitchFamily="18" charset="0"/>
                            <a:ea typeface="Cambria Math" panose="02040503050406030204" pitchFamily="18" charset="0"/>
                          </a:rPr>
                        </m:ctrlPr>
                      </m:sSupPr>
                      <m:e>
                        <m:r>
                          <a:rPr lang="es-ES" sz="1200" i="1" smtClean="0">
                            <a:latin typeface="Cambria Math" panose="02040503050406030204" pitchFamily="18" charset="0"/>
                            <a:ea typeface="Cambria Math" panose="02040503050406030204" pitchFamily="18" charset="0"/>
                          </a:rPr>
                          <m:t>𝛼</m:t>
                        </m:r>
                      </m:e>
                      <m:sup>
                        <m:r>
                          <a:rPr lang="es-ES" sz="1200" b="0" i="1" smtClean="0">
                            <a:latin typeface="Cambria Math" panose="02040503050406030204" pitchFamily="18" charset="0"/>
                            <a:ea typeface="Cambria Math" panose="02040503050406030204" pitchFamily="18" charset="0"/>
                          </a:rPr>
                          <m:t>∗</m:t>
                        </m:r>
                      </m:sup>
                    </m:sSup>
                  </m:oMath>
                </a14:m>
                <a:r>
                  <a:rPr lang="es-ES" sz="1200" dirty="0">
                    <a:latin typeface="PT Serif" panose="020B0604020202020204" charset="0"/>
                  </a:rPr>
                  <a:t>: Tasa de reproducción del patógeno</a:t>
                </a:r>
              </a:p>
            </p:txBody>
          </p:sp>
        </mc:Choice>
        <mc:Fallback xmlns="">
          <p:sp>
            <p:nvSpPr>
              <p:cNvPr id="3" name="CuadroTexto 2">
                <a:extLst>
                  <a:ext uri="{FF2B5EF4-FFF2-40B4-BE49-F238E27FC236}">
                    <a16:creationId xmlns:a16="http://schemas.microsoft.com/office/drawing/2014/main" id="{70C87E2E-D3A4-4123-B88A-561323ED5304}"/>
                  </a:ext>
                </a:extLst>
              </p:cNvPr>
              <p:cNvSpPr txBox="1">
                <a:spLocks noRot="1" noChangeAspect="1" noMove="1" noResize="1" noEditPoints="1" noAdjustHandles="1" noChangeArrowheads="1" noChangeShapeType="1" noTextEdit="1"/>
              </p:cNvSpPr>
              <p:nvPr/>
            </p:nvSpPr>
            <p:spPr>
              <a:xfrm>
                <a:off x="787424" y="2197601"/>
                <a:ext cx="2251611" cy="461665"/>
              </a:xfrm>
              <a:prstGeom prst="rect">
                <a:avLst/>
              </a:prstGeom>
              <a:blipFill>
                <a:blip r:embed="rId4"/>
                <a:stretch>
                  <a:fillRect b="-9211"/>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5CCE5BDF-D80D-45CC-B8D7-1B92587A9E35}"/>
                  </a:ext>
                </a:extLst>
              </p:cNvPr>
              <p:cNvSpPr txBox="1"/>
              <p:nvPr/>
            </p:nvSpPr>
            <p:spPr>
              <a:xfrm>
                <a:off x="6089787" y="3448869"/>
                <a:ext cx="2780528" cy="430887"/>
              </a:xfrm>
              <a:prstGeom prst="rect">
                <a:avLst/>
              </a:prstGeom>
              <a:noFill/>
            </p:spPr>
            <p:txBody>
              <a:bodyPr wrap="square" rtlCol="0">
                <a:spAutoFit/>
              </a:bodyPr>
              <a:lstStyle/>
              <a:p>
                <a14:m>
                  <m:oMath xmlns:m="http://schemas.openxmlformats.org/officeDocument/2006/math">
                    <m:sSup>
                      <m:sSupPr>
                        <m:ctrlPr>
                          <a:rPr lang="es-ES" sz="1100" i="1" smtClean="0">
                            <a:latin typeface="Cambria Math" panose="02040503050406030204" pitchFamily="18" charset="0"/>
                            <a:ea typeface="Cambria Math" panose="02040503050406030204" pitchFamily="18" charset="0"/>
                          </a:rPr>
                        </m:ctrlPr>
                      </m:sSupPr>
                      <m:e>
                        <m:r>
                          <a:rPr lang="es-ES" sz="1100" i="1" smtClean="0">
                            <a:latin typeface="Cambria Math" panose="02040503050406030204" pitchFamily="18" charset="0"/>
                            <a:ea typeface="Cambria Math" panose="02040503050406030204" pitchFamily="18" charset="0"/>
                          </a:rPr>
                          <m:t>𝛽</m:t>
                        </m:r>
                      </m:e>
                      <m:sup>
                        <m:r>
                          <a:rPr lang="es-ES" sz="1100" b="0" i="1" smtClean="0">
                            <a:latin typeface="Cambria Math" panose="02040503050406030204" pitchFamily="18" charset="0"/>
                            <a:ea typeface="Cambria Math" panose="02040503050406030204" pitchFamily="18" charset="0"/>
                          </a:rPr>
                          <m:t>∗</m:t>
                        </m:r>
                      </m:sup>
                    </m:sSup>
                  </m:oMath>
                </a14:m>
                <a:r>
                  <a:rPr lang="es-ES" sz="1100" dirty="0">
                    <a:latin typeface="PT Serif" panose="020B0604020202020204" charset="0"/>
                  </a:rPr>
                  <a:t>: Tasa de eliminación del patógeno a causa de las células T</a:t>
                </a:r>
              </a:p>
            </p:txBody>
          </p:sp>
        </mc:Choice>
        <mc:Fallback xmlns="">
          <p:sp>
            <p:nvSpPr>
              <p:cNvPr id="7" name="CuadroTexto 6">
                <a:extLst>
                  <a:ext uri="{FF2B5EF4-FFF2-40B4-BE49-F238E27FC236}">
                    <a16:creationId xmlns:a16="http://schemas.microsoft.com/office/drawing/2014/main" id="{5CCE5BDF-D80D-45CC-B8D7-1B92587A9E35}"/>
                  </a:ext>
                </a:extLst>
              </p:cNvPr>
              <p:cNvSpPr txBox="1">
                <a:spLocks noRot="1" noChangeAspect="1" noMove="1" noResize="1" noEditPoints="1" noAdjustHandles="1" noChangeArrowheads="1" noChangeShapeType="1" noTextEdit="1"/>
              </p:cNvSpPr>
              <p:nvPr/>
            </p:nvSpPr>
            <p:spPr>
              <a:xfrm>
                <a:off x="6089787" y="3448869"/>
                <a:ext cx="2780528" cy="430887"/>
              </a:xfrm>
              <a:prstGeom prst="rect">
                <a:avLst/>
              </a:prstGeom>
              <a:blipFill>
                <a:blip r:embed="rId5"/>
                <a:stretch>
                  <a:fillRect b="-10000"/>
                </a:stretch>
              </a:blipFill>
            </p:spPr>
            <p:txBody>
              <a:bodyPr/>
              <a:lstStyle/>
              <a:p>
                <a:r>
                  <a:rPr lang="es-ES">
                    <a:noFill/>
                  </a:rPr>
                  <a:t> </a:t>
                </a:r>
              </a:p>
            </p:txBody>
          </p:sp>
        </mc:Fallback>
      </mc:AlternateContent>
    </p:spTree>
    <p:extLst>
      <p:ext uri="{BB962C8B-B14F-4D97-AF65-F5344CB8AC3E}">
        <p14:creationId xmlns:p14="http://schemas.microsoft.com/office/powerpoint/2010/main" val="2561743037"/>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6.</a:t>
            </a:r>
            <a:endParaRPr dirty="0"/>
          </a:p>
          <a:p>
            <a:pPr lvl="0"/>
            <a:r>
              <a:rPr lang="es-ES" dirty="0"/>
              <a:t>Correspondencia de parámetros entre los dos modelos</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Implementación de una red neuronal</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578138997"/>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C6C062-0260-4AE1-89A1-A93A8398B227}"/>
              </a:ext>
            </a:extLst>
          </p:cNvPr>
          <p:cNvSpPr>
            <a:spLocks noGrp="1"/>
          </p:cNvSpPr>
          <p:nvPr>
            <p:ph type="title"/>
          </p:nvPr>
        </p:nvSpPr>
        <p:spPr/>
        <p:txBody>
          <a:bodyPr/>
          <a:lstStyle/>
          <a:p>
            <a:r>
              <a:rPr lang="es-ES" dirty="0"/>
              <a:t>Motivación</a:t>
            </a:r>
          </a:p>
        </p:txBody>
      </p:sp>
      <p:sp>
        <p:nvSpPr>
          <p:cNvPr id="3" name="Marcador de texto 2">
            <a:extLst>
              <a:ext uri="{FF2B5EF4-FFF2-40B4-BE49-F238E27FC236}">
                <a16:creationId xmlns:a16="http://schemas.microsoft.com/office/drawing/2014/main" id="{60376F76-8E4C-4064-9BBB-2C34A490F9C8}"/>
              </a:ext>
            </a:extLst>
          </p:cNvPr>
          <p:cNvSpPr>
            <a:spLocks noGrp="1"/>
          </p:cNvSpPr>
          <p:nvPr>
            <p:ph type="body" idx="1"/>
          </p:nvPr>
        </p:nvSpPr>
        <p:spPr>
          <a:xfrm>
            <a:off x="1251600" y="990141"/>
            <a:ext cx="6640800" cy="3540463"/>
          </a:xfrm>
        </p:spPr>
        <p:txBody>
          <a:bodyPr/>
          <a:lstStyle/>
          <a:p>
            <a:r>
              <a:rPr lang="es-ES" sz="1600" dirty="0"/>
              <a:t>Las ecuaciones diferenciales que conforman el modelo microscópico tienen un significado, desde el punto de vista biológico, bien definido.</a:t>
            </a:r>
          </a:p>
          <a:p>
            <a:endParaRPr lang="es-ES" sz="1600" dirty="0"/>
          </a:p>
          <a:p>
            <a:r>
              <a:rPr lang="es-ES" sz="1600" dirty="0"/>
              <a:t>El modelo macroscópico está basado en las dinámicas newtonianas y en dos propiedades de la población: la elasticidad y la inercia. </a:t>
            </a:r>
          </a:p>
          <a:p>
            <a:endParaRPr lang="es-ES" sz="1600" dirty="0"/>
          </a:p>
          <a:p>
            <a:r>
              <a:rPr lang="es-ES" sz="1600" dirty="0"/>
              <a:t>Desde el punto de vista biológico, el valor de estos parámetros tiene un significado meramente fenomenológico y su justificación experimental es una cuestión abierta.</a:t>
            </a:r>
          </a:p>
        </p:txBody>
      </p:sp>
      <p:sp>
        <p:nvSpPr>
          <p:cNvPr id="4" name="Marcador de número de diapositiva 3">
            <a:extLst>
              <a:ext uri="{FF2B5EF4-FFF2-40B4-BE49-F238E27FC236}">
                <a16:creationId xmlns:a16="http://schemas.microsoft.com/office/drawing/2014/main" id="{601D1D38-7204-44BB-9C29-7471108F8F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23</a:t>
            </a:fld>
            <a:endParaRPr lang="es-ES"/>
          </a:p>
        </p:txBody>
      </p:sp>
    </p:spTree>
    <p:extLst>
      <p:ext uri="{BB962C8B-B14F-4D97-AF65-F5344CB8AC3E}">
        <p14:creationId xmlns:p14="http://schemas.microsoft.com/office/powerpoint/2010/main" val="191667934"/>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C6C062-0260-4AE1-89A1-A93A8398B227}"/>
              </a:ext>
            </a:extLst>
          </p:cNvPr>
          <p:cNvSpPr>
            <a:spLocks noGrp="1"/>
          </p:cNvSpPr>
          <p:nvPr>
            <p:ph type="title"/>
          </p:nvPr>
        </p:nvSpPr>
        <p:spPr/>
        <p:txBody>
          <a:bodyPr/>
          <a:lstStyle/>
          <a:p>
            <a:r>
              <a:rPr lang="es-ES" dirty="0"/>
              <a:t>Primera aproximación: red neuronal</a:t>
            </a:r>
          </a:p>
        </p:txBody>
      </p:sp>
      <p:sp>
        <p:nvSpPr>
          <p:cNvPr id="3" name="Marcador de texto 2">
            <a:extLst>
              <a:ext uri="{FF2B5EF4-FFF2-40B4-BE49-F238E27FC236}">
                <a16:creationId xmlns:a16="http://schemas.microsoft.com/office/drawing/2014/main" id="{60376F76-8E4C-4064-9BBB-2C34A490F9C8}"/>
              </a:ext>
            </a:extLst>
          </p:cNvPr>
          <p:cNvSpPr>
            <a:spLocks noGrp="1"/>
          </p:cNvSpPr>
          <p:nvPr>
            <p:ph type="body" idx="1"/>
          </p:nvPr>
        </p:nvSpPr>
        <p:spPr>
          <a:xfrm>
            <a:off x="1251600" y="1178400"/>
            <a:ext cx="6640800" cy="991059"/>
          </a:xfrm>
        </p:spPr>
        <p:txBody>
          <a:bodyPr/>
          <a:lstStyle/>
          <a:p>
            <a:r>
              <a:rPr lang="es-ES" sz="1600" dirty="0"/>
              <a:t>Implementación de una red neuronal capaz de predecir el valor de los parámetros del modelo macroscópico a partir de cierta información de una </a:t>
            </a:r>
            <a:r>
              <a:rPr lang="es-ES" sz="1600" i="1" dirty="0"/>
              <a:t>respuesta inmune</a:t>
            </a:r>
            <a:r>
              <a:rPr lang="es-ES" sz="1600" dirty="0"/>
              <a:t>.</a:t>
            </a:r>
          </a:p>
        </p:txBody>
      </p:sp>
      <p:sp>
        <p:nvSpPr>
          <p:cNvPr id="4" name="Marcador de número de diapositiva 3">
            <a:extLst>
              <a:ext uri="{FF2B5EF4-FFF2-40B4-BE49-F238E27FC236}">
                <a16:creationId xmlns:a16="http://schemas.microsoft.com/office/drawing/2014/main" id="{601D1D38-7204-44BB-9C29-7471108F8F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24</a:t>
            </a:fld>
            <a:endParaRPr lang="es-ES"/>
          </a:p>
        </p:txBody>
      </p:sp>
      <p:graphicFrame>
        <p:nvGraphicFramePr>
          <p:cNvPr id="11" name="Diagrama 10">
            <a:extLst>
              <a:ext uri="{FF2B5EF4-FFF2-40B4-BE49-F238E27FC236}">
                <a16:creationId xmlns:a16="http://schemas.microsoft.com/office/drawing/2014/main" id="{E16E0285-509C-4EF7-B076-2D3D75DBC802}"/>
              </a:ext>
            </a:extLst>
          </p:cNvPr>
          <p:cNvGraphicFramePr/>
          <p:nvPr>
            <p:extLst>
              <p:ext uri="{D42A27DB-BD31-4B8C-83A1-F6EECF244321}">
                <p14:modId xmlns:p14="http://schemas.microsoft.com/office/powerpoint/2010/main" val="1249580892"/>
              </p:ext>
            </p:extLst>
          </p:nvPr>
        </p:nvGraphicFramePr>
        <p:xfrm>
          <a:off x="1604682" y="2246953"/>
          <a:ext cx="5934635" cy="16297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63888869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FF5C0F-E269-4DDE-AEBE-91A4926B8991}"/>
              </a:ext>
            </a:extLst>
          </p:cNvPr>
          <p:cNvSpPr>
            <a:spLocks noGrp="1"/>
          </p:cNvSpPr>
          <p:nvPr>
            <p:ph type="title"/>
          </p:nvPr>
        </p:nvSpPr>
        <p:spPr/>
        <p:txBody>
          <a:bodyPr/>
          <a:lstStyle/>
          <a:p>
            <a:r>
              <a:rPr lang="es-ES" dirty="0"/>
              <a:t>Aspectos técnicos de la implementación</a:t>
            </a:r>
          </a:p>
        </p:txBody>
      </p:sp>
      <p:sp>
        <p:nvSpPr>
          <p:cNvPr id="4" name="Marcador de número de diapositiva 3">
            <a:extLst>
              <a:ext uri="{FF2B5EF4-FFF2-40B4-BE49-F238E27FC236}">
                <a16:creationId xmlns:a16="http://schemas.microsoft.com/office/drawing/2014/main" id="{E699E9F1-D7A3-490C-95FB-6350E88433B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25</a:t>
            </a:fld>
            <a:endParaRPr lang="es-ES"/>
          </a:p>
        </p:txBody>
      </p:sp>
      <p:graphicFrame>
        <p:nvGraphicFramePr>
          <p:cNvPr id="6" name="Diagrama 5">
            <a:extLst>
              <a:ext uri="{FF2B5EF4-FFF2-40B4-BE49-F238E27FC236}">
                <a16:creationId xmlns:a16="http://schemas.microsoft.com/office/drawing/2014/main" id="{0F2C942B-22A1-4500-9E81-2E1D55FC5088}"/>
              </a:ext>
            </a:extLst>
          </p:cNvPr>
          <p:cNvGraphicFramePr/>
          <p:nvPr>
            <p:extLst>
              <p:ext uri="{D42A27DB-BD31-4B8C-83A1-F6EECF244321}">
                <p14:modId xmlns:p14="http://schemas.microsoft.com/office/powerpoint/2010/main" val="2525458722"/>
              </p:ext>
            </p:extLst>
          </p:nvPr>
        </p:nvGraphicFramePr>
        <p:xfrm>
          <a:off x="717176" y="1100906"/>
          <a:ext cx="7709647" cy="19829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Imagen 7" descr="Imagen que contiene mapa, texto&#10;&#10;Descripción generada automáticamente">
            <a:extLst>
              <a:ext uri="{FF2B5EF4-FFF2-40B4-BE49-F238E27FC236}">
                <a16:creationId xmlns:a16="http://schemas.microsoft.com/office/drawing/2014/main" id="{0D60D1D0-1E95-457B-8EB3-9AFA668B28D6}"/>
              </a:ext>
            </a:extLst>
          </p:cNvPr>
          <p:cNvPicPr>
            <a:picLocks noChangeAspect="1"/>
          </p:cNvPicPr>
          <p:nvPr/>
        </p:nvPicPr>
        <p:blipFill>
          <a:blip r:embed="rId8"/>
          <a:stretch>
            <a:fillRect/>
          </a:stretch>
        </p:blipFill>
        <p:spPr>
          <a:xfrm>
            <a:off x="2450826" y="2994300"/>
            <a:ext cx="2660909" cy="1704318"/>
          </a:xfrm>
          <a:prstGeom prst="rect">
            <a:avLst/>
          </a:prstGeom>
        </p:spPr>
      </p:pic>
      <p:cxnSp>
        <p:nvCxnSpPr>
          <p:cNvPr id="10" name="Conector recto de flecha 9">
            <a:extLst>
              <a:ext uri="{FF2B5EF4-FFF2-40B4-BE49-F238E27FC236}">
                <a16:creationId xmlns:a16="http://schemas.microsoft.com/office/drawing/2014/main" id="{C81C3601-6780-406B-9AC0-B02A4C427685}"/>
              </a:ext>
            </a:extLst>
          </p:cNvPr>
          <p:cNvCxnSpPr/>
          <p:nvPr/>
        </p:nvCxnSpPr>
        <p:spPr>
          <a:xfrm>
            <a:off x="4814047" y="3775439"/>
            <a:ext cx="510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85046321-C56D-4E39-8664-CDF4B0894C55}"/>
                  </a:ext>
                </a:extLst>
              </p:cNvPr>
              <p:cNvSpPr txBox="1"/>
              <p:nvPr/>
            </p:nvSpPr>
            <p:spPr>
              <a:xfrm>
                <a:off x="5325035" y="3513829"/>
                <a:ext cx="1855694" cy="523220"/>
              </a:xfrm>
              <a:prstGeom prst="rect">
                <a:avLst/>
              </a:prstGeom>
              <a:noFill/>
            </p:spPr>
            <p:txBody>
              <a:bodyPr wrap="square" rtlCol="0">
                <a:spAutoFit/>
              </a:bodyPr>
              <a:lstStyle/>
              <a:p>
                <a14:m>
                  <m:oMath xmlns:m="http://schemas.openxmlformats.org/officeDocument/2006/math">
                    <m:r>
                      <a:rPr lang="es-ES" i="1" smtClean="0">
                        <a:latin typeface="Cambria Math" panose="02040503050406030204" pitchFamily="18" charset="0"/>
                        <a:ea typeface="Cambria Math" panose="02040503050406030204" pitchFamily="18" charset="0"/>
                      </a:rPr>
                      <m:t>𝛼</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𝛽</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𝜅</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𝜆</m:t>
                    </m:r>
                  </m:oMath>
                </a14:m>
                <a:r>
                  <a:rPr lang="es-ES" dirty="0">
                    <a:latin typeface="PT Serif" panose="020B0604020202020204" charset="0"/>
                  </a:rPr>
                  <a:t> del modelo macroscópico</a:t>
                </a:r>
              </a:p>
            </p:txBody>
          </p:sp>
        </mc:Choice>
        <mc:Fallback xmlns="">
          <p:sp>
            <p:nvSpPr>
              <p:cNvPr id="13" name="CuadroTexto 12">
                <a:extLst>
                  <a:ext uri="{FF2B5EF4-FFF2-40B4-BE49-F238E27FC236}">
                    <a16:creationId xmlns:a16="http://schemas.microsoft.com/office/drawing/2014/main" id="{85046321-C56D-4E39-8664-CDF4B0894C55}"/>
                  </a:ext>
                </a:extLst>
              </p:cNvPr>
              <p:cNvSpPr txBox="1">
                <a:spLocks noRot="1" noChangeAspect="1" noMove="1" noResize="1" noEditPoints="1" noAdjustHandles="1" noChangeArrowheads="1" noChangeShapeType="1" noTextEdit="1"/>
              </p:cNvSpPr>
              <p:nvPr/>
            </p:nvSpPr>
            <p:spPr>
              <a:xfrm>
                <a:off x="5325035" y="3513829"/>
                <a:ext cx="1855694" cy="523220"/>
              </a:xfrm>
              <a:prstGeom prst="rect">
                <a:avLst/>
              </a:prstGeom>
              <a:blipFill>
                <a:blip r:embed="rId9"/>
                <a:stretch>
                  <a:fillRect l="-987" t="-1163" b="-10465"/>
                </a:stretch>
              </a:blipFill>
            </p:spPr>
            <p:txBody>
              <a:bodyPr/>
              <a:lstStyle/>
              <a:p>
                <a:r>
                  <a:rPr lang="es-ES">
                    <a:noFill/>
                  </a:rPr>
                  <a:t> </a:t>
                </a:r>
              </a:p>
            </p:txBody>
          </p:sp>
        </mc:Fallback>
      </mc:AlternateContent>
    </p:spTree>
    <p:extLst>
      <p:ext uri="{BB962C8B-B14F-4D97-AF65-F5344CB8AC3E}">
        <p14:creationId xmlns:p14="http://schemas.microsoft.com/office/powerpoint/2010/main" val="2182566059"/>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B3B03D-B6D3-4B72-B146-F16CD22B818D}"/>
              </a:ext>
            </a:extLst>
          </p:cNvPr>
          <p:cNvSpPr>
            <a:spLocks noGrp="1"/>
          </p:cNvSpPr>
          <p:nvPr>
            <p:ph type="title"/>
          </p:nvPr>
        </p:nvSpPr>
        <p:spPr/>
        <p:txBody>
          <a:bodyPr/>
          <a:lstStyle/>
          <a:p>
            <a:r>
              <a:rPr lang="es-ES" dirty="0"/>
              <a:t>Ejemplo de ejecución</a:t>
            </a:r>
          </a:p>
        </p:txBody>
      </p:sp>
      <mc:AlternateContent xmlns:mc="http://schemas.openxmlformats.org/markup-compatibility/2006" xmlns:a14="http://schemas.microsoft.com/office/drawing/2010/main">
        <mc:Choice Requires="a14">
          <p:sp>
            <p:nvSpPr>
              <p:cNvPr id="9" name="Marcador de texto 8">
                <a:extLst>
                  <a:ext uri="{FF2B5EF4-FFF2-40B4-BE49-F238E27FC236}">
                    <a16:creationId xmlns:a16="http://schemas.microsoft.com/office/drawing/2014/main" id="{BAB646CC-0F68-4EC5-9506-4D7E0596612B}"/>
                  </a:ext>
                </a:extLst>
              </p:cNvPr>
              <p:cNvSpPr>
                <a:spLocks noGrp="1"/>
              </p:cNvSpPr>
              <p:nvPr>
                <p:ph type="body" idx="1"/>
              </p:nvPr>
            </p:nvSpPr>
            <p:spPr>
              <a:xfrm>
                <a:off x="970212" y="3145707"/>
                <a:ext cx="3496500" cy="1847634"/>
              </a:xfrm>
            </p:spPr>
            <p:txBody>
              <a:bodyPr/>
              <a:lstStyle/>
              <a:p>
                <a:pPr marL="114300" indent="0">
                  <a:buNone/>
                </a:pPr>
                <a:r>
                  <a:rPr lang="fr-FR" sz="1200" dirty="0">
                    <a:latin typeface="PT Serif" panose="020B0604020202020204" charset="0"/>
                  </a:rPr>
                  <a:t>Valores de los puntos de interés en el </a:t>
                </a:r>
                <a:r>
                  <a:rPr lang="fr-FR" sz="1200" dirty="0" err="1">
                    <a:latin typeface="PT Serif" panose="020B0604020202020204" charset="0"/>
                  </a:rPr>
                  <a:t>modelo</a:t>
                </a:r>
                <a:r>
                  <a:rPr lang="fr-FR" sz="1200" dirty="0">
                    <a:latin typeface="PT Serif" panose="020B0604020202020204" charset="0"/>
                  </a:rPr>
                  <a:t> </a:t>
                </a:r>
                <a:r>
                  <a:rPr lang="fr-FR" sz="1200" dirty="0" err="1">
                    <a:latin typeface="PT Serif" panose="020B0604020202020204" charset="0"/>
                  </a:rPr>
                  <a:t>microscópico</a:t>
                </a:r>
                <a:r>
                  <a:rPr lang="fr-FR" sz="1200" dirty="0">
                    <a:latin typeface="PT Serif" panose="020B0604020202020204" charset="0"/>
                  </a:rPr>
                  <a:t>:</a:t>
                </a: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b="0" i="1" dirty="0" smtClean="0">
                              <a:latin typeface="Cambria Math" panose="02040503050406030204" pitchFamily="18" charset="0"/>
                            </a:rPr>
                            <m:t>𝑚𝑎𝑥</m:t>
                          </m:r>
                        </m:e>
                        <m:sub>
                          <m:r>
                            <a:rPr lang="es-ES" sz="1200" b="0" i="1" dirty="0" smtClean="0">
                              <a:latin typeface="Cambria Math" panose="02040503050406030204" pitchFamily="18" charset="0"/>
                            </a:rPr>
                            <m:t>𝑃</m:t>
                          </m:r>
                        </m:sub>
                      </m:sSub>
                      <m:r>
                        <a:rPr lang="fr-FR" sz="1200" i="1" dirty="0">
                          <a:latin typeface="Cambria Math" panose="02040503050406030204" pitchFamily="18" charset="0"/>
                        </a:rPr>
                        <m:t>= 74</m:t>
                      </m:r>
                      <m:r>
                        <a:rPr lang="es-ES" sz="1200" b="0" i="1" dirty="0" smtClean="0">
                          <a:latin typeface="Cambria Math" panose="02040503050406030204" pitchFamily="18" charset="0"/>
                        </a:rPr>
                        <m:t>,</m:t>
                      </m:r>
                      <m:r>
                        <a:rPr lang="fr-FR" sz="1200" i="1" dirty="0">
                          <a:latin typeface="Cambria Math" panose="02040503050406030204" pitchFamily="18" charset="0"/>
                        </a:rPr>
                        <m:t>4</m:t>
                      </m:r>
                      <m:r>
                        <a:rPr lang="es-ES" sz="1200" b="0" i="1" dirty="0" smtClean="0">
                          <a:latin typeface="Cambria Math" panose="02040503050406030204" pitchFamily="18" charset="0"/>
                        </a:rPr>
                        <m:t> </m:t>
                      </m:r>
                    </m:oMath>
                  </m:oMathPara>
                </a14:m>
                <a:endParaRPr lang="es-ES" sz="1200" b="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b="0" i="1" dirty="0" smtClean="0">
                              <a:latin typeface="Cambria Math" panose="02040503050406030204" pitchFamily="18" charset="0"/>
                            </a:rPr>
                            <m:t>𝑚𝑎𝑥</m:t>
                          </m:r>
                        </m:e>
                        <m:sub>
                          <m:r>
                            <a:rPr lang="es-ES" sz="1200" b="0" i="1" dirty="0" smtClean="0">
                              <a:latin typeface="Cambria Math" panose="02040503050406030204" pitchFamily="18" charset="0"/>
                            </a:rPr>
                            <m:t>𝑇</m:t>
                          </m:r>
                        </m:sub>
                      </m:sSub>
                      <m:r>
                        <a:rPr lang="fr-FR" sz="1200" i="1" dirty="0">
                          <a:latin typeface="Cambria Math" panose="02040503050406030204" pitchFamily="18" charset="0"/>
                        </a:rPr>
                        <m:t>= 88</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b="0" i="1" dirty="0" smtClean="0">
                              <a:latin typeface="Cambria Math" panose="02040503050406030204" pitchFamily="18" charset="0"/>
                            </a:rPr>
                            <m:t>𝑚𝑎𝑥𝑃</m:t>
                          </m:r>
                        </m:sub>
                      </m:sSub>
                      <m:r>
                        <a:rPr lang="fr-FR" sz="1200" i="1" dirty="0">
                          <a:latin typeface="Cambria Math" panose="02040503050406030204" pitchFamily="18" charset="0"/>
                        </a:rPr>
                        <m:t>= 3</m:t>
                      </m:r>
                      <m:r>
                        <a:rPr lang="es-ES" sz="1200" b="0" i="1" dirty="0" smtClean="0">
                          <a:latin typeface="Cambria Math" panose="02040503050406030204" pitchFamily="18" charset="0"/>
                        </a:rPr>
                        <m:t>,</m:t>
                      </m:r>
                      <m:r>
                        <a:rPr lang="fr-FR" sz="1200" i="1" dirty="0">
                          <a:latin typeface="Cambria Math" panose="02040503050406030204" pitchFamily="18" charset="0"/>
                        </a:rPr>
                        <m:t>15</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r>
                        <a:rPr lang="fr-FR" sz="1200" i="1" dirty="0">
                          <a:latin typeface="Cambria Math" panose="02040503050406030204" pitchFamily="18" charset="0"/>
                        </a:rPr>
                        <m:t> </m:t>
                      </m:r>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b="0" i="1" dirty="0" smtClean="0">
                              <a:latin typeface="Cambria Math" panose="02040503050406030204" pitchFamily="18" charset="0"/>
                            </a:rPr>
                            <m:t>𝑚𝑎𝑥𝑇</m:t>
                          </m:r>
                        </m:sub>
                      </m:sSub>
                      <m:r>
                        <a:rPr lang="fr-FR" sz="1200" i="1" dirty="0">
                          <a:latin typeface="Cambria Math" panose="02040503050406030204" pitchFamily="18" charset="0"/>
                        </a:rPr>
                        <m:t>= 4</m:t>
                      </m:r>
                      <m:r>
                        <a:rPr lang="es-ES" sz="1200" b="0" i="1" dirty="0" smtClean="0">
                          <a:latin typeface="Cambria Math" panose="02040503050406030204" pitchFamily="18" charset="0"/>
                        </a:rPr>
                        <m:t>,</m:t>
                      </m:r>
                      <m:r>
                        <a:rPr lang="fr-FR" sz="1200" i="1" dirty="0">
                          <a:latin typeface="Cambria Math" panose="02040503050406030204" pitchFamily="18" charset="0"/>
                        </a:rPr>
                        <m:t>8</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b="0" i="1" dirty="0" smtClean="0">
                              <a:latin typeface="Cambria Math" panose="02040503050406030204" pitchFamily="18" charset="0"/>
                            </a:rPr>
                            <m:t>𝑚𝑖𝑛𝑃</m:t>
                          </m:r>
                        </m:sub>
                      </m:sSub>
                      <m:r>
                        <a:rPr lang="fr-FR" sz="1200" i="1" dirty="0">
                          <a:latin typeface="Cambria Math" panose="02040503050406030204" pitchFamily="18" charset="0"/>
                        </a:rPr>
                        <m:t>= 3</m:t>
                      </m:r>
                      <m:r>
                        <a:rPr lang="es-ES" sz="1200" b="0" i="1" dirty="0" smtClean="0">
                          <a:latin typeface="Cambria Math" panose="02040503050406030204" pitchFamily="18" charset="0"/>
                        </a:rPr>
                        <m:t>,</m:t>
                      </m:r>
                      <m:r>
                        <a:rPr lang="fr-FR" sz="1200" i="1" dirty="0">
                          <a:latin typeface="Cambria Math" panose="02040503050406030204" pitchFamily="18" charset="0"/>
                        </a:rPr>
                        <m:t>9</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es-ES" sz="1200" i="1" dirty="0" smtClean="0">
                              <a:latin typeface="Cambria Math" panose="02040503050406030204" pitchFamily="18" charset="0"/>
                            </a:rPr>
                          </m:ctrlPr>
                        </m:sSubPr>
                        <m:e>
                          <m:r>
                            <a:rPr lang="es-ES" sz="1200" b="0" i="1" dirty="0" smtClean="0">
                              <a:latin typeface="Cambria Math" panose="02040503050406030204" pitchFamily="18" charset="0"/>
                            </a:rPr>
                            <m:t>𝑡</m:t>
                          </m:r>
                        </m:e>
                        <m:sub>
                          <m:r>
                            <a:rPr lang="es-ES" sz="1200" b="0" i="1" dirty="0" smtClean="0">
                              <a:latin typeface="Cambria Math" panose="02040503050406030204" pitchFamily="18" charset="0"/>
                            </a:rPr>
                            <m:t>𝑚𝑖𝑛𝑇</m:t>
                          </m:r>
                        </m:sub>
                      </m:sSub>
                      <m:r>
                        <a:rPr lang="es-ES" sz="1200" i="1" dirty="0">
                          <a:latin typeface="Cambria Math" panose="02040503050406030204" pitchFamily="18" charset="0"/>
                        </a:rPr>
                        <m:t> = 6</m:t>
                      </m:r>
                      <m:r>
                        <a:rPr lang="es-ES" sz="1200" b="0" i="1" dirty="0" smtClean="0">
                          <a:latin typeface="Cambria Math" panose="02040503050406030204" pitchFamily="18" charset="0"/>
                        </a:rPr>
                        <m:t>,</m:t>
                      </m:r>
                      <m:r>
                        <a:rPr lang="es-ES" sz="1200" i="1" dirty="0">
                          <a:latin typeface="Cambria Math" panose="02040503050406030204" pitchFamily="18" charset="0"/>
                        </a:rPr>
                        <m:t>3</m:t>
                      </m:r>
                    </m:oMath>
                  </m:oMathPara>
                </a14:m>
                <a:endParaRPr lang="es-ES" sz="1200" dirty="0">
                  <a:latin typeface="PT Serif" panose="020B0604020202020204" charset="0"/>
                </a:endParaRPr>
              </a:p>
            </p:txBody>
          </p:sp>
        </mc:Choice>
        <mc:Fallback xmlns="">
          <p:sp>
            <p:nvSpPr>
              <p:cNvPr id="9" name="Marcador de texto 8">
                <a:extLst>
                  <a:ext uri="{FF2B5EF4-FFF2-40B4-BE49-F238E27FC236}">
                    <a16:creationId xmlns:a16="http://schemas.microsoft.com/office/drawing/2014/main" id="{BAB646CC-0F68-4EC5-9506-4D7E0596612B}"/>
                  </a:ext>
                </a:extLst>
              </p:cNvPr>
              <p:cNvSpPr>
                <a:spLocks noGrp="1" noRot="1" noChangeAspect="1" noMove="1" noResize="1" noEditPoints="1" noAdjustHandles="1" noChangeArrowheads="1" noChangeShapeType="1" noTextEdit="1"/>
              </p:cNvSpPr>
              <p:nvPr>
                <p:ph type="body" idx="1"/>
              </p:nvPr>
            </p:nvSpPr>
            <p:spPr>
              <a:xfrm>
                <a:off x="970212" y="3145707"/>
                <a:ext cx="3496500" cy="1847634"/>
              </a:xfrm>
              <a:blipFill>
                <a:blip r:embed="rId3"/>
                <a:stretch>
                  <a:fillRect/>
                </a:stretch>
              </a:blipFill>
            </p:spPr>
            <p:txBody>
              <a:bodyPr/>
              <a:lstStyle/>
              <a:p>
                <a:r>
                  <a:rPr lang="es-ES">
                    <a:noFill/>
                  </a:rPr>
                  <a:t> </a:t>
                </a:r>
              </a:p>
            </p:txBody>
          </p:sp>
        </mc:Fallback>
      </mc:AlternateContent>
      <p:sp>
        <p:nvSpPr>
          <p:cNvPr id="4" name="Marcador de número de diapositiva 3">
            <a:extLst>
              <a:ext uri="{FF2B5EF4-FFF2-40B4-BE49-F238E27FC236}">
                <a16:creationId xmlns:a16="http://schemas.microsoft.com/office/drawing/2014/main" id="{D8BF537C-6808-4AD6-ACB6-CA4F124F752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26</a:t>
            </a:fld>
            <a:endParaRPr lang="es-ES" dirty="0"/>
          </a:p>
        </p:txBody>
      </p:sp>
      <p:pic>
        <p:nvPicPr>
          <p:cNvPr id="6" name="Imagen 5" descr="Imagen que contiene texto, mapa&#10;&#10;Descripción generada automáticamente">
            <a:extLst>
              <a:ext uri="{FF2B5EF4-FFF2-40B4-BE49-F238E27FC236}">
                <a16:creationId xmlns:a16="http://schemas.microsoft.com/office/drawing/2014/main" id="{094B21B4-646B-4F58-8365-E66E0657470C}"/>
              </a:ext>
            </a:extLst>
          </p:cNvPr>
          <p:cNvPicPr>
            <a:picLocks noChangeAspect="1"/>
          </p:cNvPicPr>
          <p:nvPr/>
        </p:nvPicPr>
        <p:blipFill rotWithShape="1">
          <a:blip r:embed="rId4"/>
          <a:srcRect t="3105"/>
          <a:stretch/>
        </p:blipFill>
        <p:spPr>
          <a:xfrm>
            <a:off x="5047969" y="1100906"/>
            <a:ext cx="3134148" cy="2044800"/>
          </a:xfrm>
          <a:prstGeom prst="rect">
            <a:avLst/>
          </a:prstGeom>
        </p:spPr>
      </p:pic>
      <p:pic>
        <p:nvPicPr>
          <p:cNvPr id="8" name="Imagen 7" descr="Imagen que contiene mapa, texto&#10;&#10;Descripción generada automáticamente">
            <a:extLst>
              <a:ext uri="{FF2B5EF4-FFF2-40B4-BE49-F238E27FC236}">
                <a16:creationId xmlns:a16="http://schemas.microsoft.com/office/drawing/2014/main" id="{BAE0833B-7FE7-4EE1-98AF-E54DDF223263}"/>
              </a:ext>
            </a:extLst>
          </p:cNvPr>
          <p:cNvPicPr>
            <a:picLocks noChangeAspect="1"/>
          </p:cNvPicPr>
          <p:nvPr/>
        </p:nvPicPr>
        <p:blipFill>
          <a:blip r:embed="rId5"/>
          <a:stretch>
            <a:fillRect/>
          </a:stretch>
        </p:blipFill>
        <p:spPr>
          <a:xfrm>
            <a:off x="1122215" y="1100906"/>
            <a:ext cx="3192494" cy="2044800"/>
          </a:xfrm>
          <a:prstGeom prst="rect">
            <a:avLst/>
          </a:prstGeom>
        </p:spPr>
      </p:pic>
      <mc:AlternateContent xmlns:mc="http://schemas.openxmlformats.org/markup-compatibility/2006" xmlns:a14="http://schemas.microsoft.com/office/drawing/2010/main">
        <mc:Choice Requires="a14">
          <p:sp>
            <p:nvSpPr>
              <p:cNvPr id="11" name="Marcador de texto 8">
                <a:extLst>
                  <a:ext uri="{FF2B5EF4-FFF2-40B4-BE49-F238E27FC236}">
                    <a16:creationId xmlns:a16="http://schemas.microsoft.com/office/drawing/2014/main" id="{DC273389-02E6-413E-A3AB-01DA3E5C130E}"/>
                  </a:ext>
                </a:extLst>
              </p:cNvPr>
              <p:cNvSpPr txBox="1">
                <a:spLocks/>
              </p:cNvSpPr>
              <p:nvPr/>
            </p:nvSpPr>
            <p:spPr>
              <a:xfrm>
                <a:off x="4685617" y="3145707"/>
                <a:ext cx="3496500" cy="18476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1pPr>
                <a:lvl2pPr marL="914400" marR="0" lvl="1"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2pPr>
                <a:lvl3pPr marL="1371600" marR="0" lvl="2"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3pPr>
                <a:lvl4pPr marL="1828800" marR="0" lvl="3"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4pPr>
                <a:lvl5pPr marL="2286000" marR="0" lvl="4"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5pPr>
                <a:lvl6pPr marL="2743200" marR="0" lvl="5"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6pPr>
                <a:lvl7pPr marL="3200400" marR="0" lvl="6"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7pPr>
                <a:lvl8pPr marL="3657600" marR="0" lvl="7"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8pPr>
                <a:lvl9pPr marL="4114800" marR="0" lvl="8"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9pPr>
              </a:lstStyle>
              <a:p>
                <a:pPr marL="114300" indent="0">
                  <a:buFont typeface="PT Serif"/>
                  <a:buNone/>
                </a:pPr>
                <a:r>
                  <a:rPr lang="fr-FR" sz="1200" dirty="0">
                    <a:latin typeface="PT Serif" panose="020B0604020202020204" charset="0"/>
                  </a:rPr>
                  <a:t>Valores de los puntos de interés en el </a:t>
                </a:r>
                <a:r>
                  <a:rPr lang="fr-FR" sz="1200" dirty="0" err="1">
                    <a:latin typeface="PT Serif" panose="020B0604020202020204" charset="0"/>
                  </a:rPr>
                  <a:t>modelo</a:t>
                </a:r>
                <a:r>
                  <a:rPr lang="fr-FR" sz="1200" dirty="0">
                    <a:latin typeface="PT Serif" panose="020B0604020202020204" charset="0"/>
                  </a:rPr>
                  <a:t> </a:t>
                </a:r>
                <a:r>
                  <a:rPr lang="fr-FR" sz="1200" dirty="0" err="1">
                    <a:latin typeface="PT Serif" panose="020B0604020202020204" charset="0"/>
                  </a:rPr>
                  <a:t>macroscópico</a:t>
                </a:r>
                <a:r>
                  <a:rPr lang="fr-FR" sz="1200" dirty="0">
                    <a:latin typeface="PT Serif" panose="020B0604020202020204" charset="0"/>
                  </a:rPr>
                  <a:t>:</a:t>
                </a: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i="1" dirty="0" smtClean="0">
                              <a:latin typeface="Cambria Math" panose="02040503050406030204" pitchFamily="18" charset="0"/>
                            </a:rPr>
                            <m:t>𝑚𝑎𝑥</m:t>
                          </m:r>
                        </m:e>
                        <m:sub>
                          <m:r>
                            <a:rPr lang="es-ES" sz="1200" i="1" dirty="0" smtClean="0">
                              <a:latin typeface="Cambria Math" panose="02040503050406030204" pitchFamily="18" charset="0"/>
                            </a:rPr>
                            <m:t>𝑃</m:t>
                          </m:r>
                        </m:sub>
                      </m:sSub>
                      <m:r>
                        <a:rPr lang="fr-FR" sz="1200" i="1" dirty="0">
                          <a:latin typeface="Cambria Math" panose="02040503050406030204" pitchFamily="18" charset="0"/>
                        </a:rPr>
                        <m:t>=</m:t>
                      </m:r>
                      <m:r>
                        <a:rPr lang="es-ES" sz="1200" b="0" i="1" dirty="0" smtClean="0">
                          <a:latin typeface="Cambria Math" panose="02040503050406030204" pitchFamily="18" charset="0"/>
                        </a:rPr>
                        <m:t>68,94</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i="1" dirty="0" smtClean="0">
                              <a:latin typeface="Cambria Math" panose="02040503050406030204" pitchFamily="18" charset="0"/>
                            </a:rPr>
                            <m:t>𝑚𝑎𝑥</m:t>
                          </m:r>
                        </m:e>
                        <m:sub>
                          <m:r>
                            <a:rPr lang="es-ES" sz="1200" i="1" dirty="0" smtClean="0">
                              <a:latin typeface="Cambria Math" panose="02040503050406030204" pitchFamily="18" charset="0"/>
                            </a:rPr>
                            <m:t>𝑇</m:t>
                          </m:r>
                        </m:sub>
                      </m:sSub>
                      <m:r>
                        <a:rPr lang="fr-FR" sz="1200" i="1" dirty="0">
                          <a:latin typeface="Cambria Math" panose="02040503050406030204" pitchFamily="18" charset="0"/>
                        </a:rPr>
                        <m:t>=</m:t>
                      </m:r>
                      <m:r>
                        <a:rPr lang="es-ES" sz="1200" b="0" i="1" dirty="0" smtClean="0">
                          <a:latin typeface="Cambria Math" panose="02040503050406030204" pitchFamily="18" charset="0"/>
                        </a:rPr>
                        <m:t>98,82</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i="1" dirty="0" smtClean="0">
                              <a:latin typeface="Cambria Math" panose="02040503050406030204" pitchFamily="18" charset="0"/>
                            </a:rPr>
                            <m:t>𝑚𝑎𝑥𝑃</m:t>
                          </m:r>
                        </m:sub>
                      </m:sSub>
                      <m:r>
                        <a:rPr lang="fr-FR" sz="1200" i="1" dirty="0">
                          <a:latin typeface="Cambria Math" panose="02040503050406030204" pitchFamily="18" charset="0"/>
                        </a:rPr>
                        <m:t>=</m:t>
                      </m:r>
                      <m:r>
                        <a:rPr lang="es-ES" sz="1200" b="0" i="1" dirty="0" smtClean="0">
                          <a:latin typeface="Cambria Math" panose="02040503050406030204" pitchFamily="18" charset="0"/>
                        </a:rPr>
                        <m:t>1,27</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r>
                        <a:rPr lang="fr-FR" sz="1200" i="1" dirty="0">
                          <a:latin typeface="Cambria Math" panose="02040503050406030204" pitchFamily="18" charset="0"/>
                        </a:rPr>
                        <m:t> </m:t>
                      </m:r>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i="1" dirty="0" smtClean="0">
                              <a:latin typeface="Cambria Math" panose="02040503050406030204" pitchFamily="18" charset="0"/>
                            </a:rPr>
                            <m:t>𝑚𝑎𝑥𝑇</m:t>
                          </m:r>
                        </m:sub>
                      </m:sSub>
                      <m:r>
                        <a:rPr lang="fr-FR" sz="1200" i="1" dirty="0">
                          <a:latin typeface="Cambria Math" panose="02040503050406030204" pitchFamily="18" charset="0"/>
                        </a:rPr>
                        <m:t>= 4</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i="1" dirty="0" smtClean="0">
                              <a:latin typeface="Cambria Math" panose="02040503050406030204" pitchFamily="18" charset="0"/>
                            </a:rPr>
                            <m:t>𝑚𝑖𝑛𝑃</m:t>
                          </m:r>
                        </m:sub>
                      </m:sSub>
                      <m:r>
                        <a:rPr lang="fr-FR" sz="1200" i="1" dirty="0">
                          <a:latin typeface="Cambria Math" panose="02040503050406030204" pitchFamily="18" charset="0"/>
                        </a:rPr>
                        <m:t>=</m:t>
                      </m:r>
                      <m:r>
                        <a:rPr lang="es-ES" sz="1200" b="0" i="1" dirty="0" smtClean="0">
                          <a:latin typeface="Cambria Math" panose="02040503050406030204" pitchFamily="18" charset="0"/>
                        </a:rPr>
                        <m:t>2,45</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es-ES" sz="1200" i="1" dirty="0" smtClean="0">
                              <a:latin typeface="Cambria Math" panose="02040503050406030204" pitchFamily="18" charset="0"/>
                            </a:rPr>
                          </m:ctrlPr>
                        </m:sSubPr>
                        <m:e>
                          <m:r>
                            <a:rPr lang="es-ES" sz="1200" i="1" dirty="0" smtClean="0">
                              <a:latin typeface="Cambria Math" panose="02040503050406030204" pitchFamily="18" charset="0"/>
                            </a:rPr>
                            <m:t>𝑡</m:t>
                          </m:r>
                        </m:e>
                        <m:sub>
                          <m:r>
                            <a:rPr lang="es-ES" sz="1200" i="1" dirty="0" smtClean="0">
                              <a:latin typeface="Cambria Math" panose="02040503050406030204" pitchFamily="18" charset="0"/>
                            </a:rPr>
                            <m:t>𝑚𝑖𝑛𝑇</m:t>
                          </m:r>
                        </m:sub>
                      </m:sSub>
                      <m:r>
                        <a:rPr lang="es-ES" sz="1200" i="1" dirty="0">
                          <a:latin typeface="Cambria Math" panose="02040503050406030204" pitchFamily="18" charset="0"/>
                        </a:rPr>
                        <m:t> = 6</m:t>
                      </m:r>
                      <m:r>
                        <a:rPr lang="es-ES" sz="1200" i="1" dirty="0" smtClean="0">
                          <a:latin typeface="Cambria Math" panose="02040503050406030204" pitchFamily="18" charset="0"/>
                        </a:rPr>
                        <m:t>,</m:t>
                      </m:r>
                      <m:r>
                        <a:rPr lang="es-ES" sz="1200" b="0" i="1" dirty="0" smtClean="0">
                          <a:latin typeface="Cambria Math" panose="02040503050406030204" pitchFamily="18" charset="0"/>
                        </a:rPr>
                        <m:t>87</m:t>
                      </m:r>
                    </m:oMath>
                  </m:oMathPara>
                </a14:m>
                <a:endParaRPr lang="es-ES" sz="1200" dirty="0">
                  <a:latin typeface="PT Serif" panose="020B0604020202020204" charset="0"/>
                </a:endParaRPr>
              </a:p>
            </p:txBody>
          </p:sp>
        </mc:Choice>
        <mc:Fallback xmlns="">
          <p:sp>
            <p:nvSpPr>
              <p:cNvPr id="11" name="Marcador de texto 8">
                <a:extLst>
                  <a:ext uri="{FF2B5EF4-FFF2-40B4-BE49-F238E27FC236}">
                    <a16:creationId xmlns:a16="http://schemas.microsoft.com/office/drawing/2014/main" id="{DC273389-02E6-413E-A3AB-01DA3E5C130E}"/>
                  </a:ext>
                </a:extLst>
              </p:cNvPr>
              <p:cNvSpPr txBox="1">
                <a:spLocks noRot="1" noChangeAspect="1" noMove="1" noResize="1" noEditPoints="1" noAdjustHandles="1" noChangeArrowheads="1" noChangeShapeType="1" noTextEdit="1"/>
              </p:cNvSpPr>
              <p:nvPr/>
            </p:nvSpPr>
            <p:spPr>
              <a:xfrm>
                <a:off x="4685617" y="3145707"/>
                <a:ext cx="3496500" cy="1847634"/>
              </a:xfrm>
              <a:prstGeom prst="rect">
                <a:avLst/>
              </a:prstGeom>
              <a:blipFill>
                <a:blip r:embed="rId6"/>
                <a:stretch>
                  <a:fillRect/>
                </a:stretch>
              </a:blipFill>
              <a:ln>
                <a:noFill/>
              </a:ln>
            </p:spPr>
            <p:txBody>
              <a:bodyPr/>
              <a:lstStyle/>
              <a:p>
                <a:r>
                  <a:rPr lang="es-ES">
                    <a:noFill/>
                  </a:rPr>
                  <a:t> </a:t>
                </a:r>
              </a:p>
            </p:txBody>
          </p:sp>
        </mc:Fallback>
      </mc:AlternateContent>
      <p:cxnSp>
        <p:nvCxnSpPr>
          <p:cNvPr id="13" name="Conector recto de flecha 12">
            <a:extLst>
              <a:ext uri="{FF2B5EF4-FFF2-40B4-BE49-F238E27FC236}">
                <a16:creationId xmlns:a16="http://schemas.microsoft.com/office/drawing/2014/main" id="{2B0512F8-1975-4DCF-B5D4-1D7B2B2DBF6C}"/>
              </a:ext>
            </a:extLst>
          </p:cNvPr>
          <p:cNvCxnSpPr/>
          <p:nvPr/>
        </p:nvCxnSpPr>
        <p:spPr>
          <a:xfrm>
            <a:off x="4061012" y="1497106"/>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B1B3FB9A-1AFC-4196-977E-8A0BF3A84237}"/>
              </a:ext>
            </a:extLst>
          </p:cNvPr>
          <p:cNvSpPr txBox="1"/>
          <p:nvPr/>
        </p:nvSpPr>
        <p:spPr>
          <a:xfrm>
            <a:off x="4061012" y="1703294"/>
            <a:ext cx="1066800" cy="646331"/>
          </a:xfrm>
          <a:prstGeom prst="rect">
            <a:avLst/>
          </a:prstGeom>
          <a:noFill/>
        </p:spPr>
        <p:txBody>
          <a:bodyPr wrap="square" rtlCol="0">
            <a:spAutoFit/>
          </a:bodyPr>
          <a:lstStyle/>
          <a:p>
            <a:pPr algn="ctr"/>
            <a:r>
              <a:rPr lang="es-ES" sz="1200" dirty="0">
                <a:latin typeface="PT Serif" panose="020B0604020202020204" charset="0"/>
              </a:rPr>
              <a:t>Parámetros dados por la red</a:t>
            </a:r>
          </a:p>
        </p:txBody>
      </p:sp>
      <p:sp>
        <p:nvSpPr>
          <p:cNvPr id="3" name="Elipse 2">
            <a:extLst>
              <a:ext uri="{FF2B5EF4-FFF2-40B4-BE49-F238E27FC236}">
                <a16:creationId xmlns:a16="http://schemas.microsoft.com/office/drawing/2014/main" id="{641707AE-B17A-4FF1-B7F7-8FDAE2926294}"/>
              </a:ext>
            </a:extLst>
          </p:cNvPr>
          <p:cNvSpPr/>
          <p:nvPr/>
        </p:nvSpPr>
        <p:spPr>
          <a:xfrm>
            <a:off x="2383798" y="1461245"/>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2228F8BF-BA57-4907-B4A8-28D4472C4771}"/>
              </a:ext>
            </a:extLst>
          </p:cNvPr>
          <p:cNvSpPr/>
          <p:nvPr/>
        </p:nvSpPr>
        <p:spPr>
          <a:xfrm>
            <a:off x="2158669" y="3673025"/>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AA538E10-9247-4A6F-84B6-400A73629E9C}"/>
              </a:ext>
            </a:extLst>
          </p:cNvPr>
          <p:cNvSpPr/>
          <p:nvPr/>
        </p:nvSpPr>
        <p:spPr>
          <a:xfrm>
            <a:off x="5870058" y="3672719"/>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6" name="Elipse 15">
            <a:extLst>
              <a:ext uri="{FF2B5EF4-FFF2-40B4-BE49-F238E27FC236}">
                <a16:creationId xmlns:a16="http://schemas.microsoft.com/office/drawing/2014/main" id="{8FDAD151-669F-4573-877F-003F04519549}"/>
              </a:ext>
            </a:extLst>
          </p:cNvPr>
          <p:cNvSpPr/>
          <p:nvPr/>
        </p:nvSpPr>
        <p:spPr>
          <a:xfrm>
            <a:off x="5733373" y="1610892"/>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cxnSp>
        <p:nvCxnSpPr>
          <p:cNvPr id="7" name="Conector recto de flecha 6">
            <a:extLst>
              <a:ext uri="{FF2B5EF4-FFF2-40B4-BE49-F238E27FC236}">
                <a16:creationId xmlns:a16="http://schemas.microsoft.com/office/drawing/2014/main" id="{8534F33F-B872-42B0-B47A-4904450FD775}"/>
              </a:ext>
            </a:extLst>
          </p:cNvPr>
          <p:cNvCxnSpPr>
            <a:cxnSpLocks/>
          </p:cNvCxnSpPr>
          <p:nvPr/>
        </p:nvCxnSpPr>
        <p:spPr>
          <a:xfrm>
            <a:off x="2500451" y="1565370"/>
            <a:ext cx="0" cy="1348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029CE366-51FD-4707-8DC7-9E1CD79E6107}"/>
              </a:ext>
            </a:extLst>
          </p:cNvPr>
          <p:cNvCxnSpPr>
            <a:cxnSpLocks/>
          </p:cNvCxnSpPr>
          <p:nvPr/>
        </p:nvCxnSpPr>
        <p:spPr>
          <a:xfrm>
            <a:off x="5844416" y="1726575"/>
            <a:ext cx="0" cy="1186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Elipse 21">
            <a:extLst>
              <a:ext uri="{FF2B5EF4-FFF2-40B4-BE49-F238E27FC236}">
                <a16:creationId xmlns:a16="http://schemas.microsoft.com/office/drawing/2014/main" id="{18BFAC21-645A-49DE-972A-DC349738AFA1}"/>
              </a:ext>
            </a:extLst>
          </p:cNvPr>
          <p:cNvSpPr/>
          <p:nvPr/>
        </p:nvSpPr>
        <p:spPr>
          <a:xfrm>
            <a:off x="2435248" y="2850607"/>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3" name="Elipse 22">
            <a:extLst>
              <a:ext uri="{FF2B5EF4-FFF2-40B4-BE49-F238E27FC236}">
                <a16:creationId xmlns:a16="http://schemas.microsoft.com/office/drawing/2014/main" id="{606AE502-1F43-4D95-82FE-B47CA9E174C6}"/>
              </a:ext>
            </a:extLst>
          </p:cNvPr>
          <p:cNvSpPr/>
          <p:nvPr/>
        </p:nvSpPr>
        <p:spPr>
          <a:xfrm>
            <a:off x="5781494" y="2840853"/>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4" name="Elipse 23">
            <a:extLst>
              <a:ext uri="{FF2B5EF4-FFF2-40B4-BE49-F238E27FC236}">
                <a16:creationId xmlns:a16="http://schemas.microsoft.com/office/drawing/2014/main" id="{7635794B-1279-4D46-8935-FC97A5DAE5C0}"/>
              </a:ext>
            </a:extLst>
          </p:cNvPr>
          <p:cNvSpPr/>
          <p:nvPr/>
        </p:nvSpPr>
        <p:spPr>
          <a:xfrm>
            <a:off x="2158669" y="4050545"/>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6" name="Elipse 25">
            <a:extLst>
              <a:ext uri="{FF2B5EF4-FFF2-40B4-BE49-F238E27FC236}">
                <a16:creationId xmlns:a16="http://schemas.microsoft.com/office/drawing/2014/main" id="{470FE7A1-B34C-4F86-86D5-486668C214A8}"/>
              </a:ext>
            </a:extLst>
          </p:cNvPr>
          <p:cNvSpPr/>
          <p:nvPr/>
        </p:nvSpPr>
        <p:spPr>
          <a:xfrm>
            <a:off x="5870057" y="4061870"/>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7" name="Elipse 26">
            <a:extLst>
              <a:ext uri="{FF2B5EF4-FFF2-40B4-BE49-F238E27FC236}">
                <a16:creationId xmlns:a16="http://schemas.microsoft.com/office/drawing/2014/main" id="{2F932ED0-7890-4DC1-BE7C-1E79E2765591}"/>
              </a:ext>
            </a:extLst>
          </p:cNvPr>
          <p:cNvSpPr/>
          <p:nvPr/>
        </p:nvSpPr>
        <p:spPr>
          <a:xfrm>
            <a:off x="2933489" y="1211816"/>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8" name="Elipse 27">
            <a:extLst>
              <a:ext uri="{FF2B5EF4-FFF2-40B4-BE49-F238E27FC236}">
                <a16:creationId xmlns:a16="http://schemas.microsoft.com/office/drawing/2014/main" id="{7A0D9CCB-257E-4134-BBB7-E6670D64ABDF}"/>
              </a:ext>
            </a:extLst>
          </p:cNvPr>
          <p:cNvSpPr/>
          <p:nvPr/>
        </p:nvSpPr>
        <p:spPr>
          <a:xfrm>
            <a:off x="6615043" y="1074749"/>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9" name="Elipse 28">
            <a:extLst>
              <a:ext uri="{FF2B5EF4-FFF2-40B4-BE49-F238E27FC236}">
                <a16:creationId xmlns:a16="http://schemas.microsoft.com/office/drawing/2014/main" id="{CBC69711-91A8-4A14-86DF-8F625941B02D}"/>
              </a:ext>
            </a:extLst>
          </p:cNvPr>
          <p:cNvSpPr/>
          <p:nvPr/>
        </p:nvSpPr>
        <p:spPr>
          <a:xfrm>
            <a:off x="2158669" y="3855548"/>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0" name="Elipse 29">
            <a:extLst>
              <a:ext uri="{FF2B5EF4-FFF2-40B4-BE49-F238E27FC236}">
                <a16:creationId xmlns:a16="http://schemas.microsoft.com/office/drawing/2014/main" id="{241D4976-E99B-43E5-8159-82E25D56724D}"/>
              </a:ext>
            </a:extLst>
          </p:cNvPr>
          <p:cNvSpPr/>
          <p:nvPr/>
        </p:nvSpPr>
        <p:spPr>
          <a:xfrm>
            <a:off x="5877466" y="3845161"/>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cxnSp>
        <p:nvCxnSpPr>
          <p:cNvPr id="31" name="Conector recto de flecha 30">
            <a:extLst>
              <a:ext uri="{FF2B5EF4-FFF2-40B4-BE49-F238E27FC236}">
                <a16:creationId xmlns:a16="http://schemas.microsoft.com/office/drawing/2014/main" id="{14BF7175-8FA5-4D20-96B6-9BEA4D8794D1}"/>
              </a:ext>
            </a:extLst>
          </p:cNvPr>
          <p:cNvCxnSpPr>
            <a:cxnSpLocks/>
          </p:cNvCxnSpPr>
          <p:nvPr/>
        </p:nvCxnSpPr>
        <p:spPr>
          <a:xfrm>
            <a:off x="3033696" y="1325763"/>
            <a:ext cx="0" cy="1585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AF8E5E53-C2CF-424C-A695-24775F045C3A}"/>
              </a:ext>
            </a:extLst>
          </p:cNvPr>
          <p:cNvCxnSpPr>
            <a:cxnSpLocks/>
          </p:cNvCxnSpPr>
          <p:nvPr/>
        </p:nvCxnSpPr>
        <p:spPr>
          <a:xfrm>
            <a:off x="6725369" y="1164345"/>
            <a:ext cx="0" cy="1747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Elipse 36">
            <a:extLst>
              <a:ext uri="{FF2B5EF4-FFF2-40B4-BE49-F238E27FC236}">
                <a16:creationId xmlns:a16="http://schemas.microsoft.com/office/drawing/2014/main" id="{FC8128A6-AEA2-4DBD-AF46-EB53C3996A48}"/>
              </a:ext>
            </a:extLst>
          </p:cNvPr>
          <p:cNvSpPr/>
          <p:nvPr/>
        </p:nvSpPr>
        <p:spPr>
          <a:xfrm>
            <a:off x="2979884" y="2851014"/>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8" name="Elipse 37">
            <a:extLst>
              <a:ext uri="{FF2B5EF4-FFF2-40B4-BE49-F238E27FC236}">
                <a16:creationId xmlns:a16="http://schemas.microsoft.com/office/drawing/2014/main" id="{1C1E33A3-BE80-47CD-A18B-EF54C8646EA8}"/>
              </a:ext>
            </a:extLst>
          </p:cNvPr>
          <p:cNvSpPr/>
          <p:nvPr/>
        </p:nvSpPr>
        <p:spPr>
          <a:xfrm>
            <a:off x="6671115" y="2854239"/>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9" name="Elipse 38">
            <a:extLst>
              <a:ext uri="{FF2B5EF4-FFF2-40B4-BE49-F238E27FC236}">
                <a16:creationId xmlns:a16="http://schemas.microsoft.com/office/drawing/2014/main" id="{EA1E67C5-36D2-4E6B-A5EA-1D2BBE68027F}"/>
              </a:ext>
            </a:extLst>
          </p:cNvPr>
          <p:cNvSpPr/>
          <p:nvPr/>
        </p:nvSpPr>
        <p:spPr>
          <a:xfrm>
            <a:off x="2163387" y="4251317"/>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40" name="Elipse 39">
            <a:extLst>
              <a:ext uri="{FF2B5EF4-FFF2-40B4-BE49-F238E27FC236}">
                <a16:creationId xmlns:a16="http://schemas.microsoft.com/office/drawing/2014/main" id="{99F674C4-2835-4F17-A532-FC8D12F54F76}"/>
              </a:ext>
            </a:extLst>
          </p:cNvPr>
          <p:cNvSpPr/>
          <p:nvPr/>
        </p:nvSpPr>
        <p:spPr>
          <a:xfrm>
            <a:off x="5877466" y="4256636"/>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4026824729"/>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par>
                                <p:cTn id="28" presetID="10" presetClass="entr" presetSubtype="0"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par>
                                <p:cTn id="31" presetID="10"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par>
                                <p:cTn id="34" presetID="10"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par>
                                <p:cTn id="42" presetID="10" presetClass="entr" presetSubtype="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par>
                                <p:cTn id="48" presetID="10" presetClass="entr" presetSubtype="0"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subTnLst>
                                    <p:set>
                                      <p:cBhvr override="childStyle">
                                        <p:cTn dur="1" fill="hold" display="0" masterRel="nextClick" afterEffect="1"/>
                                        <p:tgtEl>
                                          <p:spTgt spid="38"/>
                                        </p:tgtEl>
                                        <p:attrNameLst>
                                          <p:attrName>style.visibility</p:attrName>
                                        </p:attrNameLst>
                                      </p:cBhvr>
                                      <p:to>
                                        <p:strVal val="hidden"/>
                                      </p:to>
                                    </p:set>
                                  </p:subTnLst>
                                </p:cTn>
                              </p:par>
                              <p:par>
                                <p:cTn id="56" presetID="10" presetClass="entr" presetSubtype="0" fill="hold"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par>
                                <p:cTn id="59" presetID="10"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par>
                                <p:cTn id="62" presetID="10" presetClass="entr" presetSubtype="0" fill="hold"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par>
                                <p:cTn id="65" presetID="10"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subTnLst>
                                </p:cTn>
                              </p:par>
                              <p:par>
                                <p:cTn id="68" presetID="10" presetClass="entr" presetSubtype="0" fill="hold" grpId="0" nodeType="with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5" grpId="0" animBg="1"/>
      <p:bldP spid="16" grpId="0" animBg="1"/>
      <p:bldP spid="22" grpId="0" animBg="1"/>
      <p:bldP spid="23" grpId="0" animBg="1"/>
      <p:bldP spid="24" grpId="0" animBg="1"/>
      <p:bldP spid="26" grpId="0" animBg="1"/>
      <p:bldP spid="27" grpId="0" animBg="1"/>
      <p:bldP spid="28" grpId="0" animBg="1"/>
      <p:bldP spid="29" grpId="0" animBg="1"/>
      <p:bldP spid="30" grpId="0" animBg="1"/>
      <p:bldP spid="37" grpId="0" animBg="1"/>
      <p:bldP spid="38" grpId="0" animBg="1"/>
      <p:bldP spid="39" grpId="0" animBg="1"/>
      <p:bldP spid="4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DE7D0F-D2E0-41FA-9604-83E75F668608}"/>
              </a:ext>
            </a:extLst>
          </p:cNvPr>
          <p:cNvSpPr>
            <a:spLocks noGrp="1"/>
          </p:cNvSpPr>
          <p:nvPr>
            <p:ph type="ctrTitle"/>
          </p:nvPr>
        </p:nvSpPr>
        <p:spPr>
          <a:xfrm>
            <a:off x="1281337" y="330062"/>
            <a:ext cx="6581325" cy="1159800"/>
          </a:xfrm>
        </p:spPr>
        <p:txBody>
          <a:bodyPr wrap="square" anchor="ctr">
            <a:normAutofit fontScale="90000"/>
          </a:bodyPr>
          <a:lstStyle/>
          <a:p>
            <a:r>
              <a:rPr lang="es-ES" dirty="0"/>
              <a:t>7. Conclusiones y trabajo futuro</a:t>
            </a:r>
          </a:p>
        </p:txBody>
      </p:sp>
      <p:sp>
        <p:nvSpPr>
          <p:cNvPr id="4" name="Marcador de número de diapositiva 3">
            <a:extLst>
              <a:ext uri="{FF2B5EF4-FFF2-40B4-BE49-F238E27FC236}">
                <a16:creationId xmlns:a16="http://schemas.microsoft.com/office/drawing/2014/main" id="{1FD5061D-CA28-4F12-8434-15D3BCBC498A}"/>
              </a:ext>
            </a:extLst>
          </p:cNvPr>
          <p:cNvSpPr>
            <a:spLocks noGrp="1"/>
          </p:cNvSpPr>
          <p:nvPr>
            <p:ph type="sldNum" idx="12"/>
          </p:nvPr>
        </p:nvSpPr>
        <p:spPr/>
        <p:txBody>
          <a:bodyPr wrap="square" anchor="b">
            <a:normAutofit/>
          </a:bodyPr>
          <a:lstStyle/>
          <a:p>
            <a:pPr marL="0" lvl="0" indent="0" rtl="0">
              <a:lnSpc>
                <a:spcPct val="90000"/>
              </a:lnSpc>
              <a:spcBef>
                <a:spcPts val="0"/>
              </a:spcBef>
              <a:spcAft>
                <a:spcPts val="600"/>
              </a:spcAft>
              <a:buNone/>
            </a:pPr>
            <a:fld id="{00000000-1234-1234-1234-123412341234}" type="slidenum">
              <a:rPr lang="es-ES" sz="900" smtClean="0"/>
              <a:pPr marL="0" lvl="0" indent="0" rtl="0">
                <a:lnSpc>
                  <a:spcPct val="90000"/>
                </a:lnSpc>
                <a:spcBef>
                  <a:spcPts val="0"/>
                </a:spcBef>
                <a:spcAft>
                  <a:spcPts val="600"/>
                </a:spcAft>
                <a:buNone/>
              </a:pPr>
              <a:t>27</a:t>
            </a:fld>
            <a:endParaRPr lang="es-ES" sz="900"/>
          </a:p>
        </p:txBody>
      </p:sp>
      <p:sp>
        <p:nvSpPr>
          <p:cNvPr id="14" name="CuadroTexto 13">
            <a:extLst>
              <a:ext uri="{FF2B5EF4-FFF2-40B4-BE49-F238E27FC236}">
                <a16:creationId xmlns:a16="http://schemas.microsoft.com/office/drawing/2014/main" id="{2C4C9B6C-B08A-4C83-A285-4BDB25ADE978}"/>
              </a:ext>
            </a:extLst>
          </p:cNvPr>
          <p:cNvSpPr txBox="1"/>
          <p:nvPr/>
        </p:nvSpPr>
        <p:spPr>
          <a:xfrm>
            <a:off x="1360200" y="1331329"/>
            <a:ext cx="6972300" cy="3247043"/>
          </a:xfrm>
          <a:prstGeom prst="rect">
            <a:avLst/>
          </a:prstGeom>
          <a:noFill/>
        </p:spPr>
        <p:txBody>
          <a:bodyPr wrap="square" rtlCol="0">
            <a:spAutoFit/>
          </a:bodyPr>
          <a:lstStyle/>
          <a:p>
            <a:pPr marL="457200" indent="-355600">
              <a:spcBef>
                <a:spcPts val="600"/>
              </a:spcBef>
              <a:buClr>
                <a:schemeClr val="dk1"/>
              </a:buClr>
              <a:buSzPts val="2000"/>
              <a:buFont typeface="PT Serif"/>
              <a:buChar char="▣"/>
            </a:pPr>
            <a:r>
              <a:rPr lang="es-ES" sz="1600" dirty="0">
                <a:solidFill>
                  <a:schemeClr val="dk1"/>
                </a:solidFill>
                <a:latin typeface="PT Serif"/>
                <a:sym typeface="PT Serif"/>
              </a:rPr>
              <a:t>Los modelos propuestos se presentan como posibles explicaciones a un mecanismo biológico de gran interés y conocido solo parcialmente.</a:t>
            </a:r>
          </a:p>
          <a:p>
            <a:endParaRPr lang="es-ES" dirty="0">
              <a:latin typeface="PT Serif" panose="020B0604020202020204" charset="0"/>
            </a:endParaRPr>
          </a:p>
          <a:p>
            <a:pPr marL="457200" indent="-355600">
              <a:spcBef>
                <a:spcPts val="600"/>
              </a:spcBef>
              <a:buClr>
                <a:schemeClr val="dk1"/>
              </a:buClr>
              <a:buSzPts val="2000"/>
              <a:buFont typeface="PT Serif"/>
              <a:buChar char="▣"/>
            </a:pPr>
            <a:r>
              <a:rPr lang="es-ES" sz="1600" dirty="0">
                <a:solidFill>
                  <a:schemeClr val="dk1"/>
                </a:solidFill>
                <a:latin typeface="PT Serif"/>
              </a:rPr>
              <a:t>Ambos modelos están bien fundamentados </a:t>
            </a:r>
            <a:br>
              <a:rPr lang="es-ES" sz="1600" dirty="0">
                <a:solidFill>
                  <a:schemeClr val="dk1"/>
                </a:solidFill>
                <a:latin typeface="PT Serif"/>
              </a:rPr>
            </a:br>
            <a:r>
              <a:rPr lang="es-ES" sz="1600" dirty="0">
                <a:solidFill>
                  <a:schemeClr val="dk1"/>
                </a:solidFill>
                <a:latin typeface="PT Serif"/>
              </a:rPr>
              <a:t>	</a:t>
            </a:r>
            <a:r>
              <a:rPr lang="es-ES" sz="1600" dirty="0">
                <a:solidFill>
                  <a:schemeClr val="dk1"/>
                </a:solidFill>
                <a:latin typeface="PT Serif"/>
                <a:sym typeface="Wingdings" panose="05000000000000000000" pitchFamily="2" charset="2"/>
              </a:rPr>
              <a:t></a:t>
            </a:r>
            <a:r>
              <a:rPr lang="es-ES" sz="1600" dirty="0">
                <a:solidFill>
                  <a:schemeClr val="dk1"/>
                </a:solidFill>
                <a:latin typeface="PT Serif"/>
              </a:rPr>
              <a:t> Hipótesis están basadas en evidencias biológicas. </a:t>
            </a:r>
            <a:br>
              <a:rPr lang="es-ES" sz="1600" dirty="0">
                <a:solidFill>
                  <a:schemeClr val="dk1"/>
                </a:solidFill>
                <a:latin typeface="PT Serif"/>
              </a:rPr>
            </a:br>
            <a:r>
              <a:rPr lang="es-ES" sz="1600" dirty="0">
                <a:solidFill>
                  <a:schemeClr val="dk1"/>
                </a:solidFill>
                <a:latin typeface="PT Serif"/>
              </a:rPr>
              <a:t>	</a:t>
            </a:r>
            <a:r>
              <a:rPr lang="es-ES" sz="1600" dirty="0">
                <a:solidFill>
                  <a:schemeClr val="dk1"/>
                </a:solidFill>
                <a:latin typeface="PT Serif"/>
                <a:sym typeface="Wingdings" panose="05000000000000000000" pitchFamily="2" charset="2"/>
              </a:rPr>
              <a:t> R</a:t>
            </a:r>
            <a:r>
              <a:rPr lang="es-ES" sz="1600" dirty="0">
                <a:solidFill>
                  <a:schemeClr val="dk1"/>
                </a:solidFill>
                <a:latin typeface="PT Serif"/>
              </a:rPr>
              <a:t>eproducen y predicen el comportamiento de las células T 	durante una infección aguda en distintas situaciones.</a:t>
            </a:r>
          </a:p>
          <a:p>
            <a:pPr marL="101600">
              <a:spcBef>
                <a:spcPts val="600"/>
              </a:spcBef>
              <a:buClr>
                <a:schemeClr val="dk1"/>
              </a:buClr>
              <a:buSzPts val="2000"/>
            </a:pPr>
            <a:endParaRPr lang="es-ES" sz="1600" dirty="0">
              <a:solidFill>
                <a:schemeClr val="dk1"/>
              </a:solidFill>
              <a:latin typeface="PT Serif"/>
            </a:endParaRPr>
          </a:p>
          <a:p>
            <a:pPr marL="457200" indent="-355600">
              <a:spcBef>
                <a:spcPts val="600"/>
              </a:spcBef>
              <a:buClr>
                <a:schemeClr val="dk1"/>
              </a:buClr>
              <a:buSzPts val="2000"/>
              <a:buFont typeface="PT Serif"/>
              <a:buChar char="▣"/>
            </a:pPr>
            <a:r>
              <a:rPr lang="es-ES" sz="1600" dirty="0">
                <a:solidFill>
                  <a:schemeClr val="dk1"/>
                </a:solidFill>
                <a:latin typeface="PT Serif"/>
              </a:rPr>
              <a:t>Los resultados obtenidos por la red neuronal son prometedores, pero aún insuficientes para poder deducir una correspondencia formal entre ambos modelos.</a:t>
            </a:r>
          </a:p>
        </p:txBody>
      </p:sp>
    </p:spTree>
    <p:extLst>
      <p:ext uri="{BB962C8B-B14F-4D97-AF65-F5344CB8AC3E}">
        <p14:creationId xmlns:p14="http://schemas.microsoft.com/office/powerpoint/2010/main" val="1940930318"/>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56BA4F-A134-4345-A8F5-809DAB7CD349}"/>
              </a:ext>
            </a:extLst>
          </p:cNvPr>
          <p:cNvSpPr>
            <a:spLocks noGrp="1"/>
          </p:cNvSpPr>
          <p:nvPr>
            <p:ph type="ctrTitle"/>
          </p:nvPr>
        </p:nvSpPr>
        <p:spPr/>
        <p:txBody>
          <a:bodyPr/>
          <a:lstStyle/>
          <a:p>
            <a:r>
              <a:rPr lang="es-ES" dirty="0"/>
              <a:t>Gracias por su atención</a:t>
            </a:r>
          </a:p>
        </p:txBody>
      </p:sp>
      <p:sp>
        <p:nvSpPr>
          <p:cNvPr id="4" name="Google Shape;94;p13">
            <a:extLst>
              <a:ext uri="{FF2B5EF4-FFF2-40B4-BE49-F238E27FC236}">
                <a16:creationId xmlns:a16="http://schemas.microsoft.com/office/drawing/2014/main" id="{CA0A8B44-5A73-40C7-A887-B31C9AE02101}"/>
              </a:ext>
            </a:extLst>
          </p:cNvPr>
          <p:cNvSpPr txBox="1"/>
          <p:nvPr/>
        </p:nvSpPr>
        <p:spPr>
          <a:xfrm>
            <a:off x="385230" y="4007224"/>
            <a:ext cx="6661029" cy="360767"/>
          </a:xfrm>
          <a:prstGeom prst="rect">
            <a:avLst/>
          </a:prstGeom>
          <a:noFill/>
          <a:ln>
            <a:noFill/>
          </a:ln>
        </p:spPr>
        <p:txBody>
          <a:bodyPr spcFirstLastPara="1" wrap="square" lIns="91425" tIns="91425" rIns="91425" bIns="91425" anchor="t" anchorCtr="0">
            <a:noAutofit/>
          </a:bodyPr>
          <a:lstStyle/>
          <a:p>
            <a:pPr lvl="0">
              <a:spcBef>
                <a:spcPts val="1000"/>
              </a:spcBef>
            </a:pPr>
            <a:r>
              <a:rPr lang="en" sz="1100" i="1" dirty="0">
                <a:solidFill>
                  <a:schemeClr val="bg1"/>
                </a:solidFill>
                <a:latin typeface="PT Serif" panose="020B0604020202020204" charset="0"/>
                <a:ea typeface="Lora"/>
                <a:cs typeface="Lora"/>
                <a:sym typeface="Lora"/>
              </a:rPr>
              <a:t>Template </a:t>
            </a:r>
            <a:r>
              <a:rPr lang="es-ES" sz="1100" i="1" dirty="0" err="1">
                <a:solidFill>
                  <a:schemeClr val="bg1"/>
                </a:solidFill>
                <a:latin typeface="PT Serif" panose="020B0604020202020204" charset="0"/>
                <a:ea typeface="Lora"/>
                <a:cs typeface="Lora"/>
                <a:sym typeface="Lora"/>
              </a:rPr>
              <a:t>from</a:t>
            </a:r>
            <a:r>
              <a:rPr lang="es-ES" sz="1100" i="1" dirty="0">
                <a:solidFill>
                  <a:schemeClr val="bg1"/>
                </a:solidFill>
                <a:latin typeface="PT Serif" panose="020B0604020202020204" charset="0"/>
                <a:ea typeface="Lora"/>
                <a:cs typeface="Lora"/>
                <a:sym typeface="Lora"/>
              </a:rPr>
              <a:t> </a:t>
            </a:r>
            <a:r>
              <a:rPr lang="es-ES" sz="1100" i="1" dirty="0" err="1">
                <a:solidFill>
                  <a:schemeClr val="bg1"/>
                </a:solidFill>
                <a:latin typeface="PT Serif" panose="020B0604020202020204" charset="0"/>
                <a:ea typeface="Lora"/>
                <a:cs typeface="Lora"/>
                <a:sym typeface="Lora"/>
              </a:rPr>
              <a:t>SlidesCarnival</a:t>
            </a:r>
            <a:r>
              <a:rPr lang="es-ES" sz="1100" i="1" dirty="0">
                <a:solidFill>
                  <a:schemeClr val="bg1"/>
                </a:solidFill>
                <a:latin typeface="PT Serif" panose="020B0604020202020204" charset="0"/>
                <a:ea typeface="Lora"/>
                <a:cs typeface="Lora"/>
                <a:sym typeface="Lora"/>
              </a:rPr>
              <a:t>: </a:t>
            </a:r>
            <a:r>
              <a:rPr lang="es-ES" sz="1100" b="1" i="1" dirty="0">
                <a:solidFill>
                  <a:schemeClr val="bg1"/>
                </a:solidFill>
                <a:latin typeface="PT Serif" panose="020B0604020202020204" charset="0"/>
                <a:hlinkClick r:id="rId2">
                  <a:extLst>
                    <a:ext uri="{A12FA001-AC4F-418D-AE19-62706E023703}">
                      <ahyp:hlinkClr xmlns:ahyp="http://schemas.microsoft.com/office/drawing/2018/hyperlinkcolor" val="tx"/>
                    </a:ext>
                  </a:extLst>
                </a:hlinkClick>
              </a:rPr>
              <a:t>https://www.slidescarnival.com/portia-free-presentation-template/135</a:t>
            </a:r>
            <a:endParaRPr lang="es-ES" sz="1100" b="1" i="1" dirty="0">
              <a:solidFill>
                <a:schemeClr val="bg1"/>
              </a:solidFill>
              <a:latin typeface="PT Serif" panose="020B0604020202020204" charset="0"/>
            </a:endParaRPr>
          </a:p>
          <a:p>
            <a:pPr lvl="0">
              <a:spcBef>
                <a:spcPts val="1000"/>
              </a:spcBef>
            </a:pPr>
            <a:r>
              <a:rPr lang="en" sz="1100" i="1" u="sng" dirty="0">
                <a:solidFill>
                  <a:schemeClr val="bg1"/>
                </a:solidFill>
                <a:latin typeface="PT Serif" panose="020B0604020202020204" charset="0"/>
                <a:ea typeface="Lora"/>
                <a:cs typeface="Lora"/>
                <a:sym typeface="Lora"/>
                <a:hlinkClick r:id="rId3">
                  <a:extLst>
                    <a:ext uri="{A12FA001-AC4F-418D-AE19-62706E023703}">
                      <ahyp:hlinkClr xmlns:ahyp="http://schemas.microsoft.com/office/drawing/2018/hyperlinkcolor" val="tx"/>
                    </a:ext>
                  </a:extLst>
                </a:hlinkClick>
              </a:rPr>
              <a:t>Creative Commons Attribution license</a:t>
            </a:r>
            <a:r>
              <a:rPr lang="en" sz="1100" i="1" dirty="0">
                <a:solidFill>
                  <a:schemeClr val="bg1"/>
                </a:solidFill>
                <a:latin typeface="PT Serif" panose="020B0604020202020204" charset="0"/>
                <a:ea typeface="Lora"/>
                <a:cs typeface="Lora"/>
                <a:sym typeface="Lora"/>
              </a:rPr>
              <a:t>. </a:t>
            </a:r>
          </a:p>
          <a:p>
            <a:pPr marL="0" lvl="0" indent="0" algn="l" rtl="0">
              <a:spcBef>
                <a:spcPts val="1000"/>
              </a:spcBef>
              <a:spcAft>
                <a:spcPts val="0"/>
              </a:spcAft>
              <a:buNone/>
            </a:pPr>
            <a:endParaRPr sz="1100" i="1" dirty="0">
              <a:solidFill>
                <a:schemeClr val="bg1"/>
              </a:solidFill>
              <a:latin typeface="Lora"/>
              <a:ea typeface="Lora"/>
              <a:cs typeface="Lora"/>
              <a:sym typeface="Lora"/>
            </a:endParaRPr>
          </a:p>
          <a:p>
            <a:pPr marL="0" lvl="0" indent="0" algn="l" rtl="0">
              <a:spcBef>
                <a:spcPts val="1000"/>
              </a:spcBef>
              <a:spcAft>
                <a:spcPts val="1000"/>
              </a:spcAft>
              <a:buNone/>
            </a:pPr>
            <a:endParaRPr sz="1100" i="1" dirty="0">
              <a:latin typeface="Lora"/>
              <a:ea typeface="Lora"/>
              <a:cs typeface="Lora"/>
              <a:sym typeface="Lora"/>
            </a:endParaRPr>
          </a:p>
        </p:txBody>
      </p:sp>
    </p:spTree>
    <p:extLst>
      <p:ext uri="{BB962C8B-B14F-4D97-AF65-F5344CB8AC3E}">
        <p14:creationId xmlns:p14="http://schemas.microsoft.com/office/powerpoint/2010/main" val="1110506666"/>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El sistema inmune</a:t>
            </a:r>
            <a:endParaRPr dirty="0"/>
          </a:p>
        </p:txBody>
      </p:sp>
      <p:sp>
        <p:nvSpPr>
          <p:cNvPr id="88" name="Google Shape;88;p17"/>
          <p:cNvSpPr txBox="1">
            <a:spLocks noGrp="1"/>
          </p:cNvSpPr>
          <p:nvPr>
            <p:ph type="body" idx="1"/>
          </p:nvPr>
        </p:nvSpPr>
        <p:spPr>
          <a:xfrm>
            <a:off x="388955" y="1371601"/>
            <a:ext cx="2800447" cy="1694330"/>
          </a:xfrm>
          <a:prstGeom prst="rect">
            <a:avLst/>
          </a:prstGeom>
        </p:spPr>
        <p:txBody>
          <a:bodyPr spcFirstLastPara="1" wrap="square" lIns="91425" tIns="91425" rIns="91425" bIns="91425" anchor="ctr" anchorCtr="0">
            <a:noAutofit/>
          </a:bodyPr>
          <a:lstStyle/>
          <a:p>
            <a:pPr marL="101600" indent="0">
              <a:buNone/>
            </a:pPr>
            <a:r>
              <a:rPr lang="en" sz="1600" dirty="0"/>
              <a:t>La</a:t>
            </a:r>
            <a:r>
              <a:rPr lang="es-ES" sz="1600" dirty="0"/>
              <a:t> misión principal de este sistema es </a:t>
            </a:r>
            <a:r>
              <a:rPr lang="es-ES" sz="1600" b="1" dirty="0"/>
              <a:t>reconocer patógenos</a:t>
            </a:r>
            <a:r>
              <a:rPr lang="es-ES" sz="1600" dirty="0"/>
              <a:t> y </a:t>
            </a:r>
            <a:r>
              <a:rPr lang="es-ES" sz="1600" b="1" dirty="0"/>
              <a:t>reaccionar</a:t>
            </a:r>
            <a:r>
              <a:rPr lang="es-ES" sz="1600" dirty="0"/>
              <a:t> ante ellos, dando lugar a un proceso que llamamos </a:t>
            </a:r>
            <a:r>
              <a:rPr lang="es-ES" sz="1600" i="1" dirty="0"/>
              <a:t>respuesta inmune</a:t>
            </a:r>
            <a:r>
              <a:rPr lang="es-ES" sz="1600" dirty="0"/>
              <a:t>.</a:t>
            </a:r>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3</a:t>
            </a:fld>
            <a:endParaRPr/>
          </a:p>
        </p:txBody>
      </p:sp>
      <p:pic>
        <p:nvPicPr>
          <p:cNvPr id="3" name="Imagen 2" descr="Imagen que contiene captura de pantalla&#10;&#10;Descripción generada automáticamente">
            <a:extLst>
              <a:ext uri="{FF2B5EF4-FFF2-40B4-BE49-F238E27FC236}">
                <a16:creationId xmlns:a16="http://schemas.microsoft.com/office/drawing/2014/main" id="{3CEB5109-FBFE-41B2-BE72-90AF4EE5819B}"/>
              </a:ext>
            </a:extLst>
          </p:cNvPr>
          <p:cNvPicPr>
            <a:picLocks noChangeAspect="1"/>
          </p:cNvPicPr>
          <p:nvPr/>
        </p:nvPicPr>
        <p:blipFill>
          <a:blip r:embed="rId3"/>
          <a:stretch>
            <a:fillRect/>
          </a:stretch>
        </p:blipFill>
        <p:spPr>
          <a:xfrm>
            <a:off x="3374558" y="1100906"/>
            <a:ext cx="5292335" cy="3424452"/>
          </a:xfrm>
          <a:prstGeom prst="rect">
            <a:avLst/>
          </a:prstGeom>
        </p:spPr>
      </p:pic>
      <p:sp>
        <p:nvSpPr>
          <p:cNvPr id="4" name="CuadroTexto 3">
            <a:extLst>
              <a:ext uri="{FF2B5EF4-FFF2-40B4-BE49-F238E27FC236}">
                <a16:creationId xmlns:a16="http://schemas.microsoft.com/office/drawing/2014/main" id="{DB577BFB-0AB7-4496-976F-788DD8FC3BE7}"/>
              </a:ext>
            </a:extLst>
          </p:cNvPr>
          <p:cNvSpPr txBox="1"/>
          <p:nvPr/>
        </p:nvSpPr>
        <p:spPr>
          <a:xfrm>
            <a:off x="7625504" y="4419838"/>
            <a:ext cx="1129551" cy="261610"/>
          </a:xfrm>
          <a:prstGeom prst="rect">
            <a:avLst/>
          </a:prstGeom>
          <a:noFill/>
        </p:spPr>
        <p:txBody>
          <a:bodyPr wrap="square" rtlCol="0">
            <a:spAutoFit/>
          </a:bodyPr>
          <a:lstStyle/>
          <a:p>
            <a:r>
              <a:rPr lang="es-ES" sz="1100" dirty="0">
                <a:latin typeface="PT Serif" panose="020B0604020202020204" charset="0"/>
                <a:hlinkClick r:id="rId4"/>
              </a:rPr>
              <a:t>link imagen</a:t>
            </a:r>
            <a:endParaRPr lang="es-ES" sz="1100" dirty="0">
              <a:latin typeface="PT Serif" panose="020B0604020202020204" charset="0"/>
            </a:endParaRPr>
          </a:p>
        </p:txBody>
      </p:sp>
    </p:spTree>
    <p:extLst>
      <p:ext uri="{BB962C8B-B14F-4D97-AF65-F5344CB8AC3E}">
        <p14:creationId xmlns:p14="http://schemas.microsoft.com/office/powerpoint/2010/main" val="2694099927"/>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Las células T</a:t>
            </a:r>
            <a:endParaRPr dirty="0"/>
          </a:p>
        </p:txBody>
      </p:sp>
      <p:sp>
        <p:nvSpPr>
          <p:cNvPr id="88" name="Google Shape;88;p17"/>
          <p:cNvSpPr txBox="1">
            <a:spLocks noGrp="1"/>
          </p:cNvSpPr>
          <p:nvPr>
            <p:ph type="body" idx="1"/>
          </p:nvPr>
        </p:nvSpPr>
        <p:spPr>
          <a:xfrm>
            <a:off x="718962" y="1054039"/>
            <a:ext cx="3150071" cy="1866216"/>
          </a:xfrm>
          <a:prstGeom prst="rect">
            <a:avLst/>
          </a:prstGeom>
        </p:spPr>
        <p:txBody>
          <a:bodyPr spcFirstLastPara="1" wrap="square" lIns="91425" tIns="91425" rIns="91425" bIns="91425" anchor="ctr" anchorCtr="0">
            <a:noAutofit/>
          </a:bodyPr>
          <a:lstStyle/>
          <a:p>
            <a:pPr marL="457200" lvl="0" indent="-355600" algn="l" rtl="0">
              <a:spcBef>
                <a:spcPts val="0"/>
              </a:spcBef>
              <a:spcAft>
                <a:spcPts val="0"/>
              </a:spcAft>
              <a:buSzPts val="2000"/>
              <a:buChar char="▣"/>
            </a:pPr>
            <a:r>
              <a:rPr lang="en" sz="1400" dirty="0"/>
              <a:t>Son las encargadas de </a:t>
            </a:r>
            <a:r>
              <a:rPr lang="es-ES" sz="1400" dirty="0"/>
              <a:t>eliminar aquellas células que han sido infectadas.</a:t>
            </a:r>
          </a:p>
          <a:p>
            <a:pPr marL="101600" lvl="0" indent="0" algn="l" rtl="0">
              <a:spcBef>
                <a:spcPts val="0"/>
              </a:spcBef>
              <a:spcAft>
                <a:spcPts val="0"/>
              </a:spcAft>
              <a:buSzPts val="2000"/>
              <a:buNone/>
            </a:pPr>
            <a:endParaRPr lang="es-ES" sz="1400" dirty="0"/>
          </a:p>
          <a:p>
            <a:pPr marL="457200" lvl="0" indent="-355600" algn="l" rtl="0">
              <a:spcBef>
                <a:spcPts val="0"/>
              </a:spcBef>
              <a:spcAft>
                <a:spcPts val="0"/>
              </a:spcAft>
              <a:buSzPts val="2000"/>
              <a:buChar char="▣"/>
            </a:pPr>
            <a:r>
              <a:rPr lang="es-ES" sz="1400" dirty="0"/>
              <a:t>Durante la </a:t>
            </a:r>
            <a:r>
              <a:rPr lang="es-ES" sz="1400" i="1" dirty="0"/>
              <a:t>respuesta inmune</a:t>
            </a:r>
            <a:r>
              <a:rPr lang="es-ES" sz="1400" dirty="0"/>
              <a:t> se observan los procesos de </a:t>
            </a:r>
            <a:r>
              <a:rPr lang="es-ES" sz="1400" i="1" dirty="0"/>
              <a:t>expansión</a:t>
            </a:r>
            <a:r>
              <a:rPr lang="es-ES" sz="1400" dirty="0"/>
              <a:t> y </a:t>
            </a:r>
            <a:r>
              <a:rPr lang="es-ES" sz="1400" i="1" dirty="0"/>
              <a:t>contracción clonal</a:t>
            </a:r>
            <a:r>
              <a:rPr lang="es-ES" sz="1400" dirty="0"/>
              <a:t> en la población de células T.</a:t>
            </a:r>
            <a:endParaRPr sz="1400"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4</a:t>
            </a:fld>
            <a:endParaRPr/>
          </a:p>
        </p:txBody>
      </p:sp>
      <p:pic>
        <p:nvPicPr>
          <p:cNvPr id="3" name="Imagen 2">
            <a:extLst>
              <a:ext uri="{FF2B5EF4-FFF2-40B4-BE49-F238E27FC236}">
                <a16:creationId xmlns:a16="http://schemas.microsoft.com/office/drawing/2014/main" id="{0C851C1F-834C-408C-AB65-A51D4B5F0D5B}"/>
              </a:ext>
            </a:extLst>
          </p:cNvPr>
          <p:cNvPicPr>
            <a:picLocks noChangeAspect="1"/>
          </p:cNvPicPr>
          <p:nvPr/>
        </p:nvPicPr>
        <p:blipFill>
          <a:blip r:embed="rId4"/>
          <a:stretch>
            <a:fillRect/>
          </a:stretch>
        </p:blipFill>
        <p:spPr>
          <a:xfrm>
            <a:off x="4199039" y="914980"/>
            <a:ext cx="4097003" cy="3504858"/>
          </a:xfrm>
          <a:prstGeom prst="rect">
            <a:avLst/>
          </a:prstGeom>
        </p:spPr>
      </p:pic>
      <p:sp>
        <p:nvSpPr>
          <p:cNvPr id="4" name="CuadroTexto 3">
            <a:extLst>
              <a:ext uri="{FF2B5EF4-FFF2-40B4-BE49-F238E27FC236}">
                <a16:creationId xmlns:a16="http://schemas.microsoft.com/office/drawing/2014/main" id="{D3F821E8-8B4C-4FB6-BF30-08EA5296DBF2}"/>
              </a:ext>
            </a:extLst>
          </p:cNvPr>
          <p:cNvSpPr txBox="1"/>
          <p:nvPr/>
        </p:nvSpPr>
        <p:spPr>
          <a:xfrm>
            <a:off x="7794023" y="4485833"/>
            <a:ext cx="1004037" cy="261610"/>
          </a:xfrm>
          <a:prstGeom prst="rect">
            <a:avLst/>
          </a:prstGeom>
          <a:noFill/>
        </p:spPr>
        <p:txBody>
          <a:bodyPr wrap="square" rtlCol="0">
            <a:spAutoFit/>
          </a:bodyPr>
          <a:lstStyle/>
          <a:p>
            <a:r>
              <a:rPr lang="es-ES" sz="1100" dirty="0">
                <a:latin typeface="PT Serif" panose="020B0604020202020204" charset="0"/>
                <a:hlinkClick r:id="rId5"/>
              </a:rPr>
              <a:t>link imagen</a:t>
            </a:r>
            <a:endParaRPr lang="es-ES" sz="1100" dirty="0">
              <a:latin typeface="PT Serif" panose="020B0604020202020204" charset="0"/>
            </a:endParaRPr>
          </a:p>
        </p:txBody>
      </p:sp>
      <p:grpSp>
        <p:nvGrpSpPr>
          <p:cNvPr id="27" name="Grupo 26">
            <a:extLst>
              <a:ext uri="{FF2B5EF4-FFF2-40B4-BE49-F238E27FC236}">
                <a16:creationId xmlns:a16="http://schemas.microsoft.com/office/drawing/2014/main" id="{A42D0C06-FB9A-402D-BF03-919638D32797}"/>
              </a:ext>
            </a:extLst>
          </p:cNvPr>
          <p:cNvGrpSpPr/>
          <p:nvPr/>
        </p:nvGrpSpPr>
        <p:grpSpPr>
          <a:xfrm>
            <a:off x="1712260" y="3054727"/>
            <a:ext cx="1497106" cy="1427627"/>
            <a:chOff x="1712260" y="2920255"/>
            <a:chExt cx="1497106" cy="1427627"/>
          </a:xfrm>
        </p:grpSpPr>
        <p:cxnSp>
          <p:nvCxnSpPr>
            <p:cNvPr id="11" name="Conector recto 10">
              <a:extLst>
                <a:ext uri="{FF2B5EF4-FFF2-40B4-BE49-F238E27FC236}">
                  <a16:creationId xmlns:a16="http://schemas.microsoft.com/office/drawing/2014/main" id="{80355D20-05F1-4B9C-8527-F4BD171C0F42}"/>
                </a:ext>
              </a:extLst>
            </p:cNvPr>
            <p:cNvCxnSpPr>
              <a:cxnSpLocks/>
            </p:cNvCxnSpPr>
            <p:nvPr/>
          </p:nvCxnSpPr>
          <p:spPr>
            <a:xfrm>
              <a:off x="1792941" y="2920255"/>
              <a:ext cx="0" cy="1427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B54196AC-7DDD-4B0D-B223-A2DD601C2BF6}"/>
                </a:ext>
              </a:extLst>
            </p:cNvPr>
            <p:cNvCxnSpPr>
              <a:cxnSpLocks/>
            </p:cNvCxnSpPr>
            <p:nvPr/>
          </p:nvCxnSpPr>
          <p:spPr>
            <a:xfrm flipH="1">
              <a:off x="1712260" y="4182728"/>
              <a:ext cx="14971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F093933F-2091-416C-B43E-0B7439FB8D41}"/>
                </a:ext>
              </a:extLst>
            </p:cNvPr>
            <p:cNvCxnSpPr>
              <a:cxnSpLocks/>
            </p:cNvCxnSpPr>
            <p:nvPr/>
          </p:nvCxnSpPr>
          <p:spPr>
            <a:xfrm>
              <a:off x="2492188" y="4066372"/>
              <a:ext cx="58284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Forma libre: forma 23">
              <a:extLst>
                <a:ext uri="{FF2B5EF4-FFF2-40B4-BE49-F238E27FC236}">
                  <a16:creationId xmlns:a16="http://schemas.microsoft.com/office/drawing/2014/main" id="{B619A139-E1D1-434E-807F-9DCD1386DCCF}"/>
                </a:ext>
              </a:extLst>
            </p:cNvPr>
            <p:cNvSpPr/>
            <p:nvPr/>
          </p:nvSpPr>
          <p:spPr>
            <a:xfrm>
              <a:off x="1801906" y="3092354"/>
              <a:ext cx="699247" cy="1085199"/>
            </a:xfrm>
            <a:custGeom>
              <a:avLst/>
              <a:gdLst>
                <a:gd name="connsiteX0" fmla="*/ 0 w 699247"/>
                <a:gd name="connsiteY0" fmla="*/ 1085199 h 1085199"/>
                <a:gd name="connsiteX1" fmla="*/ 313765 w 699247"/>
                <a:gd name="connsiteY1" fmla="*/ 470 h 1085199"/>
                <a:gd name="connsiteX2" fmla="*/ 699247 w 699247"/>
                <a:gd name="connsiteY2" fmla="*/ 977622 h 1085199"/>
              </a:gdLst>
              <a:ahLst/>
              <a:cxnLst>
                <a:cxn ang="0">
                  <a:pos x="connsiteX0" y="connsiteY0"/>
                </a:cxn>
                <a:cxn ang="0">
                  <a:pos x="connsiteX1" y="connsiteY1"/>
                </a:cxn>
                <a:cxn ang="0">
                  <a:pos x="connsiteX2" y="connsiteY2"/>
                </a:cxn>
              </a:cxnLst>
              <a:rect l="l" t="t" r="r" b="b"/>
              <a:pathLst>
                <a:path w="699247" h="1085199">
                  <a:moveTo>
                    <a:pt x="0" y="1085199"/>
                  </a:moveTo>
                  <a:cubicBezTo>
                    <a:pt x="98612" y="551799"/>
                    <a:pt x="197224" y="18399"/>
                    <a:pt x="313765" y="470"/>
                  </a:cubicBezTo>
                  <a:cubicBezTo>
                    <a:pt x="430306" y="-17459"/>
                    <a:pt x="564776" y="480081"/>
                    <a:pt x="699247" y="97762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8" name="CuadroTexto 27">
            <a:extLst>
              <a:ext uri="{FF2B5EF4-FFF2-40B4-BE49-F238E27FC236}">
                <a16:creationId xmlns:a16="http://schemas.microsoft.com/office/drawing/2014/main" id="{6C4615F8-9AA3-4448-96BD-98E80C6F141B}"/>
              </a:ext>
            </a:extLst>
          </p:cNvPr>
          <p:cNvSpPr txBox="1"/>
          <p:nvPr/>
        </p:nvSpPr>
        <p:spPr>
          <a:xfrm>
            <a:off x="2088640" y="4322376"/>
            <a:ext cx="819344" cy="276999"/>
          </a:xfrm>
          <a:prstGeom prst="rect">
            <a:avLst/>
          </a:prstGeom>
          <a:noFill/>
        </p:spPr>
        <p:txBody>
          <a:bodyPr wrap="square" rtlCol="0">
            <a:spAutoFit/>
          </a:bodyPr>
          <a:lstStyle/>
          <a:p>
            <a:r>
              <a:rPr lang="es-ES" sz="1200" dirty="0">
                <a:latin typeface="PT Serif" panose="020B0604020202020204" charset="0"/>
              </a:rPr>
              <a:t>tiempo</a:t>
            </a:r>
          </a:p>
        </p:txBody>
      </p:sp>
      <p:sp>
        <p:nvSpPr>
          <p:cNvPr id="32" name="CuadroTexto 31">
            <a:extLst>
              <a:ext uri="{FF2B5EF4-FFF2-40B4-BE49-F238E27FC236}">
                <a16:creationId xmlns:a16="http://schemas.microsoft.com/office/drawing/2014/main" id="{8F8B116E-8503-4012-A7F9-E37977EA0BED}"/>
              </a:ext>
            </a:extLst>
          </p:cNvPr>
          <p:cNvSpPr txBox="1"/>
          <p:nvPr/>
        </p:nvSpPr>
        <p:spPr>
          <a:xfrm>
            <a:off x="950259" y="3537707"/>
            <a:ext cx="962779" cy="461665"/>
          </a:xfrm>
          <a:prstGeom prst="rect">
            <a:avLst/>
          </a:prstGeom>
          <a:noFill/>
        </p:spPr>
        <p:txBody>
          <a:bodyPr wrap="square" rtlCol="0">
            <a:spAutoFit/>
          </a:bodyPr>
          <a:lstStyle/>
          <a:p>
            <a:r>
              <a:rPr lang="es-ES" sz="1200" dirty="0">
                <a:latin typeface="PT Serif" panose="020B0604020202020204" charset="0"/>
              </a:rPr>
              <a:t>número de células T</a:t>
            </a:r>
          </a:p>
        </p:txBody>
      </p:sp>
      <p:sp>
        <p:nvSpPr>
          <p:cNvPr id="29" name="CuadroTexto 28">
            <a:extLst>
              <a:ext uri="{FF2B5EF4-FFF2-40B4-BE49-F238E27FC236}">
                <a16:creationId xmlns:a16="http://schemas.microsoft.com/office/drawing/2014/main" id="{97F98F70-AED7-49B7-B603-BD56D929F2E4}"/>
              </a:ext>
            </a:extLst>
          </p:cNvPr>
          <p:cNvSpPr txBox="1"/>
          <p:nvPr/>
        </p:nvSpPr>
        <p:spPr>
          <a:xfrm>
            <a:off x="3204093" y="3455131"/>
            <a:ext cx="1375149" cy="461665"/>
          </a:xfrm>
          <a:prstGeom prst="rect">
            <a:avLst/>
          </a:prstGeom>
          <a:noFill/>
        </p:spPr>
        <p:txBody>
          <a:bodyPr wrap="square" rtlCol="0">
            <a:spAutoFit/>
          </a:bodyPr>
          <a:lstStyle/>
          <a:p>
            <a:r>
              <a:rPr lang="es-ES" sz="1200" dirty="0">
                <a:latin typeface="PT Serif" panose="020B0604020202020204" charset="0"/>
              </a:rPr>
              <a:t>Células T de memoria</a:t>
            </a:r>
          </a:p>
        </p:txBody>
      </p:sp>
      <p:cxnSp>
        <p:nvCxnSpPr>
          <p:cNvPr id="31" name="Conector recto de flecha 30">
            <a:extLst>
              <a:ext uri="{FF2B5EF4-FFF2-40B4-BE49-F238E27FC236}">
                <a16:creationId xmlns:a16="http://schemas.microsoft.com/office/drawing/2014/main" id="{83AAF4A3-375C-4ED2-A057-C9B278970E1B}"/>
              </a:ext>
            </a:extLst>
          </p:cNvPr>
          <p:cNvCxnSpPr>
            <a:stCxn id="29" idx="1"/>
          </p:cNvCxnSpPr>
          <p:nvPr/>
        </p:nvCxnSpPr>
        <p:spPr>
          <a:xfrm flipH="1">
            <a:off x="2792575" y="3685964"/>
            <a:ext cx="411518" cy="446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94321F8D-1F3E-493D-8FDA-D359D1A94CA3}"/>
              </a:ext>
            </a:extLst>
          </p:cNvPr>
          <p:cNvSpPr txBox="1"/>
          <p:nvPr/>
        </p:nvSpPr>
        <p:spPr>
          <a:xfrm>
            <a:off x="7049952" y="637981"/>
            <a:ext cx="1488141" cy="276999"/>
          </a:xfrm>
          <a:prstGeom prst="rect">
            <a:avLst/>
          </a:prstGeom>
          <a:noFill/>
          <a:ln w="3175">
            <a:solidFill>
              <a:schemeClr val="tx1"/>
            </a:solidFill>
          </a:ln>
        </p:spPr>
        <p:txBody>
          <a:bodyPr wrap="square" rtlCol="0">
            <a:spAutoFit/>
          </a:bodyPr>
          <a:lstStyle/>
          <a:p>
            <a:pPr algn="ctr"/>
            <a:r>
              <a:rPr lang="es-ES" sz="1200" dirty="0">
                <a:latin typeface="PT Serif" panose="020B0604020202020204" charset="0"/>
              </a:rPr>
              <a:t>Célula infectada</a:t>
            </a:r>
          </a:p>
        </p:txBody>
      </p:sp>
      <p:cxnSp>
        <p:nvCxnSpPr>
          <p:cNvPr id="35" name="Conector recto de flecha 34">
            <a:extLst>
              <a:ext uri="{FF2B5EF4-FFF2-40B4-BE49-F238E27FC236}">
                <a16:creationId xmlns:a16="http://schemas.microsoft.com/office/drawing/2014/main" id="{67350E93-111B-4E38-9ED5-C45270CFF13C}"/>
              </a:ext>
            </a:extLst>
          </p:cNvPr>
          <p:cNvCxnSpPr>
            <a:cxnSpLocks/>
            <a:stCxn id="33" idx="2"/>
          </p:cNvCxnSpPr>
          <p:nvPr/>
        </p:nvCxnSpPr>
        <p:spPr>
          <a:xfrm flipH="1">
            <a:off x="7064189" y="914980"/>
            <a:ext cx="729834" cy="877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CuadroTexto 40">
            <a:extLst>
              <a:ext uri="{FF2B5EF4-FFF2-40B4-BE49-F238E27FC236}">
                <a16:creationId xmlns:a16="http://schemas.microsoft.com/office/drawing/2014/main" id="{25125A6C-2FE1-4452-8D07-5B7A856509CA}"/>
              </a:ext>
            </a:extLst>
          </p:cNvPr>
          <p:cNvSpPr txBox="1"/>
          <p:nvPr/>
        </p:nvSpPr>
        <p:spPr>
          <a:xfrm>
            <a:off x="8150877" y="1848647"/>
            <a:ext cx="532381" cy="276999"/>
          </a:xfrm>
          <a:prstGeom prst="rect">
            <a:avLst/>
          </a:prstGeom>
          <a:noFill/>
          <a:ln w="3175">
            <a:solidFill>
              <a:schemeClr val="tx1"/>
            </a:solidFill>
          </a:ln>
        </p:spPr>
        <p:txBody>
          <a:bodyPr wrap="square" rtlCol="0">
            <a:spAutoFit/>
          </a:bodyPr>
          <a:lstStyle/>
          <a:p>
            <a:pPr algn="ctr"/>
            <a:r>
              <a:rPr lang="es-ES" sz="1200" dirty="0">
                <a:latin typeface="PT Serif" panose="020B0604020202020204" charset="0"/>
              </a:rPr>
              <a:t>TCR</a:t>
            </a:r>
          </a:p>
        </p:txBody>
      </p:sp>
      <p:cxnSp>
        <p:nvCxnSpPr>
          <p:cNvPr id="39" name="Conector: curvado 38">
            <a:extLst>
              <a:ext uri="{FF2B5EF4-FFF2-40B4-BE49-F238E27FC236}">
                <a16:creationId xmlns:a16="http://schemas.microsoft.com/office/drawing/2014/main" id="{1D35E93B-B103-4533-A0FE-82B3482B1EF4}"/>
              </a:ext>
            </a:extLst>
          </p:cNvPr>
          <p:cNvCxnSpPr>
            <a:cxnSpLocks/>
            <a:stCxn id="41" idx="2"/>
          </p:cNvCxnSpPr>
          <p:nvPr/>
        </p:nvCxnSpPr>
        <p:spPr>
          <a:xfrm rot="5400000" flipH="1">
            <a:off x="7845319" y="1553898"/>
            <a:ext cx="59559" cy="1083939"/>
          </a:xfrm>
          <a:prstGeom prst="curvedConnector4">
            <a:avLst>
              <a:gd name="adj1" fmla="val -383821"/>
              <a:gd name="adj2" fmla="val 101150"/>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492788833"/>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Algoritmo de decisión</a:t>
            </a:r>
            <a:endParaRPr dirty="0"/>
          </a:p>
        </p:txBody>
      </p:sp>
      <p:sp>
        <p:nvSpPr>
          <p:cNvPr id="88" name="Google Shape;88;p17"/>
          <p:cNvSpPr txBox="1">
            <a:spLocks noGrp="1"/>
          </p:cNvSpPr>
          <p:nvPr>
            <p:ph type="body" idx="1"/>
          </p:nvPr>
        </p:nvSpPr>
        <p:spPr>
          <a:xfrm>
            <a:off x="1251600" y="1272975"/>
            <a:ext cx="6640800" cy="3067500"/>
          </a:xfrm>
          <a:prstGeom prst="rect">
            <a:avLst/>
          </a:prstGeom>
        </p:spPr>
        <p:txBody>
          <a:bodyPr spcFirstLastPara="1" wrap="square" lIns="91425" tIns="91425" rIns="91425" bIns="91425" anchor="ctr" anchorCtr="0">
            <a:noAutofit/>
          </a:bodyPr>
          <a:lstStyle/>
          <a:p>
            <a:r>
              <a:rPr lang="en" dirty="0"/>
              <a:t>El </a:t>
            </a:r>
            <a:r>
              <a:rPr lang="es-ES" dirty="0"/>
              <a:t>mecanismo de decisión por el cual una célula decide dividirse o morir es desconocido.</a:t>
            </a:r>
          </a:p>
          <a:p>
            <a:pPr marL="101600" indent="0">
              <a:buNone/>
            </a:pPr>
            <a:endParaRPr dirty="0"/>
          </a:p>
          <a:p>
            <a:pPr marL="457200" lvl="0" indent="-355600" algn="l" rtl="0">
              <a:spcBef>
                <a:spcPts val="0"/>
              </a:spcBef>
              <a:spcAft>
                <a:spcPts val="0"/>
              </a:spcAft>
              <a:buSzPts val="2000"/>
              <a:buChar char="▣"/>
            </a:pPr>
            <a:r>
              <a:rPr lang="en" dirty="0"/>
              <a:t>Se han propuesto distintos modelos matemáticos que intentan dar explicación a este fenómeno. </a:t>
            </a:r>
            <a:br>
              <a:rPr lang="en" dirty="0"/>
            </a:br>
            <a:r>
              <a:rPr lang="en" sz="1800" dirty="0"/>
              <a:t>Algunos basados en:</a:t>
            </a:r>
            <a:endParaRPr lang="es-ES" sz="1800" dirty="0"/>
          </a:p>
          <a:p>
            <a:pPr lvl="1">
              <a:buFont typeface="Wingdings" panose="05000000000000000000" pitchFamily="2" charset="2"/>
              <a:buChar char="§"/>
            </a:pPr>
            <a:r>
              <a:rPr lang="es-ES" sz="1800" dirty="0"/>
              <a:t>Número de divisiones fijo.</a:t>
            </a:r>
          </a:p>
          <a:p>
            <a:pPr lvl="1">
              <a:buFont typeface="Wingdings" panose="05000000000000000000" pitchFamily="2" charset="2"/>
              <a:buChar char="§"/>
            </a:pPr>
            <a:r>
              <a:rPr lang="es-ES" sz="1800" dirty="0"/>
              <a:t>Relojes estocásticos.</a:t>
            </a:r>
          </a:p>
          <a:p>
            <a:pPr lvl="1">
              <a:buFont typeface="Wingdings" panose="05000000000000000000" pitchFamily="2" charset="2"/>
              <a:buChar char="§"/>
            </a:pPr>
            <a:r>
              <a:rPr lang="es-ES" sz="1800" dirty="0"/>
              <a:t>Concentración de moléculas inhibidoras del ciclo celular (división) o apoptosis (suicido celular).</a:t>
            </a:r>
            <a:endParaRPr sz="1800"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569213826"/>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2.</a:t>
            </a:r>
            <a:endParaRPr dirty="0"/>
          </a:p>
          <a:p>
            <a:pPr lvl="0"/>
            <a:r>
              <a:rPr lang="es-ES" dirty="0"/>
              <a:t>Modelo microscópico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Algoritmo de decisión a nivel celular</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971736661"/>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Hipótesis biológicas</a:t>
            </a:r>
            <a:endParaRPr dirty="0"/>
          </a:p>
        </p:txBody>
      </p:sp>
      <p:sp>
        <p:nvSpPr>
          <p:cNvPr id="88" name="Google Shape;88;p17"/>
          <p:cNvSpPr txBox="1">
            <a:spLocks noGrp="1"/>
          </p:cNvSpPr>
          <p:nvPr>
            <p:ph type="body" idx="1"/>
          </p:nvPr>
        </p:nvSpPr>
        <p:spPr>
          <a:xfrm>
            <a:off x="1251600" y="1100906"/>
            <a:ext cx="6640800" cy="3532219"/>
          </a:xfrm>
          <a:prstGeom prst="rect">
            <a:avLst/>
          </a:prstGeom>
        </p:spPr>
        <p:txBody>
          <a:bodyPr spcFirstLastPara="1" wrap="square" lIns="91425" tIns="91425" rIns="91425" bIns="91425" anchor="ctr" anchorCtr="0">
            <a:noAutofit/>
          </a:bodyPr>
          <a:lstStyle/>
          <a:p>
            <a:r>
              <a:rPr lang="es-ES" dirty="0"/>
              <a:t>La competición entre dos moléculas inhibidoras determina la decisión y la duración de la vida de una célula T.</a:t>
            </a:r>
            <a:endParaRPr lang="es-ES" sz="1800" dirty="0"/>
          </a:p>
          <a:p>
            <a:pPr lvl="1">
              <a:buFont typeface="Wingdings" panose="05000000000000000000" pitchFamily="2" charset="2"/>
              <a:buChar char="§"/>
            </a:pPr>
            <a:r>
              <a:rPr lang="es-ES" sz="1800" dirty="0"/>
              <a:t>Retinoblastoma (Rb) </a:t>
            </a:r>
            <a:r>
              <a:rPr lang="es-ES" sz="1800" dirty="0">
                <a:sym typeface="Wingdings" panose="05000000000000000000" pitchFamily="2" charset="2"/>
              </a:rPr>
              <a:t> ciclo celular</a:t>
            </a:r>
          </a:p>
          <a:p>
            <a:pPr lvl="1">
              <a:buFont typeface="Wingdings" panose="05000000000000000000" pitchFamily="2" charset="2"/>
              <a:buChar char="§"/>
            </a:pPr>
            <a:r>
              <a:rPr lang="es-ES" sz="1800" dirty="0"/>
              <a:t>Linfoma de célula B-2 (Bcl-2) </a:t>
            </a:r>
            <a:r>
              <a:rPr lang="es-ES" sz="1800" dirty="0">
                <a:sym typeface="Wingdings" panose="05000000000000000000" pitchFamily="2" charset="2"/>
              </a:rPr>
              <a:t> apoptosis</a:t>
            </a:r>
          </a:p>
          <a:p>
            <a:pPr marL="558800" lvl="1" indent="0">
              <a:buNone/>
            </a:pPr>
            <a:endParaRPr sz="1800" dirty="0"/>
          </a:p>
          <a:p>
            <a:pPr lvl="0">
              <a:spcBef>
                <a:spcPts val="0"/>
              </a:spcBef>
            </a:pPr>
            <a:r>
              <a:rPr lang="es-ES" dirty="0"/>
              <a:t>Los receptores de membrana regulan las dinámicas de Rb y Bcl-2.</a:t>
            </a:r>
          </a:p>
          <a:p>
            <a:pPr marL="101600" lvl="0" indent="0">
              <a:spcBef>
                <a:spcPts val="0"/>
              </a:spcBef>
              <a:buNone/>
            </a:pPr>
            <a:endParaRPr lang="es-ES" dirty="0"/>
          </a:p>
          <a:p>
            <a:r>
              <a:rPr lang="es-ES" dirty="0"/>
              <a:t>La primera división de las células T naïve tras su activación es asimétrica.</a:t>
            </a:r>
            <a:endParaRPr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41579783"/>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Ecuaciones del modelo (1)</a:t>
            </a:r>
            <a:endParaRPr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8</a:t>
            </a:fld>
            <a:endParaRPr/>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BFC330F5-2339-440C-8FCA-81039A672BBF}"/>
                  </a:ext>
                </a:extLst>
              </p:cNvPr>
              <p:cNvSpPr txBox="1"/>
              <p:nvPr/>
            </p:nvSpPr>
            <p:spPr>
              <a:xfrm>
                <a:off x="820734" y="2997595"/>
                <a:ext cx="7502532" cy="1200329"/>
              </a:xfrm>
              <a:prstGeom prst="rect">
                <a:avLst/>
              </a:prstGeom>
              <a:noFill/>
            </p:spPr>
            <p:txBody>
              <a:bodyPr wrap="square" rtlCol="0">
                <a:spAutoFit/>
              </a:bodyPr>
              <a:lstStyle/>
              <a:p>
                <a:pPr marL="171450" indent="-171450">
                  <a:buFont typeface="Arial" panose="020B0604020202020204" pitchFamily="34" charset="0"/>
                  <a:buChar char="•"/>
                </a:pPr>
                <a:r>
                  <a:rPr lang="es-ES" sz="1200" dirty="0">
                    <a:latin typeface="PT Serif" panose="020B0604020202020204" charset="0"/>
                  </a:rPr>
                  <a:t>Donde </a:t>
                </a:r>
                <a14:m>
                  <m:oMath xmlns:m="http://schemas.openxmlformats.org/officeDocument/2006/math">
                    <m:r>
                      <a:rPr lang="es-ES" sz="1200" i="1" dirty="0" smtClean="0">
                        <a:latin typeface="Cambria Math" panose="02040503050406030204" pitchFamily="18" charset="0"/>
                      </a:rPr>
                      <m:t>𝑐</m:t>
                    </m:r>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 </m:t>
                    </m:r>
                  </m:oMath>
                </a14:m>
                <a:r>
                  <a:rPr lang="es-ES" sz="1200" dirty="0">
                    <a:latin typeface="PT Serif" panose="020B0604020202020204" charset="0"/>
                  </a:rPr>
                  <a:t>y </a:t>
                </a:r>
                <a14:m>
                  <m:oMath xmlns:m="http://schemas.openxmlformats.org/officeDocument/2006/math">
                    <m:r>
                      <a:rPr lang="es-ES" sz="1200" i="1" dirty="0" smtClean="0">
                        <a:latin typeface="Cambria Math" panose="02040503050406030204" pitchFamily="18" charset="0"/>
                      </a:rPr>
                      <m:t>𝑎</m:t>
                    </m:r>
                    <m:r>
                      <a:rPr lang="es-ES" sz="1200" i="1" dirty="0" smtClean="0">
                        <a:latin typeface="Cambria Math" panose="02040503050406030204" pitchFamily="18" charset="0"/>
                      </a:rPr>
                      <m:t>(</m:t>
                    </m:r>
                    <m:r>
                      <a:rPr lang="es-ES" sz="1200" i="1" dirty="0" smtClean="0">
                        <a:latin typeface="Cambria Math" panose="02040503050406030204" pitchFamily="18" charset="0"/>
                      </a:rPr>
                      <m:t>𝑡</m:t>
                    </m:r>
                    <m:r>
                      <a:rPr lang="es-ES" sz="1200" i="1" dirty="0" smtClean="0">
                        <a:latin typeface="Cambria Math" panose="02040503050406030204" pitchFamily="18" charset="0"/>
                      </a:rPr>
                      <m:t>) </m:t>
                    </m:r>
                  </m:oMath>
                </a14:m>
                <a:r>
                  <a:rPr lang="es-ES" sz="1200" dirty="0">
                    <a:latin typeface="PT Serif" panose="020B0604020202020204" charset="0"/>
                  </a:rPr>
                  <a:t>representan la cantidad de Rb y Bcl-2 activa en tiempo </a:t>
                </a:r>
                <a14:m>
                  <m:oMath xmlns:m="http://schemas.openxmlformats.org/officeDocument/2006/math">
                    <m:r>
                      <a:rPr lang="es-ES" sz="1200" i="1" dirty="0" smtClean="0">
                        <a:latin typeface="Cambria Math" panose="02040503050406030204" pitchFamily="18" charset="0"/>
                      </a:rPr>
                      <m:t>𝑡</m:t>
                    </m:r>
                  </m:oMath>
                </a14:m>
                <a:r>
                  <a:rPr lang="es-ES" sz="1200" dirty="0">
                    <a:latin typeface="PT Serif" panose="020B0604020202020204" charset="0"/>
                  </a:rPr>
                  <a:t>, respectivamente.</a:t>
                </a:r>
              </a:p>
              <a:p>
                <a:pPr marL="171450" indent="-171450">
                  <a:buFont typeface="Arial" panose="020B0604020202020204" pitchFamily="34" charset="0"/>
                  <a:buChar char="•"/>
                </a:pPr>
                <a14:m>
                  <m:oMath xmlns:m="http://schemas.openxmlformats.org/officeDocument/2006/math">
                    <m:sSub>
                      <m:sSubPr>
                        <m:ctrlPr>
                          <a:rPr lang="es-ES" sz="1200" i="1" dirty="0" smtClean="0">
                            <a:latin typeface="Cambria Math" panose="02040503050406030204" pitchFamily="18" charset="0"/>
                          </a:rPr>
                        </m:ctrlPr>
                      </m:sSubPr>
                      <m:e>
                        <m:r>
                          <a:rPr lang="es-ES" sz="1200" b="0" i="1" dirty="0" smtClean="0">
                            <a:latin typeface="Cambria Math" panose="02040503050406030204" pitchFamily="18" charset="0"/>
                          </a:rPr>
                          <m:t>𝑅</m:t>
                        </m:r>
                      </m:e>
                      <m:sub>
                        <m:r>
                          <a:rPr lang="es-ES" sz="1200" b="0" i="1" dirty="0" smtClean="0">
                            <a:latin typeface="Cambria Math" panose="02040503050406030204" pitchFamily="18" charset="0"/>
                          </a:rPr>
                          <m:t>𝑖</m:t>
                        </m:r>
                      </m:sub>
                    </m:sSub>
                  </m:oMath>
                </a14:m>
                <a:r>
                  <a:rPr lang="es-ES" sz="1200" dirty="0">
                    <a:latin typeface="PT Serif" panose="020B0604020202020204" charset="0"/>
                  </a:rPr>
                  <a:t> es el receptor de la i-</a:t>
                </a:r>
                <a:r>
                  <a:rPr lang="es-ES" sz="1200" dirty="0" err="1">
                    <a:latin typeface="PT Serif" panose="020B0604020202020204" charset="0"/>
                  </a:rPr>
                  <a:t>ésima</a:t>
                </a:r>
                <a:r>
                  <a:rPr lang="es-ES" sz="1200" dirty="0">
                    <a:latin typeface="PT Serif" panose="020B0604020202020204" charset="0"/>
                  </a:rPr>
                  <a:t> citoquina y </a:t>
                </a:r>
                <a14:m>
                  <m:oMath xmlns:m="http://schemas.openxmlformats.org/officeDocument/2006/math">
                    <m:sSub>
                      <m:sSubPr>
                        <m:ctrlPr>
                          <a:rPr lang="es-ES" sz="1200" i="1" dirty="0" smtClean="0">
                            <a:latin typeface="Cambria Math" panose="02040503050406030204" pitchFamily="18" charset="0"/>
                          </a:rPr>
                        </m:ctrlPr>
                      </m:sSubPr>
                      <m:e>
                        <m:r>
                          <a:rPr lang="es-ES" sz="1200" b="0" i="1" dirty="0" smtClean="0">
                            <a:latin typeface="Cambria Math" panose="02040503050406030204" pitchFamily="18" charset="0"/>
                          </a:rPr>
                          <m:t>𝑟</m:t>
                        </m:r>
                      </m:e>
                      <m:sub>
                        <m:r>
                          <a:rPr lang="es-ES" sz="1200" b="0" i="1" dirty="0" smtClean="0">
                            <a:latin typeface="Cambria Math" panose="02040503050406030204" pitchFamily="18" charset="0"/>
                          </a:rPr>
                          <m:t>𝑖</m:t>
                        </m:r>
                      </m:sub>
                    </m:sSub>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 </m:t>
                    </m:r>
                  </m:oMath>
                </a14:m>
                <a:r>
                  <a:rPr lang="es-ES" sz="1200" dirty="0">
                    <a:latin typeface="PT Serif" panose="020B0604020202020204" charset="0"/>
                  </a:rPr>
                  <a:t>será la cantidad de ese receptor en tiempo </a:t>
                </a:r>
                <a14:m>
                  <m:oMath xmlns:m="http://schemas.openxmlformats.org/officeDocument/2006/math">
                    <m:r>
                      <a:rPr lang="es-ES" sz="1200" i="1" dirty="0" smtClean="0">
                        <a:latin typeface="Cambria Math" panose="02040503050406030204" pitchFamily="18" charset="0"/>
                      </a:rPr>
                      <m:t>𝑡</m:t>
                    </m:r>
                  </m:oMath>
                </a14:m>
                <a:r>
                  <a:rPr lang="es-ES" sz="1200" dirty="0">
                    <a:latin typeface="PT Serif" panose="020B0604020202020204" charset="0"/>
                  </a:rPr>
                  <a:t>.</a:t>
                </a:r>
              </a:p>
              <a:p>
                <a:pPr marL="171450" indent="-171450">
                  <a:buFont typeface="Arial" panose="020B0604020202020204" pitchFamily="34" charset="0"/>
                  <a:buChar char="•"/>
                </a:pPr>
                <a14:m>
                  <m:oMath xmlns:m="http://schemas.openxmlformats.org/officeDocument/2006/math">
                    <m:sSub>
                      <m:sSubPr>
                        <m:ctrlPr>
                          <a:rPr lang="es-ES" sz="1200" i="1" smtClean="0">
                            <a:latin typeface="Cambria Math" panose="02040503050406030204" pitchFamily="18" charset="0"/>
                          </a:rPr>
                        </m:ctrlPr>
                      </m:sSubPr>
                      <m:e>
                        <m:r>
                          <a:rPr lang="es-ES" sz="1200" b="0" i="1" smtClean="0">
                            <a:latin typeface="Cambria Math" panose="02040503050406030204" pitchFamily="18" charset="0"/>
                          </a:rPr>
                          <m:t>𝑟</m:t>
                        </m:r>
                      </m:e>
                      <m:sub>
                        <m:r>
                          <a:rPr lang="es-ES" sz="1200" b="0" i="1" smtClean="0">
                            <a:latin typeface="Cambria Math" panose="02040503050406030204" pitchFamily="18" charset="0"/>
                          </a:rPr>
                          <m:t>𝑇</m:t>
                        </m:r>
                      </m:sub>
                    </m:sSub>
                  </m:oMath>
                </a14:m>
                <a:r>
                  <a:rPr lang="es-ES" sz="1200" dirty="0">
                    <a:latin typeface="PT Serif" panose="020B0604020202020204" charset="0"/>
                  </a:rPr>
                  <a:t> es el número de señales TCR/antígeno percibidas por la célula T correspondiente.</a:t>
                </a:r>
              </a:p>
              <a:p>
                <a:pPr marL="171450" indent="-171450">
                  <a:buFont typeface="Arial" panose="020B0604020202020204" pitchFamily="34" charset="0"/>
                  <a:buChar char="•"/>
                </a:pPr>
                <a:r>
                  <a:rPr lang="es-ES" sz="1200" dirty="0">
                    <a:latin typeface="PT Serif" panose="020B0604020202020204" charset="0"/>
                  </a:rPr>
                  <a:t>Los parámetros </a:t>
                </a:r>
                <a14:m>
                  <m:oMath xmlns:m="http://schemas.openxmlformats.org/officeDocument/2006/math">
                    <m:r>
                      <a:rPr lang="es-ES" sz="1200" i="1" smtClean="0">
                        <a:latin typeface="Cambria Math" panose="02040503050406030204" pitchFamily="18" charset="0"/>
                        <a:ea typeface="Cambria Math" panose="02040503050406030204" pitchFamily="18" charset="0"/>
                      </a:rPr>
                      <m:t>𝜇</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denotan la tasa de cambio de las moléculas inhibidoras.</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𝜆</m:t>
                    </m:r>
                  </m:oMath>
                </a14:m>
                <a:r>
                  <a:rPr lang="es-ES" sz="1200" dirty="0">
                    <a:latin typeface="PT Serif" panose="020B0604020202020204" charset="0"/>
                  </a:rPr>
                  <a:t> es la tasa de cambio del receptor </a:t>
                </a:r>
                <a14:m>
                  <m:oMath xmlns:m="http://schemas.openxmlformats.org/officeDocument/2006/math">
                    <m:r>
                      <a:rPr lang="es-ES" sz="1200" b="0" i="1" smtClean="0">
                        <a:latin typeface="Cambria Math" panose="02040503050406030204" pitchFamily="18" charset="0"/>
                      </a:rPr>
                      <m:t>𝑅</m:t>
                    </m:r>
                    <m:r>
                      <a:rPr lang="es-ES" sz="1200" b="0" i="1" smtClean="0">
                        <a:latin typeface="Cambria Math" panose="02040503050406030204" pitchFamily="18" charset="0"/>
                      </a:rPr>
                      <m:t>.</m:t>
                    </m:r>
                  </m:oMath>
                </a14:m>
                <a:endParaRPr lang="es-ES" sz="1200" dirty="0">
                  <a:latin typeface="PT Serif" panose="020B0604020202020204" charset="0"/>
                </a:endParaRPr>
              </a:p>
              <a:p>
                <a:pPr marL="171450" indent="-171450">
                  <a:buFont typeface="Arial" panose="020B0604020202020204" pitchFamily="34" charset="0"/>
                  <a:buChar char="•"/>
                </a:pPr>
                <a14:m>
                  <m:oMath xmlns:m="http://schemas.openxmlformats.org/officeDocument/2006/math">
                    <m:r>
                      <a:rPr lang="es-ES" sz="1200" i="1" dirty="0" smtClean="0">
                        <a:latin typeface="Cambria Math" panose="02040503050406030204" pitchFamily="18" charset="0"/>
                      </a:rPr>
                      <m:t>𝑘</m:t>
                    </m:r>
                  </m:oMath>
                </a14:m>
                <a:r>
                  <a:rPr lang="es-ES" sz="1200" dirty="0">
                    <a:latin typeface="PT Serif" panose="020B0604020202020204" charset="0"/>
                  </a:rPr>
                  <a:t> es el número de receptores de membrana.</a:t>
                </a:r>
              </a:p>
            </p:txBody>
          </p:sp>
        </mc:Choice>
        <mc:Fallback xmlns="">
          <p:sp>
            <p:nvSpPr>
              <p:cNvPr id="8" name="CuadroTexto 7">
                <a:extLst>
                  <a:ext uri="{FF2B5EF4-FFF2-40B4-BE49-F238E27FC236}">
                    <a16:creationId xmlns:a16="http://schemas.microsoft.com/office/drawing/2014/main" id="{BFC330F5-2339-440C-8FCA-81039A672BBF}"/>
                  </a:ext>
                </a:extLst>
              </p:cNvPr>
              <p:cNvSpPr txBox="1">
                <a:spLocks noRot="1" noChangeAspect="1" noMove="1" noResize="1" noEditPoints="1" noAdjustHandles="1" noChangeArrowheads="1" noChangeShapeType="1" noTextEdit="1"/>
              </p:cNvSpPr>
              <p:nvPr/>
            </p:nvSpPr>
            <p:spPr>
              <a:xfrm>
                <a:off x="820734" y="2997595"/>
                <a:ext cx="7502532" cy="1200329"/>
              </a:xfrm>
              <a:prstGeom prst="rect">
                <a:avLst/>
              </a:prstGeom>
              <a:blipFill>
                <a:blip r:embed="rId4"/>
                <a:stretch>
                  <a:fillRect t="-508" b="-3046"/>
                </a:stretch>
              </a:blipFill>
            </p:spPr>
            <p:txBody>
              <a:bodyPr/>
              <a:lstStyle/>
              <a:p>
                <a:r>
                  <a:rPr lang="es-ES">
                    <a:noFill/>
                  </a:rPr>
                  <a:t> </a:t>
                </a:r>
              </a:p>
            </p:txBody>
          </p:sp>
        </mc:Fallback>
      </mc:AlternateContent>
      <p:pic>
        <p:nvPicPr>
          <p:cNvPr id="2" name="Imagen 1">
            <a:extLst>
              <a:ext uri="{FF2B5EF4-FFF2-40B4-BE49-F238E27FC236}">
                <a16:creationId xmlns:a16="http://schemas.microsoft.com/office/drawing/2014/main" id="{D0A89C27-6013-486A-BB73-8C2D4DEAD474}"/>
              </a:ext>
            </a:extLst>
          </p:cNvPr>
          <p:cNvPicPr>
            <a:picLocks noChangeAspect="1"/>
          </p:cNvPicPr>
          <p:nvPr/>
        </p:nvPicPr>
        <p:blipFill rotWithShape="1">
          <a:blip r:embed="rId5"/>
          <a:srcRect l="1379" r="44344"/>
          <a:stretch/>
        </p:blipFill>
        <p:spPr>
          <a:xfrm>
            <a:off x="820734" y="1401356"/>
            <a:ext cx="2978061" cy="790746"/>
          </a:xfrm>
          <a:prstGeom prst="rect">
            <a:avLst/>
          </a:prstGeom>
        </p:spPr>
      </p:pic>
      <p:pic>
        <p:nvPicPr>
          <p:cNvPr id="3" name="Imagen 2">
            <a:extLst>
              <a:ext uri="{FF2B5EF4-FFF2-40B4-BE49-F238E27FC236}">
                <a16:creationId xmlns:a16="http://schemas.microsoft.com/office/drawing/2014/main" id="{200F25BA-3BEC-4532-AC6A-799ABC0BF1C6}"/>
              </a:ext>
            </a:extLst>
          </p:cNvPr>
          <p:cNvPicPr>
            <a:picLocks noChangeAspect="1"/>
          </p:cNvPicPr>
          <p:nvPr/>
        </p:nvPicPr>
        <p:blipFill rotWithShape="1">
          <a:blip r:embed="rId6"/>
          <a:srcRect t="1" r="28388" b="-11544"/>
          <a:stretch/>
        </p:blipFill>
        <p:spPr>
          <a:xfrm>
            <a:off x="820734" y="2346931"/>
            <a:ext cx="4140769" cy="425764"/>
          </a:xfrm>
          <a:prstGeom prst="rect">
            <a:avLst/>
          </a:prstGeom>
        </p:spPr>
      </p:pic>
      <p:sp>
        <p:nvSpPr>
          <p:cNvPr id="10" name="CuadroTexto 9">
            <a:extLst>
              <a:ext uri="{FF2B5EF4-FFF2-40B4-BE49-F238E27FC236}">
                <a16:creationId xmlns:a16="http://schemas.microsoft.com/office/drawing/2014/main" id="{C3CB9499-5DDD-4361-80F1-3FB09A873BF3}"/>
              </a:ext>
            </a:extLst>
          </p:cNvPr>
          <p:cNvSpPr txBox="1"/>
          <p:nvPr/>
        </p:nvSpPr>
        <p:spPr>
          <a:xfrm>
            <a:off x="3984350" y="1642840"/>
            <a:ext cx="3657600"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r>
              <a:rPr lang="es-ES" dirty="0">
                <a:latin typeface="PT Serif" panose="020B0604020202020204" charset="0"/>
              </a:rPr>
              <a:t>Dinámica de las moléculas inhibidoras</a:t>
            </a:r>
          </a:p>
        </p:txBody>
      </p:sp>
      <p:sp>
        <p:nvSpPr>
          <p:cNvPr id="13" name="CuadroTexto 12">
            <a:extLst>
              <a:ext uri="{FF2B5EF4-FFF2-40B4-BE49-F238E27FC236}">
                <a16:creationId xmlns:a16="http://schemas.microsoft.com/office/drawing/2014/main" id="{1DA2FC7B-E3C7-4A3F-B8C0-1A0956168B9C}"/>
              </a:ext>
            </a:extLst>
          </p:cNvPr>
          <p:cNvSpPr txBox="1"/>
          <p:nvPr/>
        </p:nvSpPr>
        <p:spPr>
          <a:xfrm>
            <a:off x="4961503" y="2407491"/>
            <a:ext cx="3657600"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r>
              <a:rPr lang="es-ES" dirty="0">
                <a:latin typeface="PT Serif" panose="020B0604020202020204" charset="0"/>
              </a:rPr>
              <a:t>Dinámica de los receptores de membrana</a:t>
            </a:r>
          </a:p>
        </p:txBody>
      </p:sp>
      <p:sp>
        <p:nvSpPr>
          <p:cNvPr id="4" name="Elipse 3">
            <a:extLst>
              <a:ext uri="{FF2B5EF4-FFF2-40B4-BE49-F238E27FC236}">
                <a16:creationId xmlns:a16="http://schemas.microsoft.com/office/drawing/2014/main" id="{159C891C-96E5-4F67-A6F9-9D354A9002D1}"/>
              </a:ext>
            </a:extLst>
          </p:cNvPr>
          <p:cNvSpPr/>
          <p:nvPr/>
        </p:nvSpPr>
        <p:spPr>
          <a:xfrm>
            <a:off x="1897388" y="1532277"/>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BFC5DDB8-2397-4D6B-9FE1-AB10199F05E2}"/>
              </a:ext>
            </a:extLst>
          </p:cNvPr>
          <p:cNvSpPr/>
          <p:nvPr/>
        </p:nvSpPr>
        <p:spPr>
          <a:xfrm>
            <a:off x="1897388" y="1832727"/>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54703662-2317-4ECC-AFD0-99D47783DB0E}"/>
              </a:ext>
            </a:extLst>
          </p:cNvPr>
          <p:cNvSpPr/>
          <p:nvPr/>
        </p:nvSpPr>
        <p:spPr>
          <a:xfrm>
            <a:off x="3322776" y="1548793"/>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E9090CFE-0D86-4964-9CE5-F62EDE0AAA1A}"/>
              </a:ext>
            </a:extLst>
          </p:cNvPr>
          <p:cNvSpPr/>
          <p:nvPr/>
        </p:nvSpPr>
        <p:spPr>
          <a:xfrm>
            <a:off x="3322776" y="1831313"/>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6" name="Elipse 15">
            <a:extLst>
              <a:ext uri="{FF2B5EF4-FFF2-40B4-BE49-F238E27FC236}">
                <a16:creationId xmlns:a16="http://schemas.microsoft.com/office/drawing/2014/main" id="{C1BA3CE0-D8BE-4914-AEFA-147AD962BC9E}"/>
              </a:ext>
            </a:extLst>
          </p:cNvPr>
          <p:cNvSpPr/>
          <p:nvPr/>
        </p:nvSpPr>
        <p:spPr>
          <a:xfrm>
            <a:off x="1027812" y="3389426"/>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7" name="Elipse 16">
            <a:extLst>
              <a:ext uri="{FF2B5EF4-FFF2-40B4-BE49-F238E27FC236}">
                <a16:creationId xmlns:a16="http://schemas.microsoft.com/office/drawing/2014/main" id="{FFFE386F-DC3D-46A6-8E47-BDDFA981A9E1}"/>
              </a:ext>
            </a:extLst>
          </p:cNvPr>
          <p:cNvSpPr/>
          <p:nvPr/>
        </p:nvSpPr>
        <p:spPr>
          <a:xfrm>
            <a:off x="3816230" y="3196642"/>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108478473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4" grpId="0" animBg="1"/>
      <p:bldP spid="15" grpId="0" animBg="1"/>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DF1854-6FD8-4454-A7F4-DE817356B644}"/>
              </a:ext>
            </a:extLst>
          </p:cNvPr>
          <p:cNvSpPr>
            <a:spLocks noGrp="1"/>
          </p:cNvSpPr>
          <p:nvPr>
            <p:ph type="title"/>
          </p:nvPr>
        </p:nvSpPr>
        <p:spPr/>
        <p:txBody>
          <a:bodyPr/>
          <a:lstStyle/>
          <a:p>
            <a:r>
              <a:rPr lang="es-ES" dirty="0"/>
              <a:t>Algoritmo de decisión</a:t>
            </a:r>
          </a:p>
        </p:txBody>
      </p:sp>
      <p:sp>
        <p:nvSpPr>
          <p:cNvPr id="4" name="Marcador de número de diapositiva 3">
            <a:extLst>
              <a:ext uri="{FF2B5EF4-FFF2-40B4-BE49-F238E27FC236}">
                <a16:creationId xmlns:a16="http://schemas.microsoft.com/office/drawing/2014/main" id="{8F0D7A14-AAB1-4F9E-807D-E1FF2E8AEA3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9</a:t>
            </a:fld>
            <a:endParaRPr lang="es-ES"/>
          </a:p>
        </p:txBody>
      </p:sp>
      <p:pic>
        <p:nvPicPr>
          <p:cNvPr id="5" name="Imagen 4">
            <a:extLst>
              <a:ext uri="{FF2B5EF4-FFF2-40B4-BE49-F238E27FC236}">
                <a16:creationId xmlns:a16="http://schemas.microsoft.com/office/drawing/2014/main" id="{232942BB-C24F-4882-BF97-A97C10FD4266}"/>
              </a:ext>
            </a:extLst>
          </p:cNvPr>
          <p:cNvPicPr>
            <a:picLocks noChangeAspect="1"/>
          </p:cNvPicPr>
          <p:nvPr/>
        </p:nvPicPr>
        <p:blipFill rotWithShape="1">
          <a:blip r:embed="rId2"/>
          <a:srcRect t="7907"/>
          <a:stretch/>
        </p:blipFill>
        <p:spPr>
          <a:xfrm>
            <a:off x="2238474" y="1002766"/>
            <a:ext cx="4667052" cy="3630681"/>
          </a:xfrm>
          <a:prstGeom prst="rect">
            <a:avLst/>
          </a:prstGeom>
        </p:spPr>
      </p:pic>
      <p:sp>
        <p:nvSpPr>
          <p:cNvPr id="6" name="Elipse 5">
            <a:extLst>
              <a:ext uri="{FF2B5EF4-FFF2-40B4-BE49-F238E27FC236}">
                <a16:creationId xmlns:a16="http://schemas.microsoft.com/office/drawing/2014/main" id="{BFC4EBDD-C389-4ECA-A6C9-2CA7711039CA}"/>
              </a:ext>
            </a:extLst>
          </p:cNvPr>
          <p:cNvSpPr/>
          <p:nvPr/>
        </p:nvSpPr>
        <p:spPr>
          <a:xfrm rot="19637108">
            <a:off x="3448677" y="2273278"/>
            <a:ext cx="755770"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45140AE0-22DC-4950-B20A-F35838A0383F}"/>
              </a:ext>
            </a:extLst>
          </p:cNvPr>
          <p:cNvSpPr/>
          <p:nvPr/>
        </p:nvSpPr>
        <p:spPr>
          <a:xfrm rot="1821588">
            <a:off x="4860510" y="2291016"/>
            <a:ext cx="755770"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570182113"/>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3.2|14.6"/>
</p:tagLst>
</file>

<file path=ppt/tags/tag2.xml><?xml version="1.0" encoding="utf-8"?>
<p:tagLst xmlns:a="http://schemas.openxmlformats.org/drawingml/2006/main" xmlns:r="http://schemas.openxmlformats.org/officeDocument/2006/relationships" xmlns:p="http://schemas.openxmlformats.org/presentationml/2006/main">
  <p:tag name="TIMING" val="|7.8|2.8|5.7"/>
</p:tagLst>
</file>

<file path=ppt/tags/tag3.xml><?xml version="1.0" encoding="utf-8"?>
<p:tagLst xmlns:a="http://schemas.openxmlformats.org/drawingml/2006/main" xmlns:r="http://schemas.openxmlformats.org/officeDocument/2006/relationships" xmlns:p="http://schemas.openxmlformats.org/presentationml/2006/main">
  <p:tag name="TIMING" val="|8.3|2.6|29.3"/>
</p:tagLst>
</file>

<file path=ppt/tags/tag4.xml><?xml version="1.0" encoding="utf-8"?>
<p:tagLst xmlns:a="http://schemas.openxmlformats.org/drawingml/2006/main" xmlns:r="http://schemas.openxmlformats.org/officeDocument/2006/relationships" xmlns:p="http://schemas.openxmlformats.org/presentationml/2006/main">
  <p:tag name="TIMING" val="|4.6|3.3|4.3|18"/>
</p:tagLst>
</file>

<file path=ppt/tags/tag5.xml><?xml version="1.0" encoding="utf-8"?>
<p:tagLst xmlns:a="http://schemas.openxmlformats.org/drawingml/2006/main" xmlns:r="http://schemas.openxmlformats.org/officeDocument/2006/relationships" xmlns:p="http://schemas.openxmlformats.org/presentationml/2006/main">
  <p:tag name="TIMING" val="|14.1|3.2"/>
</p:tagLst>
</file>

<file path=ppt/tags/tag6.xml><?xml version="1.0" encoding="utf-8"?>
<p:tagLst xmlns:a="http://schemas.openxmlformats.org/drawingml/2006/main" xmlns:r="http://schemas.openxmlformats.org/officeDocument/2006/relationships" xmlns:p="http://schemas.openxmlformats.org/presentationml/2006/main">
  <p:tag name="TIMING" val="|11.1|8.9|3.8"/>
</p:tagLst>
</file>

<file path=ppt/tags/tag7.xml><?xml version="1.0" encoding="utf-8"?>
<p:tagLst xmlns:a="http://schemas.openxmlformats.org/drawingml/2006/main" xmlns:r="http://schemas.openxmlformats.org/officeDocument/2006/relationships" xmlns:p="http://schemas.openxmlformats.org/presentationml/2006/main">
  <p:tag name="TIMING" val="|3.5|4.7"/>
</p:tagLst>
</file>

<file path=ppt/tags/tag8.xml><?xml version="1.0" encoding="utf-8"?>
<p:tagLst xmlns:a="http://schemas.openxmlformats.org/drawingml/2006/main" xmlns:r="http://schemas.openxmlformats.org/officeDocument/2006/relationships" xmlns:p="http://schemas.openxmlformats.org/presentationml/2006/main">
  <p:tag name="TIMING" val="|8.5"/>
</p:tagLst>
</file>

<file path=ppt/tags/tag9.xml><?xml version="1.0" encoding="utf-8"?>
<p:tagLst xmlns:a="http://schemas.openxmlformats.org/drawingml/2006/main" xmlns:r="http://schemas.openxmlformats.org/officeDocument/2006/relationships" xmlns:p="http://schemas.openxmlformats.org/presentationml/2006/main">
  <p:tag name="TIMING" val="|13.7|7.9|7.6|4.9|10.7"/>
</p:tagLst>
</file>

<file path=ppt/theme/theme1.xml><?xml version="1.0" encoding="utf-8"?>
<a:theme xmlns:a="http://schemas.openxmlformats.org/drawingml/2006/main" name="Portia template">
  <a:themeElements>
    <a:clrScheme name="Custom 347">
      <a:dk1>
        <a:srgbClr val="000000"/>
      </a:dk1>
      <a:lt1>
        <a:srgbClr val="FFFFFF"/>
      </a:lt1>
      <a:dk2>
        <a:srgbClr val="000000"/>
      </a:dk2>
      <a:lt2>
        <a:srgbClr val="F3F3F3"/>
      </a:lt2>
      <a:accent1>
        <a:srgbClr val="434343"/>
      </a:accent1>
      <a:accent2>
        <a:srgbClr val="999999"/>
      </a:accent2>
      <a:accent3>
        <a:srgbClr val="CCCCCC"/>
      </a:accent3>
      <a:accent4>
        <a:srgbClr val="4D5F6D"/>
      </a:accent4>
      <a:accent5>
        <a:srgbClr val="7F98AC"/>
      </a:accent5>
      <a:accent6>
        <a:srgbClr val="BCCEDB"/>
      </a:accent6>
      <a:hlink>
        <a:srgbClr val="1D1D1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1124</TotalTime>
  <Words>3126</Words>
  <Application>Microsoft Office PowerPoint</Application>
  <PresentationFormat>Presentación en pantalla (16:9)</PresentationFormat>
  <Paragraphs>241</Paragraphs>
  <Slides>28</Slides>
  <Notes>22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28</vt:i4>
      </vt:variant>
    </vt:vector>
  </HeadingPairs>
  <TitlesOfParts>
    <vt:vector size="35" baseType="lpstr">
      <vt:lpstr>Cambria Math</vt:lpstr>
      <vt:lpstr>Wingdings</vt:lpstr>
      <vt:lpstr>PT Serif</vt:lpstr>
      <vt:lpstr>Lora</vt:lpstr>
      <vt:lpstr>Playfair Display</vt:lpstr>
      <vt:lpstr>Arial</vt:lpstr>
      <vt:lpstr>Portia template</vt:lpstr>
      <vt:lpstr>Modelización y análisis de la respuesta inmune ante infecciones agudas</vt:lpstr>
      <vt:lpstr>1. Introducción</vt:lpstr>
      <vt:lpstr>El sistema inmune</vt:lpstr>
      <vt:lpstr>Las células T</vt:lpstr>
      <vt:lpstr>Algoritmo de decisión</vt:lpstr>
      <vt:lpstr>2. Modelo microscópico</vt:lpstr>
      <vt:lpstr>Hipótesis biológicas</vt:lpstr>
      <vt:lpstr>Ecuaciones del modelo (1)</vt:lpstr>
      <vt:lpstr>Algoritmo de decisión</vt:lpstr>
      <vt:lpstr>Ecuaciones del modelo (2)</vt:lpstr>
      <vt:lpstr>3. Simulaciones del modelo microscópico</vt:lpstr>
      <vt:lpstr>Simplificación del modelo (k=2)</vt:lpstr>
      <vt:lpstr>Implementación y pseudocódigo</vt:lpstr>
      <vt:lpstr>Simulaciones del modelo microscópico (1)</vt:lpstr>
      <vt:lpstr>Simulaciones del modelo microscópico (2)</vt:lpstr>
      <vt:lpstr>4. Modelo macroscópico</vt:lpstr>
      <vt:lpstr>Aspectos del modelo</vt:lpstr>
      <vt:lpstr>Ecuaciones del modelo</vt:lpstr>
      <vt:lpstr>5. Simulaciones del modelo macroscópico</vt:lpstr>
      <vt:lpstr>Simulaciones del modelo macroscópico (1)</vt:lpstr>
      <vt:lpstr>Simulaciones del modelo macroscópico (2)</vt:lpstr>
      <vt:lpstr>6. Correspondencia de parámetros entre los dos modelos</vt:lpstr>
      <vt:lpstr>Motivación</vt:lpstr>
      <vt:lpstr>Primera aproximación: red neuronal</vt:lpstr>
      <vt:lpstr>Aspectos técnicos de la implementación</vt:lpstr>
      <vt:lpstr>Ejemplo de ejecución</vt:lpstr>
      <vt:lpstr>7. Conclusiones y trabajo futuro</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Modelización y análisis de la respuesta inmune ante infecciones agudas</dc:title>
  <dc:creator>Belén</dc:creator>
  <cp:lastModifiedBy>Belén</cp:lastModifiedBy>
  <cp:revision>27</cp:revision>
  <dcterms:created xsi:type="dcterms:W3CDTF">2020-06-30T14:56:19Z</dcterms:created>
  <dcterms:modified xsi:type="dcterms:W3CDTF">2020-07-14T11:04:24Z</dcterms:modified>
</cp:coreProperties>
</file>