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9"/>
  </p:notesMasterIdLst>
  <p:sldIdLst>
    <p:sldId id="256" r:id="rId2"/>
    <p:sldId id="287" r:id="rId3"/>
    <p:sldId id="310" r:id="rId4"/>
    <p:sldId id="311" r:id="rId5"/>
    <p:sldId id="288" r:id="rId6"/>
    <p:sldId id="289" r:id="rId7"/>
    <p:sldId id="290" r:id="rId8"/>
    <p:sldId id="292" r:id="rId9"/>
    <p:sldId id="291" r:id="rId10"/>
    <p:sldId id="293" r:id="rId11"/>
    <p:sldId id="294" r:id="rId12"/>
    <p:sldId id="295" r:id="rId13"/>
    <p:sldId id="297" r:id="rId14"/>
    <p:sldId id="296" r:id="rId15"/>
    <p:sldId id="298" r:id="rId16"/>
    <p:sldId id="299" r:id="rId17"/>
    <p:sldId id="300" r:id="rId18"/>
    <p:sldId id="301" r:id="rId19"/>
    <p:sldId id="303" r:id="rId20"/>
    <p:sldId id="305" r:id="rId21"/>
    <p:sldId id="306" r:id="rId22"/>
    <p:sldId id="309" r:id="rId23"/>
    <p:sldId id="312" r:id="rId24"/>
    <p:sldId id="307" r:id="rId25"/>
    <p:sldId id="308" r:id="rId26"/>
    <p:sldId id="313" r:id="rId27"/>
    <p:sldId id="314" r:id="rId2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0"/>
    </p:embeddedFont>
    <p:embeddedFont>
      <p:font typeface="Playfair Display" panose="020B0604020202020204" charset="0"/>
      <p:regular r:id="rId31"/>
      <p:bold r:id="rId32"/>
      <p:italic r:id="rId33"/>
      <p:boldItalic r:id="rId34"/>
    </p:embeddedFont>
    <p:embeddedFont>
      <p:font typeface="PT Serif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EC7220-CE0B-47E9-B823-F2DE30A32116}">
  <a:tblStyle styleId="{90EC7220-CE0B-47E9-B823-F2DE30A321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94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9690F4-4CBE-4F98-B661-C58DBE07595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70EEC97-A931-4C59-A0FC-1DACEDAC1153}">
      <dgm:prSet phldrT="[Texto]"/>
      <dgm:spPr/>
      <dgm:t>
        <a:bodyPr/>
        <a:lstStyle/>
        <a:p>
          <a:r>
            <a:rPr lang="es-ES" dirty="0">
              <a:latin typeface="PT Serif" panose="020B0604020202020204" charset="0"/>
            </a:rPr>
            <a:t>Hacer una simulación del modelo </a:t>
          </a:r>
          <a:r>
            <a:rPr lang="es-ES" b="1" dirty="0">
              <a:solidFill>
                <a:srgbClr val="FFC000"/>
              </a:solidFill>
              <a:latin typeface="PT Serif" panose="020B0604020202020204" charset="0"/>
            </a:rPr>
            <a:t>microscópico</a:t>
          </a:r>
          <a:r>
            <a:rPr lang="es-ES" dirty="0">
              <a:latin typeface="PT Serif" panose="020B0604020202020204" charset="0"/>
            </a:rPr>
            <a:t> con parámetros conocidos</a:t>
          </a:r>
          <a:endParaRPr lang="es-ES" dirty="0"/>
        </a:p>
      </dgm:t>
    </dgm:pt>
    <dgm:pt modelId="{06B5FBCC-2892-4EAF-916C-B1B7B6EE8BB1}" type="parTrans" cxnId="{67652EDC-A532-4E73-82A8-FB7AE0BF51D6}">
      <dgm:prSet/>
      <dgm:spPr/>
      <dgm:t>
        <a:bodyPr/>
        <a:lstStyle/>
        <a:p>
          <a:endParaRPr lang="es-ES"/>
        </a:p>
      </dgm:t>
    </dgm:pt>
    <dgm:pt modelId="{459217BB-7694-4667-BF8F-52742A6D013F}" type="sibTrans" cxnId="{67652EDC-A532-4E73-82A8-FB7AE0BF51D6}">
      <dgm:prSet/>
      <dgm:spPr/>
      <dgm:t>
        <a:bodyPr/>
        <a:lstStyle/>
        <a:p>
          <a:endParaRPr lang="es-ES"/>
        </a:p>
      </dgm:t>
    </dgm:pt>
    <dgm:pt modelId="{D3BB30B6-939B-40D5-B1D5-87A38D70C5B6}">
      <dgm:prSet phldrT="[Texto]"/>
      <dgm:spPr/>
      <dgm:t>
        <a:bodyPr/>
        <a:lstStyle/>
        <a:p>
          <a:r>
            <a:rPr lang="es-ES" dirty="0">
              <a:latin typeface="PT Serif" panose="020B0604020202020204" charset="0"/>
            </a:rPr>
            <a:t>Extraer información sobre la simulación</a:t>
          </a:r>
          <a:endParaRPr lang="es-ES" dirty="0"/>
        </a:p>
      </dgm:t>
    </dgm:pt>
    <dgm:pt modelId="{0C6AB647-2522-4CDA-BD49-2147D5B97864}" type="parTrans" cxnId="{CF21A220-8698-4D7E-8381-7CBCA7427FFC}">
      <dgm:prSet/>
      <dgm:spPr/>
      <dgm:t>
        <a:bodyPr/>
        <a:lstStyle/>
        <a:p>
          <a:endParaRPr lang="es-ES"/>
        </a:p>
      </dgm:t>
    </dgm:pt>
    <dgm:pt modelId="{8E12C22B-A558-493D-A304-584B7CD15425}" type="sibTrans" cxnId="{CF21A220-8698-4D7E-8381-7CBCA7427FFC}">
      <dgm:prSet/>
      <dgm:spPr/>
      <dgm:t>
        <a:bodyPr/>
        <a:lstStyle/>
        <a:p>
          <a:endParaRPr lang="es-ES"/>
        </a:p>
      </dgm:t>
    </dgm:pt>
    <dgm:pt modelId="{93F7E342-BC38-4DC0-9E0E-CD4C7947CF87}">
      <dgm:prSet phldrT="[Texto]"/>
      <dgm:spPr/>
      <dgm:t>
        <a:bodyPr/>
        <a:lstStyle/>
        <a:p>
          <a:r>
            <a:rPr lang="es-ES" dirty="0">
              <a:latin typeface="PT Serif" panose="020B0604020202020204" charset="0"/>
            </a:rPr>
            <a:t>Predecir los valores de los </a:t>
          </a:r>
          <a:r>
            <a:rPr lang="es-ES" b="1" dirty="0">
              <a:solidFill>
                <a:srgbClr val="FFC000"/>
              </a:solidFill>
              <a:latin typeface="PT Serif" panose="020B0604020202020204" charset="0"/>
            </a:rPr>
            <a:t>parámetros del modelo macroscópico </a:t>
          </a:r>
          <a:r>
            <a:rPr lang="es-ES" dirty="0">
              <a:latin typeface="PT Serif" panose="020B0604020202020204" charset="0"/>
            </a:rPr>
            <a:t>necesarios para obtener una respuesta análoga</a:t>
          </a:r>
          <a:endParaRPr lang="es-ES" dirty="0"/>
        </a:p>
      </dgm:t>
    </dgm:pt>
    <dgm:pt modelId="{ED6970C8-2F20-4107-A516-BEF0341FEEA8}" type="parTrans" cxnId="{7B5824EB-6FD9-441B-887A-1E32C54E275F}">
      <dgm:prSet/>
      <dgm:spPr/>
      <dgm:t>
        <a:bodyPr/>
        <a:lstStyle/>
        <a:p>
          <a:endParaRPr lang="es-ES"/>
        </a:p>
      </dgm:t>
    </dgm:pt>
    <dgm:pt modelId="{A8FECF96-E315-4349-BF8A-2AFB5E437733}" type="sibTrans" cxnId="{7B5824EB-6FD9-441B-887A-1E32C54E275F}">
      <dgm:prSet/>
      <dgm:spPr/>
      <dgm:t>
        <a:bodyPr/>
        <a:lstStyle/>
        <a:p>
          <a:endParaRPr lang="es-ES"/>
        </a:p>
      </dgm:t>
    </dgm:pt>
    <dgm:pt modelId="{B94B2C45-46FB-4AE6-B204-DBFCD1AA58F0}" type="pres">
      <dgm:prSet presAssocID="{DA9690F4-4CBE-4F98-B661-C58DBE07595E}" presName="Name0" presStyleCnt="0">
        <dgm:presLayoutVars>
          <dgm:dir/>
          <dgm:resizeHandles val="exact"/>
        </dgm:presLayoutVars>
      </dgm:prSet>
      <dgm:spPr/>
    </dgm:pt>
    <dgm:pt modelId="{BF4B2A4B-CEFE-4836-8E18-EAE7B64C65E1}" type="pres">
      <dgm:prSet presAssocID="{A70EEC97-A931-4C59-A0FC-1DACEDAC1153}" presName="node" presStyleLbl="node1" presStyleIdx="0" presStyleCnt="3">
        <dgm:presLayoutVars>
          <dgm:bulletEnabled val="1"/>
        </dgm:presLayoutVars>
      </dgm:prSet>
      <dgm:spPr/>
    </dgm:pt>
    <dgm:pt modelId="{FA880492-BD12-4263-8C6C-877EFEC88F71}" type="pres">
      <dgm:prSet presAssocID="{459217BB-7694-4667-BF8F-52742A6D013F}" presName="sibTrans" presStyleLbl="sibTrans2D1" presStyleIdx="0" presStyleCnt="2"/>
      <dgm:spPr/>
    </dgm:pt>
    <dgm:pt modelId="{A001CE1E-604A-4E8C-B85D-64DBB078E277}" type="pres">
      <dgm:prSet presAssocID="{459217BB-7694-4667-BF8F-52742A6D013F}" presName="connectorText" presStyleLbl="sibTrans2D1" presStyleIdx="0" presStyleCnt="2"/>
      <dgm:spPr/>
    </dgm:pt>
    <dgm:pt modelId="{A2B6CEF4-8DBD-47B3-861F-A22B35A39561}" type="pres">
      <dgm:prSet presAssocID="{D3BB30B6-939B-40D5-B1D5-87A38D70C5B6}" presName="node" presStyleLbl="node1" presStyleIdx="1" presStyleCnt="3">
        <dgm:presLayoutVars>
          <dgm:bulletEnabled val="1"/>
        </dgm:presLayoutVars>
      </dgm:prSet>
      <dgm:spPr/>
    </dgm:pt>
    <dgm:pt modelId="{F35FE806-2805-4067-ACC8-BAF90F155B11}" type="pres">
      <dgm:prSet presAssocID="{8E12C22B-A558-493D-A304-584B7CD15425}" presName="sibTrans" presStyleLbl="sibTrans2D1" presStyleIdx="1" presStyleCnt="2"/>
      <dgm:spPr/>
    </dgm:pt>
    <dgm:pt modelId="{8B212E6F-923B-417C-9784-F3660A7CE057}" type="pres">
      <dgm:prSet presAssocID="{8E12C22B-A558-493D-A304-584B7CD15425}" presName="connectorText" presStyleLbl="sibTrans2D1" presStyleIdx="1" presStyleCnt="2"/>
      <dgm:spPr/>
    </dgm:pt>
    <dgm:pt modelId="{5056EF80-9E00-4501-BDAC-B96A2786F8B6}" type="pres">
      <dgm:prSet presAssocID="{93F7E342-BC38-4DC0-9E0E-CD4C7947CF87}" presName="node" presStyleLbl="node1" presStyleIdx="2" presStyleCnt="3">
        <dgm:presLayoutVars>
          <dgm:bulletEnabled val="1"/>
        </dgm:presLayoutVars>
      </dgm:prSet>
      <dgm:spPr/>
    </dgm:pt>
  </dgm:ptLst>
  <dgm:cxnLst>
    <dgm:cxn modelId="{CF21A220-8698-4D7E-8381-7CBCA7427FFC}" srcId="{DA9690F4-4CBE-4F98-B661-C58DBE07595E}" destId="{D3BB30B6-939B-40D5-B1D5-87A38D70C5B6}" srcOrd="1" destOrd="0" parTransId="{0C6AB647-2522-4CDA-BD49-2147D5B97864}" sibTransId="{8E12C22B-A558-493D-A304-584B7CD15425}"/>
    <dgm:cxn modelId="{67173E3B-BB8B-4DAE-9B9D-BA19E98D1A20}" type="presOf" srcId="{A70EEC97-A931-4C59-A0FC-1DACEDAC1153}" destId="{BF4B2A4B-CEFE-4836-8E18-EAE7B64C65E1}" srcOrd="0" destOrd="0" presId="urn:microsoft.com/office/officeart/2005/8/layout/process1"/>
    <dgm:cxn modelId="{A7CE8960-C31C-472C-8187-914A456DF2B2}" type="presOf" srcId="{459217BB-7694-4667-BF8F-52742A6D013F}" destId="{A001CE1E-604A-4E8C-B85D-64DBB078E277}" srcOrd="1" destOrd="0" presId="urn:microsoft.com/office/officeart/2005/8/layout/process1"/>
    <dgm:cxn modelId="{51E4F46A-B1CB-4359-9245-6898A153B305}" type="presOf" srcId="{DA9690F4-4CBE-4F98-B661-C58DBE07595E}" destId="{B94B2C45-46FB-4AE6-B204-DBFCD1AA58F0}" srcOrd="0" destOrd="0" presId="urn:microsoft.com/office/officeart/2005/8/layout/process1"/>
    <dgm:cxn modelId="{F45BA46E-BDD2-4AD1-95C6-7F3F5AF3BE27}" type="presOf" srcId="{93F7E342-BC38-4DC0-9E0E-CD4C7947CF87}" destId="{5056EF80-9E00-4501-BDAC-B96A2786F8B6}" srcOrd="0" destOrd="0" presId="urn:microsoft.com/office/officeart/2005/8/layout/process1"/>
    <dgm:cxn modelId="{7D50E570-5419-4CAD-B0E3-2EF05B2AEB32}" type="presOf" srcId="{459217BB-7694-4667-BF8F-52742A6D013F}" destId="{FA880492-BD12-4263-8C6C-877EFEC88F71}" srcOrd="0" destOrd="0" presId="urn:microsoft.com/office/officeart/2005/8/layout/process1"/>
    <dgm:cxn modelId="{0EC9CC96-1721-4D74-86A6-A5E3D055D4F5}" type="presOf" srcId="{8E12C22B-A558-493D-A304-584B7CD15425}" destId="{8B212E6F-923B-417C-9784-F3660A7CE057}" srcOrd="1" destOrd="0" presId="urn:microsoft.com/office/officeart/2005/8/layout/process1"/>
    <dgm:cxn modelId="{248F2CA4-23FB-4F56-9548-4741BF05CD3D}" type="presOf" srcId="{D3BB30B6-939B-40D5-B1D5-87A38D70C5B6}" destId="{A2B6CEF4-8DBD-47B3-861F-A22B35A39561}" srcOrd="0" destOrd="0" presId="urn:microsoft.com/office/officeart/2005/8/layout/process1"/>
    <dgm:cxn modelId="{67652EDC-A532-4E73-82A8-FB7AE0BF51D6}" srcId="{DA9690F4-4CBE-4F98-B661-C58DBE07595E}" destId="{A70EEC97-A931-4C59-A0FC-1DACEDAC1153}" srcOrd="0" destOrd="0" parTransId="{06B5FBCC-2892-4EAF-916C-B1B7B6EE8BB1}" sibTransId="{459217BB-7694-4667-BF8F-52742A6D013F}"/>
    <dgm:cxn modelId="{7B5824EB-6FD9-441B-887A-1E32C54E275F}" srcId="{DA9690F4-4CBE-4F98-B661-C58DBE07595E}" destId="{93F7E342-BC38-4DC0-9E0E-CD4C7947CF87}" srcOrd="2" destOrd="0" parTransId="{ED6970C8-2F20-4107-A516-BEF0341FEEA8}" sibTransId="{A8FECF96-E315-4349-BF8A-2AFB5E437733}"/>
    <dgm:cxn modelId="{2430E5F9-25CF-4CBC-8F89-883E5CCE13D5}" type="presOf" srcId="{8E12C22B-A558-493D-A304-584B7CD15425}" destId="{F35FE806-2805-4067-ACC8-BAF90F155B11}" srcOrd="0" destOrd="0" presId="urn:microsoft.com/office/officeart/2005/8/layout/process1"/>
    <dgm:cxn modelId="{17BB9762-E5CB-4A05-9036-F88D39BD6F6C}" type="presParOf" srcId="{B94B2C45-46FB-4AE6-B204-DBFCD1AA58F0}" destId="{BF4B2A4B-CEFE-4836-8E18-EAE7B64C65E1}" srcOrd="0" destOrd="0" presId="urn:microsoft.com/office/officeart/2005/8/layout/process1"/>
    <dgm:cxn modelId="{2EF8C68F-E621-4477-B6D9-A0B272F1438E}" type="presParOf" srcId="{B94B2C45-46FB-4AE6-B204-DBFCD1AA58F0}" destId="{FA880492-BD12-4263-8C6C-877EFEC88F71}" srcOrd="1" destOrd="0" presId="urn:microsoft.com/office/officeart/2005/8/layout/process1"/>
    <dgm:cxn modelId="{09F033AE-EA72-41FA-9D45-A1EC1FA22AD5}" type="presParOf" srcId="{FA880492-BD12-4263-8C6C-877EFEC88F71}" destId="{A001CE1E-604A-4E8C-B85D-64DBB078E277}" srcOrd="0" destOrd="0" presId="urn:microsoft.com/office/officeart/2005/8/layout/process1"/>
    <dgm:cxn modelId="{719819C4-FD9B-4350-BBBF-0B1FD99B58B6}" type="presParOf" srcId="{B94B2C45-46FB-4AE6-B204-DBFCD1AA58F0}" destId="{A2B6CEF4-8DBD-47B3-861F-A22B35A39561}" srcOrd="2" destOrd="0" presId="urn:microsoft.com/office/officeart/2005/8/layout/process1"/>
    <dgm:cxn modelId="{D452E488-5ED8-496A-BE11-D040885EE166}" type="presParOf" srcId="{B94B2C45-46FB-4AE6-B204-DBFCD1AA58F0}" destId="{F35FE806-2805-4067-ACC8-BAF90F155B11}" srcOrd="3" destOrd="0" presId="urn:microsoft.com/office/officeart/2005/8/layout/process1"/>
    <dgm:cxn modelId="{6F184A74-6A2D-4565-BF7B-99C67C0BEEBC}" type="presParOf" srcId="{F35FE806-2805-4067-ACC8-BAF90F155B11}" destId="{8B212E6F-923B-417C-9784-F3660A7CE057}" srcOrd="0" destOrd="0" presId="urn:microsoft.com/office/officeart/2005/8/layout/process1"/>
    <dgm:cxn modelId="{7983D2A9-E945-47AA-905A-EE00337CDA90}" type="presParOf" srcId="{B94B2C45-46FB-4AE6-B204-DBFCD1AA58F0}" destId="{5056EF80-9E00-4501-BDAC-B96A2786F8B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733852-A935-4364-B515-76AB3FB70604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67DC16B-EF35-4D65-89C6-DC03ADBC20AA}">
      <dgm:prSet phldrT="[Texto]" custT="1"/>
      <dgm:spPr/>
      <dgm:t>
        <a:bodyPr/>
        <a:lstStyle/>
        <a:p>
          <a:r>
            <a:rPr lang="es-ES" sz="800" dirty="0"/>
            <a:t>Estructura</a:t>
          </a:r>
        </a:p>
      </dgm:t>
    </dgm:pt>
    <dgm:pt modelId="{2DB329F6-C6C2-456E-B780-9144A33506F7}" type="parTrans" cxnId="{32085CA4-519C-474B-A00A-D2D6204ECA82}">
      <dgm:prSet/>
      <dgm:spPr/>
      <dgm:t>
        <a:bodyPr/>
        <a:lstStyle/>
        <a:p>
          <a:endParaRPr lang="es-ES" sz="800"/>
        </a:p>
      </dgm:t>
    </dgm:pt>
    <dgm:pt modelId="{AFF74425-EAB4-4645-AEFC-DD41F6D0B65C}" type="sibTrans" cxnId="{32085CA4-519C-474B-A00A-D2D6204ECA82}">
      <dgm:prSet/>
      <dgm:spPr/>
      <dgm:t>
        <a:bodyPr/>
        <a:lstStyle/>
        <a:p>
          <a:endParaRPr lang="es-ES" sz="800"/>
        </a:p>
      </dgm:t>
    </dgm:pt>
    <dgm:pt modelId="{6D313CD5-F2B6-4140-AA41-F938728330AE}">
      <dgm:prSet phldrT="[Texto]" custT="1"/>
      <dgm:spPr/>
      <dgm:t>
        <a:bodyPr/>
        <a:lstStyle/>
        <a:p>
          <a:r>
            <a:rPr lang="es-ES" sz="800" dirty="0"/>
            <a:t>Entradas</a:t>
          </a:r>
        </a:p>
      </dgm:t>
    </dgm:pt>
    <dgm:pt modelId="{9EEF2A96-FE55-404E-8278-D04EFCA42BAE}" type="parTrans" cxnId="{5AC7AFD8-D1DC-4BCF-87F0-D7D4F7C3DABA}">
      <dgm:prSet/>
      <dgm:spPr/>
      <dgm:t>
        <a:bodyPr/>
        <a:lstStyle/>
        <a:p>
          <a:endParaRPr lang="es-ES" sz="800"/>
        </a:p>
      </dgm:t>
    </dgm:pt>
    <dgm:pt modelId="{2064447E-AE3D-48E3-8A20-D45347F1BA08}" type="sibTrans" cxnId="{5AC7AFD8-D1DC-4BCF-87F0-D7D4F7C3DABA}">
      <dgm:prSet/>
      <dgm:spPr/>
      <dgm:t>
        <a:bodyPr/>
        <a:lstStyle/>
        <a:p>
          <a:endParaRPr lang="es-ES" sz="800"/>
        </a:p>
      </dgm:t>
    </dgm:pt>
    <dgm:pt modelId="{018875E6-7D03-4093-AD7C-42F92C3D0368}">
      <dgm:prSet phldrT="[Texto]" custT="1"/>
      <dgm:spPr/>
      <dgm:t>
        <a:bodyPr/>
        <a:lstStyle/>
        <a:p>
          <a:r>
            <a:rPr lang="es-ES" sz="800" dirty="0"/>
            <a:t>Salidas</a:t>
          </a:r>
        </a:p>
      </dgm:t>
    </dgm:pt>
    <dgm:pt modelId="{136B7231-7A03-44AF-9C06-48ACA61D1157}" type="parTrans" cxnId="{6DAD0190-D3C7-4065-BA98-6ABAECDA49EF}">
      <dgm:prSet/>
      <dgm:spPr/>
      <dgm:t>
        <a:bodyPr/>
        <a:lstStyle/>
        <a:p>
          <a:endParaRPr lang="es-ES" sz="800"/>
        </a:p>
      </dgm:t>
    </dgm:pt>
    <dgm:pt modelId="{EA9D33F3-C6C9-4C45-B6A6-6FF5CE229B0E}" type="sibTrans" cxnId="{6DAD0190-D3C7-4065-BA98-6ABAECDA49EF}">
      <dgm:prSet/>
      <dgm:spPr/>
      <dgm:t>
        <a:bodyPr/>
        <a:lstStyle/>
        <a:p>
          <a:endParaRPr lang="es-ES" sz="800"/>
        </a:p>
      </dgm:t>
    </dgm:pt>
    <dgm:pt modelId="{DBB1E9E2-54D0-492E-A5CD-D72765511CB3}">
      <dgm:prSet phldrT="[Texto]" custT="1"/>
      <dgm:spPr/>
      <dgm:t>
        <a:bodyPr/>
        <a:lstStyle/>
        <a:p>
          <a:r>
            <a:rPr lang="es-ES" sz="800" dirty="0"/>
            <a:t>Datos</a:t>
          </a:r>
        </a:p>
      </dgm:t>
    </dgm:pt>
    <dgm:pt modelId="{3519FF79-BF50-4A49-926A-FBFB33BA265F}" type="parTrans" cxnId="{278C05FC-CEA7-4424-9FCD-5D52C00B7C11}">
      <dgm:prSet/>
      <dgm:spPr/>
      <dgm:t>
        <a:bodyPr/>
        <a:lstStyle/>
        <a:p>
          <a:endParaRPr lang="es-ES" sz="800"/>
        </a:p>
      </dgm:t>
    </dgm:pt>
    <dgm:pt modelId="{349974AD-6143-4D75-A2C3-36BF6BBD8F19}" type="sibTrans" cxnId="{278C05FC-CEA7-4424-9FCD-5D52C00B7C11}">
      <dgm:prSet/>
      <dgm:spPr/>
      <dgm:t>
        <a:bodyPr/>
        <a:lstStyle/>
        <a:p>
          <a:endParaRPr lang="es-ES" sz="800"/>
        </a:p>
      </dgm:t>
    </dgm:pt>
    <dgm:pt modelId="{D8239432-C14E-468C-A126-B8F2197A7BAA}">
      <dgm:prSet phldrT="[Texto]" custT="1"/>
      <dgm:spPr/>
      <dgm:t>
        <a:bodyPr/>
        <a:lstStyle/>
        <a:p>
          <a:r>
            <a:rPr lang="es-ES" sz="800" dirty="0"/>
            <a:t>70% </a:t>
          </a:r>
          <a:r>
            <a:rPr lang="es-ES" sz="800" dirty="0" err="1"/>
            <a:t>trainig</a:t>
          </a:r>
          <a:endParaRPr lang="es-ES" sz="800" dirty="0"/>
        </a:p>
      </dgm:t>
    </dgm:pt>
    <dgm:pt modelId="{C9719356-6ADA-41F8-8A02-D8FC3A02D3DF}" type="parTrans" cxnId="{C286DF9C-3510-4FB5-B33B-BCD34CF5B159}">
      <dgm:prSet/>
      <dgm:spPr/>
      <dgm:t>
        <a:bodyPr/>
        <a:lstStyle/>
        <a:p>
          <a:endParaRPr lang="es-ES" sz="800"/>
        </a:p>
      </dgm:t>
    </dgm:pt>
    <dgm:pt modelId="{41EAD03F-F526-4215-88A8-DC1FFF7C4D2A}" type="sibTrans" cxnId="{C286DF9C-3510-4FB5-B33B-BCD34CF5B159}">
      <dgm:prSet/>
      <dgm:spPr/>
      <dgm:t>
        <a:bodyPr/>
        <a:lstStyle/>
        <a:p>
          <a:endParaRPr lang="es-ES" sz="800"/>
        </a:p>
      </dgm:t>
    </dgm:pt>
    <dgm:pt modelId="{A47A30D1-9579-4C5C-AFEA-4F28A6CDD413}">
      <dgm:prSet phldrT="[Texto]" custT="1"/>
      <dgm:spPr/>
      <dgm:t>
        <a:bodyPr/>
        <a:lstStyle/>
        <a:p>
          <a:r>
            <a:rPr lang="es-ES" sz="800" dirty="0"/>
            <a:t>30% test</a:t>
          </a:r>
        </a:p>
      </dgm:t>
    </dgm:pt>
    <dgm:pt modelId="{A03307D4-B076-4B92-9A54-26C7522CE952}" type="parTrans" cxnId="{7943E230-DB84-40AF-9F0E-83B2DFDDC928}">
      <dgm:prSet/>
      <dgm:spPr/>
      <dgm:t>
        <a:bodyPr/>
        <a:lstStyle/>
        <a:p>
          <a:endParaRPr lang="es-ES" sz="800"/>
        </a:p>
      </dgm:t>
    </dgm:pt>
    <dgm:pt modelId="{9244DDF0-BB1D-4C41-AEFA-6C3DFF8CFC48}" type="sibTrans" cxnId="{7943E230-DB84-40AF-9F0E-83B2DFDDC928}">
      <dgm:prSet/>
      <dgm:spPr/>
      <dgm:t>
        <a:bodyPr/>
        <a:lstStyle/>
        <a:p>
          <a:endParaRPr lang="es-ES" sz="800"/>
        </a:p>
      </dgm:t>
    </dgm:pt>
    <dgm:pt modelId="{B3ADFDD6-9783-472A-99D4-3FFB861C5098}">
      <dgm:prSet phldrT="[Texto]" custT="1"/>
      <dgm:spPr/>
      <dgm:t>
        <a:bodyPr/>
        <a:lstStyle/>
        <a:p>
          <a:r>
            <a:rPr lang="es-ES" sz="800" dirty="0"/>
            <a:t>Evaluación</a:t>
          </a:r>
        </a:p>
      </dgm:t>
    </dgm:pt>
    <dgm:pt modelId="{1DD3243F-DDB0-429E-8C57-E02CAF5CE8F0}" type="parTrans" cxnId="{A69CC7C6-99BC-47B8-9209-237AA565A652}">
      <dgm:prSet/>
      <dgm:spPr/>
      <dgm:t>
        <a:bodyPr/>
        <a:lstStyle/>
        <a:p>
          <a:endParaRPr lang="es-ES" sz="800"/>
        </a:p>
      </dgm:t>
    </dgm:pt>
    <dgm:pt modelId="{54787479-7BE4-4D58-9095-F1C8A266AE01}" type="sibTrans" cxnId="{A69CC7C6-99BC-47B8-9209-237AA565A652}">
      <dgm:prSet/>
      <dgm:spPr/>
      <dgm:t>
        <a:bodyPr/>
        <a:lstStyle/>
        <a:p>
          <a:endParaRPr lang="es-ES" sz="800"/>
        </a:p>
      </dgm:t>
    </dgm:pt>
    <dgm:pt modelId="{EA43B9AC-D1A2-4BE0-903D-DDD3E0E477FC}">
      <dgm:prSet phldrT="[Texto]" custT="1"/>
      <dgm:spPr/>
      <dgm:t>
        <a:bodyPr/>
        <a:lstStyle/>
        <a:p>
          <a:r>
            <a:rPr lang="es-ES" sz="800" dirty="0"/>
            <a:t>Ajuste de parámetros</a:t>
          </a:r>
        </a:p>
      </dgm:t>
    </dgm:pt>
    <dgm:pt modelId="{CD931993-07B7-4EE2-BDA1-583672594B45}" type="parTrans" cxnId="{ED25B07C-8C74-4E37-A746-1461689784F8}">
      <dgm:prSet/>
      <dgm:spPr/>
      <dgm:t>
        <a:bodyPr/>
        <a:lstStyle/>
        <a:p>
          <a:endParaRPr lang="es-ES" sz="800"/>
        </a:p>
      </dgm:t>
    </dgm:pt>
    <dgm:pt modelId="{CE6AAD3B-FF55-4623-BB77-1132F1F4826C}" type="sibTrans" cxnId="{ED25B07C-8C74-4E37-A746-1461689784F8}">
      <dgm:prSet/>
      <dgm:spPr/>
      <dgm:t>
        <a:bodyPr/>
        <a:lstStyle/>
        <a:p>
          <a:endParaRPr lang="es-ES" sz="800"/>
        </a:p>
      </dgm:t>
    </dgm:pt>
    <dgm:pt modelId="{1AA06E83-DFD7-49B7-997A-2BD80C483F50}">
      <dgm:prSet phldrT="[Texto]" custT="1"/>
      <dgm:spPr/>
      <dgm:t>
        <a:bodyPr/>
        <a:lstStyle/>
        <a:p>
          <a:r>
            <a:rPr lang="es-ES" sz="800" dirty="0"/>
            <a:t>Ejecución con datos nuevos</a:t>
          </a:r>
        </a:p>
      </dgm:t>
    </dgm:pt>
    <dgm:pt modelId="{F25774C4-290F-4F09-BFE3-7F42D0A1DBE7}" type="parTrans" cxnId="{6D41119B-5E27-4383-8CF3-EB69E8FF2C5E}">
      <dgm:prSet/>
      <dgm:spPr/>
      <dgm:t>
        <a:bodyPr/>
        <a:lstStyle/>
        <a:p>
          <a:endParaRPr lang="es-ES" sz="800"/>
        </a:p>
      </dgm:t>
    </dgm:pt>
    <dgm:pt modelId="{A01FD9F6-9B3F-4901-B61A-D86A111827CB}" type="sibTrans" cxnId="{6D41119B-5E27-4383-8CF3-EB69E8FF2C5E}">
      <dgm:prSet/>
      <dgm:spPr/>
      <dgm:t>
        <a:bodyPr/>
        <a:lstStyle/>
        <a:p>
          <a:endParaRPr lang="es-ES" sz="800"/>
        </a:p>
      </dgm:t>
    </dgm:pt>
    <dgm:pt modelId="{E2CA5F89-BB84-4E09-9070-6E3845DFA48A}">
      <dgm:prSet phldrT="[Texto]" custT="1"/>
      <dgm:spPr/>
      <dgm:t>
        <a:bodyPr/>
        <a:lstStyle/>
        <a:p>
          <a:r>
            <a:rPr lang="es-ES" sz="800" dirty="0"/>
            <a:t>Comprobación de los resultados</a:t>
          </a:r>
        </a:p>
      </dgm:t>
    </dgm:pt>
    <dgm:pt modelId="{9A4756BE-C21C-480C-8ED1-5A89147C7955}" type="parTrans" cxnId="{E586E149-8154-49EE-B664-54B5872711B0}">
      <dgm:prSet/>
      <dgm:spPr/>
      <dgm:t>
        <a:bodyPr/>
        <a:lstStyle/>
        <a:p>
          <a:endParaRPr lang="es-ES" sz="800"/>
        </a:p>
      </dgm:t>
    </dgm:pt>
    <dgm:pt modelId="{9743C7B7-909E-4DDB-B826-AF2D5B5FC4F4}" type="sibTrans" cxnId="{E586E149-8154-49EE-B664-54B5872711B0}">
      <dgm:prSet/>
      <dgm:spPr/>
      <dgm:t>
        <a:bodyPr/>
        <a:lstStyle/>
        <a:p>
          <a:endParaRPr lang="es-ES" sz="800"/>
        </a:p>
      </dgm:t>
    </dgm:pt>
    <dgm:pt modelId="{4D426B7B-511A-46FF-9A81-E31B64651050}">
      <dgm:prSet phldrT="[Texto]" custT="1"/>
      <dgm:spPr/>
      <dgm:t>
        <a:bodyPr/>
        <a:lstStyle/>
        <a:p>
          <a:r>
            <a:rPr lang="es-ES" sz="800" dirty="0"/>
            <a:t>1587 casos de intolerancia</a:t>
          </a:r>
        </a:p>
      </dgm:t>
    </dgm:pt>
    <dgm:pt modelId="{A30EFF68-B413-4CB7-927C-7F15B2F6D057}" type="parTrans" cxnId="{406D2E16-A0ED-4725-999B-BEC753C9CF22}">
      <dgm:prSet/>
      <dgm:spPr/>
      <dgm:t>
        <a:bodyPr/>
        <a:lstStyle/>
        <a:p>
          <a:endParaRPr lang="es-ES"/>
        </a:p>
      </dgm:t>
    </dgm:pt>
    <dgm:pt modelId="{683F3E12-AED1-4D5A-92D5-29DAB14A246D}" type="sibTrans" cxnId="{406D2E16-A0ED-4725-999B-BEC753C9CF22}">
      <dgm:prSet/>
      <dgm:spPr/>
      <dgm:t>
        <a:bodyPr/>
        <a:lstStyle/>
        <a:p>
          <a:endParaRPr lang="es-ES"/>
        </a:p>
      </dgm:t>
    </dgm:pt>
    <dgm:pt modelId="{EB79E958-093C-47BA-B352-EBF935D7620E}">
      <dgm:prSet phldrT="[Texto]" custT="1"/>
      <dgm:spPr/>
      <dgm:t>
        <a:bodyPr/>
        <a:lstStyle/>
        <a:p>
          <a:r>
            <a:rPr lang="es-ES" sz="800" dirty="0" err="1"/>
            <a:t>Loss</a:t>
          </a:r>
          <a:r>
            <a:rPr lang="es-ES" sz="800" dirty="0"/>
            <a:t> y </a:t>
          </a:r>
          <a:r>
            <a:rPr lang="es-ES" sz="800" dirty="0" err="1"/>
            <a:t>accuracy</a:t>
          </a:r>
          <a:endParaRPr lang="es-ES" sz="800" dirty="0"/>
        </a:p>
      </dgm:t>
    </dgm:pt>
    <dgm:pt modelId="{6AFD1BE1-E86A-43FB-B285-727720373246}" type="parTrans" cxnId="{730C0244-6B6D-4130-9C7F-0F4398AB719C}">
      <dgm:prSet/>
      <dgm:spPr/>
      <dgm:t>
        <a:bodyPr/>
        <a:lstStyle/>
        <a:p>
          <a:endParaRPr lang="es-ES"/>
        </a:p>
      </dgm:t>
    </dgm:pt>
    <dgm:pt modelId="{D94AE1D8-32E5-40C9-B681-4CDA9B018CC8}" type="sibTrans" cxnId="{730C0244-6B6D-4130-9C7F-0F4398AB719C}">
      <dgm:prSet/>
      <dgm:spPr/>
      <dgm:t>
        <a:bodyPr/>
        <a:lstStyle/>
        <a:p>
          <a:endParaRPr lang="es-ES"/>
        </a:p>
      </dgm:t>
    </dgm:pt>
    <dgm:pt modelId="{74ED24D3-0EAD-4D0E-8A96-34EDC1920193}" type="pres">
      <dgm:prSet presAssocID="{F8733852-A935-4364-B515-76AB3FB70604}" presName="theList" presStyleCnt="0">
        <dgm:presLayoutVars>
          <dgm:dir/>
          <dgm:animLvl val="lvl"/>
          <dgm:resizeHandles val="exact"/>
        </dgm:presLayoutVars>
      </dgm:prSet>
      <dgm:spPr/>
    </dgm:pt>
    <dgm:pt modelId="{DFC87502-035E-4C39-975A-A4017037E9D4}" type="pres">
      <dgm:prSet presAssocID="{B67DC16B-EF35-4D65-89C6-DC03ADBC20AA}" presName="compNode" presStyleCnt="0"/>
      <dgm:spPr/>
    </dgm:pt>
    <dgm:pt modelId="{EDB24980-89EB-40F5-B10C-E2665E794E4F}" type="pres">
      <dgm:prSet presAssocID="{B67DC16B-EF35-4D65-89C6-DC03ADBC20AA}" presName="noGeometry" presStyleCnt="0"/>
      <dgm:spPr/>
    </dgm:pt>
    <dgm:pt modelId="{08ABFF66-A22D-4580-83FB-89773644666F}" type="pres">
      <dgm:prSet presAssocID="{B67DC16B-EF35-4D65-89C6-DC03ADBC20AA}" presName="childTextVisible" presStyleLbl="bgAccFollowNode1" presStyleIdx="0" presStyleCnt="4">
        <dgm:presLayoutVars>
          <dgm:bulletEnabled val="1"/>
        </dgm:presLayoutVars>
      </dgm:prSet>
      <dgm:spPr/>
    </dgm:pt>
    <dgm:pt modelId="{A5B9B1F4-6281-45D1-950F-699227C7307C}" type="pres">
      <dgm:prSet presAssocID="{B67DC16B-EF35-4D65-89C6-DC03ADBC20AA}" presName="childTextHidden" presStyleLbl="bgAccFollowNode1" presStyleIdx="0" presStyleCnt="4"/>
      <dgm:spPr/>
    </dgm:pt>
    <dgm:pt modelId="{54143F90-5DA0-438C-B1B6-69DEBDEDD35D}" type="pres">
      <dgm:prSet presAssocID="{B67DC16B-EF35-4D65-89C6-DC03ADBC20AA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3D01D009-31BF-49C6-AB89-BBE6EE8E90C3}" type="pres">
      <dgm:prSet presAssocID="{B67DC16B-EF35-4D65-89C6-DC03ADBC20AA}" presName="aSpace" presStyleCnt="0"/>
      <dgm:spPr/>
    </dgm:pt>
    <dgm:pt modelId="{649901FE-7943-4B97-A4AC-37C99A0EBB00}" type="pres">
      <dgm:prSet presAssocID="{DBB1E9E2-54D0-492E-A5CD-D72765511CB3}" presName="compNode" presStyleCnt="0"/>
      <dgm:spPr/>
    </dgm:pt>
    <dgm:pt modelId="{DF1EA297-1F7A-4599-8ADB-7BEA5D249F8B}" type="pres">
      <dgm:prSet presAssocID="{DBB1E9E2-54D0-492E-A5CD-D72765511CB3}" presName="noGeometry" presStyleCnt="0"/>
      <dgm:spPr/>
    </dgm:pt>
    <dgm:pt modelId="{D0E89D03-5614-47D9-8071-198866EBBC1E}" type="pres">
      <dgm:prSet presAssocID="{DBB1E9E2-54D0-492E-A5CD-D72765511CB3}" presName="childTextVisible" presStyleLbl="bgAccFollowNode1" presStyleIdx="1" presStyleCnt="4">
        <dgm:presLayoutVars>
          <dgm:bulletEnabled val="1"/>
        </dgm:presLayoutVars>
      </dgm:prSet>
      <dgm:spPr/>
    </dgm:pt>
    <dgm:pt modelId="{FF553D89-C4BD-4E16-9A19-2D8E62E12279}" type="pres">
      <dgm:prSet presAssocID="{DBB1E9E2-54D0-492E-A5CD-D72765511CB3}" presName="childTextHidden" presStyleLbl="bgAccFollowNode1" presStyleIdx="1" presStyleCnt="4"/>
      <dgm:spPr/>
    </dgm:pt>
    <dgm:pt modelId="{7D948F0A-893C-4E23-BF48-D4C4A60A2890}" type="pres">
      <dgm:prSet presAssocID="{DBB1E9E2-54D0-492E-A5CD-D72765511CB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BE909C13-F125-4090-B831-68F4DD892768}" type="pres">
      <dgm:prSet presAssocID="{DBB1E9E2-54D0-492E-A5CD-D72765511CB3}" presName="aSpace" presStyleCnt="0"/>
      <dgm:spPr/>
    </dgm:pt>
    <dgm:pt modelId="{6305DE75-8A3C-4C76-A4CB-FA76FCF3ED3E}" type="pres">
      <dgm:prSet presAssocID="{B3ADFDD6-9783-472A-99D4-3FFB861C5098}" presName="compNode" presStyleCnt="0"/>
      <dgm:spPr/>
    </dgm:pt>
    <dgm:pt modelId="{1B092AD9-EEDF-4A68-BE49-FE41A9B9ECB1}" type="pres">
      <dgm:prSet presAssocID="{B3ADFDD6-9783-472A-99D4-3FFB861C5098}" presName="noGeometry" presStyleCnt="0"/>
      <dgm:spPr/>
    </dgm:pt>
    <dgm:pt modelId="{CEB4CE8B-890E-427B-A451-7B9BCB9F7C6E}" type="pres">
      <dgm:prSet presAssocID="{B3ADFDD6-9783-472A-99D4-3FFB861C5098}" presName="childTextVisible" presStyleLbl="bgAccFollowNode1" presStyleIdx="2" presStyleCnt="4">
        <dgm:presLayoutVars>
          <dgm:bulletEnabled val="1"/>
        </dgm:presLayoutVars>
      </dgm:prSet>
      <dgm:spPr/>
    </dgm:pt>
    <dgm:pt modelId="{0817C587-0121-4A76-B78B-4255F19D1EF9}" type="pres">
      <dgm:prSet presAssocID="{B3ADFDD6-9783-472A-99D4-3FFB861C5098}" presName="childTextHidden" presStyleLbl="bgAccFollowNode1" presStyleIdx="2" presStyleCnt="4"/>
      <dgm:spPr/>
    </dgm:pt>
    <dgm:pt modelId="{A7A76AFB-269C-47CE-A470-912D0CD58FF4}" type="pres">
      <dgm:prSet presAssocID="{B3ADFDD6-9783-472A-99D4-3FFB861C509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B3556C5A-1B4C-4AFD-99DD-CB2B3D6FC45C}" type="pres">
      <dgm:prSet presAssocID="{B3ADFDD6-9783-472A-99D4-3FFB861C5098}" presName="aSpace" presStyleCnt="0"/>
      <dgm:spPr/>
    </dgm:pt>
    <dgm:pt modelId="{DD6F2E25-DD26-4570-ADF1-2C33206CB798}" type="pres">
      <dgm:prSet presAssocID="{1AA06E83-DFD7-49B7-997A-2BD80C483F50}" presName="compNode" presStyleCnt="0"/>
      <dgm:spPr/>
    </dgm:pt>
    <dgm:pt modelId="{E8EC0991-C00D-44F9-A8AF-96D50605C9BB}" type="pres">
      <dgm:prSet presAssocID="{1AA06E83-DFD7-49B7-997A-2BD80C483F50}" presName="noGeometry" presStyleCnt="0"/>
      <dgm:spPr/>
    </dgm:pt>
    <dgm:pt modelId="{798B6C53-7BF5-449C-BF44-A1370250D004}" type="pres">
      <dgm:prSet presAssocID="{1AA06E83-DFD7-49B7-997A-2BD80C483F50}" presName="childTextVisible" presStyleLbl="bgAccFollowNode1" presStyleIdx="3" presStyleCnt="4">
        <dgm:presLayoutVars>
          <dgm:bulletEnabled val="1"/>
        </dgm:presLayoutVars>
      </dgm:prSet>
      <dgm:spPr/>
    </dgm:pt>
    <dgm:pt modelId="{A1459D0A-6EAF-4C4B-AF3A-49CEB6D55470}" type="pres">
      <dgm:prSet presAssocID="{1AA06E83-DFD7-49B7-997A-2BD80C483F50}" presName="childTextHidden" presStyleLbl="bgAccFollowNode1" presStyleIdx="3" presStyleCnt="4"/>
      <dgm:spPr/>
    </dgm:pt>
    <dgm:pt modelId="{32D9BD3E-FDD3-4B65-A03A-93C083987507}" type="pres">
      <dgm:prSet presAssocID="{1AA06E83-DFD7-49B7-997A-2BD80C483F50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D4014B00-4978-41BD-A0BC-BF3AB3FF571C}" type="presOf" srcId="{EB79E958-093C-47BA-B352-EBF935D7620E}" destId="{CEB4CE8B-890E-427B-A451-7B9BCB9F7C6E}" srcOrd="0" destOrd="1" presId="urn:microsoft.com/office/officeart/2005/8/layout/hProcess6"/>
    <dgm:cxn modelId="{E821DE09-7587-420A-8CFD-3ECEF4251AEA}" type="presOf" srcId="{6D313CD5-F2B6-4140-AA41-F938728330AE}" destId="{A5B9B1F4-6281-45D1-950F-699227C7307C}" srcOrd="1" destOrd="0" presId="urn:microsoft.com/office/officeart/2005/8/layout/hProcess6"/>
    <dgm:cxn modelId="{F9801810-2AA5-4D97-B5CD-6867323A8B08}" type="presOf" srcId="{A47A30D1-9579-4C5C-AFEA-4F28A6CDD413}" destId="{D0E89D03-5614-47D9-8071-198866EBBC1E}" srcOrd="0" destOrd="1" presId="urn:microsoft.com/office/officeart/2005/8/layout/hProcess6"/>
    <dgm:cxn modelId="{406D2E16-A0ED-4725-999B-BEC753C9CF22}" srcId="{DBB1E9E2-54D0-492E-A5CD-D72765511CB3}" destId="{4D426B7B-511A-46FF-9A81-E31B64651050}" srcOrd="2" destOrd="0" parTransId="{A30EFF68-B413-4CB7-927C-7F15B2F6D057}" sibTransId="{683F3E12-AED1-4D5A-92D5-29DAB14A246D}"/>
    <dgm:cxn modelId="{91948F18-CD53-4B1C-A930-8B5D82526D48}" type="presOf" srcId="{B3ADFDD6-9783-472A-99D4-3FFB861C5098}" destId="{A7A76AFB-269C-47CE-A470-912D0CD58FF4}" srcOrd="0" destOrd="0" presId="urn:microsoft.com/office/officeart/2005/8/layout/hProcess6"/>
    <dgm:cxn modelId="{D32A091D-9742-4DDE-9B08-639B70A1CF04}" type="presOf" srcId="{018875E6-7D03-4093-AD7C-42F92C3D0368}" destId="{08ABFF66-A22D-4580-83FB-89773644666F}" srcOrd="0" destOrd="1" presId="urn:microsoft.com/office/officeart/2005/8/layout/hProcess6"/>
    <dgm:cxn modelId="{7943E230-DB84-40AF-9F0E-83B2DFDDC928}" srcId="{DBB1E9E2-54D0-492E-A5CD-D72765511CB3}" destId="{A47A30D1-9579-4C5C-AFEA-4F28A6CDD413}" srcOrd="1" destOrd="0" parTransId="{A03307D4-B076-4B92-9A54-26C7522CE952}" sibTransId="{9244DDF0-BB1D-4C41-AEFA-6C3DFF8CFC48}"/>
    <dgm:cxn modelId="{19C0FC31-5BA7-4941-8A0C-8FE75420A6D9}" type="presOf" srcId="{1AA06E83-DFD7-49B7-997A-2BD80C483F50}" destId="{32D9BD3E-FDD3-4B65-A03A-93C083987507}" srcOrd="0" destOrd="0" presId="urn:microsoft.com/office/officeart/2005/8/layout/hProcess6"/>
    <dgm:cxn modelId="{21542035-F123-4B22-9403-29DEB1864CFB}" type="presOf" srcId="{E2CA5F89-BB84-4E09-9070-6E3845DFA48A}" destId="{A1459D0A-6EAF-4C4B-AF3A-49CEB6D55470}" srcOrd="1" destOrd="0" presId="urn:microsoft.com/office/officeart/2005/8/layout/hProcess6"/>
    <dgm:cxn modelId="{40DA893F-710C-4986-A11E-7D8B187374AE}" type="presOf" srcId="{EA43B9AC-D1A2-4BE0-903D-DDD3E0E477FC}" destId="{0817C587-0121-4A76-B78B-4255F19D1EF9}" srcOrd="1" destOrd="0" presId="urn:microsoft.com/office/officeart/2005/8/layout/hProcess6"/>
    <dgm:cxn modelId="{8C451140-F597-402C-9AE2-BC6E514E37A2}" type="presOf" srcId="{018875E6-7D03-4093-AD7C-42F92C3D0368}" destId="{A5B9B1F4-6281-45D1-950F-699227C7307C}" srcOrd="1" destOrd="1" presId="urn:microsoft.com/office/officeart/2005/8/layout/hProcess6"/>
    <dgm:cxn modelId="{E1FD2243-DF74-493B-B5D9-F37616E7F35E}" type="presOf" srcId="{4D426B7B-511A-46FF-9A81-E31B64651050}" destId="{FF553D89-C4BD-4E16-9A19-2D8E62E12279}" srcOrd="1" destOrd="2" presId="urn:microsoft.com/office/officeart/2005/8/layout/hProcess6"/>
    <dgm:cxn modelId="{730C0244-6B6D-4130-9C7F-0F4398AB719C}" srcId="{B3ADFDD6-9783-472A-99D4-3FFB861C5098}" destId="{EB79E958-093C-47BA-B352-EBF935D7620E}" srcOrd="1" destOrd="0" parTransId="{6AFD1BE1-E86A-43FB-B285-727720373246}" sibTransId="{D94AE1D8-32E5-40C9-B681-4CDA9B018CC8}"/>
    <dgm:cxn modelId="{209A7D46-7D89-4FA6-B91E-981587C32393}" type="presOf" srcId="{E2CA5F89-BB84-4E09-9070-6E3845DFA48A}" destId="{798B6C53-7BF5-449C-BF44-A1370250D004}" srcOrd="0" destOrd="0" presId="urn:microsoft.com/office/officeart/2005/8/layout/hProcess6"/>
    <dgm:cxn modelId="{E586E149-8154-49EE-B664-54B5872711B0}" srcId="{1AA06E83-DFD7-49B7-997A-2BD80C483F50}" destId="{E2CA5F89-BB84-4E09-9070-6E3845DFA48A}" srcOrd="0" destOrd="0" parTransId="{9A4756BE-C21C-480C-8ED1-5A89147C7955}" sibTransId="{9743C7B7-909E-4DDB-B826-AF2D5B5FC4F4}"/>
    <dgm:cxn modelId="{31D4626B-AEC2-4642-8465-91D8BAC4C1F8}" type="presOf" srcId="{F8733852-A935-4364-B515-76AB3FB70604}" destId="{74ED24D3-0EAD-4D0E-8A96-34EDC1920193}" srcOrd="0" destOrd="0" presId="urn:microsoft.com/office/officeart/2005/8/layout/hProcess6"/>
    <dgm:cxn modelId="{ED25B07C-8C74-4E37-A746-1461689784F8}" srcId="{B3ADFDD6-9783-472A-99D4-3FFB861C5098}" destId="{EA43B9AC-D1A2-4BE0-903D-DDD3E0E477FC}" srcOrd="0" destOrd="0" parTransId="{CD931993-07B7-4EE2-BDA1-583672594B45}" sibTransId="{CE6AAD3B-FF55-4623-BB77-1132F1F4826C}"/>
    <dgm:cxn modelId="{6DAD0190-D3C7-4065-BA98-6ABAECDA49EF}" srcId="{B67DC16B-EF35-4D65-89C6-DC03ADBC20AA}" destId="{018875E6-7D03-4093-AD7C-42F92C3D0368}" srcOrd="1" destOrd="0" parTransId="{136B7231-7A03-44AF-9C06-48ACA61D1157}" sibTransId="{EA9D33F3-C6C9-4C45-B6A6-6FF5CE229B0E}"/>
    <dgm:cxn modelId="{6D41119B-5E27-4383-8CF3-EB69E8FF2C5E}" srcId="{F8733852-A935-4364-B515-76AB3FB70604}" destId="{1AA06E83-DFD7-49B7-997A-2BD80C483F50}" srcOrd="3" destOrd="0" parTransId="{F25774C4-290F-4F09-BFE3-7F42D0A1DBE7}" sibTransId="{A01FD9F6-9B3F-4901-B61A-D86A111827CB}"/>
    <dgm:cxn modelId="{C286DF9C-3510-4FB5-B33B-BCD34CF5B159}" srcId="{DBB1E9E2-54D0-492E-A5CD-D72765511CB3}" destId="{D8239432-C14E-468C-A126-B8F2197A7BAA}" srcOrd="0" destOrd="0" parTransId="{C9719356-6ADA-41F8-8A02-D8FC3A02D3DF}" sibTransId="{41EAD03F-F526-4215-88A8-DC1FFF7C4D2A}"/>
    <dgm:cxn modelId="{32085CA4-519C-474B-A00A-D2D6204ECA82}" srcId="{F8733852-A935-4364-B515-76AB3FB70604}" destId="{B67DC16B-EF35-4D65-89C6-DC03ADBC20AA}" srcOrd="0" destOrd="0" parTransId="{2DB329F6-C6C2-456E-B780-9144A33506F7}" sibTransId="{AFF74425-EAB4-4645-AEFC-DD41F6D0B65C}"/>
    <dgm:cxn modelId="{03E631A5-A2F5-4B22-8D5B-ABB83135C7F1}" type="presOf" srcId="{DBB1E9E2-54D0-492E-A5CD-D72765511CB3}" destId="{7D948F0A-893C-4E23-BF48-D4C4A60A2890}" srcOrd="0" destOrd="0" presId="urn:microsoft.com/office/officeart/2005/8/layout/hProcess6"/>
    <dgm:cxn modelId="{38FBE0A8-072D-457D-BDCE-E4C92060C65E}" type="presOf" srcId="{EB79E958-093C-47BA-B352-EBF935D7620E}" destId="{0817C587-0121-4A76-B78B-4255F19D1EF9}" srcOrd="1" destOrd="1" presId="urn:microsoft.com/office/officeart/2005/8/layout/hProcess6"/>
    <dgm:cxn modelId="{6FB4A8B2-6BEC-432D-8298-B04008C48082}" type="presOf" srcId="{EA43B9AC-D1A2-4BE0-903D-DDD3E0E477FC}" destId="{CEB4CE8B-890E-427B-A451-7B9BCB9F7C6E}" srcOrd="0" destOrd="0" presId="urn:microsoft.com/office/officeart/2005/8/layout/hProcess6"/>
    <dgm:cxn modelId="{A8EAC0C0-760E-4480-85C0-B646DBA42A4F}" type="presOf" srcId="{6D313CD5-F2B6-4140-AA41-F938728330AE}" destId="{08ABFF66-A22D-4580-83FB-89773644666F}" srcOrd="0" destOrd="0" presId="urn:microsoft.com/office/officeart/2005/8/layout/hProcess6"/>
    <dgm:cxn modelId="{A69CC7C6-99BC-47B8-9209-237AA565A652}" srcId="{F8733852-A935-4364-B515-76AB3FB70604}" destId="{B3ADFDD6-9783-472A-99D4-3FFB861C5098}" srcOrd="2" destOrd="0" parTransId="{1DD3243F-DDB0-429E-8C57-E02CAF5CE8F0}" sibTransId="{54787479-7BE4-4D58-9095-F1C8A266AE01}"/>
    <dgm:cxn modelId="{39A078D4-BAD7-46CE-B1FC-68F383915DE0}" type="presOf" srcId="{A47A30D1-9579-4C5C-AFEA-4F28A6CDD413}" destId="{FF553D89-C4BD-4E16-9A19-2D8E62E12279}" srcOrd="1" destOrd="1" presId="urn:microsoft.com/office/officeart/2005/8/layout/hProcess6"/>
    <dgm:cxn modelId="{5AC7AFD8-D1DC-4BCF-87F0-D7D4F7C3DABA}" srcId="{B67DC16B-EF35-4D65-89C6-DC03ADBC20AA}" destId="{6D313CD5-F2B6-4140-AA41-F938728330AE}" srcOrd="0" destOrd="0" parTransId="{9EEF2A96-FE55-404E-8278-D04EFCA42BAE}" sibTransId="{2064447E-AE3D-48E3-8A20-D45347F1BA08}"/>
    <dgm:cxn modelId="{0DB7A3DB-0ED2-434C-9CB6-241E44D20CBF}" type="presOf" srcId="{D8239432-C14E-468C-A126-B8F2197A7BAA}" destId="{FF553D89-C4BD-4E16-9A19-2D8E62E12279}" srcOrd="1" destOrd="0" presId="urn:microsoft.com/office/officeart/2005/8/layout/hProcess6"/>
    <dgm:cxn modelId="{ADD6FADE-78B0-4EA2-B208-28EA08AC2B1F}" type="presOf" srcId="{4D426B7B-511A-46FF-9A81-E31B64651050}" destId="{D0E89D03-5614-47D9-8071-198866EBBC1E}" srcOrd="0" destOrd="2" presId="urn:microsoft.com/office/officeart/2005/8/layout/hProcess6"/>
    <dgm:cxn modelId="{A52024EF-0FAE-49B5-A426-0C4076EF1A01}" type="presOf" srcId="{D8239432-C14E-468C-A126-B8F2197A7BAA}" destId="{D0E89D03-5614-47D9-8071-198866EBBC1E}" srcOrd="0" destOrd="0" presId="urn:microsoft.com/office/officeart/2005/8/layout/hProcess6"/>
    <dgm:cxn modelId="{278C05FC-CEA7-4424-9FCD-5D52C00B7C11}" srcId="{F8733852-A935-4364-B515-76AB3FB70604}" destId="{DBB1E9E2-54D0-492E-A5CD-D72765511CB3}" srcOrd="1" destOrd="0" parTransId="{3519FF79-BF50-4A49-926A-FBFB33BA265F}" sibTransId="{349974AD-6143-4D75-A2C3-36BF6BBD8F19}"/>
    <dgm:cxn modelId="{3AFFB9FC-F239-434D-87CE-6700D7F1F7F4}" type="presOf" srcId="{B67DC16B-EF35-4D65-89C6-DC03ADBC20AA}" destId="{54143F90-5DA0-438C-B1B6-69DEBDEDD35D}" srcOrd="0" destOrd="0" presId="urn:microsoft.com/office/officeart/2005/8/layout/hProcess6"/>
    <dgm:cxn modelId="{BA5A9567-05EF-478C-9A4B-611B91F02581}" type="presParOf" srcId="{74ED24D3-0EAD-4D0E-8A96-34EDC1920193}" destId="{DFC87502-035E-4C39-975A-A4017037E9D4}" srcOrd="0" destOrd="0" presId="urn:microsoft.com/office/officeart/2005/8/layout/hProcess6"/>
    <dgm:cxn modelId="{00B7D64D-F600-4958-A78C-A1C7A92F8183}" type="presParOf" srcId="{DFC87502-035E-4C39-975A-A4017037E9D4}" destId="{EDB24980-89EB-40F5-B10C-E2665E794E4F}" srcOrd="0" destOrd="0" presId="urn:microsoft.com/office/officeart/2005/8/layout/hProcess6"/>
    <dgm:cxn modelId="{1908D5E3-002B-41F4-94F2-85709C61433C}" type="presParOf" srcId="{DFC87502-035E-4C39-975A-A4017037E9D4}" destId="{08ABFF66-A22D-4580-83FB-89773644666F}" srcOrd="1" destOrd="0" presId="urn:microsoft.com/office/officeart/2005/8/layout/hProcess6"/>
    <dgm:cxn modelId="{55DEC23E-8F58-4FF7-AFD1-7727BF9C29AB}" type="presParOf" srcId="{DFC87502-035E-4C39-975A-A4017037E9D4}" destId="{A5B9B1F4-6281-45D1-950F-699227C7307C}" srcOrd="2" destOrd="0" presId="urn:microsoft.com/office/officeart/2005/8/layout/hProcess6"/>
    <dgm:cxn modelId="{B276A7BE-9E23-4C7A-8D66-27C88FEC1AF1}" type="presParOf" srcId="{DFC87502-035E-4C39-975A-A4017037E9D4}" destId="{54143F90-5DA0-438C-B1B6-69DEBDEDD35D}" srcOrd="3" destOrd="0" presId="urn:microsoft.com/office/officeart/2005/8/layout/hProcess6"/>
    <dgm:cxn modelId="{AE6CCBBF-A009-4B32-9941-A8DDDAB92C38}" type="presParOf" srcId="{74ED24D3-0EAD-4D0E-8A96-34EDC1920193}" destId="{3D01D009-31BF-49C6-AB89-BBE6EE8E90C3}" srcOrd="1" destOrd="0" presId="urn:microsoft.com/office/officeart/2005/8/layout/hProcess6"/>
    <dgm:cxn modelId="{866025B8-C3DA-4B0E-863E-149D5F11B447}" type="presParOf" srcId="{74ED24D3-0EAD-4D0E-8A96-34EDC1920193}" destId="{649901FE-7943-4B97-A4AC-37C99A0EBB00}" srcOrd="2" destOrd="0" presId="urn:microsoft.com/office/officeart/2005/8/layout/hProcess6"/>
    <dgm:cxn modelId="{94D89FF5-5D6E-48B4-99DB-86D75D0979E2}" type="presParOf" srcId="{649901FE-7943-4B97-A4AC-37C99A0EBB00}" destId="{DF1EA297-1F7A-4599-8ADB-7BEA5D249F8B}" srcOrd="0" destOrd="0" presId="urn:microsoft.com/office/officeart/2005/8/layout/hProcess6"/>
    <dgm:cxn modelId="{51E3C842-DF46-4E4E-9768-1CA584CB71D7}" type="presParOf" srcId="{649901FE-7943-4B97-A4AC-37C99A0EBB00}" destId="{D0E89D03-5614-47D9-8071-198866EBBC1E}" srcOrd="1" destOrd="0" presId="urn:microsoft.com/office/officeart/2005/8/layout/hProcess6"/>
    <dgm:cxn modelId="{D2BE4940-9122-4FDC-BE10-5D88250D2A80}" type="presParOf" srcId="{649901FE-7943-4B97-A4AC-37C99A0EBB00}" destId="{FF553D89-C4BD-4E16-9A19-2D8E62E12279}" srcOrd="2" destOrd="0" presId="urn:microsoft.com/office/officeart/2005/8/layout/hProcess6"/>
    <dgm:cxn modelId="{A6EA484E-9F79-4BC3-8FAF-88C60C23B3EE}" type="presParOf" srcId="{649901FE-7943-4B97-A4AC-37C99A0EBB00}" destId="{7D948F0A-893C-4E23-BF48-D4C4A60A2890}" srcOrd="3" destOrd="0" presId="urn:microsoft.com/office/officeart/2005/8/layout/hProcess6"/>
    <dgm:cxn modelId="{80448301-6315-4D15-B5DA-D25C61F5C244}" type="presParOf" srcId="{74ED24D3-0EAD-4D0E-8A96-34EDC1920193}" destId="{BE909C13-F125-4090-B831-68F4DD892768}" srcOrd="3" destOrd="0" presId="urn:microsoft.com/office/officeart/2005/8/layout/hProcess6"/>
    <dgm:cxn modelId="{BA5560C0-222C-4E95-906E-12078BBC1101}" type="presParOf" srcId="{74ED24D3-0EAD-4D0E-8A96-34EDC1920193}" destId="{6305DE75-8A3C-4C76-A4CB-FA76FCF3ED3E}" srcOrd="4" destOrd="0" presId="urn:microsoft.com/office/officeart/2005/8/layout/hProcess6"/>
    <dgm:cxn modelId="{3914DF31-C7E2-4CB1-B0BD-C55C86752A9B}" type="presParOf" srcId="{6305DE75-8A3C-4C76-A4CB-FA76FCF3ED3E}" destId="{1B092AD9-EEDF-4A68-BE49-FE41A9B9ECB1}" srcOrd="0" destOrd="0" presId="urn:microsoft.com/office/officeart/2005/8/layout/hProcess6"/>
    <dgm:cxn modelId="{E3643560-0CC2-438F-8B49-61995EFE543D}" type="presParOf" srcId="{6305DE75-8A3C-4C76-A4CB-FA76FCF3ED3E}" destId="{CEB4CE8B-890E-427B-A451-7B9BCB9F7C6E}" srcOrd="1" destOrd="0" presId="urn:microsoft.com/office/officeart/2005/8/layout/hProcess6"/>
    <dgm:cxn modelId="{F6C0B1F4-64D0-41B6-BC19-A3ABE556349A}" type="presParOf" srcId="{6305DE75-8A3C-4C76-A4CB-FA76FCF3ED3E}" destId="{0817C587-0121-4A76-B78B-4255F19D1EF9}" srcOrd="2" destOrd="0" presId="urn:microsoft.com/office/officeart/2005/8/layout/hProcess6"/>
    <dgm:cxn modelId="{BEF166DE-0B98-46CF-85C0-E53BDC936AB5}" type="presParOf" srcId="{6305DE75-8A3C-4C76-A4CB-FA76FCF3ED3E}" destId="{A7A76AFB-269C-47CE-A470-912D0CD58FF4}" srcOrd="3" destOrd="0" presId="urn:microsoft.com/office/officeart/2005/8/layout/hProcess6"/>
    <dgm:cxn modelId="{3A5262EC-4847-4941-A3E0-F31DA3C06FD5}" type="presParOf" srcId="{74ED24D3-0EAD-4D0E-8A96-34EDC1920193}" destId="{B3556C5A-1B4C-4AFD-99DD-CB2B3D6FC45C}" srcOrd="5" destOrd="0" presId="urn:microsoft.com/office/officeart/2005/8/layout/hProcess6"/>
    <dgm:cxn modelId="{00A3AC99-C7E8-40C5-9793-CB171951EDB9}" type="presParOf" srcId="{74ED24D3-0EAD-4D0E-8A96-34EDC1920193}" destId="{DD6F2E25-DD26-4570-ADF1-2C33206CB798}" srcOrd="6" destOrd="0" presId="urn:microsoft.com/office/officeart/2005/8/layout/hProcess6"/>
    <dgm:cxn modelId="{7B2B82B0-9BB8-400E-A406-083650D81066}" type="presParOf" srcId="{DD6F2E25-DD26-4570-ADF1-2C33206CB798}" destId="{E8EC0991-C00D-44F9-A8AF-96D50605C9BB}" srcOrd="0" destOrd="0" presId="urn:microsoft.com/office/officeart/2005/8/layout/hProcess6"/>
    <dgm:cxn modelId="{EF022049-862B-4699-A72A-A3F96FB2900C}" type="presParOf" srcId="{DD6F2E25-DD26-4570-ADF1-2C33206CB798}" destId="{798B6C53-7BF5-449C-BF44-A1370250D004}" srcOrd="1" destOrd="0" presId="urn:microsoft.com/office/officeart/2005/8/layout/hProcess6"/>
    <dgm:cxn modelId="{055C4712-3A59-413E-ADF8-D0E236818D66}" type="presParOf" srcId="{DD6F2E25-DD26-4570-ADF1-2C33206CB798}" destId="{A1459D0A-6EAF-4C4B-AF3A-49CEB6D55470}" srcOrd="2" destOrd="0" presId="urn:microsoft.com/office/officeart/2005/8/layout/hProcess6"/>
    <dgm:cxn modelId="{829A5D12-BC0D-4F9F-9B47-BEBFCDA83BDA}" type="presParOf" srcId="{DD6F2E25-DD26-4570-ADF1-2C33206CB798}" destId="{32D9BD3E-FDD3-4B65-A03A-93C08398750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4B2A4B-CEFE-4836-8E18-EAE7B64C65E1}">
      <dsp:nvSpPr>
        <dsp:cNvPr id="0" name=""/>
        <dsp:cNvSpPr/>
      </dsp:nvSpPr>
      <dsp:spPr>
        <a:xfrm>
          <a:off x="5215" y="89553"/>
          <a:ext cx="1559000" cy="1450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latin typeface="PT Serif" panose="020B0604020202020204" charset="0"/>
            </a:rPr>
            <a:t>Hacer una simulación del modelo </a:t>
          </a:r>
          <a:r>
            <a:rPr lang="es-ES" sz="1200" b="1" kern="1200" dirty="0">
              <a:solidFill>
                <a:srgbClr val="FFC000"/>
              </a:solidFill>
              <a:latin typeface="PT Serif" panose="020B0604020202020204" charset="0"/>
            </a:rPr>
            <a:t>microscópico</a:t>
          </a:r>
          <a:r>
            <a:rPr lang="es-ES" sz="1200" kern="1200" dirty="0">
              <a:latin typeface="PT Serif" panose="020B0604020202020204" charset="0"/>
            </a:rPr>
            <a:t> con parámetros conocidos</a:t>
          </a:r>
          <a:endParaRPr lang="es-ES" sz="1200" kern="1200" dirty="0"/>
        </a:p>
      </dsp:txBody>
      <dsp:txXfrm>
        <a:off x="47702" y="132040"/>
        <a:ext cx="1474026" cy="1365627"/>
      </dsp:txXfrm>
    </dsp:sp>
    <dsp:sp modelId="{FA880492-BD12-4263-8C6C-877EFEC88F71}">
      <dsp:nvSpPr>
        <dsp:cNvPr id="0" name=""/>
        <dsp:cNvSpPr/>
      </dsp:nvSpPr>
      <dsp:spPr>
        <a:xfrm>
          <a:off x="1720116" y="621537"/>
          <a:ext cx="330508" cy="3866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1720116" y="698863"/>
        <a:ext cx="231356" cy="231980"/>
      </dsp:txXfrm>
    </dsp:sp>
    <dsp:sp modelId="{A2B6CEF4-8DBD-47B3-861F-A22B35A39561}">
      <dsp:nvSpPr>
        <dsp:cNvPr id="0" name=""/>
        <dsp:cNvSpPr/>
      </dsp:nvSpPr>
      <dsp:spPr>
        <a:xfrm>
          <a:off x="2187817" y="89553"/>
          <a:ext cx="1559000" cy="1450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latin typeface="PT Serif" panose="020B0604020202020204" charset="0"/>
            </a:rPr>
            <a:t>Extraer información sobre la simulación</a:t>
          </a:r>
          <a:endParaRPr lang="es-ES" sz="1200" kern="1200" dirty="0"/>
        </a:p>
      </dsp:txBody>
      <dsp:txXfrm>
        <a:off x="2230304" y="132040"/>
        <a:ext cx="1474026" cy="1365627"/>
      </dsp:txXfrm>
    </dsp:sp>
    <dsp:sp modelId="{F35FE806-2805-4067-ACC8-BAF90F155B11}">
      <dsp:nvSpPr>
        <dsp:cNvPr id="0" name=""/>
        <dsp:cNvSpPr/>
      </dsp:nvSpPr>
      <dsp:spPr>
        <a:xfrm>
          <a:off x="3902717" y="621537"/>
          <a:ext cx="330508" cy="3866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3902717" y="698863"/>
        <a:ext cx="231356" cy="231980"/>
      </dsp:txXfrm>
    </dsp:sp>
    <dsp:sp modelId="{5056EF80-9E00-4501-BDAC-B96A2786F8B6}">
      <dsp:nvSpPr>
        <dsp:cNvPr id="0" name=""/>
        <dsp:cNvSpPr/>
      </dsp:nvSpPr>
      <dsp:spPr>
        <a:xfrm>
          <a:off x="4370418" y="89553"/>
          <a:ext cx="1559000" cy="1450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latin typeface="PT Serif" panose="020B0604020202020204" charset="0"/>
            </a:rPr>
            <a:t>Predecir los valores de los </a:t>
          </a:r>
          <a:r>
            <a:rPr lang="es-ES" sz="1200" b="1" kern="1200" dirty="0">
              <a:solidFill>
                <a:srgbClr val="FFC000"/>
              </a:solidFill>
              <a:latin typeface="PT Serif" panose="020B0604020202020204" charset="0"/>
            </a:rPr>
            <a:t>parámetros del modelo macroscópico </a:t>
          </a:r>
          <a:r>
            <a:rPr lang="es-ES" sz="1200" kern="1200" dirty="0">
              <a:latin typeface="PT Serif" panose="020B0604020202020204" charset="0"/>
            </a:rPr>
            <a:t>necesarios para obtener una respuesta análoga</a:t>
          </a:r>
          <a:endParaRPr lang="es-ES" sz="1200" kern="1200" dirty="0"/>
        </a:p>
      </dsp:txBody>
      <dsp:txXfrm>
        <a:off x="4412905" y="132040"/>
        <a:ext cx="1474026" cy="1365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ABFF66-A22D-4580-83FB-89773644666F}">
      <dsp:nvSpPr>
        <dsp:cNvPr id="0" name=""/>
        <dsp:cNvSpPr/>
      </dsp:nvSpPr>
      <dsp:spPr>
        <a:xfrm>
          <a:off x="375035" y="342565"/>
          <a:ext cx="1484709" cy="129782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kern="1200" dirty="0"/>
            <a:t>Entradas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kern="1200" dirty="0"/>
            <a:t>Salidas</a:t>
          </a:r>
        </a:p>
      </dsp:txBody>
      <dsp:txXfrm>
        <a:off x="746213" y="537238"/>
        <a:ext cx="723796" cy="908476"/>
      </dsp:txXfrm>
    </dsp:sp>
    <dsp:sp modelId="{54143F90-5DA0-438C-B1B6-69DEBDEDD35D}">
      <dsp:nvSpPr>
        <dsp:cNvPr id="0" name=""/>
        <dsp:cNvSpPr/>
      </dsp:nvSpPr>
      <dsp:spPr>
        <a:xfrm>
          <a:off x="3858" y="620299"/>
          <a:ext cx="742354" cy="742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Estructura</a:t>
          </a:r>
        </a:p>
      </dsp:txBody>
      <dsp:txXfrm>
        <a:off x="112573" y="729014"/>
        <a:ext cx="524924" cy="524924"/>
      </dsp:txXfrm>
    </dsp:sp>
    <dsp:sp modelId="{D0E89D03-5614-47D9-8071-198866EBBC1E}">
      <dsp:nvSpPr>
        <dsp:cNvPr id="0" name=""/>
        <dsp:cNvSpPr/>
      </dsp:nvSpPr>
      <dsp:spPr>
        <a:xfrm>
          <a:off x="2323716" y="342565"/>
          <a:ext cx="1484709" cy="129782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kern="1200" dirty="0"/>
            <a:t>70% </a:t>
          </a:r>
          <a:r>
            <a:rPr lang="es-ES" sz="800" kern="1200" dirty="0" err="1"/>
            <a:t>trainig</a:t>
          </a:r>
          <a:endParaRPr lang="es-E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kern="1200" dirty="0"/>
            <a:t>30% test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kern="1200" dirty="0"/>
            <a:t>1587 casos de intolerancia</a:t>
          </a:r>
        </a:p>
      </dsp:txBody>
      <dsp:txXfrm>
        <a:off x="2694894" y="537238"/>
        <a:ext cx="723796" cy="908476"/>
      </dsp:txXfrm>
    </dsp:sp>
    <dsp:sp modelId="{7D948F0A-893C-4E23-BF48-D4C4A60A2890}">
      <dsp:nvSpPr>
        <dsp:cNvPr id="0" name=""/>
        <dsp:cNvSpPr/>
      </dsp:nvSpPr>
      <dsp:spPr>
        <a:xfrm>
          <a:off x="1952539" y="620299"/>
          <a:ext cx="742354" cy="742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Datos</a:t>
          </a:r>
        </a:p>
      </dsp:txBody>
      <dsp:txXfrm>
        <a:off x="2061254" y="729014"/>
        <a:ext cx="524924" cy="524924"/>
      </dsp:txXfrm>
    </dsp:sp>
    <dsp:sp modelId="{CEB4CE8B-890E-427B-A451-7B9BCB9F7C6E}">
      <dsp:nvSpPr>
        <dsp:cNvPr id="0" name=""/>
        <dsp:cNvSpPr/>
      </dsp:nvSpPr>
      <dsp:spPr>
        <a:xfrm>
          <a:off x="4272398" y="342565"/>
          <a:ext cx="1484709" cy="129782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kern="1200" dirty="0"/>
            <a:t>Ajuste de parámetros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kern="1200" dirty="0" err="1"/>
            <a:t>Loss</a:t>
          </a:r>
          <a:r>
            <a:rPr lang="es-ES" sz="800" kern="1200" dirty="0"/>
            <a:t> y </a:t>
          </a:r>
          <a:r>
            <a:rPr lang="es-ES" sz="800" kern="1200" dirty="0" err="1"/>
            <a:t>accuracy</a:t>
          </a:r>
          <a:endParaRPr lang="es-ES" sz="800" kern="1200" dirty="0"/>
        </a:p>
      </dsp:txBody>
      <dsp:txXfrm>
        <a:off x="4643575" y="537238"/>
        <a:ext cx="723796" cy="908476"/>
      </dsp:txXfrm>
    </dsp:sp>
    <dsp:sp modelId="{A7A76AFB-269C-47CE-A470-912D0CD58FF4}">
      <dsp:nvSpPr>
        <dsp:cNvPr id="0" name=""/>
        <dsp:cNvSpPr/>
      </dsp:nvSpPr>
      <dsp:spPr>
        <a:xfrm>
          <a:off x="3901220" y="620299"/>
          <a:ext cx="742354" cy="742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Evaluación</a:t>
          </a:r>
        </a:p>
      </dsp:txBody>
      <dsp:txXfrm>
        <a:off x="4009935" y="729014"/>
        <a:ext cx="524924" cy="524924"/>
      </dsp:txXfrm>
    </dsp:sp>
    <dsp:sp modelId="{798B6C53-7BF5-449C-BF44-A1370250D004}">
      <dsp:nvSpPr>
        <dsp:cNvPr id="0" name=""/>
        <dsp:cNvSpPr/>
      </dsp:nvSpPr>
      <dsp:spPr>
        <a:xfrm>
          <a:off x="6221079" y="342565"/>
          <a:ext cx="1484709" cy="129782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Comprobación de los resultados</a:t>
          </a:r>
        </a:p>
      </dsp:txBody>
      <dsp:txXfrm>
        <a:off x="6592256" y="537238"/>
        <a:ext cx="723796" cy="908476"/>
      </dsp:txXfrm>
    </dsp:sp>
    <dsp:sp modelId="{32D9BD3E-FDD3-4B65-A03A-93C083987507}">
      <dsp:nvSpPr>
        <dsp:cNvPr id="0" name=""/>
        <dsp:cNvSpPr/>
      </dsp:nvSpPr>
      <dsp:spPr>
        <a:xfrm>
          <a:off x="5849901" y="620299"/>
          <a:ext cx="742354" cy="742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Ejecución con datos nuevos</a:t>
          </a:r>
        </a:p>
      </dsp:txBody>
      <dsp:txXfrm>
        <a:off x="5958616" y="729014"/>
        <a:ext cx="524924" cy="524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582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928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538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6417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219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93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448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8711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093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968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725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729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970212" y="1200150"/>
            <a:ext cx="34965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677288" y="1200150"/>
            <a:ext cx="34965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73859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2"/>
          </p:nvPr>
        </p:nvSpPr>
        <p:spPr>
          <a:xfrm>
            <a:off x="333645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3"/>
          </p:nvPr>
        </p:nvSpPr>
        <p:spPr>
          <a:xfrm>
            <a:off x="593431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researchgate.net/figure/Cells-of-the-innate-and-adaptive-immune-systems-The-innate-immune-system-provides-an_fig1_27759937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grassrootshealth.net/blog/scientists-call-daction-today-immune-cells-rely-vitamin-d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1768800" y="1407458"/>
            <a:ext cx="5606400" cy="16365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dirty="0"/>
              <a:t>Modelización y análisis de la respuesta inmune ante</a:t>
            </a:r>
            <a:br>
              <a:rPr lang="es-ES" dirty="0"/>
            </a:br>
            <a:r>
              <a:rPr lang="es-ES" dirty="0"/>
              <a:t>infecciones agudas</a:t>
            </a:r>
            <a:endParaRPr dirty="0"/>
          </a:p>
        </p:txBody>
      </p:sp>
      <p:sp>
        <p:nvSpPr>
          <p:cNvPr id="3" name="Google Shape;51;p12">
            <a:extLst>
              <a:ext uri="{FF2B5EF4-FFF2-40B4-BE49-F238E27FC236}">
                <a16:creationId xmlns:a16="http://schemas.microsoft.com/office/drawing/2014/main" id="{AAE7891D-65C4-4189-AF19-473620704CEB}"/>
              </a:ext>
            </a:extLst>
          </p:cNvPr>
          <p:cNvSpPr txBox="1">
            <a:spLocks/>
          </p:cNvSpPr>
          <p:nvPr/>
        </p:nvSpPr>
        <p:spPr>
          <a:xfrm>
            <a:off x="1768800" y="3594846"/>
            <a:ext cx="5606400" cy="768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2400" dirty="0"/>
              <a:t>Modelling and analysis of the immune response to acute </a:t>
            </a:r>
            <a:r>
              <a:rPr lang="es-ES" sz="2400" dirty="0" err="1"/>
              <a:t>infections</a:t>
            </a:r>
            <a:endParaRPr lang="es-ES" sz="2400" dirty="0"/>
          </a:p>
        </p:txBody>
      </p:sp>
      <p:sp>
        <p:nvSpPr>
          <p:cNvPr id="4" name="Google Shape;51;p12">
            <a:extLst>
              <a:ext uri="{FF2B5EF4-FFF2-40B4-BE49-F238E27FC236}">
                <a16:creationId xmlns:a16="http://schemas.microsoft.com/office/drawing/2014/main" id="{52684952-B2B8-4697-B363-FED302540BBC}"/>
              </a:ext>
            </a:extLst>
          </p:cNvPr>
          <p:cNvSpPr txBox="1">
            <a:spLocks/>
          </p:cNvSpPr>
          <p:nvPr/>
        </p:nvSpPr>
        <p:spPr>
          <a:xfrm>
            <a:off x="6600776" y="4379260"/>
            <a:ext cx="2543224" cy="340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1400" dirty="0"/>
              <a:t>Belén Serrano Antón</a:t>
            </a:r>
            <a:endParaRPr lang="es-E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618565"/>
            <a:ext cx="5904600" cy="21245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lvl="0"/>
            <a:r>
              <a:rPr lang="es-ES" dirty="0"/>
              <a:t>Simulaciones del modelo microscópico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467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/>
              <a:t>Simplificación e implementación del modelo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2393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BB85E7D-6163-4E5F-8616-D4FC3674376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/>
                  <a:t>Simplificación del modelo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BB85E7D-6163-4E5F-8616-D4FC367437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36E1B1A2-448C-4DB2-A448-9044BC9B6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395" y="934895"/>
            <a:ext cx="2386134" cy="2162109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622CA1-C3CB-4286-85B7-7EDE76F58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212" y="3320493"/>
            <a:ext cx="3496500" cy="762600"/>
          </a:xfrm>
        </p:spPr>
        <p:txBody>
          <a:bodyPr/>
          <a:lstStyle/>
          <a:p>
            <a:pPr marL="114300" indent="0">
              <a:buNone/>
            </a:pPr>
            <a:r>
              <a:rPr lang="es-ES" sz="1400" dirty="0"/>
              <a:t>Dinámica de población para las células T efectoras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texto 3">
                <a:extLst>
                  <a:ext uri="{FF2B5EF4-FFF2-40B4-BE49-F238E27FC236}">
                    <a16:creationId xmlns:a16="http://schemas.microsoft.com/office/drawing/2014/main" id="{A70C6FAD-0A64-45BF-9646-14BC8502CFB6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677288" y="3320492"/>
                <a:ext cx="3496500" cy="762601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s-ES" sz="1400" dirty="0"/>
                  <a:t>Dinámica de población para las células T de memoria </a:t>
                </a:r>
                <a14:m>
                  <m:oMath xmlns:m="http://schemas.openxmlformats.org/officeDocument/2006/math"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endParaRPr lang="es-ES" sz="1400" dirty="0"/>
              </a:p>
              <a:p>
                <a:pPr marL="114300" indent="0">
                  <a:buNone/>
                </a:pPr>
                <a:endParaRPr lang="es-ES" sz="1400" dirty="0"/>
              </a:p>
              <a:p>
                <a:pPr marL="114300" indent="0"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4" name="Marcador de texto 3">
                <a:extLst>
                  <a:ext uri="{FF2B5EF4-FFF2-40B4-BE49-F238E27FC236}">
                    <a16:creationId xmlns:a16="http://schemas.microsoft.com/office/drawing/2014/main" id="{A70C6FAD-0A64-45BF-9646-14BC8502C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677288" y="3320492"/>
                <a:ext cx="3496500" cy="762601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0340FB9-C86B-4791-A759-7D5D16C4F2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9107FA2-3F44-41B7-800E-4A2117F92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2473" y="1374344"/>
            <a:ext cx="2386134" cy="12832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D19F6E3-FEE7-482B-918C-8BB7542AB126}"/>
                  </a:ext>
                </a:extLst>
              </p:cNvPr>
              <p:cNvSpPr txBox="1"/>
              <p:nvPr/>
            </p:nvSpPr>
            <p:spPr>
              <a:xfrm>
                <a:off x="971092" y="4154973"/>
                <a:ext cx="2400254" cy="461665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</a:t>
                </a:r>
                <a:r>
                  <a:rPr lang="es-ES" sz="1200" dirty="0">
                    <a:latin typeface="PT Serif" panose="020B0604020202020204" charset="0"/>
                    <a:sym typeface="Wingdings" panose="05000000000000000000" pitchFamily="2" charset="2"/>
                  </a:rPr>
                  <a:t> receptores de proliferación</a:t>
                </a:r>
              </a:p>
              <a:p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</a:t>
                </a:r>
                <a:r>
                  <a:rPr lang="es-ES" sz="1200" dirty="0">
                    <a:latin typeface="PT Serif" panose="020B0604020202020204" charset="0"/>
                    <a:sym typeface="Wingdings" panose="05000000000000000000" pitchFamily="2" charset="2"/>
                  </a:rPr>
                  <a:t> receptores de muerte</a:t>
                </a:r>
                <a:endParaRPr lang="es-ES" sz="1200" dirty="0"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D19F6E3-FEE7-482B-918C-8BB7542AB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092" y="4154973"/>
                <a:ext cx="2400254" cy="461665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ipse 9">
            <a:extLst>
              <a:ext uri="{FF2B5EF4-FFF2-40B4-BE49-F238E27FC236}">
                <a16:creationId xmlns:a16="http://schemas.microsoft.com/office/drawing/2014/main" id="{49EA6B82-96A1-4FD6-AFDF-E9891FF64193}"/>
              </a:ext>
            </a:extLst>
          </p:cNvPr>
          <p:cNvSpPr/>
          <p:nvPr/>
        </p:nvSpPr>
        <p:spPr>
          <a:xfrm>
            <a:off x="1691450" y="1436412"/>
            <a:ext cx="261083" cy="261083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11490D8-8DA6-471F-AA18-DAC995442645}"/>
              </a:ext>
            </a:extLst>
          </p:cNvPr>
          <p:cNvSpPr/>
          <p:nvPr/>
        </p:nvSpPr>
        <p:spPr>
          <a:xfrm>
            <a:off x="1691450" y="1678698"/>
            <a:ext cx="261083" cy="261083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313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EFCB3-19BC-4FF7-9C1A-C5D961CCC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 y pseudocódigo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633134-CE9F-4049-A3B0-71B5C46E97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12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14A773-5CB5-4B0D-B995-0275906A2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146" y="932081"/>
            <a:ext cx="5037707" cy="3656583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26BAF7CB-020E-4F60-8A7D-F0B1D98309A4}"/>
              </a:ext>
            </a:extLst>
          </p:cNvPr>
          <p:cNvSpPr/>
          <p:nvPr/>
        </p:nvSpPr>
        <p:spPr>
          <a:xfrm>
            <a:off x="2193223" y="1321738"/>
            <a:ext cx="573113" cy="19329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DDC27B6-2472-415E-9C69-F4FA4E4BAB2C}"/>
              </a:ext>
            </a:extLst>
          </p:cNvPr>
          <p:cNvSpPr/>
          <p:nvPr/>
        </p:nvSpPr>
        <p:spPr>
          <a:xfrm>
            <a:off x="2906413" y="1501384"/>
            <a:ext cx="573113" cy="19329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FC75FE0-B5ED-4E62-9DEA-45608EF0D5F9}"/>
              </a:ext>
            </a:extLst>
          </p:cNvPr>
          <p:cNvSpPr/>
          <p:nvPr/>
        </p:nvSpPr>
        <p:spPr>
          <a:xfrm>
            <a:off x="2463070" y="1639218"/>
            <a:ext cx="1364859" cy="19329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35394C8-734A-45B1-AC26-379C2BEC1378}"/>
              </a:ext>
            </a:extLst>
          </p:cNvPr>
          <p:cNvSpPr/>
          <p:nvPr/>
        </p:nvSpPr>
        <p:spPr>
          <a:xfrm>
            <a:off x="2797096" y="2136345"/>
            <a:ext cx="1030833" cy="152112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1FF713C-2843-4ED3-86C3-53D9AF6042A0}"/>
              </a:ext>
            </a:extLst>
          </p:cNvPr>
          <p:cNvSpPr/>
          <p:nvPr/>
        </p:nvSpPr>
        <p:spPr>
          <a:xfrm>
            <a:off x="3048107" y="3413148"/>
            <a:ext cx="1030833" cy="152112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1FC7B496-8061-4E72-A850-F6AC366E452A}"/>
              </a:ext>
            </a:extLst>
          </p:cNvPr>
          <p:cNvSpPr/>
          <p:nvPr/>
        </p:nvSpPr>
        <p:spPr>
          <a:xfrm>
            <a:off x="3012386" y="2451781"/>
            <a:ext cx="361166" cy="140506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F1C8215-CEAA-459D-8E35-62FC8EADDD11}"/>
              </a:ext>
            </a:extLst>
          </p:cNvPr>
          <p:cNvSpPr/>
          <p:nvPr/>
        </p:nvSpPr>
        <p:spPr>
          <a:xfrm>
            <a:off x="3298943" y="2765668"/>
            <a:ext cx="361166" cy="140506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33DF44DF-B669-422A-9246-F15ECDDBBA27}"/>
              </a:ext>
            </a:extLst>
          </p:cNvPr>
          <p:cNvSpPr/>
          <p:nvPr/>
        </p:nvSpPr>
        <p:spPr>
          <a:xfrm>
            <a:off x="3012386" y="3716304"/>
            <a:ext cx="361166" cy="140506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384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3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46016-B8FA-4902-9414-A5966CBD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55" y="338306"/>
            <a:ext cx="8366100" cy="668701"/>
          </a:xfrm>
        </p:spPr>
        <p:txBody>
          <a:bodyPr/>
          <a:lstStyle/>
          <a:p>
            <a:r>
              <a:rPr lang="es-ES" dirty="0"/>
              <a:t>Simulaciones del modelo microscópico (1)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6AF69A-6B44-4A9C-B5A0-496185D57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212" y="3750805"/>
            <a:ext cx="3496500" cy="762600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1400" dirty="0"/>
              <a:t>Caso de intolerancia al patógeno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0B6326-991E-43DE-A6D4-6EEEDEFB207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77288" y="3750805"/>
            <a:ext cx="3496500" cy="762600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1400" dirty="0"/>
              <a:t>Caso de tolerancia al patógeno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C66075A-87D0-4E53-A383-6990130120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13</a:t>
            </a:fld>
            <a:endParaRPr lang="es-ES"/>
          </a:p>
        </p:txBody>
      </p: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A4F116F9-1777-4514-B47C-0F4689DCB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151" y="1100906"/>
            <a:ext cx="3408000" cy="2556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D13C3E9-708F-413E-B76A-1117A8BFF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849" y="1100906"/>
            <a:ext cx="3409225" cy="255691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7C2B145-5DAB-4DC5-8C24-FDD1DCFDA7B4}"/>
              </a:ext>
            </a:extLst>
          </p:cNvPr>
          <p:cNvSpPr txBox="1"/>
          <p:nvPr/>
        </p:nvSpPr>
        <p:spPr>
          <a:xfrm rot="16992691">
            <a:off x="1299098" y="2079812"/>
            <a:ext cx="1299883" cy="26161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es-ES" sz="1100" dirty="0">
                <a:latin typeface="PT Serif" panose="020B0604020202020204" charset="0"/>
              </a:rPr>
              <a:t>Expansión clonal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6BFD05F-B3B4-41DD-8878-010775A103C1}"/>
              </a:ext>
            </a:extLst>
          </p:cNvPr>
          <p:cNvSpPr txBox="1"/>
          <p:nvPr/>
        </p:nvSpPr>
        <p:spPr>
          <a:xfrm rot="4777278">
            <a:off x="1930712" y="2156017"/>
            <a:ext cx="1440936" cy="26161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es-ES" sz="1100" dirty="0">
                <a:latin typeface="PT Serif" panose="020B0604020202020204" charset="0"/>
              </a:rPr>
              <a:t>Contracción clonal</a:t>
            </a:r>
          </a:p>
        </p:txBody>
      </p:sp>
    </p:spTree>
    <p:extLst>
      <p:ext uri="{BB962C8B-B14F-4D97-AF65-F5344CB8AC3E}">
        <p14:creationId xmlns:p14="http://schemas.microsoft.com/office/powerpoint/2010/main" val="310250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CB68F-2F8C-4437-892B-104C182A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Simulaciones del modelo microscópico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D652DC8B-6F65-466F-822A-E3B90E742BB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38590" y="3496230"/>
                <a:ext cx="2471100" cy="842683"/>
              </a:xfrm>
            </p:spPr>
            <p:txBody>
              <a:bodyPr/>
              <a:lstStyle/>
              <a:p>
                <a:pPr marL="127000" indent="0" algn="ctr">
                  <a:buNone/>
                </a:pPr>
                <a:r>
                  <a:rPr lang="es-ES" sz="1400" dirty="0"/>
                  <a:t>3 clones con distinta afinidad al patógeno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𝑇𝑝</m:t>
                        </m:r>
                      </m:sub>
                    </m:sSub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sz="1400" dirty="0"/>
              </a:p>
              <a:p>
                <a:pPr marL="127000" indent="0" algn="ctr">
                  <a:buNone/>
                </a:pPr>
                <a:r>
                  <a:rPr lang="es-ES" sz="1400" dirty="0">
                    <a:sym typeface="Wingdings" panose="05000000000000000000" pitchFamily="2" charset="2"/>
                  </a:rPr>
                  <a:t> Inmunodominancia</a:t>
                </a:r>
                <a:endParaRPr lang="es-ES" sz="1400" dirty="0"/>
              </a:p>
            </p:txBody>
          </p:sp>
        </mc:Choice>
        <mc:Fallback xmlns="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D652DC8B-6F65-466F-822A-E3B90E742B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38590" y="3496230"/>
                <a:ext cx="2471100" cy="842683"/>
              </a:xfrm>
              <a:blipFill>
                <a:blip r:embed="rId2"/>
                <a:stretch>
                  <a:fillRect b="-1956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8679AE-3444-4463-9183-469F6733183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48634" y="3496229"/>
            <a:ext cx="2158915" cy="672359"/>
          </a:xfrm>
        </p:spPr>
        <p:txBody>
          <a:bodyPr/>
          <a:lstStyle/>
          <a:p>
            <a:pPr marL="127000" indent="0" algn="ctr">
              <a:buNone/>
            </a:pPr>
            <a:r>
              <a:rPr lang="es-ES" sz="1400" dirty="0">
                <a:sym typeface="Wingdings" panose="05000000000000000000" pitchFamily="2" charset="2"/>
              </a:rPr>
              <a:t> Eliminación del clon inmunodominante</a:t>
            </a:r>
            <a:endParaRPr lang="es-ES" sz="14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6D4495-2823-4BEA-A2A4-D1CEF890E2D1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5934310" y="3496228"/>
            <a:ext cx="2471100" cy="923610"/>
          </a:xfrm>
        </p:spPr>
        <p:txBody>
          <a:bodyPr/>
          <a:lstStyle/>
          <a:p>
            <a:pPr marL="127000" indent="0" algn="ctr">
              <a:buNone/>
            </a:pPr>
            <a:r>
              <a:rPr lang="es-ES" sz="1400" dirty="0"/>
              <a:t>Clon con el valor de afinidad más bajo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7F41E8-31E5-4B2F-8587-C97C2CC84E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14</a:t>
            </a:fld>
            <a:endParaRPr lang="es-ES"/>
          </a:p>
        </p:txBody>
      </p:sp>
      <p:pic>
        <p:nvPicPr>
          <p:cNvPr id="12" name="Imagen 11" descr="Imagen que contiene mapa, texto, captura de pantalla&#10;&#10;Descripción generada automáticamente">
            <a:extLst>
              <a:ext uri="{FF2B5EF4-FFF2-40B4-BE49-F238E27FC236}">
                <a16:creationId xmlns:a16="http://schemas.microsoft.com/office/drawing/2014/main" id="{7C889FF3-B719-45AF-AEE9-D69F4D5FC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180" y="1330243"/>
            <a:ext cx="2726400" cy="2044800"/>
          </a:xfrm>
          <a:prstGeom prst="rect">
            <a:avLst/>
          </a:prstGeom>
        </p:spPr>
      </p:pic>
      <p:pic>
        <p:nvPicPr>
          <p:cNvPr id="14" name="Imagen 13" descr="Imagen que contiene texto, mapa, captura de pantalla&#10;&#10;Descripción generada automáticamente">
            <a:extLst>
              <a:ext uri="{FF2B5EF4-FFF2-40B4-BE49-F238E27FC236}">
                <a16:creationId xmlns:a16="http://schemas.microsoft.com/office/drawing/2014/main" id="{468151DD-BD34-492A-9A42-48F41B5B1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450" y="1330243"/>
            <a:ext cx="2726400" cy="2044800"/>
          </a:xfrm>
          <a:prstGeom prst="rect">
            <a:avLst/>
          </a:prstGeom>
        </p:spPr>
      </p:pic>
      <p:pic>
        <p:nvPicPr>
          <p:cNvPr id="16" name="Imagen 15" descr="Captura de pantalla de un mapa&#10;&#10;Descripción generada automáticamente">
            <a:extLst>
              <a:ext uri="{FF2B5EF4-FFF2-40B4-BE49-F238E27FC236}">
                <a16:creationId xmlns:a16="http://schemas.microsoft.com/office/drawing/2014/main" id="{0A13F6C8-FF9B-4A6F-A21A-03C073899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940" y="1330243"/>
            <a:ext cx="2726400" cy="20448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0FDEBEC-F03C-484B-933F-9AECD9AA26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297" y="4427786"/>
            <a:ext cx="2273393" cy="308824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BE87CE26-5B04-4532-81B3-3D74F83E8D7D}"/>
              </a:ext>
            </a:extLst>
          </p:cNvPr>
          <p:cNvSpPr/>
          <p:nvPr/>
        </p:nvSpPr>
        <p:spPr>
          <a:xfrm>
            <a:off x="1530085" y="4393072"/>
            <a:ext cx="343538" cy="343538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694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  <p:bldP spid="5" grpId="0" build="p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</a:t>
            </a:r>
            <a:endParaRPr dirty="0"/>
          </a:p>
          <a:p>
            <a:pPr lvl="0"/>
            <a:r>
              <a:rPr lang="es-ES" dirty="0"/>
              <a:t>Modelo macroscópico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467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/>
              <a:t>Algoritmo de decisión a nivel poblacional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0858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5D2A2-DB91-4A16-8213-A1A92B8F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Aspectos del modelo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121A0B-1390-47AF-8E7F-7018B7112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5338" y="1168757"/>
            <a:ext cx="6640800" cy="1686921"/>
          </a:xfrm>
        </p:spPr>
        <p:txBody>
          <a:bodyPr/>
          <a:lstStyle/>
          <a:p>
            <a:r>
              <a:rPr lang="es-ES" dirty="0"/>
              <a:t>Está basado en dos características poblacionales de las células 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Elasticidad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Inercia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FC5013-645D-41A0-83BE-9C7D67233C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16</a:t>
            </a:fld>
            <a:endParaRPr lang="es-ES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03EDC9A-9582-474B-8E7A-F28C40ECAB0F}"/>
              </a:ext>
            </a:extLst>
          </p:cNvPr>
          <p:cNvCxnSpPr>
            <a:cxnSpLocks/>
          </p:cNvCxnSpPr>
          <p:nvPr/>
        </p:nvCxnSpPr>
        <p:spPr>
          <a:xfrm>
            <a:off x="4009094" y="2294965"/>
            <a:ext cx="0" cy="166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BE3E3F2-36F2-4D6B-B174-B566A501C2EA}"/>
              </a:ext>
            </a:extLst>
          </p:cNvPr>
          <p:cNvCxnSpPr>
            <a:cxnSpLocks/>
          </p:cNvCxnSpPr>
          <p:nvPr/>
        </p:nvCxnSpPr>
        <p:spPr>
          <a:xfrm flipH="1">
            <a:off x="3917423" y="3763460"/>
            <a:ext cx="2723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6DEFD56F-DE86-4BA1-A5B0-2CE8A71454E8}"/>
              </a:ext>
            </a:extLst>
          </p:cNvPr>
          <p:cNvSpPr txBox="1"/>
          <p:nvPr/>
        </p:nvSpPr>
        <p:spPr>
          <a:xfrm>
            <a:off x="4345070" y="3769481"/>
            <a:ext cx="930947" cy="32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PT Serif" panose="020B0604020202020204" charset="0"/>
              </a:rPr>
              <a:t>tiempo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6E383AD-5502-4675-BD6C-B4759A16475D}"/>
              </a:ext>
            </a:extLst>
          </p:cNvPr>
          <p:cNvSpPr txBox="1"/>
          <p:nvPr/>
        </p:nvSpPr>
        <p:spPr>
          <a:xfrm>
            <a:off x="3051630" y="2856762"/>
            <a:ext cx="1093919" cy="53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PT Serif" panose="020B0604020202020204" charset="0"/>
              </a:rPr>
              <a:t>número de células T</a:t>
            </a:r>
          </a:p>
        </p:txBody>
      </p:sp>
      <p:sp>
        <p:nvSpPr>
          <p:cNvPr id="12" name="Flecha: a la izquierda y derecha 11">
            <a:extLst>
              <a:ext uri="{FF2B5EF4-FFF2-40B4-BE49-F238E27FC236}">
                <a16:creationId xmlns:a16="http://schemas.microsoft.com/office/drawing/2014/main" id="{4F636596-37A9-4564-B0EE-2EAA1572D7B5}"/>
              </a:ext>
            </a:extLst>
          </p:cNvPr>
          <p:cNvSpPr/>
          <p:nvPr/>
        </p:nvSpPr>
        <p:spPr>
          <a:xfrm>
            <a:off x="4145549" y="3367783"/>
            <a:ext cx="199521" cy="171971"/>
          </a:xfrm>
          <a:prstGeom prst="left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: a la izquierda y derecha 12">
            <a:extLst>
              <a:ext uri="{FF2B5EF4-FFF2-40B4-BE49-F238E27FC236}">
                <a16:creationId xmlns:a16="http://schemas.microsoft.com/office/drawing/2014/main" id="{C1E61F2D-F957-442C-AB58-79DDF50E9BB2}"/>
              </a:ext>
            </a:extLst>
          </p:cNvPr>
          <p:cNvSpPr/>
          <p:nvPr/>
        </p:nvSpPr>
        <p:spPr>
          <a:xfrm rot="5400000">
            <a:off x="4149617" y="3127204"/>
            <a:ext cx="981831" cy="106055"/>
          </a:xfrm>
          <a:prstGeom prst="left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0AE8F4CF-83C6-4030-9496-4F7852A83099}"/>
              </a:ext>
            </a:extLst>
          </p:cNvPr>
          <p:cNvSpPr/>
          <p:nvPr/>
        </p:nvSpPr>
        <p:spPr>
          <a:xfrm>
            <a:off x="4084433" y="2398011"/>
            <a:ext cx="336132" cy="1367834"/>
          </a:xfrm>
          <a:custGeom>
            <a:avLst/>
            <a:gdLst>
              <a:gd name="connsiteX0" fmla="*/ 0 w 295836"/>
              <a:gd name="connsiteY0" fmla="*/ 1416425 h 1425390"/>
              <a:gd name="connsiteX1" fmla="*/ 143436 w 295836"/>
              <a:gd name="connsiteY1" fmla="*/ 2 h 1425390"/>
              <a:gd name="connsiteX2" fmla="*/ 295836 w 295836"/>
              <a:gd name="connsiteY2" fmla="*/ 1425390 h 1425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836" h="1425390">
                <a:moveTo>
                  <a:pt x="0" y="1416425"/>
                </a:moveTo>
                <a:cubicBezTo>
                  <a:pt x="47065" y="707466"/>
                  <a:pt x="94130" y="-1492"/>
                  <a:pt x="143436" y="2"/>
                </a:cubicBezTo>
                <a:cubicBezTo>
                  <a:pt x="192742" y="1496"/>
                  <a:pt x="244289" y="713443"/>
                  <a:pt x="295836" y="142539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66D49EA5-1C96-4BF2-9723-B1565B0C8E57}"/>
              </a:ext>
            </a:extLst>
          </p:cNvPr>
          <p:cNvSpPr/>
          <p:nvPr/>
        </p:nvSpPr>
        <p:spPr>
          <a:xfrm>
            <a:off x="4320497" y="2543998"/>
            <a:ext cx="646059" cy="1232900"/>
          </a:xfrm>
          <a:custGeom>
            <a:avLst/>
            <a:gdLst>
              <a:gd name="connsiteX0" fmla="*/ 0 w 295836"/>
              <a:gd name="connsiteY0" fmla="*/ 1416425 h 1425390"/>
              <a:gd name="connsiteX1" fmla="*/ 143436 w 295836"/>
              <a:gd name="connsiteY1" fmla="*/ 2 h 1425390"/>
              <a:gd name="connsiteX2" fmla="*/ 295836 w 295836"/>
              <a:gd name="connsiteY2" fmla="*/ 1425390 h 1425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836" h="1425390">
                <a:moveTo>
                  <a:pt x="0" y="1416425"/>
                </a:moveTo>
                <a:cubicBezTo>
                  <a:pt x="47065" y="707466"/>
                  <a:pt x="94130" y="-1492"/>
                  <a:pt x="143436" y="2"/>
                </a:cubicBezTo>
                <a:cubicBezTo>
                  <a:pt x="192742" y="1496"/>
                  <a:pt x="244289" y="713443"/>
                  <a:pt x="295836" y="1425390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F237BDA-D497-4290-8731-8D2D6C8921DD}"/>
              </a:ext>
            </a:extLst>
          </p:cNvPr>
          <p:cNvCxnSpPr>
            <a:cxnSpLocks/>
          </p:cNvCxnSpPr>
          <p:nvPr/>
        </p:nvCxnSpPr>
        <p:spPr>
          <a:xfrm>
            <a:off x="4420564" y="3755417"/>
            <a:ext cx="13241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62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F077D-A46E-41F3-96D3-09E7FA93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Ecuaciones del modelo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CD197C-2B79-4B3C-91BE-889947C044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17</a:t>
            </a:fld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F26E6F-7731-4C31-B68F-746DB2C8F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38" y="1470212"/>
            <a:ext cx="3288349" cy="114551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76115EA-13AE-4F34-B192-07726BE66D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97" b="1"/>
          <a:stretch/>
        </p:blipFill>
        <p:spPr>
          <a:xfrm>
            <a:off x="4466712" y="1466676"/>
            <a:ext cx="4333767" cy="15055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B991ED70-E3D6-4D62-84F1-8CDB6963DCCD}"/>
                  </a:ext>
                </a:extLst>
              </p:cNvPr>
              <p:cNvSpPr txBox="1"/>
              <p:nvPr/>
            </p:nvSpPr>
            <p:spPr>
              <a:xfrm>
                <a:off x="775586" y="3588841"/>
                <a:ext cx="75928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s-ES" sz="1200" dirty="0">
                    <a:latin typeface="PT Serif" panose="020B0604020202020204" charset="0"/>
                  </a:rPr>
                  <a:t>Donde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200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200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denotan el número de células del patógeno y el número de células T, respectivamente.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s-E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representa la tasa de proliferación del patógeno, mientras que </a:t>
                </a:r>
                <a14:m>
                  <m:oMath xmlns:m="http://schemas.openxmlformats.org/officeDocument/2006/math">
                    <m:r>
                      <a:rPr lang="es-E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corresponde a la tasa de eliminación del mismo a causa de las células T.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s-E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y </a:t>
                </a:r>
                <a14:m>
                  <m:oMath xmlns:m="http://schemas.openxmlformats.org/officeDocument/2006/math">
                    <m:r>
                      <a:rPr lang="es-E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representan las constantes de elasticidad e inercia, respectivamente.</a:t>
                </a: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B991ED70-E3D6-4D62-84F1-8CDB6963D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86" y="3588841"/>
                <a:ext cx="7592827" cy="830997"/>
              </a:xfrm>
              <a:prstGeom prst="rect">
                <a:avLst/>
              </a:prstGeom>
              <a:blipFill>
                <a:blip r:embed="rId4"/>
                <a:stretch>
                  <a:fillRect t="-735" b="-514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6051C3C8-B96E-4F86-89FD-434E8373D389}"/>
              </a:ext>
            </a:extLst>
          </p:cNvPr>
          <p:cNvSpPr txBox="1"/>
          <p:nvPr/>
        </p:nvSpPr>
        <p:spPr>
          <a:xfrm>
            <a:off x="5809130" y="3126639"/>
            <a:ext cx="1963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PT Serif" panose="020B0604020202020204" charset="0"/>
              </a:rPr>
              <a:t>Modelo adimensional</a:t>
            </a:r>
          </a:p>
        </p:txBody>
      </p:sp>
    </p:spTree>
    <p:extLst>
      <p:ext uri="{BB962C8B-B14F-4D97-AF65-F5344CB8AC3E}">
        <p14:creationId xmlns:p14="http://schemas.microsoft.com/office/powerpoint/2010/main" val="1864927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</a:t>
            </a:r>
            <a:endParaRPr dirty="0"/>
          </a:p>
          <a:p>
            <a:pPr lvl="0"/>
            <a:r>
              <a:rPr lang="es-ES" dirty="0"/>
              <a:t>Simulaciones del modelo macroscópico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467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5724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46016-B8FA-4902-9414-A5966CBD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55" y="338306"/>
            <a:ext cx="8366100" cy="668701"/>
          </a:xfrm>
        </p:spPr>
        <p:txBody>
          <a:bodyPr/>
          <a:lstStyle/>
          <a:p>
            <a:r>
              <a:rPr lang="es-ES" dirty="0"/>
              <a:t>Simulaciones del modelo macroscópico (1)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6AF69A-6B44-4A9C-B5A0-496185D57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967" y="3028193"/>
            <a:ext cx="2436376" cy="762600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1400" dirty="0"/>
              <a:t>Caso de intolerancia al patógeno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0B6326-991E-43DE-A6D4-6EEEDEFB207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442865" y="3028193"/>
            <a:ext cx="2010383" cy="762600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1400" dirty="0"/>
              <a:t>Caso de tolerancia al patógeno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C66075A-87D0-4E53-A383-6990130120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19</a:t>
            </a:fld>
            <a:endParaRPr lang="es-ES"/>
          </a:p>
        </p:txBody>
      </p:sp>
      <p:pic>
        <p:nvPicPr>
          <p:cNvPr id="9" name="Imagen 8" descr="Un conjunto de letras negras en un fondo blanco&#10;&#10;Descripción generada automáticamente">
            <a:extLst>
              <a:ext uri="{FF2B5EF4-FFF2-40B4-BE49-F238E27FC236}">
                <a16:creationId xmlns:a16="http://schemas.microsoft.com/office/drawing/2014/main" id="{30475716-2B3A-4713-8E24-BCB505950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856" y="1041960"/>
            <a:ext cx="2726400" cy="2044800"/>
          </a:xfrm>
          <a:prstGeom prst="rect">
            <a:avLst/>
          </a:prstGeom>
        </p:spPr>
      </p:pic>
      <p:pic>
        <p:nvPicPr>
          <p:cNvPr id="11" name="Imagen 10" descr="Imagen que contiene competencia de atletismo&#10;&#10;Descripción generada automáticamente">
            <a:extLst>
              <a:ext uri="{FF2B5EF4-FFF2-40B4-BE49-F238E27FC236}">
                <a16:creationId xmlns:a16="http://schemas.microsoft.com/office/drawing/2014/main" id="{DA7C2611-F24E-480E-859B-91B5C5D9B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55" y="1080540"/>
            <a:ext cx="2726400" cy="20448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D3015FB-E1AA-4899-A802-74E26BB48FBA}"/>
              </a:ext>
            </a:extLst>
          </p:cNvPr>
          <p:cNvSpPr txBox="1"/>
          <p:nvPr/>
        </p:nvSpPr>
        <p:spPr>
          <a:xfrm>
            <a:off x="388955" y="4244199"/>
            <a:ext cx="4962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PT Serif" panose="020B0604020202020204" charset="0"/>
              </a:rPr>
              <a:t>A diferencia del modelo anterior, las ecuaciones no tienen solución explícita</a:t>
            </a:r>
          </a:p>
          <a:p>
            <a:r>
              <a:rPr lang="es-ES" sz="1100" dirty="0">
                <a:latin typeface="PT Serif" panose="020B0604020202020204" charset="0"/>
              </a:rPr>
              <a:t> </a:t>
            </a:r>
            <a:r>
              <a:rPr lang="es-ES" sz="1100" dirty="0">
                <a:latin typeface="PT Serif" panose="020B0604020202020204" charset="0"/>
                <a:sym typeface="Wingdings" panose="05000000000000000000" pitchFamily="2" charset="2"/>
              </a:rPr>
              <a:t> </a:t>
            </a:r>
            <a:r>
              <a:rPr lang="es-ES" sz="1100" dirty="0">
                <a:latin typeface="PT Serif" panose="020B0604020202020204" charset="0"/>
              </a:rPr>
              <a:t>Simulación numérica mediante la función </a:t>
            </a:r>
            <a:r>
              <a:rPr lang="es-ES" sz="1100" i="1" dirty="0">
                <a:latin typeface="PT Serif" panose="020B0604020202020204" charset="0"/>
              </a:rPr>
              <a:t>ode45</a:t>
            </a:r>
            <a:r>
              <a:rPr lang="es-ES" sz="1100" dirty="0">
                <a:latin typeface="PT Serif" panose="020B0604020202020204" charset="0"/>
              </a:rPr>
              <a:t> de Matlab.</a:t>
            </a: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F50128C1-F221-4E2F-A850-042C51D8E251}"/>
              </a:ext>
            </a:extLst>
          </p:cNvPr>
          <p:cNvSpPr txBox="1">
            <a:spLocks/>
          </p:cNvSpPr>
          <p:nvPr/>
        </p:nvSpPr>
        <p:spPr>
          <a:xfrm>
            <a:off x="6109043" y="3028193"/>
            <a:ext cx="2172704" cy="1102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27000" indent="0" algn="ctr">
              <a:buFont typeface="PT Serif"/>
              <a:buNone/>
            </a:pPr>
            <a:r>
              <a:rPr lang="es-ES" sz="1400" dirty="0"/>
              <a:t>Caso de recaída de la infección y, finalmente, tolerancia al patógeno</a:t>
            </a:r>
          </a:p>
        </p:txBody>
      </p:sp>
      <p:pic>
        <p:nvPicPr>
          <p:cNvPr id="12" name="Imagen 11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9CD09D28-80DC-45D2-BF19-71CAD9B2A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757" y="1003382"/>
            <a:ext cx="2829276" cy="212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8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lvl="0"/>
            <a:r>
              <a:rPr lang="es-ES" dirty="0"/>
              <a:t>Introducción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/>
              <a:t>El sistema inmune y las células T</a:t>
            </a:r>
          </a:p>
          <a:p>
            <a:pPr marL="0" lvl="0" indent="0"/>
            <a:r>
              <a:rPr lang="es-ES" dirty="0"/>
              <a:t>Algoritmo de decisión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8167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CB68F-2F8C-4437-892B-104C182A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Simulaciones del modelo macroscópico (2)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6D4495-2823-4BEA-A2A4-D1CEF890E2D1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2709083" y="3868505"/>
            <a:ext cx="3725834" cy="551333"/>
          </a:xfrm>
        </p:spPr>
        <p:txBody>
          <a:bodyPr/>
          <a:lstStyle/>
          <a:p>
            <a:pPr marL="127000" indent="0" algn="ctr">
              <a:buNone/>
            </a:pPr>
            <a:r>
              <a:rPr lang="es-ES" sz="1400" dirty="0"/>
              <a:t>Regiones de tolerancia e intolerancia con el modelo macroscópico adimensional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7F41E8-31E5-4B2F-8587-C97C2CC84E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20</a:t>
            </a:fld>
            <a:endParaRPr lang="es-E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80F7120-F552-4A36-9848-FF516BA670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38" r="19355"/>
          <a:stretch/>
        </p:blipFill>
        <p:spPr>
          <a:xfrm>
            <a:off x="2938954" y="870863"/>
            <a:ext cx="3266092" cy="317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4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6.</a:t>
            </a:r>
            <a:endParaRPr dirty="0"/>
          </a:p>
          <a:p>
            <a:pPr lvl="0"/>
            <a:r>
              <a:rPr lang="es-ES" dirty="0"/>
              <a:t>Correspondencia de parámetros entre los dos modelos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467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/>
              <a:t>Implementación de una red neuronal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8138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6C062-0260-4AE1-89A1-A93A8398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Motivación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376F76-8E4C-4064-9BBB-2C34A490F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00" y="990141"/>
            <a:ext cx="6640800" cy="3540463"/>
          </a:xfrm>
        </p:spPr>
        <p:txBody>
          <a:bodyPr/>
          <a:lstStyle/>
          <a:p>
            <a:r>
              <a:rPr lang="es-ES" sz="1600" dirty="0"/>
              <a:t>Las ecuaciones diferenciales que conforman el modelo microscópico tienen un significado, desde el punto de vista biológico, bien definido.</a:t>
            </a:r>
          </a:p>
          <a:p>
            <a:endParaRPr lang="es-ES" sz="1600" dirty="0"/>
          </a:p>
          <a:p>
            <a:r>
              <a:rPr lang="es-ES" sz="1600" dirty="0"/>
              <a:t>El modelo macroscópico está basado en las dinámicas newtonianas y en dos propiedades de la población: la elasticidad y la inercia. </a:t>
            </a:r>
          </a:p>
          <a:p>
            <a:endParaRPr lang="es-ES" sz="1600" dirty="0"/>
          </a:p>
          <a:p>
            <a:r>
              <a:rPr lang="es-ES" sz="1600" dirty="0"/>
              <a:t>Desde el punto de vista biológico, el valor de estos parámetros tiene un significado meramente fenomenológico y su justificación experimental es una cuestión abierta.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1D1D38-7204-44BB-9C29-7471108F8F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667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6C062-0260-4AE1-89A1-A93A8398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Primera aproximación: red neuronal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376F76-8E4C-4064-9BBB-2C34A490F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00" y="1178400"/>
            <a:ext cx="6640800" cy="991059"/>
          </a:xfrm>
        </p:spPr>
        <p:txBody>
          <a:bodyPr/>
          <a:lstStyle/>
          <a:p>
            <a:r>
              <a:rPr lang="es-ES" sz="1600" dirty="0"/>
              <a:t>Implementación de una red neuronal capaz de predecir los parámetros del modelo macroscópico a partir de cierta información de una </a:t>
            </a:r>
            <a:r>
              <a:rPr lang="es-ES" sz="1600" i="1" dirty="0"/>
              <a:t>respuesta inmune</a:t>
            </a:r>
            <a:r>
              <a:rPr lang="es-ES" sz="1600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1D1D38-7204-44BB-9C29-7471108F8F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23</a:t>
            </a:fld>
            <a:endParaRPr lang="es-ES"/>
          </a:p>
        </p:txBody>
      </p: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E16E0285-509C-4EF7-B076-2D3D75DBC8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9580892"/>
              </p:ext>
            </p:extLst>
          </p:nvPr>
        </p:nvGraphicFramePr>
        <p:xfrm>
          <a:off x="1604682" y="2246953"/>
          <a:ext cx="5934635" cy="1629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888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F5C0F-E269-4DDE-AEBE-91A4926B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Aspectos técnicos de la implementación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99E9F1-D7A3-490C-95FB-6350E88433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24</a:t>
            </a:fld>
            <a:endParaRPr lang="es-ES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0F2C942B-22A1-4500-9E81-2E1D55FC50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5458722"/>
              </p:ext>
            </p:extLst>
          </p:nvPr>
        </p:nvGraphicFramePr>
        <p:xfrm>
          <a:off x="717176" y="1100906"/>
          <a:ext cx="7709647" cy="1982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n 7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0D60D1D0-1E95-457B-8EB3-9AFA668B28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0826" y="2994300"/>
            <a:ext cx="2660909" cy="1704318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81C3601-6780-406B-9AC0-B02A4C427685}"/>
              </a:ext>
            </a:extLst>
          </p:cNvPr>
          <p:cNvCxnSpPr/>
          <p:nvPr/>
        </p:nvCxnSpPr>
        <p:spPr>
          <a:xfrm>
            <a:off x="4814047" y="3775439"/>
            <a:ext cx="510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85046321-C56D-4E39-8664-CDF4B0894C55}"/>
                  </a:ext>
                </a:extLst>
              </p:cNvPr>
              <p:cNvSpPr txBox="1"/>
              <p:nvPr/>
            </p:nvSpPr>
            <p:spPr>
              <a:xfrm>
                <a:off x="5325035" y="3513829"/>
                <a:ext cx="18556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ES" dirty="0">
                    <a:latin typeface="PT Serif" panose="020B0604020202020204" charset="0"/>
                  </a:rPr>
                  <a:t> del modelo macroscópico</a:t>
                </a: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85046321-C56D-4E39-8664-CDF4B0894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035" y="3513829"/>
                <a:ext cx="1855694" cy="523220"/>
              </a:xfrm>
              <a:prstGeom prst="rect">
                <a:avLst/>
              </a:prstGeom>
              <a:blipFill>
                <a:blip r:embed="rId8"/>
                <a:stretch>
                  <a:fillRect l="-987" t="-1163" b="-1046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56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4143F90-5DA0-438C-B1B6-69DEBDEDD3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54143F90-5DA0-438C-B1B6-69DEBDEDD3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8ABFF66-A22D-4580-83FB-8977364466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08ABFF66-A22D-4580-83FB-8977364466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D948F0A-893C-4E23-BF48-D4C4A60A28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7D948F0A-893C-4E23-BF48-D4C4A60A28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0E89D03-5614-47D9-8071-198866EBBC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D0E89D03-5614-47D9-8071-198866EBBC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A76AFB-269C-47CE-A470-912D0CD58F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graphicEl>
                                              <a:dgm id="{A7A76AFB-269C-47CE-A470-912D0CD58F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EB4CE8B-890E-427B-A451-7B9BCB9F7C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graphicEl>
                                              <a:dgm id="{CEB4CE8B-890E-427B-A451-7B9BCB9F7C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2D9BD3E-FDD3-4B65-A03A-93C083987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graphicEl>
                                              <a:dgm id="{32D9BD3E-FDD3-4B65-A03A-93C0839875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8B6C53-7BF5-449C-BF44-A1370250D0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graphicEl>
                                              <a:dgm id="{798B6C53-7BF5-449C-BF44-A1370250D0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3B03D-B6D3-4B72-B146-F16CD22B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ejecución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Marcador de texto 8">
                <a:extLst>
                  <a:ext uri="{FF2B5EF4-FFF2-40B4-BE49-F238E27FC236}">
                    <a16:creationId xmlns:a16="http://schemas.microsoft.com/office/drawing/2014/main" id="{BAB646CC-0F68-4EC5-9506-4D7E0596612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70212" y="3145707"/>
                <a:ext cx="3496500" cy="1847634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fr-FR" sz="1200" dirty="0">
                    <a:latin typeface="PT Serif" panose="020B0604020202020204" charset="0"/>
                  </a:rPr>
                  <a:t>Valores de los puntos de interés en el </a:t>
                </a:r>
                <a:r>
                  <a:rPr lang="fr-FR" sz="1200" dirty="0" err="1">
                    <a:latin typeface="PT Serif" panose="020B0604020202020204" charset="0"/>
                  </a:rPr>
                  <a:t>modelo</a:t>
                </a:r>
                <a:r>
                  <a:rPr lang="fr-FR" sz="1200" dirty="0">
                    <a:latin typeface="PT Serif" panose="020B0604020202020204" charset="0"/>
                  </a:rPr>
                  <a:t> </a:t>
                </a:r>
                <a:r>
                  <a:rPr lang="fr-FR" sz="1200" dirty="0" err="1">
                    <a:latin typeface="PT Serif" panose="020B0604020202020204" charset="0"/>
                  </a:rPr>
                  <a:t>microscópico</a:t>
                </a:r>
                <a:r>
                  <a:rPr lang="fr-FR" sz="1200" dirty="0">
                    <a:latin typeface="PT Serif" panose="020B0604020202020204" charset="0"/>
                  </a:rPr>
                  <a:t>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 74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sz="1200" b="0" i="1" dirty="0">
                  <a:latin typeface="PT Serif" panose="020B0604020202020204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 88</m:t>
                      </m:r>
                    </m:oMath>
                  </m:oMathPara>
                </a14:m>
                <a:endParaRPr lang="es-ES" sz="1200" i="1" dirty="0">
                  <a:latin typeface="PT Serif" panose="020B0604020202020204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𝑚𝑎𝑥𝑃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 3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s-ES" sz="1200" i="1" dirty="0">
                  <a:latin typeface="PT Serif" panose="020B0604020202020204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1200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𝑚𝑎𝑥𝑇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 4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s-ES" sz="1200" i="1" dirty="0">
                  <a:latin typeface="PT Serif" panose="020B0604020202020204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𝑚𝑖𝑛𝑃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 3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s-ES" sz="1200" i="1" dirty="0">
                  <a:latin typeface="PT Serif" panose="020B0604020202020204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𝑚𝑖𝑛𝑇</m:t>
                          </m:r>
                        </m:sub>
                      </m:sSub>
                      <m:r>
                        <a:rPr lang="es-ES" sz="1200" i="1" dirty="0">
                          <a:latin typeface="Cambria Math" panose="02040503050406030204" pitchFamily="18" charset="0"/>
                        </a:rPr>
                        <m:t> = 6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sz="1200" i="1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ES" sz="1200" dirty="0"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9" name="Marcador de texto 8">
                <a:extLst>
                  <a:ext uri="{FF2B5EF4-FFF2-40B4-BE49-F238E27FC236}">
                    <a16:creationId xmlns:a16="http://schemas.microsoft.com/office/drawing/2014/main" id="{BAB646CC-0F68-4EC5-9506-4D7E059661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0212" y="3145707"/>
                <a:ext cx="3496500" cy="184763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BF537C-6808-4AD6-ACB6-CA4F124F75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25</a:t>
            </a:fld>
            <a:endParaRPr lang="es-ES" dirty="0"/>
          </a:p>
        </p:txBody>
      </p: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094B21B4-646B-4F58-8365-E66E065747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05"/>
          <a:stretch/>
        </p:blipFill>
        <p:spPr>
          <a:xfrm>
            <a:off x="5047969" y="1100906"/>
            <a:ext cx="3134148" cy="2044800"/>
          </a:xfrm>
          <a:prstGeom prst="rect">
            <a:avLst/>
          </a:prstGeom>
        </p:spPr>
      </p:pic>
      <p:pic>
        <p:nvPicPr>
          <p:cNvPr id="8" name="Imagen 7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BAE0833B-7FE7-4EE1-98AF-E54DDF223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215" y="1100906"/>
            <a:ext cx="3192494" cy="2044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arcador de texto 8">
                <a:extLst>
                  <a:ext uri="{FF2B5EF4-FFF2-40B4-BE49-F238E27FC236}">
                    <a16:creationId xmlns:a16="http://schemas.microsoft.com/office/drawing/2014/main" id="{DC273389-02E6-413E-A3AB-01DA3E5C13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85617" y="3145707"/>
                <a:ext cx="3496500" cy="18476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▣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114300" indent="0">
                  <a:buFont typeface="PT Serif"/>
                  <a:buNone/>
                </a:pPr>
                <a:r>
                  <a:rPr lang="fr-FR" sz="1200" dirty="0">
                    <a:latin typeface="PT Serif" panose="020B0604020202020204" charset="0"/>
                  </a:rPr>
                  <a:t>Valores de los puntos de interés en el </a:t>
                </a:r>
                <a:r>
                  <a:rPr lang="fr-FR" sz="1200" dirty="0" err="1">
                    <a:latin typeface="PT Serif" panose="020B0604020202020204" charset="0"/>
                  </a:rPr>
                  <a:t>modelo</a:t>
                </a:r>
                <a:r>
                  <a:rPr lang="fr-FR" sz="1200" dirty="0">
                    <a:latin typeface="PT Serif" panose="020B0604020202020204" charset="0"/>
                  </a:rPr>
                  <a:t> </a:t>
                </a:r>
                <a:r>
                  <a:rPr lang="fr-FR" sz="1200" dirty="0" err="1">
                    <a:latin typeface="PT Serif" panose="020B0604020202020204" charset="0"/>
                  </a:rPr>
                  <a:t>macroscópico</a:t>
                </a:r>
                <a:r>
                  <a:rPr lang="fr-FR" sz="1200" dirty="0">
                    <a:latin typeface="PT Serif" panose="020B0604020202020204" charset="0"/>
                  </a:rPr>
                  <a:t>:</a:t>
                </a:r>
              </a:p>
              <a:p>
                <a:pPr marL="114300" indent="0">
                  <a:buFont typeface="PT Serif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i="1" dirty="0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s-ES" sz="12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68,94</m:t>
                      </m:r>
                    </m:oMath>
                  </m:oMathPara>
                </a14:m>
                <a:endParaRPr lang="es-ES" sz="1200" i="1" dirty="0">
                  <a:latin typeface="PT Serif" panose="020B0604020202020204" charset="0"/>
                </a:endParaRPr>
              </a:p>
              <a:p>
                <a:pPr marL="114300" indent="0">
                  <a:buFont typeface="PT Serif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i="1" dirty="0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s-ES" sz="120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98,82</m:t>
                      </m:r>
                    </m:oMath>
                  </m:oMathPara>
                </a14:m>
                <a:endParaRPr lang="es-ES" sz="1200" i="1" dirty="0">
                  <a:latin typeface="PT Serif" panose="020B0604020202020204" charset="0"/>
                </a:endParaRPr>
              </a:p>
              <a:p>
                <a:pPr marL="114300" indent="0">
                  <a:buFont typeface="PT Serif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1200" i="1" dirty="0" smtClean="0">
                              <a:latin typeface="Cambria Math" panose="02040503050406030204" pitchFamily="18" charset="0"/>
                            </a:rPr>
                            <m:t>𝑚𝑎𝑥𝑃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1,27</m:t>
                      </m:r>
                    </m:oMath>
                  </m:oMathPara>
                </a14:m>
                <a:endParaRPr lang="es-ES" sz="1200" i="1" dirty="0">
                  <a:latin typeface="PT Serif" panose="020B0604020202020204" charset="0"/>
                </a:endParaRPr>
              </a:p>
              <a:p>
                <a:pPr marL="114300" indent="0">
                  <a:buFont typeface="PT Serif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1200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1200" i="1" dirty="0" smtClean="0">
                              <a:latin typeface="Cambria Math" panose="02040503050406030204" pitchFamily="18" charset="0"/>
                            </a:rPr>
                            <m:t>𝑚𝑎𝑥𝑇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 4</m:t>
                      </m:r>
                    </m:oMath>
                  </m:oMathPara>
                </a14:m>
                <a:endParaRPr lang="es-ES" sz="1200" i="1" dirty="0">
                  <a:latin typeface="PT Serif" panose="020B0604020202020204" charset="0"/>
                </a:endParaRPr>
              </a:p>
              <a:p>
                <a:pPr marL="114300" indent="0">
                  <a:buFont typeface="PT Serif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1200" i="1" dirty="0" smtClean="0">
                              <a:latin typeface="Cambria Math" panose="02040503050406030204" pitchFamily="18" charset="0"/>
                            </a:rPr>
                            <m:t>𝑚𝑖𝑛𝑃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2,45</m:t>
                      </m:r>
                    </m:oMath>
                  </m:oMathPara>
                </a14:m>
                <a:endParaRPr lang="es-ES" sz="1200" i="1" dirty="0">
                  <a:latin typeface="PT Serif" panose="020B0604020202020204" charset="0"/>
                </a:endParaRPr>
              </a:p>
              <a:p>
                <a:pPr marL="114300" indent="0">
                  <a:buFont typeface="PT Serif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1200" i="1" dirty="0" smtClean="0">
                              <a:latin typeface="Cambria Math" panose="02040503050406030204" pitchFamily="18" charset="0"/>
                            </a:rPr>
                            <m:t>𝑚𝑖𝑛𝑇</m:t>
                          </m:r>
                        </m:sub>
                      </m:sSub>
                      <m:r>
                        <a:rPr lang="es-ES" sz="1200" i="1" dirty="0">
                          <a:latin typeface="Cambria Math" panose="02040503050406030204" pitchFamily="18" charset="0"/>
                        </a:rPr>
                        <m:t> = 6</m:t>
                      </m:r>
                      <m:r>
                        <a:rPr lang="es-ES" sz="12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87</m:t>
                      </m:r>
                    </m:oMath>
                  </m:oMathPara>
                </a14:m>
                <a:endParaRPr lang="es-ES" sz="1200" dirty="0"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1" name="Marcador de texto 8">
                <a:extLst>
                  <a:ext uri="{FF2B5EF4-FFF2-40B4-BE49-F238E27FC236}">
                    <a16:creationId xmlns:a16="http://schemas.microsoft.com/office/drawing/2014/main" id="{DC273389-02E6-413E-A3AB-01DA3E5C1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617" y="3145707"/>
                <a:ext cx="3496500" cy="18476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B0512F8-1975-4DCF-B5D4-1D7B2B2DBF6C}"/>
              </a:ext>
            </a:extLst>
          </p:cNvPr>
          <p:cNvCxnSpPr/>
          <p:nvPr/>
        </p:nvCxnSpPr>
        <p:spPr>
          <a:xfrm>
            <a:off x="4061012" y="1497106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1B3FB9A-1AFC-4196-977E-8A0BF3A84237}"/>
              </a:ext>
            </a:extLst>
          </p:cNvPr>
          <p:cNvSpPr txBox="1"/>
          <p:nvPr/>
        </p:nvSpPr>
        <p:spPr>
          <a:xfrm>
            <a:off x="4061012" y="1703294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PT Serif" panose="020B0604020202020204" charset="0"/>
              </a:rPr>
              <a:t>Parámetros dados por la red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641707AE-B17A-4FF1-B7F7-8FDAE2926294}"/>
              </a:ext>
            </a:extLst>
          </p:cNvPr>
          <p:cNvSpPr/>
          <p:nvPr/>
        </p:nvSpPr>
        <p:spPr>
          <a:xfrm>
            <a:off x="2383798" y="1461245"/>
            <a:ext cx="206185" cy="206185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2228F8BF-BA57-4907-B4A8-28D4472C4771}"/>
              </a:ext>
            </a:extLst>
          </p:cNvPr>
          <p:cNvSpPr/>
          <p:nvPr/>
        </p:nvSpPr>
        <p:spPr>
          <a:xfrm>
            <a:off x="2158669" y="3673025"/>
            <a:ext cx="996907" cy="235281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AA538E10-9247-4A6F-84B6-400A73629E9C}"/>
              </a:ext>
            </a:extLst>
          </p:cNvPr>
          <p:cNvSpPr/>
          <p:nvPr/>
        </p:nvSpPr>
        <p:spPr>
          <a:xfrm>
            <a:off x="5870058" y="3672719"/>
            <a:ext cx="996907" cy="235281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FDAD151-669F-4573-877F-003F04519549}"/>
              </a:ext>
            </a:extLst>
          </p:cNvPr>
          <p:cNvSpPr/>
          <p:nvPr/>
        </p:nvSpPr>
        <p:spPr>
          <a:xfrm>
            <a:off x="5733373" y="1610892"/>
            <a:ext cx="206185" cy="206185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534F33F-B872-42B0-B47A-4904450FD775}"/>
              </a:ext>
            </a:extLst>
          </p:cNvPr>
          <p:cNvCxnSpPr>
            <a:cxnSpLocks/>
          </p:cNvCxnSpPr>
          <p:nvPr/>
        </p:nvCxnSpPr>
        <p:spPr>
          <a:xfrm>
            <a:off x="2500451" y="1565370"/>
            <a:ext cx="0" cy="134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29CE366-51FD-4707-8DC7-9E1CD79E6107}"/>
              </a:ext>
            </a:extLst>
          </p:cNvPr>
          <p:cNvCxnSpPr>
            <a:cxnSpLocks/>
          </p:cNvCxnSpPr>
          <p:nvPr/>
        </p:nvCxnSpPr>
        <p:spPr>
          <a:xfrm>
            <a:off x="5844416" y="1726575"/>
            <a:ext cx="0" cy="1186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18BFAC21-645A-49DE-972A-DC349738AFA1}"/>
              </a:ext>
            </a:extLst>
          </p:cNvPr>
          <p:cNvSpPr/>
          <p:nvPr/>
        </p:nvSpPr>
        <p:spPr>
          <a:xfrm>
            <a:off x="2435248" y="2850607"/>
            <a:ext cx="125843" cy="125843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06AE502-1F43-4D95-82FE-B47CA9E174C6}"/>
              </a:ext>
            </a:extLst>
          </p:cNvPr>
          <p:cNvSpPr/>
          <p:nvPr/>
        </p:nvSpPr>
        <p:spPr>
          <a:xfrm>
            <a:off x="5781494" y="2840853"/>
            <a:ext cx="125843" cy="125843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7635794B-1279-4D46-8935-FC97A5DAE5C0}"/>
              </a:ext>
            </a:extLst>
          </p:cNvPr>
          <p:cNvSpPr/>
          <p:nvPr/>
        </p:nvSpPr>
        <p:spPr>
          <a:xfrm>
            <a:off x="2158669" y="4050545"/>
            <a:ext cx="996907" cy="168521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470FE7A1-B34C-4F86-86D5-486668C214A8}"/>
              </a:ext>
            </a:extLst>
          </p:cNvPr>
          <p:cNvSpPr/>
          <p:nvPr/>
        </p:nvSpPr>
        <p:spPr>
          <a:xfrm>
            <a:off x="5870057" y="4061870"/>
            <a:ext cx="996907" cy="168521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2F932ED0-7890-4DC1-BE7C-1E79E2765591}"/>
              </a:ext>
            </a:extLst>
          </p:cNvPr>
          <p:cNvSpPr/>
          <p:nvPr/>
        </p:nvSpPr>
        <p:spPr>
          <a:xfrm>
            <a:off x="2933489" y="1211816"/>
            <a:ext cx="206185" cy="206185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7A0D9CCB-257E-4134-BBB7-E6670D64ABDF}"/>
              </a:ext>
            </a:extLst>
          </p:cNvPr>
          <p:cNvSpPr/>
          <p:nvPr/>
        </p:nvSpPr>
        <p:spPr>
          <a:xfrm>
            <a:off x="6615043" y="1074749"/>
            <a:ext cx="206185" cy="206185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CBC69711-91A8-4A14-86DF-8F625941B02D}"/>
              </a:ext>
            </a:extLst>
          </p:cNvPr>
          <p:cNvSpPr/>
          <p:nvPr/>
        </p:nvSpPr>
        <p:spPr>
          <a:xfrm>
            <a:off x="2158669" y="3855548"/>
            <a:ext cx="996907" cy="235281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241D4976-E99B-43E5-8159-82E25D56724D}"/>
              </a:ext>
            </a:extLst>
          </p:cNvPr>
          <p:cNvSpPr/>
          <p:nvPr/>
        </p:nvSpPr>
        <p:spPr>
          <a:xfrm>
            <a:off x="5877466" y="3845161"/>
            <a:ext cx="996907" cy="235281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14BF7175-8FA5-4D20-96B6-9BEA4D8794D1}"/>
              </a:ext>
            </a:extLst>
          </p:cNvPr>
          <p:cNvCxnSpPr>
            <a:cxnSpLocks/>
          </p:cNvCxnSpPr>
          <p:nvPr/>
        </p:nvCxnSpPr>
        <p:spPr>
          <a:xfrm>
            <a:off x="3033696" y="1325763"/>
            <a:ext cx="0" cy="1585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AF8E5E53-C2CF-424C-A695-24775F045C3A}"/>
              </a:ext>
            </a:extLst>
          </p:cNvPr>
          <p:cNvCxnSpPr>
            <a:cxnSpLocks/>
          </p:cNvCxnSpPr>
          <p:nvPr/>
        </p:nvCxnSpPr>
        <p:spPr>
          <a:xfrm>
            <a:off x="6725369" y="1164345"/>
            <a:ext cx="0" cy="174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ipse 36">
            <a:extLst>
              <a:ext uri="{FF2B5EF4-FFF2-40B4-BE49-F238E27FC236}">
                <a16:creationId xmlns:a16="http://schemas.microsoft.com/office/drawing/2014/main" id="{FC8128A6-AEA2-4DBD-AF46-EB53C3996A48}"/>
              </a:ext>
            </a:extLst>
          </p:cNvPr>
          <p:cNvSpPr/>
          <p:nvPr/>
        </p:nvSpPr>
        <p:spPr>
          <a:xfrm>
            <a:off x="2979884" y="2851014"/>
            <a:ext cx="125843" cy="125843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1C1E33A3-BE80-47CD-A18B-EF54C8646EA8}"/>
              </a:ext>
            </a:extLst>
          </p:cNvPr>
          <p:cNvSpPr/>
          <p:nvPr/>
        </p:nvSpPr>
        <p:spPr>
          <a:xfrm>
            <a:off x="6671115" y="2854239"/>
            <a:ext cx="125843" cy="125843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EA1E67C5-36D2-4E6B-A5EA-1D2BBE68027F}"/>
              </a:ext>
            </a:extLst>
          </p:cNvPr>
          <p:cNvSpPr/>
          <p:nvPr/>
        </p:nvSpPr>
        <p:spPr>
          <a:xfrm>
            <a:off x="2163387" y="4251317"/>
            <a:ext cx="996907" cy="168521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99F674C4-2835-4F17-A532-FC8D12F54F76}"/>
              </a:ext>
            </a:extLst>
          </p:cNvPr>
          <p:cNvSpPr/>
          <p:nvPr/>
        </p:nvSpPr>
        <p:spPr>
          <a:xfrm>
            <a:off x="5877466" y="4256636"/>
            <a:ext cx="996907" cy="168521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682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5" grpId="0" animBg="1"/>
      <p:bldP spid="16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E7D0F-D2E0-41FA-9604-83E75F668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1337" y="330062"/>
            <a:ext cx="6581325" cy="1159800"/>
          </a:xfrm>
        </p:spPr>
        <p:txBody>
          <a:bodyPr wrap="square" anchor="ctr">
            <a:normAutofit fontScale="90000"/>
          </a:bodyPr>
          <a:lstStyle/>
          <a:p>
            <a:r>
              <a:rPr lang="es-ES" dirty="0"/>
              <a:t>7. Conclusiones y trabajo futuro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D5061D-CA28-4F12-8434-15D3BCBC49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 wrap="square" anchor="b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s-ES" sz="900" smtClean="0"/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26</a:t>
            </a:fld>
            <a:endParaRPr lang="es-ES" sz="90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C4C9B6C-B08A-4C83-A285-4BDB25ADE978}"/>
              </a:ext>
            </a:extLst>
          </p:cNvPr>
          <p:cNvSpPr txBox="1"/>
          <p:nvPr/>
        </p:nvSpPr>
        <p:spPr>
          <a:xfrm>
            <a:off x="1360200" y="1331329"/>
            <a:ext cx="6972300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55600">
              <a:spcBef>
                <a:spcPts val="600"/>
              </a:spcBef>
              <a:buClr>
                <a:schemeClr val="dk1"/>
              </a:buClr>
              <a:buSzPts val="2000"/>
              <a:buFont typeface="PT Serif"/>
              <a:buChar char="▣"/>
            </a:pPr>
            <a:r>
              <a:rPr lang="es-ES" sz="1600" dirty="0">
                <a:solidFill>
                  <a:schemeClr val="dk1"/>
                </a:solidFill>
                <a:latin typeface="PT Serif"/>
                <a:sym typeface="PT Serif"/>
              </a:rPr>
              <a:t>Los modelos propuestos se presentan como posibles explicaciones a un mecanismo biológico de gran interés y conocido solo parcialmente.</a:t>
            </a:r>
          </a:p>
          <a:p>
            <a:endParaRPr lang="es-ES" dirty="0">
              <a:latin typeface="PT Serif" panose="020B0604020202020204" charset="0"/>
            </a:endParaRPr>
          </a:p>
          <a:p>
            <a:pPr marL="457200" indent="-355600">
              <a:spcBef>
                <a:spcPts val="600"/>
              </a:spcBef>
              <a:buClr>
                <a:schemeClr val="dk1"/>
              </a:buClr>
              <a:buSzPts val="2000"/>
              <a:buFont typeface="PT Serif"/>
              <a:buChar char="▣"/>
            </a:pPr>
            <a:r>
              <a:rPr lang="es-ES" sz="1600" dirty="0">
                <a:solidFill>
                  <a:schemeClr val="dk1"/>
                </a:solidFill>
                <a:latin typeface="PT Serif"/>
              </a:rPr>
              <a:t>Ambos modelos están bien fundamentados </a:t>
            </a:r>
            <a:br>
              <a:rPr lang="es-ES" sz="1600" dirty="0">
                <a:solidFill>
                  <a:schemeClr val="dk1"/>
                </a:solidFill>
                <a:latin typeface="PT Serif"/>
              </a:rPr>
            </a:br>
            <a:r>
              <a:rPr lang="es-ES" sz="1600" dirty="0">
                <a:solidFill>
                  <a:schemeClr val="dk1"/>
                </a:solidFill>
                <a:latin typeface="PT Serif"/>
              </a:rPr>
              <a:t>	</a:t>
            </a:r>
            <a:r>
              <a:rPr lang="es-ES" sz="1600" dirty="0">
                <a:solidFill>
                  <a:schemeClr val="dk1"/>
                </a:solidFill>
                <a:latin typeface="PT Serif"/>
                <a:sym typeface="Wingdings" panose="05000000000000000000" pitchFamily="2" charset="2"/>
              </a:rPr>
              <a:t></a:t>
            </a:r>
            <a:r>
              <a:rPr lang="es-ES" sz="1600" dirty="0">
                <a:solidFill>
                  <a:schemeClr val="dk1"/>
                </a:solidFill>
                <a:latin typeface="PT Serif"/>
              </a:rPr>
              <a:t> Hipótesis están basadas en evidencias biológicas. </a:t>
            </a:r>
            <a:br>
              <a:rPr lang="es-ES" sz="1600" dirty="0">
                <a:solidFill>
                  <a:schemeClr val="dk1"/>
                </a:solidFill>
                <a:latin typeface="PT Serif"/>
              </a:rPr>
            </a:br>
            <a:r>
              <a:rPr lang="es-ES" sz="1600" dirty="0">
                <a:solidFill>
                  <a:schemeClr val="dk1"/>
                </a:solidFill>
                <a:latin typeface="PT Serif"/>
              </a:rPr>
              <a:t>	</a:t>
            </a:r>
            <a:r>
              <a:rPr lang="es-ES" sz="1600" dirty="0">
                <a:solidFill>
                  <a:schemeClr val="dk1"/>
                </a:solidFill>
                <a:latin typeface="PT Serif"/>
                <a:sym typeface="Wingdings" panose="05000000000000000000" pitchFamily="2" charset="2"/>
              </a:rPr>
              <a:t> R</a:t>
            </a:r>
            <a:r>
              <a:rPr lang="es-ES" sz="1600" dirty="0">
                <a:solidFill>
                  <a:schemeClr val="dk1"/>
                </a:solidFill>
                <a:latin typeface="PT Serif"/>
              </a:rPr>
              <a:t>eproducen y predicen el comportamiento de las células T 	durante una infección aguda en distintas situaciones.</a:t>
            </a:r>
          </a:p>
          <a:p>
            <a:pPr marL="101600">
              <a:spcBef>
                <a:spcPts val="600"/>
              </a:spcBef>
              <a:buClr>
                <a:schemeClr val="dk1"/>
              </a:buClr>
              <a:buSzPts val="2000"/>
            </a:pPr>
            <a:endParaRPr lang="es-ES" sz="1600" dirty="0">
              <a:solidFill>
                <a:schemeClr val="dk1"/>
              </a:solidFill>
              <a:latin typeface="PT Serif"/>
            </a:endParaRPr>
          </a:p>
          <a:p>
            <a:pPr marL="457200" indent="-355600">
              <a:spcBef>
                <a:spcPts val="600"/>
              </a:spcBef>
              <a:buClr>
                <a:schemeClr val="dk1"/>
              </a:buClr>
              <a:buSzPts val="2000"/>
              <a:buFont typeface="PT Serif"/>
              <a:buChar char="▣"/>
            </a:pPr>
            <a:r>
              <a:rPr lang="es-ES" sz="1600" dirty="0">
                <a:solidFill>
                  <a:schemeClr val="dk1"/>
                </a:solidFill>
                <a:latin typeface="PT Serif"/>
              </a:rPr>
              <a:t>Los resultados obtenidos por la red neuronal son prometedores, pero aún insuficientes para poder deducir una correspondencia formal entre ambos modelos.</a:t>
            </a:r>
          </a:p>
        </p:txBody>
      </p:sp>
    </p:spTree>
    <p:extLst>
      <p:ext uri="{BB962C8B-B14F-4D97-AF65-F5344CB8AC3E}">
        <p14:creationId xmlns:p14="http://schemas.microsoft.com/office/powerpoint/2010/main" val="1940930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6BA4F-A134-4345-A8F5-809DAB7CD3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111050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El sistema inmune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88955" y="1371601"/>
            <a:ext cx="2800447" cy="16943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1600" indent="0">
              <a:buNone/>
            </a:pPr>
            <a:r>
              <a:rPr lang="en" sz="1600" dirty="0"/>
              <a:t>La</a:t>
            </a:r>
            <a:r>
              <a:rPr lang="es-ES" sz="1600" dirty="0"/>
              <a:t> misión principal de este sistema es </a:t>
            </a:r>
            <a:r>
              <a:rPr lang="es-ES" sz="1600" b="1" dirty="0"/>
              <a:t>reconocer patógenos</a:t>
            </a:r>
            <a:r>
              <a:rPr lang="es-ES" sz="1600" dirty="0"/>
              <a:t> y </a:t>
            </a:r>
            <a:r>
              <a:rPr lang="es-ES" sz="1600" b="1" dirty="0"/>
              <a:t>reaccionar</a:t>
            </a:r>
            <a:r>
              <a:rPr lang="es-ES" sz="1600" dirty="0"/>
              <a:t> ante ellos, dando lugar a un proceso que llamamos </a:t>
            </a:r>
            <a:r>
              <a:rPr lang="es-ES" sz="1600" i="1" dirty="0"/>
              <a:t>respuesta inmune</a:t>
            </a:r>
            <a:r>
              <a:rPr lang="es-ES" sz="1600" dirty="0"/>
              <a:t>.</a:t>
            </a:r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Imagen 2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3CEB5109-FBFE-41B2-BE72-90AF4EE58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558" y="1100906"/>
            <a:ext cx="5292335" cy="342445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B577BFB-0AB7-4496-976F-788DD8FC3BE7}"/>
              </a:ext>
            </a:extLst>
          </p:cNvPr>
          <p:cNvSpPr txBox="1"/>
          <p:nvPr/>
        </p:nvSpPr>
        <p:spPr>
          <a:xfrm>
            <a:off x="7625504" y="4419838"/>
            <a:ext cx="11295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PT Serif" panose="020B0604020202020204" charset="0"/>
                <a:hlinkClick r:id="rId4"/>
              </a:rPr>
              <a:t>link imagen</a:t>
            </a:r>
            <a:endParaRPr lang="es-ES" sz="1100" dirty="0">
              <a:latin typeface="PT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09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Las células T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718962" y="1054039"/>
            <a:ext cx="3150071" cy="18662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 sz="1400" dirty="0"/>
              <a:t>Son las encargadas de </a:t>
            </a:r>
            <a:r>
              <a:rPr lang="es-ES" sz="1400" dirty="0"/>
              <a:t>eliminar aquellas células que han sido infectadas.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s-ES" sz="14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s-ES" sz="1400" dirty="0"/>
              <a:t>Durante la </a:t>
            </a:r>
            <a:r>
              <a:rPr lang="es-ES" sz="1400" i="1" dirty="0"/>
              <a:t>respuesta inmune</a:t>
            </a:r>
            <a:r>
              <a:rPr lang="es-ES" sz="1400" dirty="0"/>
              <a:t> se observan los procesos de </a:t>
            </a:r>
            <a:r>
              <a:rPr lang="es-ES" sz="1400" i="1" dirty="0"/>
              <a:t>expansión</a:t>
            </a:r>
            <a:r>
              <a:rPr lang="es-ES" sz="1400" dirty="0"/>
              <a:t> y </a:t>
            </a:r>
            <a:r>
              <a:rPr lang="es-ES" sz="1400" i="1" dirty="0"/>
              <a:t>contracción clonal</a:t>
            </a:r>
            <a:r>
              <a:rPr lang="es-ES" sz="1400" dirty="0"/>
              <a:t> en la población de células T.</a:t>
            </a:r>
            <a:endParaRPr sz="1400"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C851C1F-834C-408C-AB65-A51D4B5F0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039" y="914980"/>
            <a:ext cx="4097003" cy="350485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3F821E8-8B4C-4FB6-BF30-08EA5296DBF2}"/>
              </a:ext>
            </a:extLst>
          </p:cNvPr>
          <p:cNvSpPr txBox="1"/>
          <p:nvPr/>
        </p:nvSpPr>
        <p:spPr>
          <a:xfrm>
            <a:off x="7794023" y="4485833"/>
            <a:ext cx="1004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PT Serif" panose="020B0604020202020204" charset="0"/>
                <a:hlinkClick r:id="rId4"/>
              </a:rPr>
              <a:t>link imagen</a:t>
            </a:r>
            <a:endParaRPr lang="es-ES" sz="1100" dirty="0">
              <a:latin typeface="PT Serif" panose="020B0604020202020204" charset="0"/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A42D0C06-FB9A-402D-BF03-919638D32797}"/>
              </a:ext>
            </a:extLst>
          </p:cNvPr>
          <p:cNvGrpSpPr/>
          <p:nvPr/>
        </p:nvGrpSpPr>
        <p:grpSpPr>
          <a:xfrm>
            <a:off x="1712260" y="3054727"/>
            <a:ext cx="1497106" cy="1427627"/>
            <a:chOff x="1712260" y="2920255"/>
            <a:chExt cx="1497106" cy="1427627"/>
          </a:xfrm>
        </p:grpSpPr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80355D20-05F1-4B9C-8527-F4BD171C0F42}"/>
                </a:ext>
              </a:extLst>
            </p:cNvPr>
            <p:cNvCxnSpPr>
              <a:cxnSpLocks/>
            </p:cNvCxnSpPr>
            <p:nvPr/>
          </p:nvCxnSpPr>
          <p:spPr>
            <a:xfrm>
              <a:off x="1792941" y="2920255"/>
              <a:ext cx="0" cy="14276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B54196AC-7DDD-4B0D-B223-A2DD601C2B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2260" y="4182728"/>
              <a:ext cx="14971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F093933F-2091-416C-B43E-0B7439FB8D41}"/>
                </a:ext>
              </a:extLst>
            </p:cNvPr>
            <p:cNvCxnSpPr>
              <a:cxnSpLocks/>
            </p:cNvCxnSpPr>
            <p:nvPr/>
          </p:nvCxnSpPr>
          <p:spPr>
            <a:xfrm>
              <a:off x="2501153" y="4066372"/>
              <a:ext cx="58284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B619A139-E1D1-434E-807F-9DCD1386DCCF}"/>
                </a:ext>
              </a:extLst>
            </p:cNvPr>
            <p:cNvSpPr/>
            <p:nvPr/>
          </p:nvSpPr>
          <p:spPr>
            <a:xfrm>
              <a:off x="1801906" y="3092354"/>
              <a:ext cx="699247" cy="1085199"/>
            </a:xfrm>
            <a:custGeom>
              <a:avLst/>
              <a:gdLst>
                <a:gd name="connsiteX0" fmla="*/ 0 w 699247"/>
                <a:gd name="connsiteY0" fmla="*/ 1085199 h 1085199"/>
                <a:gd name="connsiteX1" fmla="*/ 313765 w 699247"/>
                <a:gd name="connsiteY1" fmla="*/ 470 h 1085199"/>
                <a:gd name="connsiteX2" fmla="*/ 699247 w 699247"/>
                <a:gd name="connsiteY2" fmla="*/ 977622 h 1085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9247" h="1085199">
                  <a:moveTo>
                    <a:pt x="0" y="1085199"/>
                  </a:moveTo>
                  <a:cubicBezTo>
                    <a:pt x="98612" y="551799"/>
                    <a:pt x="197224" y="18399"/>
                    <a:pt x="313765" y="470"/>
                  </a:cubicBezTo>
                  <a:cubicBezTo>
                    <a:pt x="430306" y="-17459"/>
                    <a:pt x="564776" y="480081"/>
                    <a:pt x="699247" y="97762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C4615F8-9AA3-4448-96BD-98E80C6F141B}"/>
              </a:ext>
            </a:extLst>
          </p:cNvPr>
          <p:cNvSpPr txBox="1"/>
          <p:nvPr/>
        </p:nvSpPr>
        <p:spPr>
          <a:xfrm>
            <a:off x="2088640" y="4322376"/>
            <a:ext cx="819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PT Serif" panose="020B0604020202020204" charset="0"/>
              </a:rPr>
              <a:t>tiempo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8F8B116E-8503-4012-A7F9-E37977EA0BED}"/>
              </a:ext>
            </a:extLst>
          </p:cNvPr>
          <p:cNvSpPr txBox="1"/>
          <p:nvPr/>
        </p:nvSpPr>
        <p:spPr>
          <a:xfrm>
            <a:off x="950259" y="3537707"/>
            <a:ext cx="96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PT Serif" panose="020B0604020202020204" charset="0"/>
              </a:rPr>
              <a:t>número de células T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7F98F70-AED7-49B7-B603-BD56D929F2E4}"/>
              </a:ext>
            </a:extLst>
          </p:cNvPr>
          <p:cNvSpPr txBox="1"/>
          <p:nvPr/>
        </p:nvSpPr>
        <p:spPr>
          <a:xfrm>
            <a:off x="3204093" y="3455131"/>
            <a:ext cx="1375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PT Serif" panose="020B0604020202020204" charset="0"/>
              </a:rPr>
              <a:t>Células T de memoria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83AAF4A3-375C-4ED2-A057-C9B278970E1B}"/>
              </a:ext>
            </a:extLst>
          </p:cNvPr>
          <p:cNvCxnSpPr>
            <a:stCxn id="29" idx="1"/>
          </p:cNvCxnSpPr>
          <p:nvPr/>
        </p:nvCxnSpPr>
        <p:spPr>
          <a:xfrm flipH="1">
            <a:off x="2792575" y="3685964"/>
            <a:ext cx="411518" cy="446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4321F8D-1F3E-493D-8FDA-D359D1A94CA3}"/>
              </a:ext>
            </a:extLst>
          </p:cNvPr>
          <p:cNvSpPr txBox="1"/>
          <p:nvPr/>
        </p:nvSpPr>
        <p:spPr>
          <a:xfrm>
            <a:off x="7049952" y="637981"/>
            <a:ext cx="1488141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PT Serif" panose="020B0604020202020204" charset="0"/>
              </a:rPr>
              <a:t>Célula infectada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67350E93-111B-4E38-9ED5-C45270CFF13C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7064189" y="914980"/>
            <a:ext cx="729834" cy="877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25125A6C-2FE1-4452-8D07-5B7A856509CA}"/>
              </a:ext>
            </a:extLst>
          </p:cNvPr>
          <p:cNvSpPr txBox="1"/>
          <p:nvPr/>
        </p:nvSpPr>
        <p:spPr>
          <a:xfrm>
            <a:off x="8150877" y="1848647"/>
            <a:ext cx="532381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PT Serif" panose="020B0604020202020204" charset="0"/>
              </a:rPr>
              <a:t>TCR</a:t>
            </a:r>
          </a:p>
        </p:txBody>
      </p:sp>
      <p:cxnSp>
        <p:nvCxnSpPr>
          <p:cNvPr id="39" name="Conector: curvado 38">
            <a:extLst>
              <a:ext uri="{FF2B5EF4-FFF2-40B4-BE49-F238E27FC236}">
                <a16:creationId xmlns:a16="http://schemas.microsoft.com/office/drawing/2014/main" id="{1D35E93B-B103-4533-A0FE-82B3482B1EF4}"/>
              </a:ext>
            </a:extLst>
          </p:cNvPr>
          <p:cNvCxnSpPr>
            <a:cxnSpLocks/>
            <a:stCxn id="41" idx="2"/>
          </p:cNvCxnSpPr>
          <p:nvPr/>
        </p:nvCxnSpPr>
        <p:spPr>
          <a:xfrm rot="5400000" flipH="1">
            <a:off x="7845319" y="1553898"/>
            <a:ext cx="59559" cy="1083939"/>
          </a:xfrm>
          <a:prstGeom prst="curvedConnector4">
            <a:avLst>
              <a:gd name="adj1" fmla="val -383821"/>
              <a:gd name="adj2" fmla="val 1011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78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/>
      <p:bldP spid="29" grpId="0"/>
      <p:bldP spid="33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Algoritmo de decisión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El </a:t>
            </a:r>
            <a:r>
              <a:rPr lang="es-ES" dirty="0"/>
              <a:t>mecanismo de decisión por el cual una célula decide dividirse o morir es desconocido.</a:t>
            </a:r>
          </a:p>
          <a:p>
            <a:pPr marL="101600" indent="0">
              <a:buNone/>
            </a:pP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 dirty="0"/>
              <a:t>Se han propuesto distintos modelos matemáticos que intentan dar explicación a este fenómeno. </a:t>
            </a:r>
            <a:br>
              <a:rPr lang="en" dirty="0"/>
            </a:br>
            <a:r>
              <a:rPr lang="en" sz="1800" dirty="0"/>
              <a:t>Algunos basados en:</a:t>
            </a:r>
            <a:endParaRPr lang="es-E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Número de divisiones fijo.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Relojes estocásticos.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Concentración de moléculas inhibidoras del ciclo celular (división) o apoptosis (suicido celular).</a:t>
            </a:r>
            <a:endParaRPr sz="1800"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9213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lvl="0"/>
            <a:r>
              <a:rPr lang="es-ES" dirty="0"/>
              <a:t>Modelo microscópico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467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/>
              <a:t>Algoritmo de decisión a nivel celular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173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Hipótesis biológicas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1251600" y="1100906"/>
            <a:ext cx="6640800" cy="35322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dirty="0"/>
              <a:t>La competición entre dos moléculas inhibidoras determina la decisión y la duración de la vida de una célula T.</a:t>
            </a:r>
            <a:endParaRPr lang="es-E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Retinoblastoma (Rb) </a:t>
            </a:r>
            <a:r>
              <a:rPr lang="es-ES" sz="1800" dirty="0">
                <a:sym typeface="Wingdings" panose="05000000000000000000" pitchFamily="2" charset="2"/>
              </a:rPr>
              <a:t> ciclo celular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Linfoma de célula B-2 (Bcl-2) </a:t>
            </a:r>
            <a:r>
              <a:rPr lang="es-ES" sz="1800" dirty="0">
                <a:sym typeface="Wingdings" panose="05000000000000000000" pitchFamily="2" charset="2"/>
              </a:rPr>
              <a:t> apoptosis</a:t>
            </a:r>
          </a:p>
          <a:p>
            <a:pPr marL="558800" lvl="1" indent="0">
              <a:buNone/>
            </a:pPr>
            <a:endParaRPr sz="1800" dirty="0"/>
          </a:p>
          <a:p>
            <a:pPr lvl="0">
              <a:spcBef>
                <a:spcPts val="0"/>
              </a:spcBef>
            </a:pPr>
            <a:r>
              <a:rPr lang="es-ES" dirty="0"/>
              <a:t>Los receptores de membrana regulan las dinámicas de Rb y Bcl-2.</a:t>
            </a:r>
          </a:p>
          <a:p>
            <a:pPr marL="101600" lvl="0" indent="0">
              <a:spcBef>
                <a:spcPts val="0"/>
              </a:spcBef>
              <a:buNone/>
            </a:pPr>
            <a:endParaRPr lang="es-ES" dirty="0"/>
          </a:p>
          <a:p>
            <a:r>
              <a:rPr lang="es-ES" dirty="0"/>
              <a:t>La primera división de las células T naïve tras su activación es asimétrica.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79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Ecuaciones del modelo (1)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BFC330F5-2339-440C-8FCA-81039A672BBF}"/>
                  </a:ext>
                </a:extLst>
              </p:cNvPr>
              <p:cNvSpPr txBox="1"/>
              <p:nvPr/>
            </p:nvSpPr>
            <p:spPr>
              <a:xfrm>
                <a:off x="820734" y="2997595"/>
                <a:ext cx="75025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s-ES" sz="1200" dirty="0">
                    <a:latin typeface="PT Serif" panose="020B0604020202020204" charset="0"/>
                  </a:rPr>
                  <a:t>Donde </a:t>
                </a:r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y </a:t>
                </a:r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representan la cantidad de Rb y Bcl-2 activa en tiempo </a:t>
                </a:r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, respectivamente.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1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es el receptor de la i-</a:t>
                </a:r>
                <a:r>
                  <a:rPr lang="es-ES" sz="1200" dirty="0" err="1">
                    <a:latin typeface="PT Serif" panose="020B0604020202020204" charset="0"/>
                  </a:rPr>
                  <a:t>ésima</a:t>
                </a:r>
                <a:r>
                  <a:rPr lang="es-ES" sz="1200" dirty="0">
                    <a:latin typeface="PT Serif" panose="020B0604020202020204" charset="0"/>
                  </a:rPr>
                  <a:t> citoquina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sz="1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1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será la cantidad de ese receptor en tiempo </a:t>
                </a:r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es el número de señales TCR/antígeno percibidas por la célula T correspondiente.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s-ES" sz="1200" dirty="0">
                    <a:latin typeface="PT Serif" panose="020B0604020202020204" charset="0"/>
                  </a:rPr>
                  <a:t>Los parámetros </a:t>
                </a:r>
                <a14:m>
                  <m:oMath xmlns:m="http://schemas.openxmlformats.org/officeDocument/2006/math">
                    <m:r>
                      <a:rPr lang="es-E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s-E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denotan la tasa de cambio de las moléculas inhibidoras.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es la tasa de cambio del receptor </a:t>
                </a:r>
                <a14:m>
                  <m:oMath xmlns:m="http://schemas.openxmlformats.org/officeDocument/2006/math"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ES" sz="1200" dirty="0">
                  <a:latin typeface="PT Serif" panose="020B060402020202020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es el número de receptores de membrana.</a:t>
                </a: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BFC330F5-2339-440C-8FCA-81039A672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4" y="2997595"/>
                <a:ext cx="7502532" cy="1200329"/>
              </a:xfrm>
              <a:prstGeom prst="rect">
                <a:avLst/>
              </a:prstGeom>
              <a:blipFill>
                <a:blip r:embed="rId3"/>
                <a:stretch>
                  <a:fillRect t="-508" b="-304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n 1">
            <a:extLst>
              <a:ext uri="{FF2B5EF4-FFF2-40B4-BE49-F238E27FC236}">
                <a16:creationId xmlns:a16="http://schemas.microsoft.com/office/drawing/2014/main" id="{D0A89C27-6013-486A-BB73-8C2D4DEAD4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9" r="44344"/>
          <a:stretch/>
        </p:blipFill>
        <p:spPr>
          <a:xfrm>
            <a:off x="820734" y="1401356"/>
            <a:ext cx="2978061" cy="79074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00F25BA-3BEC-4532-AC6A-799ABC0BF1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28388" b="-11544"/>
          <a:stretch/>
        </p:blipFill>
        <p:spPr>
          <a:xfrm>
            <a:off x="820734" y="2346931"/>
            <a:ext cx="4140769" cy="42576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3CB9499-5DDD-4361-80F1-3FB09A873BF3}"/>
              </a:ext>
            </a:extLst>
          </p:cNvPr>
          <p:cNvSpPr txBox="1"/>
          <p:nvPr/>
        </p:nvSpPr>
        <p:spPr>
          <a:xfrm>
            <a:off x="3984350" y="164284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PT Serif" panose="020B0604020202020204" charset="0"/>
                <a:sym typeface="Wingdings" panose="05000000000000000000" pitchFamily="2" charset="2"/>
              </a:rPr>
              <a:t> </a:t>
            </a:r>
            <a:r>
              <a:rPr lang="es-ES" dirty="0">
                <a:latin typeface="PT Serif" panose="020B0604020202020204" charset="0"/>
              </a:rPr>
              <a:t>Dinámica de las moléculas inhibidoras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DA2FC7B-E3C7-4A3F-B8C0-1A0956168B9C}"/>
              </a:ext>
            </a:extLst>
          </p:cNvPr>
          <p:cNvSpPr txBox="1"/>
          <p:nvPr/>
        </p:nvSpPr>
        <p:spPr>
          <a:xfrm>
            <a:off x="4961503" y="2407491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PT Serif" panose="020B0604020202020204" charset="0"/>
                <a:sym typeface="Wingdings" panose="05000000000000000000" pitchFamily="2" charset="2"/>
              </a:rPr>
              <a:t> </a:t>
            </a:r>
            <a:r>
              <a:rPr lang="es-ES" dirty="0">
                <a:latin typeface="PT Serif" panose="020B0604020202020204" charset="0"/>
              </a:rPr>
              <a:t>Dinámica de los receptores de membrana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159C891C-96E5-4F67-A6F9-9D354A9002D1}"/>
              </a:ext>
            </a:extLst>
          </p:cNvPr>
          <p:cNvSpPr/>
          <p:nvPr/>
        </p:nvSpPr>
        <p:spPr>
          <a:xfrm>
            <a:off x="1897388" y="1532277"/>
            <a:ext cx="261083" cy="261083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FC5DDB8-2397-4D6B-9FE1-AB10199F05E2}"/>
              </a:ext>
            </a:extLst>
          </p:cNvPr>
          <p:cNvSpPr/>
          <p:nvPr/>
        </p:nvSpPr>
        <p:spPr>
          <a:xfrm>
            <a:off x="1897388" y="1832727"/>
            <a:ext cx="261083" cy="261083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4703662-2317-4ECC-AFD0-99D47783DB0E}"/>
              </a:ext>
            </a:extLst>
          </p:cNvPr>
          <p:cNvSpPr/>
          <p:nvPr/>
        </p:nvSpPr>
        <p:spPr>
          <a:xfrm>
            <a:off x="3322776" y="1548793"/>
            <a:ext cx="261083" cy="261083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9090CFE-0D86-4964-9CE5-F62EDE0AAA1A}"/>
              </a:ext>
            </a:extLst>
          </p:cNvPr>
          <p:cNvSpPr/>
          <p:nvPr/>
        </p:nvSpPr>
        <p:spPr>
          <a:xfrm>
            <a:off x="3322776" y="1831313"/>
            <a:ext cx="261083" cy="261083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1BA3CE0-D8BE-4914-AEFA-147AD962BC9E}"/>
              </a:ext>
            </a:extLst>
          </p:cNvPr>
          <p:cNvSpPr/>
          <p:nvPr/>
        </p:nvSpPr>
        <p:spPr>
          <a:xfrm>
            <a:off x="1027812" y="3389426"/>
            <a:ext cx="261083" cy="261083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FFFE386F-DC3D-46A6-8E47-BDDFA981A9E1}"/>
              </a:ext>
            </a:extLst>
          </p:cNvPr>
          <p:cNvSpPr/>
          <p:nvPr/>
        </p:nvSpPr>
        <p:spPr>
          <a:xfrm>
            <a:off x="3816230" y="3196642"/>
            <a:ext cx="261083" cy="261083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478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Ecuaciones del modelo (2)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CE6EB55-58CD-490E-812E-027423A42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34" y="1105591"/>
            <a:ext cx="2521539" cy="37119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A228D28-8A38-4321-960F-4F980F4B9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34" y="1873523"/>
            <a:ext cx="1713801" cy="6202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F912221-C4AD-452B-A6B4-FDE7FF1F9FBA}"/>
                  </a:ext>
                </a:extLst>
              </p:cNvPr>
              <p:cNvSpPr txBox="1"/>
              <p:nvPr/>
            </p:nvSpPr>
            <p:spPr>
              <a:xfrm>
                <a:off x="820734" y="2870262"/>
                <a:ext cx="7502532" cy="1385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s-ES" sz="1200" dirty="0">
                    <a:latin typeface="PT Serif" panose="020B0604020202020204" charset="0"/>
                  </a:rPr>
                  <a:t>Donde </a:t>
                </a:r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denotan el número de células del patógeno y el número de células T, respectivamente.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s-E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representa la tasa de proliferación del patógeno, mientras que </a:t>
                </a:r>
                <a14:m>
                  <m:oMath xmlns:m="http://schemas.openxmlformats.org/officeDocument/2006/math">
                    <m:r>
                      <a:rPr lang="es-E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corresponde a la tasa de eliminación del mismo a causa de las células T. Ambos son parámetros positivos.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s-E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es un parámetro que depende del antígeno y denota la probabilidad de que haya una activación del TCR debido a un encuentro con el antígeno.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1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representa la cantidad de antígeno que está disponible para una célula T, </a:t>
                </a:r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, en porcentaje.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E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s-E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representa el ratio de receptores de membrana de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entre las células hijas.</a:t>
                </a: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F912221-C4AD-452B-A6B4-FDE7FF1F9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4" y="2870262"/>
                <a:ext cx="7502532" cy="1385700"/>
              </a:xfrm>
              <a:prstGeom prst="rect">
                <a:avLst/>
              </a:prstGeom>
              <a:blipFill>
                <a:blip r:embed="rId5"/>
                <a:stretch>
                  <a:fillRect t="-441" b="-264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n 10">
            <a:extLst>
              <a:ext uri="{FF2B5EF4-FFF2-40B4-BE49-F238E27FC236}">
                <a16:creationId xmlns:a16="http://schemas.microsoft.com/office/drawing/2014/main" id="{498735CF-4B06-4491-ABFC-540B6480DD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734" y="1489557"/>
            <a:ext cx="1596122" cy="371191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B96B4C78-C47A-4F84-B37A-04FD97DF5B04}"/>
              </a:ext>
            </a:extLst>
          </p:cNvPr>
          <p:cNvSpPr txBox="1"/>
          <p:nvPr/>
        </p:nvSpPr>
        <p:spPr>
          <a:xfrm>
            <a:off x="3356821" y="1141343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PT Serif" panose="020B0604020202020204" charset="0"/>
                <a:sym typeface="Wingdings" panose="05000000000000000000" pitchFamily="2" charset="2"/>
              </a:rPr>
              <a:t> </a:t>
            </a:r>
            <a:r>
              <a:rPr lang="es-ES" dirty="0">
                <a:latin typeface="PT Serif" panose="020B0604020202020204" charset="0"/>
              </a:rPr>
              <a:t>Dinámica del patógeno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FD90E7E4-7A9B-418C-93E9-3ACA366C5918}"/>
                  </a:ext>
                </a:extLst>
              </p:cNvPr>
              <p:cNvSpPr txBox="1"/>
              <p:nvPr/>
            </p:nvSpPr>
            <p:spPr>
              <a:xfrm>
                <a:off x="2564984" y="1521263"/>
                <a:ext cx="57887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latin typeface="PT Serif" panose="020B060402020202020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s-ES" dirty="0">
                    <a:latin typeface="PT Serif" panose="020B0604020202020204" charset="0"/>
                    <a:sym typeface="Wingdings" panose="05000000000000000000" pitchFamily="2" charset="2"/>
                  </a:rPr>
                  <a:t> es el </a:t>
                </a:r>
                <a:r>
                  <a:rPr lang="es-ES" dirty="0">
                    <a:latin typeface="PT Serif" panose="020B0604020202020204" charset="0"/>
                  </a:rPr>
                  <a:t>número de señales TCR de una célula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" dirty="0">
                    <a:latin typeface="PT Serif" panose="020B0604020202020204" charset="0"/>
                  </a:rPr>
                  <a:t> en tiempo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s-ES" dirty="0"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FD90E7E4-7A9B-418C-93E9-3ACA366C5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984" y="1521263"/>
                <a:ext cx="5788732" cy="307777"/>
              </a:xfrm>
              <a:prstGeom prst="rect">
                <a:avLst/>
              </a:prstGeom>
              <a:blipFill>
                <a:blip r:embed="rId7"/>
                <a:stretch>
                  <a:fillRect l="-316" t="-4000" b="-20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E44E146C-84CC-47F9-B018-3ACED6C45A96}"/>
                  </a:ext>
                </a:extLst>
              </p:cNvPr>
              <p:cNvSpPr txBox="1"/>
              <p:nvPr/>
            </p:nvSpPr>
            <p:spPr>
              <a:xfrm>
                <a:off x="2564984" y="2025731"/>
                <a:ext cx="5788732" cy="554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latin typeface="PT Serif" panose="020B060402020202020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s-ES" dirty="0">
                    <a:latin typeface="PT Serif" panose="020B0604020202020204" charset="0"/>
                    <a:sym typeface="Wingdings" panose="05000000000000000000" pitchFamily="2" charset="2"/>
                  </a:rPr>
                  <a:t> 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" dirty="0">
                    <a:latin typeface="PT Serif" panose="020B0604020202020204" charset="0"/>
                    <a:sym typeface="Wingdings" panose="05000000000000000000" pitchFamily="2" charset="2"/>
                  </a:rPr>
                  <a:t> son el número de receptores de membrana iniciales para las células hijas 1 y 2</a:t>
                </a:r>
                <a:endParaRPr lang="es-ES" dirty="0"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E44E146C-84CC-47F9-B018-3ACED6C45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984" y="2025731"/>
                <a:ext cx="5788732" cy="554126"/>
              </a:xfrm>
              <a:prstGeom prst="rect">
                <a:avLst/>
              </a:prstGeom>
              <a:blipFill>
                <a:blip r:embed="rId8"/>
                <a:stretch>
                  <a:fillRect l="-316" b="-659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530247"/>
      </p:ext>
    </p:extLst>
  </p:cSld>
  <p:clrMapOvr>
    <a:masterClrMapping/>
  </p:clrMapOvr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1108</Words>
  <Application>Microsoft Office PowerPoint</Application>
  <PresentationFormat>Presentación en pantalla (16:9)</PresentationFormat>
  <Paragraphs>174</Paragraphs>
  <Slides>27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3" baseType="lpstr">
      <vt:lpstr>Cambria Math</vt:lpstr>
      <vt:lpstr>Wingdings</vt:lpstr>
      <vt:lpstr>PT Serif</vt:lpstr>
      <vt:lpstr>Playfair Display</vt:lpstr>
      <vt:lpstr>Arial</vt:lpstr>
      <vt:lpstr>Portia template</vt:lpstr>
      <vt:lpstr>Modelización y análisis de la respuesta inmune ante infecciones agudas</vt:lpstr>
      <vt:lpstr>1. Introducción</vt:lpstr>
      <vt:lpstr>El sistema inmune</vt:lpstr>
      <vt:lpstr>Las células T</vt:lpstr>
      <vt:lpstr>Algoritmo de decisión</vt:lpstr>
      <vt:lpstr>2. Modelo microscópico</vt:lpstr>
      <vt:lpstr>Hipótesis biológicas</vt:lpstr>
      <vt:lpstr>Ecuaciones del modelo (1)</vt:lpstr>
      <vt:lpstr>Ecuaciones del modelo (2)</vt:lpstr>
      <vt:lpstr>3. Simulaciones del modelo microscópico</vt:lpstr>
      <vt:lpstr>Simplificación del modelo (k=2)</vt:lpstr>
      <vt:lpstr>Implementación y pseudocódigo</vt:lpstr>
      <vt:lpstr>Simulaciones del modelo microscópico (1)</vt:lpstr>
      <vt:lpstr>Simulaciones del modelo microscópico (2)</vt:lpstr>
      <vt:lpstr>4. Modelo macroscópico</vt:lpstr>
      <vt:lpstr>Aspectos del modelo</vt:lpstr>
      <vt:lpstr>Ecuaciones del modelo</vt:lpstr>
      <vt:lpstr>5. Simulaciones del modelo macroscópico</vt:lpstr>
      <vt:lpstr>Simulaciones del modelo macroscópico (1)</vt:lpstr>
      <vt:lpstr>Simulaciones del modelo macroscópico (2)</vt:lpstr>
      <vt:lpstr>6. Correspondencia de parámetros entre los dos modelos</vt:lpstr>
      <vt:lpstr>Motivación</vt:lpstr>
      <vt:lpstr>Primera aproximación: red neuronal</vt:lpstr>
      <vt:lpstr>Aspectos técnicos de la implementación</vt:lpstr>
      <vt:lpstr>Ejemplo de ejecución</vt:lpstr>
      <vt:lpstr>7. Conclusiones y trabajo futuro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Modelización y análisis de la respuesta inmune ante infecciones agudas</dc:title>
  <dc:creator>Belén</dc:creator>
  <cp:lastModifiedBy>Belén</cp:lastModifiedBy>
  <cp:revision>4</cp:revision>
  <dcterms:created xsi:type="dcterms:W3CDTF">2020-06-30T14:56:19Z</dcterms:created>
  <dcterms:modified xsi:type="dcterms:W3CDTF">2020-06-30T15:33:30Z</dcterms:modified>
</cp:coreProperties>
</file>