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87" r:id="rId3"/>
    <p:sldId id="286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7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9" r:id="rId23"/>
    <p:sldId id="307" r:id="rId24"/>
    <p:sldId id="308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Montserrat" panose="020B0604020202020204" charset="0"/>
      <p:regular r:id="rId60"/>
      <p:bold r:id="rId61"/>
      <p:italic r:id="rId62"/>
      <p:boldItalic r:id="rId63"/>
    </p:embeddedFont>
    <p:embeddedFont>
      <p:font typeface="Playfair Display" panose="020B0604020202020204" charset="0"/>
      <p:regular r:id="rId64"/>
      <p:bold r:id="rId65"/>
      <p:italic r:id="rId66"/>
      <p:boldItalic r:id="rId67"/>
    </p:embeddedFont>
    <p:embeddedFont>
      <p:font typeface="PT Serif" panose="020B060402020202020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21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7d12f84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7d12f84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fb596ea4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fb596ea4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5b113b04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5b113b04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450" y="3496229"/>
            <a:ext cx="2471100" cy="1102665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2 clones con distinta afinidad al patógeno</a:t>
            </a:r>
          </a:p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ecuaciones diferenciales sobre las que se basa el modelo determinan el comportamiento de toda la población de células.</a:t>
            </a:r>
          </a:p>
          <a:p>
            <a:endParaRPr lang="es-ES" dirty="0"/>
          </a:p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470212"/>
            <a:ext cx="3288349" cy="1145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F3B9-3596-4518-B4AF-4EBBB77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implementación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3DD6B-122C-4A39-B1AE-ACBDAF7C0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diferencia del modelo anterior, las ecuaciones no tienen solución explícita. </a:t>
            </a:r>
          </a:p>
          <a:p>
            <a:pPr marL="101600" indent="0">
              <a:buNone/>
            </a:pPr>
            <a:endParaRPr lang="es-ES" dirty="0"/>
          </a:p>
          <a:p>
            <a:r>
              <a:rPr lang="es-ES" dirty="0"/>
              <a:t>Simulación numérica mediante la función </a:t>
            </a:r>
            <a:r>
              <a:rPr lang="es-ES" i="1" dirty="0"/>
              <a:t>ode45</a:t>
            </a:r>
            <a:r>
              <a:rPr lang="es-ES" dirty="0"/>
              <a:t> de Matlab.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6D9B2-F783-4EDF-9886-F88632D9E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77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38" y="1293750"/>
            <a:ext cx="3408000" cy="25560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62" y="1293750"/>
            <a:ext cx="340800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2DC8B-6F65-466F-822A-E3B90E74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90" y="3496230"/>
            <a:ext cx="2471100" cy="84268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Caso de intolerancia con el modelo macroscópico adimensional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450" y="3496229"/>
            <a:ext cx="2471100" cy="1102665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7"/>
            <a:ext cx="2471100" cy="1102665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012CCBD0-F64D-4FFD-B3DB-264F9E9C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" y="1330243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8DD0749-6EA1-4D74-A4A6-293B4D12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90" y="1330243"/>
            <a:ext cx="2726400" cy="204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8" r="19355"/>
          <a:stretch/>
        </p:blipFill>
        <p:spPr>
          <a:xfrm>
            <a:off x="6026499" y="1194614"/>
            <a:ext cx="2286722" cy="22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076175"/>
            <a:ext cx="6640800" cy="3540463"/>
          </a:xfrm>
        </p:spPr>
        <p:txBody>
          <a:bodyPr/>
          <a:lstStyle/>
          <a:p>
            <a:r>
              <a:rPr lang="es-ES" dirty="0"/>
              <a:t>Las ecuaciones diferenciales que conforman el modelo microscópico tienen un significado, desde el punto de vista biológico, bien definido.</a:t>
            </a:r>
          </a:p>
          <a:p>
            <a:endParaRPr lang="es-ES" dirty="0"/>
          </a:p>
          <a:p>
            <a:r>
              <a:rPr lang="es-ES" dirty="0"/>
              <a:t>El modelo macroscópico está basado en las dinámicas newtonianas y en dos propiedades de la población: la elasticidad y la inercia. </a:t>
            </a:r>
          </a:p>
          <a:p>
            <a:endParaRPr lang="es-ES" dirty="0"/>
          </a:p>
          <a:p>
            <a:r>
              <a:rPr lang="es-ES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76700" y="1064025"/>
            <a:ext cx="3208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18907" y="1064025"/>
            <a:ext cx="3348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76700" y="3324206"/>
            <a:ext cx="6990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1802250" y="22065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hello!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802250" y="24022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1802250" y="33940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7947" t="13743" r="17953" b="43523"/>
          <a:stretch/>
        </p:blipFill>
        <p:spPr>
          <a:xfrm>
            <a:off x="4025700" y="997744"/>
            <a:ext cx="1092600" cy="109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 y 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La</a:t>
            </a:r>
            <a:r>
              <a:rPr lang="es-ES" dirty="0"/>
              <a:t> misión principal de este sistema es reconocer patógenos y reaccionar ante ellos, dando lugar a un proceso que llamamos </a:t>
            </a:r>
            <a:r>
              <a:rPr lang="es-ES" i="1" dirty="0"/>
              <a:t>respuesta inmune</a:t>
            </a:r>
            <a:r>
              <a:rPr lang="es-ES" dirty="0"/>
              <a:t>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Las células T son las encargadas de </a:t>
            </a:r>
            <a:r>
              <a:rPr lang="es-ES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dirty="0"/>
              <a:t>Durante la </a:t>
            </a:r>
            <a:r>
              <a:rPr lang="es-ES" i="1" dirty="0"/>
              <a:t>respuesta inmune</a:t>
            </a:r>
            <a:r>
              <a:rPr lang="es-ES" dirty="0"/>
              <a:t> se observan los procesos de </a:t>
            </a:r>
            <a:r>
              <a:rPr lang="es-ES" i="1" dirty="0"/>
              <a:t>expansión</a:t>
            </a:r>
            <a:r>
              <a:rPr lang="es-ES" dirty="0"/>
              <a:t> y </a:t>
            </a:r>
            <a:r>
              <a:rPr lang="es-ES" i="1" dirty="0"/>
              <a:t>contracción clonal</a:t>
            </a:r>
            <a:r>
              <a:rPr lang="es-ES" dirty="0"/>
              <a:t> en la población de células T.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3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>
                <a:solidFill>
                  <a:srgbClr val="FFFFFF"/>
                </a:solidFill>
              </a:rPr>
              <a:t>big concept</a:t>
            </a:r>
            <a:endParaRPr sz="6000" i="1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t="3903" b="16096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620457" y="1640700"/>
            <a:ext cx="1876800" cy="1862100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{90EC7220-CE0B-47E9-B823-F2DE30A32116}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09900" y="1755219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5"/>
          <p:cNvSpPr/>
          <p:nvPr/>
        </p:nvSpPr>
        <p:spPr>
          <a:xfrm rot="8132739">
            <a:off x="3914046" y="19280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 rot="8132739">
            <a:off x="1152957" y="214731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8132739">
            <a:off x="2867297" y="37729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 rot="8132739">
            <a:off x="4662488" y="406926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8132739">
            <a:off x="6765924" y="2408657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 rot="8132739">
            <a:off x="7439665" y="41161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 idx="4294967295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89,526,124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4294967295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89,526,124$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100%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185,244 users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231305" y="1909238"/>
            <a:ext cx="24096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320931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456895" y="1909238"/>
            <a:ext cx="2455800" cy="13251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843109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3370050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3"/>
          </p:nvPr>
        </p:nvSpPr>
        <p:spPr>
          <a:xfrm>
            <a:off x="5896991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4509421" y="2734464"/>
            <a:ext cx="105519" cy="317060"/>
            <a:chOff x="4071800" y="2269925"/>
            <a:chExt cx="172925" cy="502950"/>
          </a:xfrm>
        </p:grpSpPr>
        <p:sp>
          <p:nvSpPr>
            <p:cNvPr id="205" name="Google Shape;205;p2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6947210" y="1210260"/>
            <a:ext cx="286092" cy="244138"/>
            <a:chOff x="5268225" y="4341925"/>
            <a:chExt cx="468850" cy="387275"/>
          </a:xfrm>
        </p:grpSpPr>
        <p:sp>
          <p:nvSpPr>
            <p:cNvPr id="208" name="Google Shape;208;p2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412536" y="1186375"/>
            <a:ext cx="294269" cy="291733"/>
            <a:chOff x="6605925" y="948050"/>
            <a:chExt cx="482250" cy="462775"/>
          </a:xfrm>
        </p:grpSpPr>
        <p:sp>
          <p:nvSpPr>
            <p:cNvPr id="217" name="Google Shape;217;p2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913138" y="2810095"/>
            <a:ext cx="263805" cy="165842"/>
            <a:chOff x="3269900" y="3064500"/>
            <a:chExt cx="432325" cy="263075"/>
          </a:xfrm>
        </p:grpSpPr>
        <p:sp>
          <p:nvSpPr>
            <p:cNvPr id="224" name="Google Shape;224;p2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6947416" y="2810523"/>
            <a:ext cx="293537" cy="165070"/>
            <a:chOff x="5937975" y="5081700"/>
            <a:chExt cx="481050" cy="261850"/>
          </a:xfrm>
        </p:grpSpPr>
        <p:sp>
          <p:nvSpPr>
            <p:cNvPr id="228" name="Google Shape;228;p2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1917965" y="1200766"/>
            <a:ext cx="254148" cy="262940"/>
            <a:chOff x="5294400" y="974850"/>
            <a:chExt cx="416500" cy="417100"/>
          </a:xfrm>
        </p:grpSpPr>
        <p:sp>
          <p:nvSpPr>
            <p:cNvPr id="232" name="Google Shape;232;p2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550" y="307674"/>
            <a:ext cx="4862900" cy="4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488829" y="922326"/>
            <a:ext cx="1853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5434122" y="541615"/>
            <a:ext cx="1957398" cy="4060031"/>
            <a:chOff x="2547150" y="238125"/>
            <a:chExt cx="2525675" cy="5238750"/>
          </a:xfrm>
        </p:grpSpPr>
        <p:sp>
          <p:nvSpPr>
            <p:cNvPr id="250" name="Google Shape;25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1167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99375" y="734150"/>
            <a:ext cx="3643582" cy="28435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49026" y="883795"/>
            <a:ext cx="33444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4294967295"/>
          </p:nvPr>
        </p:nvSpPr>
        <p:spPr>
          <a:xfrm>
            <a:off x="987425" y="3297863"/>
            <a:ext cx="71820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1011600" y="1200150"/>
            <a:ext cx="71208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This presentations uses the following typographies:</a:t>
            </a:r>
            <a:endParaRPr sz="1800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Titles: </a:t>
            </a:r>
            <a:r>
              <a:rPr lang="en" sz="1800" b="1">
                <a:solidFill>
                  <a:srgbClr val="1D1D1B"/>
                </a:solidFill>
              </a:rPr>
              <a:t>Playfair Display</a:t>
            </a:r>
            <a:endParaRPr sz="1800" b="1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Body copy: </a:t>
            </a:r>
            <a:r>
              <a:rPr lang="en" sz="1800" b="1">
                <a:solidFill>
                  <a:srgbClr val="1D1D1B"/>
                </a:solidFill>
              </a:rPr>
              <a:t>PT Serif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You can download the fonts on this page: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3"/>
              </a:rPr>
              <a:t>https://www.fontsquirrel.com/fonts/playfair-display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4"/>
              </a:rPr>
              <a:t>https://www.fontsquirrel.com/fonts/pt-serif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1D1D1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842250" y="3828750"/>
            <a:ext cx="7459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4297650" y="4800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60961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501147" y="404794"/>
            <a:ext cx="342903" cy="447293"/>
            <a:chOff x="590250" y="244200"/>
            <a:chExt cx="407975" cy="532175"/>
          </a:xfrm>
        </p:grpSpPr>
        <p:sp>
          <p:nvSpPr>
            <p:cNvPr id="309" name="Google Shape;309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1053839" y="470816"/>
            <a:ext cx="372594" cy="310144"/>
            <a:chOff x="1247825" y="322750"/>
            <a:chExt cx="443300" cy="369000"/>
          </a:xfrm>
        </p:grpSpPr>
        <p:sp>
          <p:nvSpPr>
            <p:cNvPr id="324" name="Google Shape;324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7"/>
          <p:cNvGrpSpPr/>
          <p:nvPr/>
        </p:nvGrpSpPr>
        <p:grpSpPr>
          <a:xfrm>
            <a:off x="1627018" y="469282"/>
            <a:ext cx="356204" cy="313212"/>
            <a:chOff x="1929775" y="320925"/>
            <a:chExt cx="423800" cy="372650"/>
          </a:xfrm>
        </p:grpSpPr>
        <p:sp>
          <p:nvSpPr>
            <p:cNvPr id="330" name="Google Shape;330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7"/>
          <p:cNvSpPr/>
          <p:nvPr/>
        </p:nvSpPr>
        <p:spPr>
          <a:xfrm>
            <a:off x="22243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8092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7"/>
          <p:cNvGrpSpPr/>
          <p:nvPr/>
        </p:nvGrpSpPr>
        <p:grpSpPr>
          <a:xfrm>
            <a:off x="3896662" y="433960"/>
            <a:ext cx="336767" cy="383835"/>
            <a:chOff x="4630125" y="278900"/>
            <a:chExt cx="400675" cy="456675"/>
          </a:xfrm>
        </p:grpSpPr>
        <p:sp>
          <p:nvSpPr>
            <p:cNvPr id="338" name="Google Shape;338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44372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506274" y="980516"/>
            <a:ext cx="342882" cy="418128"/>
            <a:chOff x="596350" y="929175"/>
            <a:chExt cx="407950" cy="497475"/>
          </a:xfrm>
        </p:grpSpPr>
        <p:sp>
          <p:nvSpPr>
            <p:cNvPr id="344" name="Google Shape;344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1630590" y="1041431"/>
            <a:ext cx="349060" cy="298882"/>
            <a:chOff x="1934025" y="1001650"/>
            <a:chExt cx="415300" cy="355600"/>
          </a:xfrm>
        </p:grpSpPr>
        <p:sp>
          <p:nvSpPr>
            <p:cNvPr id="352" name="Google Shape;352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21946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601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3302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9065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4454985" y="1018906"/>
            <a:ext cx="350068" cy="350573"/>
            <a:chOff x="5294400" y="974850"/>
            <a:chExt cx="416500" cy="417100"/>
          </a:xfrm>
        </p:grpSpPr>
        <p:sp>
          <p:nvSpPr>
            <p:cNvPr id="361" name="Google Shape;361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4978007" y="979507"/>
            <a:ext cx="433992" cy="422729"/>
            <a:chOff x="5916675" y="927975"/>
            <a:chExt cx="516350" cy="502950"/>
          </a:xfrm>
        </p:grpSpPr>
        <p:sp>
          <p:nvSpPr>
            <p:cNvPr id="364" name="Google Shape;36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79651" y="1628920"/>
            <a:ext cx="391001" cy="264085"/>
            <a:chOff x="564675" y="1700625"/>
            <a:chExt cx="465200" cy="314200"/>
          </a:xfrm>
        </p:grpSpPr>
        <p:sp>
          <p:nvSpPr>
            <p:cNvPr id="367" name="Google Shape;367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1044635" y="1564432"/>
            <a:ext cx="391001" cy="382827"/>
            <a:chOff x="1236875" y="1623900"/>
            <a:chExt cx="465200" cy="455475"/>
          </a:xfrm>
        </p:grpSpPr>
        <p:sp>
          <p:nvSpPr>
            <p:cNvPr id="371" name="Google Shape;371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621890" y="1572627"/>
            <a:ext cx="366458" cy="366437"/>
            <a:chOff x="1923675" y="1633650"/>
            <a:chExt cx="436000" cy="435975"/>
          </a:xfrm>
        </p:grpSpPr>
        <p:sp>
          <p:nvSpPr>
            <p:cNvPr id="379" name="Google Shape;379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85341" y="1571093"/>
            <a:ext cx="369505" cy="369505"/>
            <a:chOff x="2594050" y="1631825"/>
            <a:chExt cx="439625" cy="439625"/>
          </a:xfrm>
        </p:grpSpPr>
        <p:sp>
          <p:nvSpPr>
            <p:cNvPr id="386" name="Google Shape;386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7667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350106" y="1543462"/>
            <a:ext cx="299911" cy="424768"/>
            <a:chOff x="3979850" y="1598950"/>
            <a:chExt cx="356825" cy="505375"/>
          </a:xfrm>
        </p:grpSpPr>
        <p:sp>
          <p:nvSpPr>
            <p:cNvPr id="392" name="Google Shape;392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867496" y="1634551"/>
            <a:ext cx="395098" cy="242589"/>
            <a:chOff x="4595425" y="1707325"/>
            <a:chExt cx="470075" cy="288625"/>
          </a:xfrm>
        </p:grpSpPr>
        <p:sp>
          <p:nvSpPr>
            <p:cNvPr id="395" name="Google Shape;395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451413" y="1575191"/>
            <a:ext cx="357234" cy="361310"/>
            <a:chOff x="5290150" y="1636700"/>
            <a:chExt cx="425025" cy="429875"/>
          </a:xfrm>
        </p:grpSpPr>
        <p:sp>
          <p:nvSpPr>
            <p:cNvPr id="401" name="Google Shape;401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015367" y="1564432"/>
            <a:ext cx="359272" cy="376691"/>
            <a:chOff x="5961125" y="1623900"/>
            <a:chExt cx="427450" cy="448175"/>
          </a:xfrm>
        </p:grpSpPr>
        <p:sp>
          <p:nvSpPr>
            <p:cNvPr id="404" name="Google Shape;404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5568059" y="1574161"/>
            <a:ext cx="383835" cy="363369"/>
            <a:chOff x="6618700" y="1635475"/>
            <a:chExt cx="456675" cy="432325"/>
          </a:xfrm>
        </p:grpSpPr>
        <p:sp>
          <p:nvSpPr>
            <p:cNvPr id="412" name="Google Shape;412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523147" y="2157573"/>
            <a:ext cx="304009" cy="326513"/>
            <a:chOff x="616425" y="2329600"/>
            <a:chExt cx="361700" cy="388475"/>
          </a:xfrm>
        </p:grpSpPr>
        <p:sp>
          <p:nvSpPr>
            <p:cNvPr id="418" name="Google Shape;418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1079957" y="2160641"/>
            <a:ext cx="320378" cy="320378"/>
            <a:chOff x="1278900" y="2333250"/>
            <a:chExt cx="381175" cy="381175"/>
          </a:xfrm>
        </p:grpSpPr>
        <p:sp>
          <p:nvSpPr>
            <p:cNvPr id="427" name="Google Shape;427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1644920" y="2160641"/>
            <a:ext cx="320399" cy="320378"/>
            <a:chOff x="1951075" y="2333250"/>
            <a:chExt cx="381200" cy="381175"/>
          </a:xfrm>
        </p:grpSpPr>
        <p:sp>
          <p:nvSpPr>
            <p:cNvPr id="432" name="Google Shape;432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209904" y="2160641"/>
            <a:ext cx="320378" cy="320378"/>
            <a:chOff x="2623275" y="2333250"/>
            <a:chExt cx="381175" cy="381175"/>
          </a:xfrm>
        </p:grpSpPr>
        <p:sp>
          <p:nvSpPr>
            <p:cNvPr id="437" name="Google Shape;437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2849609" y="2105378"/>
            <a:ext cx="170937" cy="426827"/>
            <a:chOff x="3384375" y="2267500"/>
            <a:chExt cx="203375" cy="507825"/>
          </a:xfrm>
        </p:grpSpPr>
        <p:sp>
          <p:nvSpPr>
            <p:cNvPr id="442" name="Google Shape;442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994916" y="2159611"/>
            <a:ext cx="140237" cy="318339"/>
            <a:chOff x="4747025" y="2332025"/>
            <a:chExt cx="166850" cy="378750"/>
          </a:xfrm>
        </p:grpSpPr>
        <p:sp>
          <p:nvSpPr>
            <p:cNvPr id="445" name="Google Shape;445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427390" y="2107416"/>
            <a:ext cx="145343" cy="422729"/>
            <a:chOff x="4071800" y="2269925"/>
            <a:chExt cx="172925" cy="502950"/>
          </a:xfrm>
        </p:grpSpPr>
        <p:sp>
          <p:nvSpPr>
            <p:cNvPr id="448" name="Google Shape;448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44700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5025096" y="2158077"/>
            <a:ext cx="345971" cy="325505"/>
            <a:chOff x="5972700" y="2330200"/>
            <a:chExt cx="411625" cy="387275"/>
          </a:xfrm>
        </p:grpSpPr>
        <p:sp>
          <p:nvSpPr>
            <p:cNvPr id="452" name="Google Shape;452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620393" y="2686206"/>
            <a:ext cx="109538" cy="399195"/>
            <a:chOff x="732125" y="2958550"/>
            <a:chExt cx="130325" cy="474950"/>
          </a:xfrm>
        </p:grpSpPr>
        <p:sp>
          <p:nvSpPr>
            <p:cNvPr id="455" name="Google Shape;455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373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1158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2176137" y="2699002"/>
            <a:ext cx="387933" cy="367467"/>
            <a:chOff x="2583100" y="2973775"/>
            <a:chExt cx="461550" cy="437200"/>
          </a:xfrm>
        </p:grpSpPr>
        <p:sp>
          <p:nvSpPr>
            <p:cNvPr id="466" name="Google Shape;466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38870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4415586" y="2727159"/>
            <a:ext cx="435022" cy="323445"/>
            <a:chOff x="5247525" y="3007275"/>
            <a:chExt cx="517575" cy="384825"/>
          </a:xfrm>
        </p:grpSpPr>
        <p:sp>
          <p:nvSpPr>
            <p:cNvPr id="470" name="Google Shape;470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326572" y="2708731"/>
            <a:ext cx="342882" cy="350068"/>
            <a:chOff x="3951850" y="2985350"/>
            <a:chExt cx="407950" cy="416500"/>
          </a:xfrm>
        </p:grpSpPr>
        <p:sp>
          <p:nvSpPr>
            <p:cNvPr id="473" name="Google Shape;473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483244" y="3298279"/>
            <a:ext cx="397136" cy="305017"/>
            <a:chOff x="568950" y="3686775"/>
            <a:chExt cx="472500" cy="362900"/>
          </a:xfrm>
        </p:grpSpPr>
        <p:sp>
          <p:nvSpPr>
            <p:cNvPr id="478" name="Google Shape;478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0600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1051296" y="3323872"/>
            <a:ext cx="377700" cy="253852"/>
            <a:chOff x="1244800" y="3717225"/>
            <a:chExt cx="449375" cy="302025"/>
          </a:xfrm>
        </p:grpSpPr>
        <p:sp>
          <p:nvSpPr>
            <p:cNvPr id="483" name="Google Shape;483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1621386" y="3304414"/>
            <a:ext cx="367467" cy="287115"/>
            <a:chOff x="1923075" y="3694075"/>
            <a:chExt cx="437200" cy="341600"/>
          </a:xfrm>
        </p:grpSpPr>
        <p:sp>
          <p:nvSpPr>
            <p:cNvPr id="490" name="Google Shape;490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2189942" y="3299813"/>
            <a:ext cx="360301" cy="295814"/>
            <a:chOff x="2599525" y="3688600"/>
            <a:chExt cx="428675" cy="351950"/>
          </a:xfrm>
        </p:grpSpPr>
        <p:sp>
          <p:nvSpPr>
            <p:cNvPr id="500" name="Google Shape;500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772325" y="3279346"/>
            <a:ext cx="333700" cy="329077"/>
            <a:chOff x="3292425" y="3664250"/>
            <a:chExt cx="397025" cy="391525"/>
          </a:xfrm>
        </p:grpSpPr>
        <p:sp>
          <p:nvSpPr>
            <p:cNvPr id="504" name="Google Shape;504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310182" y="3321813"/>
            <a:ext cx="369526" cy="268183"/>
            <a:chOff x="3932350" y="3714775"/>
            <a:chExt cx="439650" cy="319075"/>
          </a:xfrm>
        </p:grpSpPr>
        <p:sp>
          <p:nvSpPr>
            <p:cNvPr id="508" name="Google Shape;508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875166" y="3321813"/>
            <a:ext cx="369505" cy="268183"/>
            <a:chOff x="4604550" y="3714775"/>
            <a:chExt cx="439625" cy="319075"/>
          </a:xfrm>
        </p:grpSpPr>
        <p:sp>
          <p:nvSpPr>
            <p:cNvPr id="514" name="Google Shape;514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4453451" y="3294181"/>
            <a:ext cx="353136" cy="313738"/>
            <a:chOff x="5292575" y="3681900"/>
            <a:chExt cx="420150" cy="373275"/>
          </a:xfrm>
        </p:grpSpPr>
        <p:sp>
          <p:nvSpPr>
            <p:cNvPr id="517" name="Google Shape;517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998473" y="3254258"/>
            <a:ext cx="393060" cy="393060"/>
            <a:chOff x="5941025" y="3634400"/>
            <a:chExt cx="467650" cy="467650"/>
          </a:xfrm>
        </p:grpSpPr>
        <p:sp>
          <p:nvSpPr>
            <p:cNvPr id="525" name="Google Shape;525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5588546" y="3279346"/>
            <a:ext cx="342882" cy="342903"/>
            <a:chOff x="6643075" y="3664250"/>
            <a:chExt cx="407950" cy="407975"/>
          </a:xfrm>
        </p:grpSpPr>
        <p:sp>
          <p:nvSpPr>
            <p:cNvPr id="532" name="Google Shape;532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489380" y="3830000"/>
            <a:ext cx="371564" cy="371543"/>
            <a:chOff x="576250" y="4319400"/>
            <a:chExt cx="442075" cy="442050"/>
          </a:xfrm>
        </p:grpSpPr>
        <p:sp>
          <p:nvSpPr>
            <p:cNvPr id="535" name="Google Shape;535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>
            <a:off x="10390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33297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7647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38932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4432985" y="3848932"/>
            <a:ext cx="394068" cy="325505"/>
            <a:chOff x="5268225" y="4341925"/>
            <a:chExt cx="468850" cy="387275"/>
          </a:xfrm>
        </p:grpSpPr>
        <p:sp>
          <p:nvSpPr>
            <p:cNvPr id="544" name="Google Shape;544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5017931" y="3838699"/>
            <a:ext cx="354145" cy="354145"/>
            <a:chOff x="5964175" y="4329750"/>
            <a:chExt cx="421350" cy="421350"/>
          </a:xfrm>
        </p:grpSpPr>
        <p:sp>
          <p:nvSpPr>
            <p:cNvPr id="553" name="Google Shape;553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1053839" y="4403683"/>
            <a:ext cx="372594" cy="360301"/>
            <a:chOff x="1247825" y="5001950"/>
            <a:chExt cx="443300" cy="428675"/>
          </a:xfrm>
        </p:grpSpPr>
        <p:sp>
          <p:nvSpPr>
            <p:cNvPr id="556" name="Google Shape;556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1652085" y="4385760"/>
            <a:ext cx="306068" cy="389992"/>
            <a:chOff x="1959600" y="4980625"/>
            <a:chExt cx="364150" cy="464000"/>
          </a:xfrm>
        </p:grpSpPr>
        <p:sp>
          <p:nvSpPr>
            <p:cNvPr id="563" name="Google Shape;563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194565" y="4400615"/>
            <a:ext cx="351077" cy="360806"/>
            <a:chOff x="2605025" y="4998300"/>
            <a:chExt cx="417700" cy="429275"/>
          </a:xfrm>
        </p:grpSpPr>
        <p:sp>
          <p:nvSpPr>
            <p:cNvPr id="571" name="Google Shape;571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725257" y="4403683"/>
            <a:ext cx="419662" cy="349543"/>
            <a:chOff x="3236425" y="5001950"/>
            <a:chExt cx="499300" cy="415875"/>
          </a:xfrm>
        </p:grpSpPr>
        <p:sp>
          <p:nvSpPr>
            <p:cNvPr id="575" name="Google Shape;575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40377" y="4385760"/>
            <a:ext cx="319369" cy="380263"/>
            <a:chOff x="3968275" y="4980625"/>
            <a:chExt cx="379975" cy="452425"/>
          </a:xfrm>
        </p:grpSpPr>
        <p:sp>
          <p:nvSpPr>
            <p:cNvPr id="582" name="Google Shape;582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995910" y="4470713"/>
            <a:ext cx="404323" cy="220085"/>
            <a:chOff x="5937975" y="5081700"/>
            <a:chExt cx="481050" cy="261850"/>
          </a:xfrm>
        </p:grpSpPr>
        <p:sp>
          <p:nvSpPr>
            <p:cNvPr id="586" name="Google Shape;586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5614118" y="4428247"/>
            <a:ext cx="290183" cy="333679"/>
            <a:chOff x="6673500" y="5031175"/>
            <a:chExt cx="345250" cy="397000"/>
          </a:xfrm>
        </p:grpSpPr>
        <p:sp>
          <p:nvSpPr>
            <p:cNvPr id="590" name="Google Shape;590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06105" y="452892"/>
            <a:ext cx="387933" cy="345971"/>
            <a:chOff x="3927500" y="301425"/>
            <a:chExt cx="461550" cy="411625"/>
          </a:xfrm>
        </p:grpSpPr>
        <p:sp>
          <p:nvSpPr>
            <p:cNvPr id="596" name="Google Shape;596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5593652" y="459553"/>
            <a:ext cx="332670" cy="332670"/>
            <a:chOff x="6649150" y="309350"/>
            <a:chExt cx="395800" cy="395800"/>
          </a:xfrm>
        </p:grpSpPr>
        <p:sp>
          <p:nvSpPr>
            <p:cNvPr id="624" name="Google Shape;624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5026105" y="467223"/>
            <a:ext cx="337797" cy="319873"/>
            <a:chOff x="5973900" y="318475"/>
            <a:chExt cx="401900" cy="380575"/>
          </a:xfrm>
        </p:grpSpPr>
        <p:sp>
          <p:nvSpPr>
            <p:cNvPr id="648" name="Google Shape;648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7"/>
          <p:cNvGrpSpPr/>
          <p:nvPr/>
        </p:nvGrpSpPr>
        <p:grpSpPr>
          <a:xfrm>
            <a:off x="1071258" y="980516"/>
            <a:ext cx="342882" cy="418128"/>
            <a:chOff x="1268550" y="929175"/>
            <a:chExt cx="407950" cy="497475"/>
          </a:xfrm>
        </p:grpSpPr>
        <p:sp>
          <p:nvSpPr>
            <p:cNvPr id="663" name="Google Shape;663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5557322" y="996380"/>
            <a:ext cx="405331" cy="388962"/>
            <a:chOff x="6605925" y="948050"/>
            <a:chExt cx="482250" cy="462775"/>
          </a:xfrm>
        </p:grpSpPr>
        <p:sp>
          <p:nvSpPr>
            <p:cNvPr id="667" name="Google Shape;667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5652004" y="2148349"/>
            <a:ext cx="215966" cy="342399"/>
            <a:chOff x="6718575" y="2318625"/>
            <a:chExt cx="256950" cy="407375"/>
          </a:xfrm>
        </p:grpSpPr>
        <p:sp>
          <p:nvSpPr>
            <p:cNvPr id="674" name="Google Shape;674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2753393" y="2775257"/>
            <a:ext cx="363369" cy="221115"/>
            <a:chOff x="3269900" y="3064500"/>
            <a:chExt cx="432325" cy="263075"/>
          </a:xfrm>
        </p:grpSpPr>
        <p:sp>
          <p:nvSpPr>
            <p:cNvPr id="683" name="Google Shape;683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5627419" y="2707701"/>
            <a:ext cx="265115" cy="372594"/>
            <a:chOff x="6689325" y="2984125"/>
            <a:chExt cx="315425" cy="443300"/>
          </a:xfrm>
        </p:grpSpPr>
        <p:sp>
          <p:nvSpPr>
            <p:cNvPr id="687" name="Google Shape;687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7"/>
          <p:cNvGrpSpPr/>
          <p:nvPr/>
        </p:nvGrpSpPr>
        <p:grpSpPr>
          <a:xfrm>
            <a:off x="1676145" y="3802369"/>
            <a:ext cx="256416" cy="414535"/>
            <a:chOff x="1988225" y="4286525"/>
            <a:chExt cx="305075" cy="493200"/>
          </a:xfrm>
        </p:grpSpPr>
        <p:sp>
          <p:nvSpPr>
            <p:cNvPr id="693" name="Google Shape;693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2220137" y="3831534"/>
            <a:ext cx="309640" cy="392030"/>
            <a:chOff x="2635450" y="4321225"/>
            <a:chExt cx="368400" cy="466425"/>
          </a:xfrm>
        </p:grpSpPr>
        <p:sp>
          <p:nvSpPr>
            <p:cNvPr id="701" name="Google Shape;701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5588546" y="3821805"/>
            <a:ext cx="342882" cy="383835"/>
            <a:chOff x="6643075" y="4309650"/>
            <a:chExt cx="407950" cy="456675"/>
          </a:xfrm>
        </p:grpSpPr>
        <p:sp>
          <p:nvSpPr>
            <p:cNvPr id="708" name="Google Shape;708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4403819" y="4363760"/>
            <a:ext cx="452420" cy="433992"/>
            <a:chOff x="5233525" y="4954450"/>
            <a:chExt cx="538275" cy="516350"/>
          </a:xfrm>
        </p:grpSpPr>
        <p:sp>
          <p:nvSpPr>
            <p:cNvPr id="718" name="Google Shape;718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3834738" y="4371429"/>
            <a:ext cx="460615" cy="418653"/>
            <a:chOff x="4556450" y="4963575"/>
            <a:chExt cx="548025" cy="498100"/>
          </a:xfrm>
        </p:grpSpPr>
        <p:sp>
          <p:nvSpPr>
            <p:cNvPr id="730" name="Google Shape;730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452020" y="4462014"/>
            <a:ext cx="445255" cy="246182"/>
            <a:chOff x="531800" y="5071350"/>
            <a:chExt cx="529750" cy="292900"/>
          </a:xfrm>
        </p:grpSpPr>
        <p:sp>
          <p:nvSpPr>
            <p:cNvPr id="736" name="Google Shape;736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7091494" y="1875175"/>
            <a:ext cx="433992" cy="422729"/>
            <a:chOff x="5916675" y="927975"/>
            <a:chExt cx="516350" cy="502950"/>
          </a:xfrm>
        </p:grpSpPr>
        <p:sp>
          <p:nvSpPr>
            <p:cNvPr id="744" name="Google Shape;74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7"/>
          <p:cNvGrpSpPr/>
          <p:nvPr/>
        </p:nvGrpSpPr>
        <p:grpSpPr>
          <a:xfrm>
            <a:off x="6207514" y="2581077"/>
            <a:ext cx="1079481" cy="1051467"/>
            <a:chOff x="5916675" y="927975"/>
            <a:chExt cx="516350" cy="502950"/>
          </a:xfrm>
        </p:grpSpPr>
        <p:sp>
          <p:nvSpPr>
            <p:cNvPr id="747" name="Google Shape;747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6207657" y="1875175"/>
            <a:ext cx="433992" cy="422729"/>
            <a:chOff x="5916675" y="927975"/>
            <a:chExt cx="516350" cy="502950"/>
          </a:xfrm>
        </p:grpSpPr>
        <p:sp>
          <p:nvSpPr>
            <p:cNvPr id="750" name="Google Shape;750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72836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998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6853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60" name="Google Shape;7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67" name="Google Shape;7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72" name="Google Shape;7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76" name="Google Shape;7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82" name="Google Shape;7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86" name="Google Shape;7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91" name="Google Shape;7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97" name="Google Shape;7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04" name="Google Shape;8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07" name="Google Shape;8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11" name="Google Shape;8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18" name="Google Shape;8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24" name="Google Shape;8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28" name="Google Shape;8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29" name="Google Shape;8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46" name="Google Shape;8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51" name="Google Shape;8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57" name="Google Shape;8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64" name="Google Shape;8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69" name="Google Shape;8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74" name="Google Shape;8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9" name="Google Shape;8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80" name="Google Shape;8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0" name="Google Shape;8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91" name="Google Shape;8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4" name="Google Shape;8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95" name="Google Shape;8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5" name="Google Shape;9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06" name="Google Shape;9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22" name="Google Shape;9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30" name="Google Shape;9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35" name="Google Shape;9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40" name="Google Shape;9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46" name="Google Shape;9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53" name="Google Shape;9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57" name="Google Shape;9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63" name="Google Shape;9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70" name="Google Shape;9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74" name="Google Shape;9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79" name="Google Shape;9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86" name="Google Shape;9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94" name="Google Shape;9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99" name="Google Shape;9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03" name="Google Shape;10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07" name="Google Shape;10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12" name="Google Shape;10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17" name="Google Shape;10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23" name="Google Shape;10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30" name="Google Shape;10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38" name="Google Shape;10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51" name="Google Shape;10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56" name="Google Shape;10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60" name="Google Shape;10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67" name="Google Shape;10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76" name="Google Shape;10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89" name="Google Shape;10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02" name="Google Shape;11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15" name="Google Shape;11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22" name="Google Shape;11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38" name="Google Shape;11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44" name="Google Shape;114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45" name="Google Shape;114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8" name="Google Shape;114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3" name="Google Shape;115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61" name="Google Shape;1161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70" name="Google Shape;1170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95" name="Google Shape;119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96" name="Google Shape;119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99" name="Google Shape;119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02" name="Google Shape;120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4" name="Google Shape;1204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/>
        </p:nvSpPr>
        <p:spPr>
          <a:xfrm>
            <a:off x="20876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0" name="Google Shape;1210;p39"/>
          <p:cNvSpPr txBox="1"/>
          <p:nvPr/>
        </p:nvSpPr>
        <p:spPr>
          <a:xfrm>
            <a:off x="7319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1" name="Google Shape;1211;p39"/>
          <p:cNvSpPr txBox="1"/>
          <p:nvPr/>
        </p:nvSpPr>
        <p:spPr>
          <a:xfrm>
            <a:off x="572775" y="10042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chemeClr val="accent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2" name="Google Shape;1212;p3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9" name="Google Shape;12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20" name="Google Shape;12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21" name="Google Shape;12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3" name="Google Shape;12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24" name="Google Shape;12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6" name="Google Shape;12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27" name="Google Shape;12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9" name="Google Shape;12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30" name="Google Shape;12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32" name="Google Shape;1232;p4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2049</Words>
  <Application>Microsoft Office PowerPoint</Application>
  <PresentationFormat>Presentación en pantalla (16:9)</PresentationFormat>
  <Paragraphs>324</Paragraphs>
  <Slides>52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Wingdings</vt:lpstr>
      <vt:lpstr>Calibri</vt:lpstr>
      <vt:lpstr>Arial</vt:lpstr>
      <vt:lpstr>PT Serif</vt:lpstr>
      <vt:lpstr>Cambria Math</vt:lpstr>
      <vt:lpstr>Playfair Display</vt:lpstr>
      <vt:lpstr>Montserrat</vt:lpstr>
      <vt:lpstr>Portia template</vt:lpstr>
      <vt:lpstr>Modelización y análisis de la respuesta inmune ante infecciones agudas</vt:lpstr>
      <vt:lpstr>1. Introducción</vt:lpstr>
      <vt:lpstr>El sistema inmune y 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Aspectos técnicos de implementación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Aspectos técnicos de la implementación</vt:lpstr>
      <vt:lpstr>Ejemplo de ejecución</vt:lpstr>
      <vt:lpstr>Instructions for use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cp:lastModifiedBy>Belén</cp:lastModifiedBy>
  <cp:revision>35</cp:revision>
  <dcterms:modified xsi:type="dcterms:W3CDTF">2020-06-26T12:07:00Z</dcterms:modified>
</cp:coreProperties>
</file>