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4"/>
  </p:notesMasterIdLst>
  <p:sldIdLst>
    <p:sldId id="256" r:id="rId2"/>
    <p:sldId id="287" r:id="rId3"/>
    <p:sldId id="286" r:id="rId4"/>
    <p:sldId id="288" r:id="rId5"/>
    <p:sldId id="289" r:id="rId6"/>
    <p:sldId id="290" r:id="rId7"/>
    <p:sldId id="292" r:id="rId8"/>
    <p:sldId id="291" r:id="rId9"/>
    <p:sldId id="293" r:id="rId10"/>
    <p:sldId id="294" r:id="rId11"/>
    <p:sldId id="295" r:id="rId12"/>
    <p:sldId id="297" r:id="rId13"/>
    <p:sldId id="296" r:id="rId14"/>
    <p:sldId id="298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  <p:embeddedFont>
      <p:font typeface="Montserrat" panose="020B0604020202020204" charset="0"/>
      <p:regular r:id="rId50"/>
      <p:bold r:id="rId51"/>
      <p:italic r:id="rId52"/>
      <p:boldItalic r:id="rId53"/>
    </p:embeddedFont>
    <p:embeddedFont>
      <p:font typeface="Playfair Display" panose="020B0604020202020204" charset="0"/>
      <p:regular r:id="rId54"/>
      <p:bold r:id="rId55"/>
      <p:italic r:id="rId56"/>
      <p:boldItalic r:id="rId57"/>
    </p:embeddedFont>
    <p:embeddedFont>
      <p:font typeface="PT Serif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C7220-CE0B-47E9-B823-F2DE30A32116}">
  <a:tblStyle styleId="{90EC7220-CE0B-47E9-B823-F2DE30A32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92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19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021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77d12f84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77d12f84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4fb596ea4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4fb596ea4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65b113b04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65b113b04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71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9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96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2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72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8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layfair-displa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pt-seri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407458"/>
            <a:ext cx="5606400" cy="1636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Modelización y análisis de la respuesta inmune ante</a:t>
            </a:r>
            <a:br>
              <a:rPr lang="es-ES" dirty="0"/>
            </a:br>
            <a:r>
              <a:rPr lang="es-ES" dirty="0"/>
              <a:t>infecciones agudas</a:t>
            </a:r>
            <a:endParaRPr dirty="0"/>
          </a:p>
        </p:txBody>
      </p:sp>
      <p:sp>
        <p:nvSpPr>
          <p:cNvPr id="3" name="Google Shape;51;p12">
            <a:extLst>
              <a:ext uri="{FF2B5EF4-FFF2-40B4-BE49-F238E27FC236}">
                <a16:creationId xmlns:a16="http://schemas.microsoft.com/office/drawing/2014/main" id="{AAE7891D-65C4-4189-AF19-473620704CEB}"/>
              </a:ext>
            </a:extLst>
          </p:cNvPr>
          <p:cNvSpPr txBox="1">
            <a:spLocks/>
          </p:cNvSpPr>
          <p:nvPr/>
        </p:nvSpPr>
        <p:spPr>
          <a:xfrm>
            <a:off x="1768800" y="3594846"/>
            <a:ext cx="5606400" cy="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dirty="0"/>
              <a:t>Modelling and analysis of the immune response to acute </a:t>
            </a:r>
            <a:r>
              <a:rPr lang="es-ES" sz="2400" dirty="0" err="1"/>
              <a:t>infections</a:t>
            </a:r>
            <a:endParaRPr lang="es-ES" sz="2400" dirty="0"/>
          </a:p>
        </p:txBody>
      </p:sp>
      <p:sp>
        <p:nvSpPr>
          <p:cNvPr id="4" name="Google Shape;51;p12">
            <a:extLst>
              <a:ext uri="{FF2B5EF4-FFF2-40B4-BE49-F238E27FC236}">
                <a16:creationId xmlns:a16="http://schemas.microsoft.com/office/drawing/2014/main" id="{52684952-B2B8-4697-B363-FED302540BBC}"/>
              </a:ext>
            </a:extLst>
          </p:cNvPr>
          <p:cNvSpPr txBox="1">
            <a:spLocks/>
          </p:cNvSpPr>
          <p:nvPr/>
        </p:nvSpPr>
        <p:spPr>
          <a:xfrm>
            <a:off x="6600776" y="4379260"/>
            <a:ext cx="2543224" cy="34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400" dirty="0"/>
              <a:t>Belén Serrano Antón</a:t>
            </a:r>
            <a:endParaRPr lang="es-E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Simplificación del modelo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6E1B1A2-448C-4DB2-A448-9044BC9B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95" y="934895"/>
            <a:ext cx="2386134" cy="2162109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22CA1-C3CB-4286-85B7-7EDE76F5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320493"/>
            <a:ext cx="3496500" cy="762600"/>
          </a:xfrm>
        </p:spPr>
        <p:txBody>
          <a:bodyPr/>
          <a:lstStyle/>
          <a:p>
            <a:pPr marL="114300" indent="0">
              <a:buNone/>
            </a:pPr>
            <a:r>
              <a:rPr lang="es-ES" sz="1400" dirty="0"/>
              <a:t>Dinámica de población para las células T efectoras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s-ES" sz="1400" dirty="0"/>
                  <a:t>Dinámica de población para las células T de memoria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s-ES" sz="1400" dirty="0"/>
              </a:p>
              <a:p>
                <a:pPr marL="114300" indent="0">
                  <a:buNone/>
                </a:pPr>
                <a:endParaRPr lang="es-ES" sz="1400" dirty="0"/>
              </a:p>
              <a:p>
                <a:pPr marL="11430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340FB9-C86B-4791-A759-7D5D16C4F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107FA2-3F44-41B7-800E-4A2117F9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73" y="1374344"/>
            <a:ext cx="2386134" cy="12832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/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proliferación</a:t>
                </a:r>
              </a:p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muerte</a:t>
                </a:r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13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EFCB3-19BC-4FF7-9C1A-C5D961CC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y pseudocódigo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33134-CE9F-4049-A3B0-71B5C46E97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4A773-5CB5-4B0D-B995-0275906A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46" y="932081"/>
            <a:ext cx="5037707" cy="36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4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microscópico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7288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4F116F9-1777-4514-B47C-0F4689DC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51" y="1100906"/>
            <a:ext cx="3408000" cy="255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13C3E9-708F-413E-B76A-1117A8BF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49" y="1100906"/>
            <a:ext cx="3409225" cy="25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0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microscópico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</p:spPr>
            <p:txBody>
              <a:bodyPr/>
              <a:lstStyle/>
              <a:p>
                <a:pPr marL="127000" indent="0" algn="ctr">
                  <a:buNone/>
                </a:pPr>
                <a:r>
                  <a:rPr lang="es-ES" sz="1400" dirty="0"/>
                  <a:t>3 clones con distinta afinidad al patógeno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𝑇𝑝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400" dirty="0"/>
              </a:p>
              <a:p>
                <a:pPr marL="127000" indent="0" algn="ctr">
                  <a:buNone/>
                </a:pPr>
                <a:r>
                  <a:rPr lang="es-ES" sz="1400" dirty="0">
                    <a:sym typeface="Wingdings" panose="05000000000000000000" pitchFamily="2" charset="2"/>
                  </a:rPr>
                  <a:t> Inmunodominancia</a:t>
                </a:r>
                <a:endParaRPr lang="es-ES" sz="1400" dirty="0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  <a:blipFill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679AE-3444-4463-9183-469F673318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36450" y="3496229"/>
            <a:ext cx="2471100" cy="1102665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2 clones con distinta afinidad al patógeno</a:t>
            </a:r>
          </a:p>
          <a:p>
            <a:pPr marL="127000" indent="0" algn="ctr">
              <a:buNone/>
            </a:pPr>
            <a:r>
              <a:rPr lang="es-ES" sz="1400" dirty="0">
                <a:sym typeface="Wingdings" panose="05000000000000000000" pitchFamily="2" charset="2"/>
              </a:rPr>
              <a:t> Eliminación del clon inmunodominante</a:t>
            </a:r>
            <a:endParaRPr lang="es-ES" sz="1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34310" y="3496228"/>
            <a:ext cx="2471100" cy="923610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Clon con el valor de afinidad más bajo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12" name="Imagen 11" descr="Imagen que contiene mapa, texto, captura de pantalla&#10;&#10;Descripción generada automáticamente">
            <a:extLst>
              <a:ext uri="{FF2B5EF4-FFF2-40B4-BE49-F238E27FC236}">
                <a16:creationId xmlns:a16="http://schemas.microsoft.com/office/drawing/2014/main" id="{7C889FF3-B719-45AF-AEE9-D69F4D5F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80" y="1330243"/>
            <a:ext cx="2726400" cy="2044800"/>
          </a:xfrm>
          <a:prstGeom prst="rect">
            <a:avLst/>
          </a:prstGeom>
        </p:spPr>
      </p:pic>
      <p:pic>
        <p:nvPicPr>
          <p:cNvPr id="14" name="Imagen 13" descr="Imagen que contiene texto, mapa, captura de pantalla&#10;&#10;Descripción generada automáticamente">
            <a:extLst>
              <a:ext uri="{FF2B5EF4-FFF2-40B4-BE49-F238E27FC236}">
                <a16:creationId xmlns:a16="http://schemas.microsoft.com/office/drawing/2014/main" id="{468151DD-BD34-492A-9A42-48F41B5B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450" y="1330243"/>
            <a:ext cx="2726400" cy="2044800"/>
          </a:xfrm>
          <a:prstGeom prst="rect">
            <a:avLst/>
          </a:prstGeom>
        </p:spPr>
      </p:pic>
      <p:pic>
        <p:nvPicPr>
          <p:cNvPr id="16" name="Imagen 15" descr="Captura de pantalla de un mapa&#10;&#10;Descripción generada automáticamente">
            <a:extLst>
              <a:ext uri="{FF2B5EF4-FFF2-40B4-BE49-F238E27FC236}">
                <a16:creationId xmlns:a16="http://schemas.microsoft.com/office/drawing/2014/main" id="{0A13F6C8-FF9B-4A6F-A21A-03C073899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40" y="1330243"/>
            <a:ext cx="2726400" cy="20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lvl="0"/>
            <a:r>
              <a:rPr lang="es-ES" dirty="0"/>
              <a:t>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poblacional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76700" y="1064025"/>
            <a:ext cx="3208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18907" y="1064025"/>
            <a:ext cx="33483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76700" y="3324206"/>
            <a:ext cx="6990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lang="en" sz="1200" b="1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www.slidescarnival.com/help-use-presentation-template</a:t>
            </a:r>
            <a:endParaRPr sz="1200" b="1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 You can keep the Credits slide or mention SlidesCarnival and other resources used in a slide footer.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1802250" y="22065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hello!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1802250" y="24022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I am Jayden Smith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4294967295"/>
          </p:nvPr>
        </p:nvSpPr>
        <p:spPr>
          <a:xfrm>
            <a:off x="1802250" y="33940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7947" t="13743" r="17953" b="43523"/>
          <a:stretch/>
        </p:blipFill>
        <p:spPr>
          <a:xfrm>
            <a:off x="4025700" y="997744"/>
            <a:ext cx="1092600" cy="1092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s-ES" dirty="0"/>
              <a:t>Introducción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El sistema inmune y las células T</a:t>
            </a:r>
          </a:p>
          <a:p>
            <a:pPr marL="0" lvl="0" indent="0"/>
            <a:r>
              <a:rPr lang="es-ES" dirty="0"/>
              <a:t>Algoritmo de decisión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6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326294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>
                <a:solidFill>
                  <a:srgbClr val="FFFFFF"/>
                </a:solidFill>
              </a:rPr>
              <a:t>big concept</a:t>
            </a:r>
            <a:endParaRPr sz="6000" i="1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30900" y="617169"/>
            <a:ext cx="1882200" cy="188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4097357" y="1084062"/>
            <a:ext cx="949283" cy="950125"/>
            <a:chOff x="5941025" y="3634400"/>
            <a:chExt cx="467650" cy="467650"/>
          </a:xfrm>
        </p:grpSpPr>
        <p:sp>
          <p:nvSpPr>
            <p:cNvPr id="98" name="Google Shape;98;p1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970200" y="173185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  <a:endParaRPr sz="2400"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677289" y="173185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>
                <a:latin typeface="Playfair Display"/>
                <a:ea typeface="Playfair Display"/>
                <a:cs typeface="Playfair Display"/>
                <a:sym typeface="Playfair Display"/>
              </a:rPr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3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039950" y="3400326"/>
            <a:ext cx="70641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t="3903" b="16096"/>
          <a:stretch/>
        </p:blipFill>
        <p:spPr>
          <a:xfrm>
            <a:off x="3422400" y="1100906"/>
            <a:ext cx="2299200" cy="22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282650" y="1026900"/>
            <a:ext cx="6578700" cy="30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  <a:highlight>
                  <a:srgbClr val="FFFFFF"/>
                </a:highlight>
              </a:rPr>
              <a:t>want big impact?</a:t>
            </a:r>
            <a:endParaRPr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PT Serif"/>
                <a:ea typeface="PT Serif"/>
                <a:cs typeface="PT Serif"/>
                <a:sym typeface="PT Serif"/>
              </a:rPr>
              <a:t>Use big image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620457" y="1640700"/>
            <a:ext cx="1876800" cy="1862100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{90EC7220-CE0B-47E9-B823-F2DE30A32116}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24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16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2009900" y="1755219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  <a:endParaRPr sz="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Google Shape;159;p25"/>
          <p:cNvSpPr/>
          <p:nvPr/>
        </p:nvSpPr>
        <p:spPr>
          <a:xfrm rot="8132739">
            <a:off x="3914046" y="19280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/>
          <p:nvPr/>
        </p:nvSpPr>
        <p:spPr>
          <a:xfrm rot="8132739">
            <a:off x="1152957" y="2147319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 rot="8132739">
            <a:off x="2867297" y="37729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/>
          <p:nvPr/>
        </p:nvSpPr>
        <p:spPr>
          <a:xfrm rot="8132739">
            <a:off x="4662488" y="4069269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8132739">
            <a:off x="6765924" y="2408657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/>
          <p:nvPr/>
        </p:nvSpPr>
        <p:spPr>
          <a:xfrm rot="8132739">
            <a:off x="7439665" y="41161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 idx="4294967295"/>
          </p:nvPr>
        </p:nvSpPr>
        <p:spPr>
          <a:xfrm>
            <a:off x="1154250" y="1583344"/>
            <a:ext cx="683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89,526,124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4294967295"/>
          </p:nvPr>
        </p:nvSpPr>
        <p:spPr>
          <a:xfrm>
            <a:off x="1154250" y="2672285"/>
            <a:ext cx="6835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89,526,124$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79" name="Google Shape;17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200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100%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1" name="Google Shape;181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185,244 users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3" name="Google Shape;183;p2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sistema inmune y las células T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La</a:t>
            </a:r>
            <a:r>
              <a:rPr lang="es-ES" dirty="0"/>
              <a:t> misión principal de este sistema es reconocer patógenos y reaccionar ante ellos, dando lugar a un proceso que llamamos </a:t>
            </a:r>
            <a:r>
              <a:rPr lang="es-ES" i="1" dirty="0"/>
              <a:t>respuesta inmune</a:t>
            </a:r>
            <a:r>
              <a:rPr lang="es-ES" dirty="0"/>
              <a:t>.</a:t>
            </a:r>
          </a:p>
          <a:p>
            <a:pPr marL="101600" indent="0"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Las células T son las encargadas de </a:t>
            </a:r>
            <a:r>
              <a:rPr lang="es-ES" dirty="0"/>
              <a:t>eliminar aquellas células que han sido infectadas.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s-ES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s-ES" dirty="0"/>
              <a:t>Durante la </a:t>
            </a:r>
            <a:r>
              <a:rPr lang="es-ES" i="1" dirty="0"/>
              <a:t>respuesta inmune</a:t>
            </a:r>
            <a:r>
              <a:rPr lang="es-ES" dirty="0"/>
              <a:t> se observan los procesos de </a:t>
            </a:r>
            <a:r>
              <a:rPr lang="es-ES" i="1" dirty="0"/>
              <a:t>expansión</a:t>
            </a:r>
            <a:r>
              <a:rPr lang="es-ES" dirty="0"/>
              <a:t> y </a:t>
            </a:r>
            <a:r>
              <a:rPr lang="es-ES" i="1" dirty="0"/>
              <a:t>contracción clonal</a:t>
            </a:r>
            <a:r>
              <a:rPr lang="es-ES" dirty="0"/>
              <a:t> en la población de células T.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37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1231305" y="1909238"/>
            <a:ext cx="2409600" cy="13251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3320931" y="1909238"/>
            <a:ext cx="2455800" cy="1325100"/>
          </a:xfrm>
          <a:prstGeom prst="chevron">
            <a:avLst>
              <a:gd name="adj" fmla="val 29853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5456895" y="1909238"/>
            <a:ext cx="2455800" cy="1325100"/>
          </a:xfrm>
          <a:prstGeom prst="chevron">
            <a:avLst>
              <a:gd name="adj" fmla="val 29853"/>
            </a:avLst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2" name="Google Shape;192;p2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843109" y="30289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2"/>
          </p:nvPr>
        </p:nvSpPr>
        <p:spPr>
          <a:xfrm>
            <a:off x="3370050" y="30289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3"/>
          </p:nvPr>
        </p:nvSpPr>
        <p:spPr>
          <a:xfrm>
            <a:off x="5896991" y="30289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04" name="Google Shape;204;p29"/>
          <p:cNvGrpSpPr/>
          <p:nvPr/>
        </p:nvGrpSpPr>
        <p:grpSpPr>
          <a:xfrm>
            <a:off x="4509421" y="2734464"/>
            <a:ext cx="105519" cy="317060"/>
            <a:chOff x="4071800" y="2269925"/>
            <a:chExt cx="172925" cy="502950"/>
          </a:xfrm>
        </p:grpSpPr>
        <p:sp>
          <p:nvSpPr>
            <p:cNvPr id="205" name="Google Shape;205;p2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9"/>
          <p:cNvGrpSpPr/>
          <p:nvPr/>
        </p:nvGrpSpPr>
        <p:grpSpPr>
          <a:xfrm>
            <a:off x="6947210" y="1210260"/>
            <a:ext cx="286092" cy="244138"/>
            <a:chOff x="5268225" y="4341925"/>
            <a:chExt cx="468850" cy="387275"/>
          </a:xfrm>
        </p:grpSpPr>
        <p:sp>
          <p:nvSpPr>
            <p:cNvPr id="208" name="Google Shape;208;p2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4412536" y="1186375"/>
            <a:ext cx="294269" cy="291733"/>
            <a:chOff x="6605925" y="948050"/>
            <a:chExt cx="482250" cy="462775"/>
          </a:xfrm>
        </p:grpSpPr>
        <p:sp>
          <p:nvSpPr>
            <p:cNvPr id="217" name="Google Shape;217;p2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29"/>
          <p:cNvGrpSpPr/>
          <p:nvPr/>
        </p:nvGrpSpPr>
        <p:grpSpPr>
          <a:xfrm>
            <a:off x="1913138" y="2810095"/>
            <a:ext cx="263805" cy="165842"/>
            <a:chOff x="3269900" y="3064500"/>
            <a:chExt cx="432325" cy="263075"/>
          </a:xfrm>
        </p:grpSpPr>
        <p:sp>
          <p:nvSpPr>
            <p:cNvPr id="224" name="Google Shape;224;p2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9"/>
          <p:cNvGrpSpPr/>
          <p:nvPr/>
        </p:nvGrpSpPr>
        <p:grpSpPr>
          <a:xfrm>
            <a:off x="6947416" y="2810523"/>
            <a:ext cx="293537" cy="165070"/>
            <a:chOff x="5937975" y="5081700"/>
            <a:chExt cx="481050" cy="261850"/>
          </a:xfrm>
        </p:grpSpPr>
        <p:sp>
          <p:nvSpPr>
            <p:cNvPr id="228" name="Google Shape;228;p2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9"/>
          <p:cNvGrpSpPr/>
          <p:nvPr/>
        </p:nvGrpSpPr>
        <p:grpSpPr>
          <a:xfrm>
            <a:off x="1917965" y="1200766"/>
            <a:ext cx="254148" cy="262940"/>
            <a:chOff x="5294400" y="974850"/>
            <a:chExt cx="416500" cy="417100"/>
          </a:xfrm>
        </p:grpSpPr>
        <p:sp>
          <p:nvSpPr>
            <p:cNvPr id="232" name="Google Shape;232;p2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550" y="307674"/>
            <a:ext cx="4862900" cy="40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body" idx="4294967295"/>
          </p:nvPr>
        </p:nvSpPr>
        <p:spPr>
          <a:xfrm>
            <a:off x="987425" y="809775"/>
            <a:ext cx="3571800" cy="3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Mobile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5488829" y="922326"/>
            <a:ext cx="18537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49" name="Google Shape;249;p31"/>
          <p:cNvGrpSpPr/>
          <p:nvPr/>
        </p:nvGrpSpPr>
        <p:grpSpPr>
          <a:xfrm>
            <a:off x="5434122" y="541615"/>
            <a:ext cx="1957398" cy="4060031"/>
            <a:chOff x="2547150" y="238125"/>
            <a:chExt cx="2525675" cy="5238750"/>
          </a:xfrm>
        </p:grpSpPr>
        <p:sp>
          <p:nvSpPr>
            <p:cNvPr id="250" name="Google Shape;250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body" idx="4294967295"/>
          </p:nvPr>
        </p:nvSpPr>
        <p:spPr>
          <a:xfrm>
            <a:off x="987425" y="809775"/>
            <a:ext cx="3116700" cy="3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62" name="Google Shape;262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3799375" y="734150"/>
            <a:ext cx="3643582" cy="284354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949026" y="883795"/>
            <a:ext cx="3344400" cy="21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4294967295"/>
          </p:nvPr>
        </p:nvSpPr>
        <p:spPr>
          <a:xfrm>
            <a:off x="987425" y="3297863"/>
            <a:ext cx="7182000" cy="10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Desktop project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4182416" y="805186"/>
            <a:ext cx="779198" cy="777254"/>
            <a:chOff x="1278900" y="2333250"/>
            <a:chExt cx="381175" cy="381175"/>
          </a:xfrm>
        </p:grpSpPr>
        <p:sp>
          <p:nvSpPr>
            <p:cNvPr id="282" name="Google Shape;282;p3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D1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1D1D1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Presentation template by </a:t>
            </a:r>
            <a:r>
              <a:rPr lang="en" sz="2400" u="sng">
                <a:solidFill>
                  <a:srgbClr val="1D1D1B"/>
                </a:solidFill>
                <a:hlinkClick r:id="rId3"/>
              </a:rPr>
              <a:t>SlidesCarnival</a:t>
            </a:r>
            <a:endParaRPr sz="2400">
              <a:solidFill>
                <a:srgbClr val="1D1D1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Photographs by </a:t>
            </a:r>
            <a:r>
              <a:rPr lang="en" sz="2400" u="sng">
                <a:solidFill>
                  <a:srgbClr val="1D1D1B"/>
                </a:solidFill>
                <a:hlinkClick r:id="rId4"/>
              </a:rPr>
              <a:t>Unsplash</a:t>
            </a:r>
            <a:endParaRPr sz="2400">
              <a:solidFill>
                <a:srgbClr val="1D1D1B"/>
              </a:solidFill>
            </a:endParaRPr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body" idx="1"/>
          </p:nvPr>
        </p:nvSpPr>
        <p:spPr>
          <a:xfrm>
            <a:off x="1011600" y="1200150"/>
            <a:ext cx="7120800" cy="26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This presentations uses the following typographies:</a:t>
            </a:r>
            <a:endParaRPr sz="1800">
              <a:solidFill>
                <a:srgbClr val="1D1D1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800"/>
              <a:buChar char="▣"/>
            </a:pPr>
            <a:r>
              <a:rPr lang="en" sz="1800">
                <a:solidFill>
                  <a:srgbClr val="1D1D1B"/>
                </a:solidFill>
              </a:rPr>
              <a:t>Titles: </a:t>
            </a:r>
            <a:r>
              <a:rPr lang="en" sz="1800" b="1">
                <a:solidFill>
                  <a:srgbClr val="1D1D1B"/>
                </a:solidFill>
              </a:rPr>
              <a:t>Playfair Display</a:t>
            </a:r>
            <a:endParaRPr sz="1800" b="1">
              <a:solidFill>
                <a:srgbClr val="1D1D1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Char char="▣"/>
            </a:pPr>
            <a:r>
              <a:rPr lang="en" sz="1800">
                <a:solidFill>
                  <a:srgbClr val="1D1D1B"/>
                </a:solidFill>
              </a:rPr>
              <a:t>Body copy: </a:t>
            </a:r>
            <a:r>
              <a:rPr lang="en" sz="1800" b="1">
                <a:solidFill>
                  <a:srgbClr val="1D1D1B"/>
                </a:solidFill>
              </a:rPr>
              <a:t>PT Serif</a:t>
            </a:r>
            <a:endParaRPr sz="1800" b="1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You can download the fonts on this page:</a:t>
            </a:r>
            <a:endParaRPr sz="1800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D1D1B"/>
                </a:solidFill>
                <a:hlinkClick r:id="rId3"/>
              </a:rPr>
              <a:t>https://www.fontsquirrel.com/fonts/playfair-display</a:t>
            </a:r>
            <a:endParaRPr sz="1800" b="1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D1D1B"/>
                </a:solidFill>
                <a:hlinkClick r:id="rId4"/>
              </a:rPr>
              <a:t>https://www.fontsquirrel.com/fonts/pt-serif</a:t>
            </a:r>
            <a:endParaRPr sz="1800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1D1D1B"/>
              </a:solidFill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842250" y="3828750"/>
            <a:ext cx="7459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01" name="Google Shape;301;p3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sldNum" idx="12"/>
          </p:nvPr>
        </p:nvSpPr>
        <p:spPr>
          <a:xfrm>
            <a:off x="4297650" y="4800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60961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308" name="Google Shape;308;p37"/>
          <p:cNvGrpSpPr/>
          <p:nvPr/>
        </p:nvGrpSpPr>
        <p:grpSpPr>
          <a:xfrm>
            <a:off x="501147" y="404794"/>
            <a:ext cx="342903" cy="447293"/>
            <a:chOff x="590250" y="244200"/>
            <a:chExt cx="407975" cy="532175"/>
          </a:xfrm>
        </p:grpSpPr>
        <p:sp>
          <p:nvSpPr>
            <p:cNvPr id="309" name="Google Shape;309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7"/>
          <p:cNvGrpSpPr/>
          <p:nvPr/>
        </p:nvGrpSpPr>
        <p:grpSpPr>
          <a:xfrm>
            <a:off x="1053839" y="470816"/>
            <a:ext cx="372594" cy="310144"/>
            <a:chOff x="1247825" y="322750"/>
            <a:chExt cx="443300" cy="369000"/>
          </a:xfrm>
        </p:grpSpPr>
        <p:sp>
          <p:nvSpPr>
            <p:cNvPr id="324" name="Google Shape;324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7"/>
          <p:cNvGrpSpPr/>
          <p:nvPr/>
        </p:nvGrpSpPr>
        <p:grpSpPr>
          <a:xfrm>
            <a:off x="1627018" y="469282"/>
            <a:ext cx="356204" cy="313212"/>
            <a:chOff x="1929775" y="320925"/>
            <a:chExt cx="423800" cy="372650"/>
          </a:xfrm>
        </p:grpSpPr>
        <p:sp>
          <p:nvSpPr>
            <p:cNvPr id="330" name="Google Shape;330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7"/>
          <p:cNvSpPr/>
          <p:nvPr/>
        </p:nvSpPr>
        <p:spPr>
          <a:xfrm>
            <a:off x="22243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8092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7"/>
          <p:cNvGrpSpPr/>
          <p:nvPr/>
        </p:nvGrpSpPr>
        <p:grpSpPr>
          <a:xfrm>
            <a:off x="3896662" y="433960"/>
            <a:ext cx="336767" cy="383835"/>
            <a:chOff x="4630125" y="278900"/>
            <a:chExt cx="400675" cy="456675"/>
          </a:xfrm>
        </p:grpSpPr>
        <p:sp>
          <p:nvSpPr>
            <p:cNvPr id="338" name="Google Shape;338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37"/>
          <p:cNvSpPr/>
          <p:nvPr/>
        </p:nvSpPr>
        <p:spPr>
          <a:xfrm>
            <a:off x="44372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7"/>
          <p:cNvGrpSpPr/>
          <p:nvPr/>
        </p:nvGrpSpPr>
        <p:grpSpPr>
          <a:xfrm>
            <a:off x="506274" y="980516"/>
            <a:ext cx="342882" cy="418128"/>
            <a:chOff x="596350" y="929175"/>
            <a:chExt cx="407950" cy="497475"/>
          </a:xfrm>
        </p:grpSpPr>
        <p:sp>
          <p:nvSpPr>
            <p:cNvPr id="344" name="Google Shape;344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7"/>
          <p:cNvGrpSpPr/>
          <p:nvPr/>
        </p:nvGrpSpPr>
        <p:grpSpPr>
          <a:xfrm>
            <a:off x="1630590" y="1041431"/>
            <a:ext cx="349060" cy="298882"/>
            <a:chOff x="1934025" y="1001650"/>
            <a:chExt cx="415300" cy="355600"/>
          </a:xfrm>
        </p:grpSpPr>
        <p:sp>
          <p:nvSpPr>
            <p:cNvPr id="352" name="Google Shape;352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37"/>
          <p:cNvSpPr/>
          <p:nvPr/>
        </p:nvSpPr>
        <p:spPr>
          <a:xfrm>
            <a:off x="21946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27601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3302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39065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37"/>
          <p:cNvGrpSpPr/>
          <p:nvPr/>
        </p:nvGrpSpPr>
        <p:grpSpPr>
          <a:xfrm>
            <a:off x="4454985" y="1018906"/>
            <a:ext cx="350068" cy="350573"/>
            <a:chOff x="5294400" y="974850"/>
            <a:chExt cx="416500" cy="417100"/>
          </a:xfrm>
        </p:grpSpPr>
        <p:sp>
          <p:nvSpPr>
            <p:cNvPr id="361" name="Google Shape;361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7"/>
          <p:cNvGrpSpPr/>
          <p:nvPr/>
        </p:nvGrpSpPr>
        <p:grpSpPr>
          <a:xfrm>
            <a:off x="4978007" y="979507"/>
            <a:ext cx="433992" cy="422729"/>
            <a:chOff x="5916675" y="927975"/>
            <a:chExt cx="516350" cy="502950"/>
          </a:xfrm>
        </p:grpSpPr>
        <p:sp>
          <p:nvSpPr>
            <p:cNvPr id="364" name="Google Shape;364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7"/>
          <p:cNvGrpSpPr/>
          <p:nvPr/>
        </p:nvGrpSpPr>
        <p:grpSpPr>
          <a:xfrm>
            <a:off x="479651" y="1628920"/>
            <a:ext cx="391001" cy="264085"/>
            <a:chOff x="564675" y="1700625"/>
            <a:chExt cx="465200" cy="314200"/>
          </a:xfrm>
        </p:grpSpPr>
        <p:sp>
          <p:nvSpPr>
            <p:cNvPr id="367" name="Google Shape;367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1044635" y="1564432"/>
            <a:ext cx="391001" cy="382827"/>
            <a:chOff x="1236875" y="1623900"/>
            <a:chExt cx="465200" cy="455475"/>
          </a:xfrm>
        </p:grpSpPr>
        <p:sp>
          <p:nvSpPr>
            <p:cNvPr id="371" name="Google Shape;371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1621890" y="1572627"/>
            <a:ext cx="366458" cy="366437"/>
            <a:chOff x="1923675" y="1633650"/>
            <a:chExt cx="436000" cy="435975"/>
          </a:xfrm>
        </p:grpSpPr>
        <p:sp>
          <p:nvSpPr>
            <p:cNvPr id="379" name="Google Shape;379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185341" y="1571093"/>
            <a:ext cx="369505" cy="369505"/>
            <a:chOff x="2594050" y="1631825"/>
            <a:chExt cx="439625" cy="439625"/>
          </a:xfrm>
        </p:grpSpPr>
        <p:sp>
          <p:nvSpPr>
            <p:cNvPr id="386" name="Google Shape;386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37"/>
          <p:cNvSpPr/>
          <p:nvPr/>
        </p:nvSpPr>
        <p:spPr>
          <a:xfrm>
            <a:off x="27667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3350106" y="1543462"/>
            <a:ext cx="299911" cy="424768"/>
            <a:chOff x="3979850" y="1598950"/>
            <a:chExt cx="356825" cy="505375"/>
          </a:xfrm>
        </p:grpSpPr>
        <p:sp>
          <p:nvSpPr>
            <p:cNvPr id="392" name="Google Shape;392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3867496" y="1634551"/>
            <a:ext cx="395098" cy="242589"/>
            <a:chOff x="4595425" y="1707325"/>
            <a:chExt cx="470075" cy="288625"/>
          </a:xfrm>
        </p:grpSpPr>
        <p:sp>
          <p:nvSpPr>
            <p:cNvPr id="395" name="Google Shape;395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7"/>
          <p:cNvGrpSpPr/>
          <p:nvPr/>
        </p:nvGrpSpPr>
        <p:grpSpPr>
          <a:xfrm>
            <a:off x="4451413" y="1575191"/>
            <a:ext cx="357234" cy="361310"/>
            <a:chOff x="5290150" y="1636700"/>
            <a:chExt cx="425025" cy="429875"/>
          </a:xfrm>
        </p:grpSpPr>
        <p:sp>
          <p:nvSpPr>
            <p:cNvPr id="401" name="Google Shape;401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5015367" y="1564432"/>
            <a:ext cx="359272" cy="376691"/>
            <a:chOff x="5961125" y="1623900"/>
            <a:chExt cx="427450" cy="448175"/>
          </a:xfrm>
        </p:grpSpPr>
        <p:sp>
          <p:nvSpPr>
            <p:cNvPr id="404" name="Google Shape;404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5568059" y="1574161"/>
            <a:ext cx="383835" cy="363369"/>
            <a:chOff x="6618700" y="1635475"/>
            <a:chExt cx="456675" cy="432325"/>
          </a:xfrm>
        </p:grpSpPr>
        <p:sp>
          <p:nvSpPr>
            <p:cNvPr id="412" name="Google Shape;412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523147" y="2157573"/>
            <a:ext cx="304009" cy="326513"/>
            <a:chOff x="616425" y="2329600"/>
            <a:chExt cx="361700" cy="388475"/>
          </a:xfrm>
        </p:grpSpPr>
        <p:sp>
          <p:nvSpPr>
            <p:cNvPr id="418" name="Google Shape;418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1079957" y="2160641"/>
            <a:ext cx="320378" cy="320378"/>
            <a:chOff x="1278900" y="2333250"/>
            <a:chExt cx="381175" cy="381175"/>
          </a:xfrm>
        </p:grpSpPr>
        <p:sp>
          <p:nvSpPr>
            <p:cNvPr id="427" name="Google Shape;427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1644920" y="2160641"/>
            <a:ext cx="320399" cy="320378"/>
            <a:chOff x="1951075" y="2333250"/>
            <a:chExt cx="381200" cy="381175"/>
          </a:xfrm>
        </p:grpSpPr>
        <p:sp>
          <p:nvSpPr>
            <p:cNvPr id="432" name="Google Shape;432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2209904" y="2160641"/>
            <a:ext cx="320378" cy="320378"/>
            <a:chOff x="2623275" y="2333250"/>
            <a:chExt cx="381175" cy="381175"/>
          </a:xfrm>
        </p:grpSpPr>
        <p:sp>
          <p:nvSpPr>
            <p:cNvPr id="437" name="Google Shape;437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7"/>
          <p:cNvGrpSpPr/>
          <p:nvPr/>
        </p:nvGrpSpPr>
        <p:grpSpPr>
          <a:xfrm>
            <a:off x="2849609" y="2105378"/>
            <a:ext cx="170937" cy="426827"/>
            <a:chOff x="3384375" y="2267500"/>
            <a:chExt cx="203375" cy="507825"/>
          </a:xfrm>
        </p:grpSpPr>
        <p:sp>
          <p:nvSpPr>
            <p:cNvPr id="442" name="Google Shape;442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7"/>
          <p:cNvGrpSpPr/>
          <p:nvPr/>
        </p:nvGrpSpPr>
        <p:grpSpPr>
          <a:xfrm>
            <a:off x="3994916" y="2159611"/>
            <a:ext cx="140237" cy="318339"/>
            <a:chOff x="4747025" y="2332025"/>
            <a:chExt cx="166850" cy="378750"/>
          </a:xfrm>
        </p:grpSpPr>
        <p:sp>
          <p:nvSpPr>
            <p:cNvPr id="445" name="Google Shape;445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3427390" y="2107416"/>
            <a:ext cx="145343" cy="422729"/>
            <a:chOff x="4071800" y="2269925"/>
            <a:chExt cx="172925" cy="502950"/>
          </a:xfrm>
        </p:grpSpPr>
        <p:sp>
          <p:nvSpPr>
            <p:cNvPr id="448" name="Google Shape;448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44700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37"/>
          <p:cNvGrpSpPr/>
          <p:nvPr/>
        </p:nvGrpSpPr>
        <p:grpSpPr>
          <a:xfrm>
            <a:off x="5025096" y="2158077"/>
            <a:ext cx="345971" cy="325505"/>
            <a:chOff x="5972700" y="2330200"/>
            <a:chExt cx="411625" cy="387275"/>
          </a:xfrm>
        </p:grpSpPr>
        <p:sp>
          <p:nvSpPr>
            <p:cNvPr id="452" name="Google Shape;452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7"/>
          <p:cNvGrpSpPr/>
          <p:nvPr/>
        </p:nvGrpSpPr>
        <p:grpSpPr>
          <a:xfrm>
            <a:off x="620393" y="2686206"/>
            <a:ext cx="109538" cy="399195"/>
            <a:chOff x="732125" y="2958550"/>
            <a:chExt cx="130325" cy="474950"/>
          </a:xfrm>
        </p:grpSpPr>
        <p:sp>
          <p:nvSpPr>
            <p:cNvPr id="455" name="Google Shape;455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37"/>
          <p:cNvSpPr/>
          <p:nvPr/>
        </p:nvSpPr>
        <p:spPr>
          <a:xfrm>
            <a:off x="16373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11158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37"/>
          <p:cNvGrpSpPr/>
          <p:nvPr/>
        </p:nvGrpSpPr>
        <p:grpSpPr>
          <a:xfrm>
            <a:off x="2176137" y="2699002"/>
            <a:ext cx="387933" cy="367467"/>
            <a:chOff x="2583100" y="2973775"/>
            <a:chExt cx="461550" cy="437200"/>
          </a:xfrm>
        </p:grpSpPr>
        <p:sp>
          <p:nvSpPr>
            <p:cNvPr id="466" name="Google Shape;466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7"/>
          <p:cNvSpPr/>
          <p:nvPr/>
        </p:nvSpPr>
        <p:spPr>
          <a:xfrm>
            <a:off x="38870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7"/>
          <p:cNvGrpSpPr/>
          <p:nvPr/>
        </p:nvGrpSpPr>
        <p:grpSpPr>
          <a:xfrm>
            <a:off x="4415586" y="2727159"/>
            <a:ext cx="435022" cy="323445"/>
            <a:chOff x="5247525" y="3007275"/>
            <a:chExt cx="517575" cy="384825"/>
          </a:xfrm>
        </p:grpSpPr>
        <p:sp>
          <p:nvSpPr>
            <p:cNvPr id="470" name="Google Shape;470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3326572" y="2708731"/>
            <a:ext cx="342882" cy="350068"/>
            <a:chOff x="3951850" y="2985350"/>
            <a:chExt cx="407950" cy="416500"/>
          </a:xfrm>
        </p:grpSpPr>
        <p:sp>
          <p:nvSpPr>
            <p:cNvPr id="473" name="Google Shape;473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7"/>
          <p:cNvGrpSpPr/>
          <p:nvPr/>
        </p:nvGrpSpPr>
        <p:grpSpPr>
          <a:xfrm>
            <a:off x="483244" y="3298279"/>
            <a:ext cx="397136" cy="305017"/>
            <a:chOff x="568950" y="3686775"/>
            <a:chExt cx="472500" cy="362900"/>
          </a:xfrm>
        </p:grpSpPr>
        <p:sp>
          <p:nvSpPr>
            <p:cNvPr id="478" name="Google Shape;478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/>
          <p:nvPr/>
        </p:nvSpPr>
        <p:spPr>
          <a:xfrm>
            <a:off x="50600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7"/>
          <p:cNvGrpSpPr/>
          <p:nvPr/>
        </p:nvGrpSpPr>
        <p:grpSpPr>
          <a:xfrm>
            <a:off x="1051296" y="3323872"/>
            <a:ext cx="377700" cy="253852"/>
            <a:chOff x="1244800" y="3717225"/>
            <a:chExt cx="449375" cy="302025"/>
          </a:xfrm>
        </p:grpSpPr>
        <p:sp>
          <p:nvSpPr>
            <p:cNvPr id="483" name="Google Shape;483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7"/>
          <p:cNvGrpSpPr/>
          <p:nvPr/>
        </p:nvGrpSpPr>
        <p:grpSpPr>
          <a:xfrm>
            <a:off x="1621386" y="3304414"/>
            <a:ext cx="367467" cy="287115"/>
            <a:chOff x="1923075" y="3694075"/>
            <a:chExt cx="437200" cy="341600"/>
          </a:xfrm>
        </p:grpSpPr>
        <p:sp>
          <p:nvSpPr>
            <p:cNvPr id="490" name="Google Shape;490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7"/>
          <p:cNvGrpSpPr/>
          <p:nvPr/>
        </p:nvGrpSpPr>
        <p:grpSpPr>
          <a:xfrm>
            <a:off x="2189942" y="3299813"/>
            <a:ext cx="360301" cy="295814"/>
            <a:chOff x="2599525" y="3688600"/>
            <a:chExt cx="428675" cy="351950"/>
          </a:xfrm>
        </p:grpSpPr>
        <p:sp>
          <p:nvSpPr>
            <p:cNvPr id="500" name="Google Shape;500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7"/>
          <p:cNvGrpSpPr/>
          <p:nvPr/>
        </p:nvGrpSpPr>
        <p:grpSpPr>
          <a:xfrm>
            <a:off x="2772325" y="3279346"/>
            <a:ext cx="333700" cy="329077"/>
            <a:chOff x="3292425" y="3664250"/>
            <a:chExt cx="397025" cy="391525"/>
          </a:xfrm>
        </p:grpSpPr>
        <p:sp>
          <p:nvSpPr>
            <p:cNvPr id="504" name="Google Shape;504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7"/>
          <p:cNvGrpSpPr/>
          <p:nvPr/>
        </p:nvGrpSpPr>
        <p:grpSpPr>
          <a:xfrm>
            <a:off x="3310182" y="3321813"/>
            <a:ext cx="369526" cy="268183"/>
            <a:chOff x="3932350" y="3714775"/>
            <a:chExt cx="439650" cy="319075"/>
          </a:xfrm>
        </p:grpSpPr>
        <p:sp>
          <p:nvSpPr>
            <p:cNvPr id="508" name="Google Shape;508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7"/>
          <p:cNvGrpSpPr/>
          <p:nvPr/>
        </p:nvGrpSpPr>
        <p:grpSpPr>
          <a:xfrm>
            <a:off x="3875166" y="3321813"/>
            <a:ext cx="369505" cy="268183"/>
            <a:chOff x="4604550" y="3714775"/>
            <a:chExt cx="439625" cy="319075"/>
          </a:xfrm>
        </p:grpSpPr>
        <p:sp>
          <p:nvSpPr>
            <p:cNvPr id="514" name="Google Shape;514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4453451" y="3294181"/>
            <a:ext cx="353136" cy="313738"/>
            <a:chOff x="5292575" y="3681900"/>
            <a:chExt cx="420150" cy="373275"/>
          </a:xfrm>
        </p:grpSpPr>
        <p:sp>
          <p:nvSpPr>
            <p:cNvPr id="517" name="Google Shape;517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4998473" y="3254258"/>
            <a:ext cx="393060" cy="393060"/>
            <a:chOff x="5941025" y="3634400"/>
            <a:chExt cx="467650" cy="467650"/>
          </a:xfrm>
        </p:grpSpPr>
        <p:sp>
          <p:nvSpPr>
            <p:cNvPr id="525" name="Google Shape;525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5588546" y="3279346"/>
            <a:ext cx="342882" cy="342903"/>
            <a:chOff x="6643075" y="3664250"/>
            <a:chExt cx="407950" cy="407975"/>
          </a:xfrm>
        </p:grpSpPr>
        <p:sp>
          <p:nvSpPr>
            <p:cNvPr id="532" name="Google Shape;532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489380" y="3830000"/>
            <a:ext cx="371564" cy="371543"/>
            <a:chOff x="576250" y="4319400"/>
            <a:chExt cx="442075" cy="442050"/>
          </a:xfrm>
        </p:grpSpPr>
        <p:sp>
          <p:nvSpPr>
            <p:cNvPr id="535" name="Google Shape;535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/>
          <p:nvPr/>
        </p:nvSpPr>
        <p:spPr>
          <a:xfrm>
            <a:off x="10390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33297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27647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38932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37"/>
          <p:cNvGrpSpPr/>
          <p:nvPr/>
        </p:nvGrpSpPr>
        <p:grpSpPr>
          <a:xfrm>
            <a:off x="4432985" y="3848932"/>
            <a:ext cx="394068" cy="325505"/>
            <a:chOff x="5268225" y="4341925"/>
            <a:chExt cx="468850" cy="387275"/>
          </a:xfrm>
        </p:grpSpPr>
        <p:sp>
          <p:nvSpPr>
            <p:cNvPr id="544" name="Google Shape;544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7"/>
          <p:cNvGrpSpPr/>
          <p:nvPr/>
        </p:nvGrpSpPr>
        <p:grpSpPr>
          <a:xfrm>
            <a:off x="5017931" y="3838699"/>
            <a:ext cx="354145" cy="354145"/>
            <a:chOff x="5964175" y="4329750"/>
            <a:chExt cx="421350" cy="421350"/>
          </a:xfrm>
        </p:grpSpPr>
        <p:sp>
          <p:nvSpPr>
            <p:cNvPr id="553" name="Google Shape;553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1053839" y="4403683"/>
            <a:ext cx="372594" cy="360301"/>
            <a:chOff x="1247825" y="5001950"/>
            <a:chExt cx="443300" cy="428675"/>
          </a:xfrm>
        </p:grpSpPr>
        <p:sp>
          <p:nvSpPr>
            <p:cNvPr id="556" name="Google Shape;556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7"/>
          <p:cNvGrpSpPr/>
          <p:nvPr/>
        </p:nvGrpSpPr>
        <p:grpSpPr>
          <a:xfrm>
            <a:off x="1652085" y="4385760"/>
            <a:ext cx="306068" cy="389992"/>
            <a:chOff x="1959600" y="4980625"/>
            <a:chExt cx="364150" cy="464000"/>
          </a:xfrm>
        </p:grpSpPr>
        <p:sp>
          <p:nvSpPr>
            <p:cNvPr id="563" name="Google Shape;563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7"/>
          <p:cNvGrpSpPr/>
          <p:nvPr/>
        </p:nvGrpSpPr>
        <p:grpSpPr>
          <a:xfrm>
            <a:off x="2194565" y="4400615"/>
            <a:ext cx="351077" cy="360806"/>
            <a:chOff x="2605025" y="4998300"/>
            <a:chExt cx="417700" cy="429275"/>
          </a:xfrm>
        </p:grpSpPr>
        <p:sp>
          <p:nvSpPr>
            <p:cNvPr id="571" name="Google Shape;571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7"/>
          <p:cNvGrpSpPr/>
          <p:nvPr/>
        </p:nvGrpSpPr>
        <p:grpSpPr>
          <a:xfrm>
            <a:off x="2725257" y="4403683"/>
            <a:ext cx="419662" cy="349543"/>
            <a:chOff x="3236425" y="5001950"/>
            <a:chExt cx="499300" cy="415875"/>
          </a:xfrm>
        </p:grpSpPr>
        <p:sp>
          <p:nvSpPr>
            <p:cNvPr id="575" name="Google Shape;575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7"/>
          <p:cNvGrpSpPr/>
          <p:nvPr/>
        </p:nvGrpSpPr>
        <p:grpSpPr>
          <a:xfrm>
            <a:off x="3340377" y="4385760"/>
            <a:ext cx="319369" cy="380263"/>
            <a:chOff x="3968275" y="4980625"/>
            <a:chExt cx="379975" cy="452425"/>
          </a:xfrm>
        </p:grpSpPr>
        <p:sp>
          <p:nvSpPr>
            <p:cNvPr id="582" name="Google Shape;582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4995910" y="4470713"/>
            <a:ext cx="404323" cy="220085"/>
            <a:chOff x="5937975" y="5081700"/>
            <a:chExt cx="481050" cy="261850"/>
          </a:xfrm>
        </p:grpSpPr>
        <p:sp>
          <p:nvSpPr>
            <p:cNvPr id="586" name="Google Shape;586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7"/>
          <p:cNvGrpSpPr/>
          <p:nvPr/>
        </p:nvGrpSpPr>
        <p:grpSpPr>
          <a:xfrm>
            <a:off x="5614118" y="4428247"/>
            <a:ext cx="290183" cy="333679"/>
            <a:chOff x="6673500" y="5031175"/>
            <a:chExt cx="345250" cy="397000"/>
          </a:xfrm>
        </p:grpSpPr>
        <p:sp>
          <p:nvSpPr>
            <p:cNvPr id="590" name="Google Shape;590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3306105" y="452892"/>
            <a:ext cx="387933" cy="345971"/>
            <a:chOff x="3927500" y="301425"/>
            <a:chExt cx="461550" cy="411625"/>
          </a:xfrm>
        </p:grpSpPr>
        <p:sp>
          <p:nvSpPr>
            <p:cNvPr id="596" name="Google Shape;596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5593652" y="459553"/>
            <a:ext cx="332670" cy="332670"/>
            <a:chOff x="6649150" y="309350"/>
            <a:chExt cx="395800" cy="395800"/>
          </a:xfrm>
        </p:grpSpPr>
        <p:sp>
          <p:nvSpPr>
            <p:cNvPr id="624" name="Google Shape;624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5026105" y="467223"/>
            <a:ext cx="337797" cy="319873"/>
            <a:chOff x="5973900" y="318475"/>
            <a:chExt cx="401900" cy="380575"/>
          </a:xfrm>
        </p:grpSpPr>
        <p:sp>
          <p:nvSpPr>
            <p:cNvPr id="648" name="Google Shape;648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7"/>
          <p:cNvGrpSpPr/>
          <p:nvPr/>
        </p:nvGrpSpPr>
        <p:grpSpPr>
          <a:xfrm>
            <a:off x="1071258" y="980516"/>
            <a:ext cx="342882" cy="418128"/>
            <a:chOff x="1268550" y="929175"/>
            <a:chExt cx="407950" cy="497475"/>
          </a:xfrm>
        </p:grpSpPr>
        <p:sp>
          <p:nvSpPr>
            <p:cNvPr id="663" name="Google Shape;663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7"/>
          <p:cNvGrpSpPr/>
          <p:nvPr/>
        </p:nvGrpSpPr>
        <p:grpSpPr>
          <a:xfrm>
            <a:off x="5557322" y="996380"/>
            <a:ext cx="405331" cy="388962"/>
            <a:chOff x="6605925" y="948050"/>
            <a:chExt cx="482250" cy="462775"/>
          </a:xfrm>
        </p:grpSpPr>
        <p:sp>
          <p:nvSpPr>
            <p:cNvPr id="667" name="Google Shape;667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7"/>
          <p:cNvGrpSpPr/>
          <p:nvPr/>
        </p:nvGrpSpPr>
        <p:grpSpPr>
          <a:xfrm>
            <a:off x="5652004" y="2148349"/>
            <a:ext cx="215966" cy="342399"/>
            <a:chOff x="6718575" y="2318625"/>
            <a:chExt cx="256950" cy="407375"/>
          </a:xfrm>
        </p:grpSpPr>
        <p:sp>
          <p:nvSpPr>
            <p:cNvPr id="674" name="Google Shape;674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2753393" y="2775257"/>
            <a:ext cx="363369" cy="221115"/>
            <a:chOff x="3269900" y="3064500"/>
            <a:chExt cx="432325" cy="263075"/>
          </a:xfrm>
        </p:grpSpPr>
        <p:sp>
          <p:nvSpPr>
            <p:cNvPr id="683" name="Google Shape;683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7"/>
          <p:cNvGrpSpPr/>
          <p:nvPr/>
        </p:nvGrpSpPr>
        <p:grpSpPr>
          <a:xfrm>
            <a:off x="5627419" y="2707701"/>
            <a:ext cx="265115" cy="372594"/>
            <a:chOff x="6689325" y="2984125"/>
            <a:chExt cx="315425" cy="443300"/>
          </a:xfrm>
        </p:grpSpPr>
        <p:sp>
          <p:nvSpPr>
            <p:cNvPr id="687" name="Google Shape;687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7"/>
          <p:cNvGrpSpPr/>
          <p:nvPr/>
        </p:nvGrpSpPr>
        <p:grpSpPr>
          <a:xfrm>
            <a:off x="1676145" y="3802369"/>
            <a:ext cx="256416" cy="414535"/>
            <a:chOff x="1988225" y="4286525"/>
            <a:chExt cx="305075" cy="493200"/>
          </a:xfrm>
        </p:grpSpPr>
        <p:sp>
          <p:nvSpPr>
            <p:cNvPr id="693" name="Google Shape;693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2220137" y="3831534"/>
            <a:ext cx="309640" cy="392030"/>
            <a:chOff x="2635450" y="4321225"/>
            <a:chExt cx="368400" cy="466425"/>
          </a:xfrm>
        </p:grpSpPr>
        <p:sp>
          <p:nvSpPr>
            <p:cNvPr id="701" name="Google Shape;701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5588546" y="3821805"/>
            <a:ext cx="342882" cy="383835"/>
            <a:chOff x="6643075" y="4309650"/>
            <a:chExt cx="407950" cy="456675"/>
          </a:xfrm>
        </p:grpSpPr>
        <p:sp>
          <p:nvSpPr>
            <p:cNvPr id="708" name="Google Shape;708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4403819" y="4363760"/>
            <a:ext cx="452420" cy="433992"/>
            <a:chOff x="5233525" y="4954450"/>
            <a:chExt cx="538275" cy="516350"/>
          </a:xfrm>
        </p:grpSpPr>
        <p:sp>
          <p:nvSpPr>
            <p:cNvPr id="718" name="Google Shape;718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7"/>
          <p:cNvGrpSpPr/>
          <p:nvPr/>
        </p:nvGrpSpPr>
        <p:grpSpPr>
          <a:xfrm>
            <a:off x="3834738" y="4371429"/>
            <a:ext cx="460615" cy="418653"/>
            <a:chOff x="4556450" y="4963575"/>
            <a:chExt cx="548025" cy="498100"/>
          </a:xfrm>
        </p:grpSpPr>
        <p:sp>
          <p:nvSpPr>
            <p:cNvPr id="730" name="Google Shape;730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452020" y="4462014"/>
            <a:ext cx="445255" cy="246182"/>
            <a:chOff x="531800" y="5071350"/>
            <a:chExt cx="529750" cy="292900"/>
          </a:xfrm>
        </p:grpSpPr>
        <p:sp>
          <p:nvSpPr>
            <p:cNvPr id="736" name="Google Shape;736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7"/>
          <p:cNvGrpSpPr/>
          <p:nvPr/>
        </p:nvGrpSpPr>
        <p:grpSpPr>
          <a:xfrm>
            <a:off x="7091494" y="1875175"/>
            <a:ext cx="433992" cy="422729"/>
            <a:chOff x="5916675" y="927975"/>
            <a:chExt cx="516350" cy="502950"/>
          </a:xfrm>
        </p:grpSpPr>
        <p:sp>
          <p:nvSpPr>
            <p:cNvPr id="744" name="Google Shape;744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7"/>
          <p:cNvGrpSpPr/>
          <p:nvPr/>
        </p:nvGrpSpPr>
        <p:grpSpPr>
          <a:xfrm>
            <a:off x="6207514" y="2581077"/>
            <a:ext cx="1079481" cy="1051467"/>
            <a:chOff x="5916675" y="927975"/>
            <a:chExt cx="516350" cy="502950"/>
          </a:xfrm>
        </p:grpSpPr>
        <p:sp>
          <p:nvSpPr>
            <p:cNvPr id="747" name="Google Shape;747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6207657" y="1875175"/>
            <a:ext cx="433992" cy="422729"/>
            <a:chOff x="5916675" y="927975"/>
            <a:chExt cx="516350" cy="502950"/>
          </a:xfrm>
        </p:grpSpPr>
        <p:sp>
          <p:nvSpPr>
            <p:cNvPr id="750" name="Google Shape;750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7"/>
          <p:cNvSpPr/>
          <p:nvPr/>
        </p:nvSpPr>
        <p:spPr>
          <a:xfrm>
            <a:off x="72836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63998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66853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Algoritmo de decisión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 </a:t>
            </a:r>
            <a:r>
              <a:rPr lang="es-ES" dirty="0"/>
              <a:t>mecanismo de decisión por el cual una célula decide dividirse o morir es desconocido.</a:t>
            </a:r>
          </a:p>
          <a:p>
            <a:pPr marL="101600" indent="0"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Se han propuesto distintos modelos matemáticos que intentan dar explicación a este fenómeno. </a:t>
            </a:r>
            <a:br>
              <a:rPr lang="en" dirty="0"/>
            </a:br>
            <a:r>
              <a:rPr lang="en" sz="1800" dirty="0"/>
              <a:t>Algunos basados en: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Número de divisiones fijo.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Relojes estocásticos.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Concentración de moléculas inhibidoras del ciclo celular (división) o apoptosis (suicido celular).</a:t>
            </a:r>
            <a:endParaRPr sz="18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213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60" name="Google Shape;76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67" name="Google Shape;76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72" name="Google Shape;77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76" name="Google Shape;77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1" name="Google Shape;78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82" name="Google Shape;78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86" name="Google Shape;78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91" name="Google Shape;79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97" name="Google Shape;79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04" name="Google Shape;80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07" name="Google Shape;80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11" name="Google Shape;81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18" name="Google Shape;81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24" name="Google Shape;82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28" name="Google Shape;82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29" name="Google Shape;82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9" name="Google Shape;83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46" name="Google Shape;84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51" name="Google Shape;85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57" name="Google Shape;85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64" name="Google Shape;86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69" name="Google Shape;86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74" name="Google Shape;87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9" name="Google Shape;87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80" name="Google Shape;88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0" name="Google Shape;89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91" name="Google Shape;89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4" name="Google Shape;89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95" name="Google Shape;89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5" name="Google Shape;90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06" name="Google Shape;90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11" name="Google Shape;91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1" name="Google Shape;92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22" name="Google Shape;92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9" name="Google Shape;92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30" name="Google Shape;93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35" name="Google Shape;93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40" name="Google Shape;94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46" name="Google Shape;94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53" name="Google Shape;95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57" name="Google Shape;95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63" name="Google Shape;96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70" name="Google Shape;97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74" name="Google Shape;97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79" name="Google Shape;97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86" name="Google Shape;98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94" name="Google Shape;99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99" name="Google Shape;99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03" name="Google Shape;100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07" name="Google Shape;100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12" name="Google Shape;101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17" name="Google Shape;101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23" name="Google Shape;102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30" name="Google Shape;103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38" name="Google Shape;103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51" name="Google Shape;105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56" name="Google Shape;105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60" name="Google Shape;106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67" name="Google Shape;106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76" name="Google Shape;107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89" name="Google Shape;108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02" name="Google Shape;110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15" name="Google Shape;111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22" name="Google Shape;112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38" name="Google Shape;113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44" name="Google Shape;1144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45" name="Google Shape;1145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8" name="Google Shape;1148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49" name="Google Shape;1149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152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53" name="Google Shape;1153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6" name="Google Shape;1156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57" name="Google Shape;1157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0" name="Google Shape;1160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61" name="Google Shape;1161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70" name="Google Shape;1170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95" name="Google Shape;1195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96" name="Google Shape;1196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99" name="Google Shape;1199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1" name="Google Shape;1201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02" name="Google Shape;120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4" name="Google Shape;1204;p3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9"/>
          <p:cNvSpPr txBox="1"/>
          <p:nvPr/>
        </p:nvSpPr>
        <p:spPr>
          <a:xfrm>
            <a:off x="2087650" y="8952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0" name="Google Shape;1210;p39"/>
          <p:cNvSpPr txBox="1"/>
          <p:nvPr/>
        </p:nvSpPr>
        <p:spPr>
          <a:xfrm>
            <a:off x="7319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1" name="Google Shape;1211;p39"/>
          <p:cNvSpPr txBox="1"/>
          <p:nvPr/>
        </p:nvSpPr>
        <p:spPr>
          <a:xfrm>
            <a:off x="572775" y="10042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  <a:latin typeface="PT Serif"/>
                <a:ea typeface="PT Serif"/>
                <a:cs typeface="PT Serif"/>
                <a:sym typeface="PT Serif"/>
              </a:rPr>
              <a:t>😉</a:t>
            </a:r>
            <a:endParaRPr sz="9600">
              <a:solidFill>
                <a:schemeClr val="accent5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2" name="Google Shape;1212;p3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" name="Google Shape;121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19" name="Google Shape;121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20" name="Google Shape;122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21" name="Google Shape;122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3" name="Google Shape;122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24" name="Google Shape;122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5" name="Google Shape;122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6" name="Google Shape;122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27" name="Google Shape;122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9" name="Google Shape;122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30" name="Google Shape;123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232" name="Google Shape;1232;p4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lvl="0"/>
            <a:r>
              <a:rPr lang="es-ES" dirty="0"/>
              <a:t>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celular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73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Hipótesis biológicas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100906"/>
            <a:ext cx="6640800" cy="3532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La competición entre dos moléculas inhibidoras determina la decisión y la duración de la vida de una célula T.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Retinoblastoma (Rb) </a:t>
            </a:r>
            <a:r>
              <a:rPr lang="es-ES" sz="1800" dirty="0">
                <a:sym typeface="Wingdings" panose="05000000000000000000" pitchFamily="2" charset="2"/>
              </a:rPr>
              <a:t> ciclo celular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Linfoma de célula B-2 (Bcl-2) </a:t>
            </a:r>
            <a:r>
              <a:rPr lang="es-ES" sz="1800" dirty="0">
                <a:sym typeface="Wingdings" panose="05000000000000000000" pitchFamily="2" charset="2"/>
              </a:rPr>
              <a:t> apoptosis</a:t>
            </a:r>
          </a:p>
          <a:p>
            <a:pPr marL="558800" lvl="1" indent="0">
              <a:buNone/>
            </a:pPr>
            <a:endParaRPr sz="1800" dirty="0"/>
          </a:p>
          <a:p>
            <a:pPr lvl="0">
              <a:spcBef>
                <a:spcPts val="0"/>
              </a:spcBef>
            </a:pPr>
            <a:r>
              <a:rPr lang="es-ES" dirty="0"/>
              <a:t>Los receptores de membrana regulan las dinámicas de Rb y Bcl-2.</a:t>
            </a:r>
          </a:p>
          <a:p>
            <a:pPr marL="101600" lvl="0" indent="0">
              <a:spcBef>
                <a:spcPts val="0"/>
              </a:spcBef>
              <a:buNone/>
            </a:pPr>
            <a:endParaRPr lang="es-ES" dirty="0"/>
          </a:p>
          <a:p>
            <a:r>
              <a:rPr lang="es-ES" dirty="0"/>
              <a:t>La primera división de las células T naïve tras su activación es asimétrica.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(1)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/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representan la cantidad de Rb y Bcl-2 activa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respectivamente.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receptor de la i-</a:t>
                </a:r>
                <a:r>
                  <a:rPr lang="es-ES" sz="1200" dirty="0" err="1">
                    <a:latin typeface="PT Serif" panose="020B0604020202020204" charset="0"/>
                  </a:rPr>
                  <a:t>ésima</a:t>
                </a:r>
                <a:r>
                  <a:rPr lang="es-ES" sz="1200" dirty="0">
                    <a:latin typeface="PT Serif" panose="020B0604020202020204" charset="0"/>
                  </a:rPr>
                  <a:t> citoquina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será la cantidad de ese receptor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señales TCR/antígeno percibidas por la célula T correspondiente.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Los parámetros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denotan la tasa de cambio de las moléculas inhibidoras.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la tasa de cambio del receptor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200" dirty="0">
                  <a:latin typeface="PT Serif" panose="020B060402020202020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receptores de membrana.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blipFill>
                <a:blip r:embed="rId3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D0A89C27-6013-486A-BB73-8C2D4DEAD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9" r="44344"/>
          <a:stretch/>
        </p:blipFill>
        <p:spPr>
          <a:xfrm>
            <a:off x="820734" y="1401356"/>
            <a:ext cx="2978061" cy="79074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0F25BA-3BEC-4532-AC6A-799ABC0BF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28388" b="-11544"/>
          <a:stretch/>
        </p:blipFill>
        <p:spPr>
          <a:xfrm>
            <a:off x="820734" y="2346931"/>
            <a:ext cx="4140769" cy="4257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CB9499-5DDD-4361-80F1-3FB09A873BF3}"/>
              </a:ext>
            </a:extLst>
          </p:cNvPr>
          <p:cNvSpPr txBox="1"/>
          <p:nvPr/>
        </p:nvSpPr>
        <p:spPr>
          <a:xfrm>
            <a:off x="3984350" y="164284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las moléculas inhibidoras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A2FC7B-E3C7-4A3F-B8C0-1A0956168B9C}"/>
              </a:ext>
            </a:extLst>
          </p:cNvPr>
          <p:cNvSpPr txBox="1"/>
          <p:nvPr/>
        </p:nvSpPr>
        <p:spPr>
          <a:xfrm>
            <a:off x="4961503" y="24074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los receptores de membrana</a:t>
            </a:r>
          </a:p>
        </p:txBody>
      </p:sp>
    </p:spTree>
    <p:extLst>
      <p:ext uri="{BB962C8B-B14F-4D97-AF65-F5344CB8AC3E}">
        <p14:creationId xmlns:p14="http://schemas.microsoft.com/office/powerpoint/2010/main" val="108478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(2)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E6EB55-58CD-490E-812E-027423A4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4" y="1105591"/>
            <a:ext cx="2521539" cy="3711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228D28-8A38-4321-960F-4F980F4B9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34" y="1873523"/>
            <a:ext cx="1713801" cy="6202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/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 Ambos son parámetros positivos.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es un parámetro que depende del antígeno y denota la probabilidad de que haya una activación del TCR debido a un encuentro con el antígeno.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cantidad de antígeno que está disponible para una célula T,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en porcentaje.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el ratio de receptores de membrana de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entre las células hijas.</a:t>
                </a: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blipFill>
                <a:blip r:embed="rId5"/>
                <a:stretch>
                  <a:fillRect t="-441" r="-407" b="-26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498735CF-4B06-4491-ABFC-540B6480D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34" y="1489557"/>
            <a:ext cx="1596122" cy="37119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96B4C78-C47A-4F84-B37A-04FD97DF5B04}"/>
              </a:ext>
            </a:extLst>
          </p:cNvPr>
          <p:cNvSpPr txBox="1"/>
          <p:nvPr/>
        </p:nvSpPr>
        <p:spPr>
          <a:xfrm>
            <a:off x="3356821" y="114134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del patógeno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/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es el </a:t>
                </a:r>
                <a:r>
                  <a:rPr lang="es-ES" dirty="0">
                    <a:latin typeface="PT Serif" panose="020B0604020202020204" charset="0"/>
                  </a:rPr>
                  <a:t>número de señales TCR de una célula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en tiempo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blipFill>
                <a:blip r:embed="rId7"/>
                <a:stretch>
                  <a:fillRect l="-316" t="-4000" b="-2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/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son el número de receptores de membrana iniciales para las células hijas 1 y 2</a:t>
                </a:r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blipFill>
                <a:blip r:embed="rId8"/>
                <a:stretch>
                  <a:fillRect l="-316" b="-65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53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618565"/>
            <a:ext cx="5904600" cy="2124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lvl="0"/>
            <a:r>
              <a:rPr lang="es-ES" dirty="0"/>
              <a:t>Simulaciones del 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Simplificación e implementación del modelo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2393207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1640</Words>
  <Application>Microsoft Office PowerPoint</Application>
  <PresentationFormat>Presentación en pantalla (16:9)</PresentationFormat>
  <Paragraphs>250</Paragraphs>
  <Slides>42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PT Serif</vt:lpstr>
      <vt:lpstr>Wingdings</vt:lpstr>
      <vt:lpstr>Calibri</vt:lpstr>
      <vt:lpstr>Playfair Display</vt:lpstr>
      <vt:lpstr>Arial</vt:lpstr>
      <vt:lpstr>Montserrat</vt:lpstr>
      <vt:lpstr>Cambria Math</vt:lpstr>
      <vt:lpstr>Portia template</vt:lpstr>
      <vt:lpstr>Modelización y análisis de la respuesta inmune ante infecciones agudas</vt:lpstr>
      <vt:lpstr>1. Introducción</vt:lpstr>
      <vt:lpstr>El sistema inmune y las células T</vt:lpstr>
      <vt:lpstr>Algoritmo de decisión</vt:lpstr>
      <vt:lpstr>2. Modelo microscópico</vt:lpstr>
      <vt:lpstr>Hipótesis biológicas</vt:lpstr>
      <vt:lpstr>Ecuaciones del modelo (1)</vt:lpstr>
      <vt:lpstr>Ecuaciones del modelo (2)</vt:lpstr>
      <vt:lpstr>3. Simulaciones del modelo microscópico</vt:lpstr>
      <vt:lpstr>Simplificación del modelo (k=2)</vt:lpstr>
      <vt:lpstr>Implementación y pseudocódigo</vt:lpstr>
      <vt:lpstr>Simulaciones del modelo microscópico (1)</vt:lpstr>
      <vt:lpstr>Simulaciones del modelo microscópico (2)</vt:lpstr>
      <vt:lpstr>4. Modelo macroscópico</vt:lpstr>
      <vt:lpstr>Instructions for use</vt:lpstr>
      <vt:lpstr>hello!</vt:lpstr>
      <vt:lpstr>1.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Modelización y análisis de la respuesta inmune ante infecciones agudas</dc:title>
  <cp:lastModifiedBy>Belén</cp:lastModifiedBy>
  <cp:revision>22</cp:revision>
  <dcterms:modified xsi:type="dcterms:W3CDTF">2020-06-25T16:47:38Z</dcterms:modified>
</cp:coreProperties>
</file>