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87" r:id="rId3"/>
    <p:sldId id="310" r:id="rId4"/>
    <p:sldId id="311" r:id="rId5"/>
    <p:sldId id="288" r:id="rId6"/>
    <p:sldId id="289" r:id="rId7"/>
    <p:sldId id="290" r:id="rId8"/>
    <p:sldId id="292" r:id="rId9"/>
    <p:sldId id="315" r:id="rId10"/>
    <p:sldId id="291" r:id="rId11"/>
    <p:sldId id="293" r:id="rId12"/>
    <p:sldId id="294" r:id="rId13"/>
    <p:sldId id="295" r:id="rId14"/>
    <p:sldId id="297" r:id="rId15"/>
    <p:sldId id="296" r:id="rId16"/>
    <p:sldId id="298" r:id="rId17"/>
    <p:sldId id="299" r:id="rId18"/>
    <p:sldId id="300" r:id="rId19"/>
    <p:sldId id="301" r:id="rId20"/>
    <p:sldId id="303" r:id="rId21"/>
    <p:sldId id="305" r:id="rId22"/>
    <p:sldId id="306" r:id="rId23"/>
    <p:sldId id="309" r:id="rId24"/>
    <p:sldId id="312" r:id="rId25"/>
    <p:sldId id="307" r:id="rId26"/>
    <p:sldId id="308" r:id="rId27"/>
    <p:sldId id="313" r:id="rId28"/>
    <p:sldId id="314" r:id="rId29"/>
  </p:sldIdLst>
  <p:sldSz cx="9144000" cy="5143500" type="screen16x9"/>
  <p:notesSz cx="6858000" cy="9144000"/>
  <p:embeddedFontLst>
    <p:embeddedFont>
      <p:font typeface="Cambria Math" panose="02040503050406030204" pitchFamily="18" charset="0"/>
      <p:regular r:id="rId31"/>
    </p:embeddedFont>
    <p:embeddedFont>
      <p:font typeface="Lora" panose="020B0604020202020204" charset="0"/>
      <p:regular r:id="rId32"/>
      <p:bold r:id="rId33"/>
      <p:italic r:id="rId34"/>
      <p:boldItalic r:id="rId35"/>
    </p:embeddedFont>
    <p:embeddedFont>
      <p:font typeface="Playfair Display" panose="020B0604020202020204" charset="0"/>
      <p:regular r:id="rId36"/>
      <p:bold r:id="rId37"/>
      <p:italic r:id="rId38"/>
      <p:boldItalic r:id="rId39"/>
    </p:embeddedFont>
    <p:embeddedFont>
      <p:font typeface="PT Serif"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75" autoAdjust="0"/>
  </p:normalViewPr>
  <p:slideViewPr>
    <p:cSldViewPr snapToGrid="0">
      <p:cViewPr varScale="1">
        <p:scale>
          <a:sx n="86" d="100"/>
          <a:sy n="86" d="100"/>
        </p:scale>
        <p:origin x="13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baseline="0" dirty="0">
                <a:solidFill>
                  <a:srgbClr val="000000"/>
                </a:solidFill>
                <a:latin typeface="Arial"/>
                <a:ea typeface="Arial"/>
                <a:cs typeface="Arial"/>
                <a:sym typeface="Arial"/>
              </a:rPr>
              <a:t>Estas simulaciones ponen de </a:t>
            </a:r>
            <a:r>
              <a:rPr lang="es-ES" sz="1100" b="0" i="0" u="none" strike="noStrike" cap="none" baseline="0" dirty="0" err="1">
                <a:solidFill>
                  <a:srgbClr val="000000"/>
                </a:solidFill>
                <a:latin typeface="Arial"/>
                <a:ea typeface="Arial"/>
                <a:cs typeface="Arial"/>
                <a:sym typeface="Arial"/>
              </a:rPr>
              <a:t>maniesto</a:t>
            </a:r>
            <a:r>
              <a:rPr lang="es-ES" sz="1100" b="0" i="0" u="none" strike="noStrike" cap="none" baseline="0" dirty="0">
                <a:solidFill>
                  <a:srgbClr val="000000"/>
                </a:solidFill>
                <a:latin typeface="Arial"/>
                <a:ea typeface="Arial"/>
                <a:cs typeface="Arial"/>
                <a:sym typeface="Arial"/>
              </a:rPr>
              <a:t> la importancia de las células T de memoria. En una situación donde las células T efectoras no presentan una anidad al patógeno muy elevada las consecuencias pueden ser muy graves, pues la infección se alarga y las células T no son </a:t>
            </a:r>
            <a:r>
              <a:rPr lang="es-ES" sz="1100" b="0" i="0" u="none" strike="noStrike" cap="none" baseline="0" dirty="0" err="1">
                <a:solidFill>
                  <a:srgbClr val="000000"/>
                </a:solidFill>
                <a:latin typeface="Arial"/>
                <a:ea typeface="Arial"/>
                <a:cs typeface="Arial"/>
                <a:sym typeface="Arial"/>
              </a:rPr>
              <a:t>sucientemente</a:t>
            </a:r>
            <a:r>
              <a:rPr lang="es-ES" sz="1100" b="0" i="0" u="none" strike="noStrike" cap="none" baseline="0" dirty="0">
                <a:solidFill>
                  <a:srgbClr val="000000"/>
                </a:solidFill>
                <a:latin typeface="Arial"/>
                <a:ea typeface="Arial"/>
                <a:cs typeface="Arial"/>
                <a:sym typeface="Arial"/>
              </a:rPr>
              <a:t> dañinas para el agente externo. Sin embargo, si contamos con células T de memoria que guardan información relevante para combatir a ese agente, nuestro organismo se encontrará en una situación más segura, ya que se podrá actuar más rápidamente con células que disponen de alta anidad con el patógeno y desencadenarán, por tanto, un ataque mucho más efectivo.</a:t>
            </a:r>
            <a:endParaRPr lang="es-ES" sz="1100" b="0" i="0" u="none" strike="noStrike" cap="none" dirty="0">
              <a:solidFill>
                <a:srgbClr val="000000"/>
              </a:solidFill>
              <a:effectLst/>
              <a:latin typeface="Arial"/>
              <a:ea typeface="Arial"/>
              <a:cs typeface="Arial"/>
              <a:sym typeface="Arial"/>
            </a:endParaRP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grassrootshealth.net/blog/scientists-call-daction-today-immune-cells-rely-vitamin-d/"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06239320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5"/>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6"/>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7"/>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8"/>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4431381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4"/>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7538462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4"/>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5"/>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5065914">
            <a:off x="1903817"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custDataLst>
      <p:tags r:id="rId1"/>
    </p:custDataLst>
    <p:extLst>
      <p:ext uri="{BB962C8B-B14F-4D97-AF65-F5344CB8AC3E}">
        <p14:creationId xmlns:p14="http://schemas.microsoft.com/office/powerpoint/2010/main" val="310250026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4"/>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15</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5"/>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6"/>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7"/>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8"/>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09694949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7085853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726275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18</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68572431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21</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57813899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spTree>
    <p:extLst>
      <p:ext uri="{BB962C8B-B14F-4D97-AF65-F5344CB8AC3E}">
        <p14:creationId xmlns:p14="http://schemas.microsoft.com/office/powerpoint/2010/main" val="19166793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el valor de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388886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3"/>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26</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4"/>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5"/>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6"/>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402682472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27</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4"/>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5"/>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492188"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27888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4"/>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5"/>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6"/>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0847847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F1854-6FD8-4454-A7F4-DE817356B644}"/>
              </a:ext>
            </a:extLst>
          </p:cNvPr>
          <p:cNvSpPr>
            <a:spLocks noGrp="1"/>
          </p:cNvSpPr>
          <p:nvPr>
            <p:ph type="title"/>
          </p:nvPr>
        </p:nvSpPr>
        <p:spPr/>
        <p:txBody>
          <a:bodyPr/>
          <a:lstStyle/>
          <a:p>
            <a:r>
              <a:rPr lang="es-ES" dirty="0"/>
              <a:t>Algoritmo de decisión</a:t>
            </a:r>
          </a:p>
        </p:txBody>
      </p:sp>
      <p:sp>
        <p:nvSpPr>
          <p:cNvPr id="4" name="Marcador de número de diapositiva 3">
            <a:extLst>
              <a:ext uri="{FF2B5EF4-FFF2-40B4-BE49-F238E27FC236}">
                <a16:creationId xmlns:a16="http://schemas.microsoft.com/office/drawing/2014/main" id="{8F0D7A14-AAB1-4F9E-807D-E1FF2E8AEA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9</a:t>
            </a:fld>
            <a:endParaRPr lang="es-ES"/>
          </a:p>
        </p:txBody>
      </p:sp>
      <p:pic>
        <p:nvPicPr>
          <p:cNvPr id="5" name="Imagen 4">
            <a:extLst>
              <a:ext uri="{FF2B5EF4-FFF2-40B4-BE49-F238E27FC236}">
                <a16:creationId xmlns:a16="http://schemas.microsoft.com/office/drawing/2014/main" id="{232942BB-C24F-4882-BF97-A97C10FD4266}"/>
              </a:ext>
            </a:extLst>
          </p:cNvPr>
          <p:cNvPicPr>
            <a:picLocks noChangeAspect="1"/>
          </p:cNvPicPr>
          <p:nvPr/>
        </p:nvPicPr>
        <p:blipFill rotWithShape="1">
          <a:blip r:embed="rId2"/>
          <a:srcRect t="7907"/>
          <a:stretch/>
        </p:blipFill>
        <p:spPr>
          <a:xfrm>
            <a:off x="2238474" y="1002766"/>
            <a:ext cx="4667052" cy="3630681"/>
          </a:xfrm>
          <a:prstGeom prst="rect">
            <a:avLst/>
          </a:prstGeom>
        </p:spPr>
      </p:pic>
      <p:sp>
        <p:nvSpPr>
          <p:cNvPr id="6" name="Elipse 5">
            <a:extLst>
              <a:ext uri="{FF2B5EF4-FFF2-40B4-BE49-F238E27FC236}">
                <a16:creationId xmlns:a16="http://schemas.microsoft.com/office/drawing/2014/main" id="{BFC4EBDD-C389-4ECA-A6C9-2CA7711039CA}"/>
              </a:ext>
            </a:extLst>
          </p:cNvPr>
          <p:cNvSpPr/>
          <p:nvPr/>
        </p:nvSpPr>
        <p:spPr>
          <a:xfrm rot="19637108">
            <a:off x="3448677" y="2273278"/>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45140AE0-22DC-4950-B20A-F35838A0383F}"/>
              </a:ext>
            </a:extLst>
          </p:cNvPr>
          <p:cNvSpPr/>
          <p:nvPr/>
        </p:nvSpPr>
        <p:spPr>
          <a:xfrm rot="1821588">
            <a:off x="4860510" y="2291016"/>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701821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2|14.6"/>
</p:tagLst>
</file>

<file path=ppt/tags/tag2.xml><?xml version="1.0" encoding="utf-8"?>
<p:tagLst xmlns:a="http://schemas.openxmlformats.org/drawingml/2006/main" xmlns:r="http://schemas.openxmlformats.org/officeDocument/2006/relationships" xmlns:p="http://schemas.openxmlformats.org/presentationml/2006/main">
  <p:tag name="TIMING" val="|7.8|2.8|5.7"/>
</p:tagLst>
</file>

<file path=ppt/tags/tag3.xml><?xml version="1.0" encoding="utf-8"?>
<p:tagLst xmlns:a="http://schemas.openxmlformats.org/drawingml/2006/main" xmlns:r="http://schemas.openxmlformats.org/officeDocument/2006/relationships" xmlns:p="http://schemas.openxmlformats.org/presentationml/2006/main">
  <p:tag name="TIMING" val="|8.3|2.6|29.3"/>
</p:tagLst>
</file>

<file path=ppt/tags/tag4.xml><?xml version="1.0" encoding="utf-8"?>
<p:tagLst xmlns:a="http://schemas.openxmlformats.org/drawingml/2006/main" xmlns:r="http://schemas.openxmlformats.org/officeDocument/2006/relationships" xmlns:p="http://schemas.openxmlformats.org/presentationml/2006/main">
  <p:tag name="TIMING" val="|4.6|3.3|4.3|18"/>
</p:tagLst>
</file>

<file path=ppt/tags/tag5.xml><?xml version="1.0" encoding="utf-8"?>
<p:tagLst xmlns:a="http://schemas.openxmlformats.org/drawingml/2006/main" xmlns:r="http://schemas.openxmlformats.org/officeDocument/2006/relationships" xmlns:p="http://schemas.openxmlformats.org/presentationml/2006/main">
  <p:tag name="TIMING" val="|14.1|3.2"/>
</p:tagLst>
</file>

<file path=ppt/tags/tag6.xml><?xml version="1.0" encoding="utf-8"?>
<p:tagLst xmlns:a="http://schemas.openxmlformats.org/drawingml/2006/main" xmlns:r="http://schemas.openxmlformats.org/officeDocument/2006/relationships" xmlns:p="http://schemas.openxmlformats.org/presentationml/2006/main">
  <p:tag name="TIMING" val="|11.1|8.9|3.8"/>
</p:tagLst>
</file>

<file path=ppt/tags/tag7.xml><?xml version="1.0" encoding="utf-8"?>
<p:tagLst xmlns:a="http://schemas.openxmlformats.org/drawingml/2006/main" xmlns:r="http://schemas.openxmlformats.org/officeDocument/2006/relationships" xmlns:p="http://schemas.openxmlformats.org/presentationml/2006/main">
  <p:tag name="TIMING" val="|3.5|4.7"/>
</p:tagLst>
</file>

<file path=ppt/tags/tag8.xml><?xml version="1.0" encoding="utf-8"?>
<p:tagLst xmlns:a="http://schemas.openxmlformats.org/drawingml/2006/main" xmlns:r="http://schemas.openxmlformats.org/officeDocument/2006/relationships" xmlns:p="http://schemas.openxmlformats.org/presentationml/2006/main">
  <p:tag name="TIMING" val="|8.5"/>
</p:tagLst>
</file>

<file path=ppt/tags/tag9.xml><?xml version="1.0" encoding="utf-8"?>
<p:tagLst xmlns:a="http://schemas.openxmlformats.org/drawingml/2006/main" xmlns:r="http://schemas.openxmlformats.org/officeDocument/2006/relationships" xmlns:p="http://schemas.openxmlformats.org/presentationml/2006/main">
  <p:tag name="TIMING" val="|13.7|7.9|7.6|4.9|10.7"/>
</p:tagLst>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TotalTime>
  <Words>3392</Words>
  <Application>Microsoft Office PowerPoint</Application>
  <PresentationFormat>Presentación en pantalla (16:9)</PresentationFormat>
  <Paragraphs>241</Paragraphs>
  <Slides>28</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Cambria Math</vt:lpstr>
      <vt:lpstr>PT Serif</vt:lpstr>
      <vt:lpstr>Lora</vt:lpstr>
      <vt:lpstr>Wingdings</vt:lpstr>
      <vt:lpstr>Playfair Display</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Algoritmo de decisión</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BELEN SERRANO ANTON</cp:lastModifiedBy>
  <cp:revision>27</cp:revision>
  <dcterms:created xsi:type="dcterms:W3CDTF">2020-06-30T14:56:19Z</dcterms:created>
  <dcterms:modified xsi:type="dcterms:W3CDTF">2020-07-15T15:39:12Z</dcterms:modified>
</cp:coreProperties>
</file>