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87" r:id="rId3"/>
    <p:sldId id="310" r:id="rId4"/>
    <p:sldId id="311" r:id="rId5"/>
    <p:sldId id="288" r:id="rId6"/>
    <p:sldId id="289" r:id="rId7"/>
    <p:sldId id="290" r:id="rId8"/>
    <p:sldId id="292" r:id="rId9"/>
    <p:sldId id="315" r:id="rId10"/>
    <p:sldId id="291" r:id="rId11"/>
    <p:sldId id="293" r:id="rId12"/>
    <p:sldId id="294" r:id="rId13"/>
    <p:sldId id="295" r:id="rId14"/>
    <p:sldId id="297" r:id="rId15"/>
    <p:sldId id="296" r:id="rId16"/>
    <p:sldId id="298" r:id="rId17"/>
    <p:sldId id="299" r:id="rId18"/>
    <p:sldId id="300" r:id="rId19"/>
    <p:sldId id="301" r:id="rId20"/>
    <p:sldId id="303" r:id="rId21"/>
    <p:sldId id="305" r:id="rId22"/>
    <p:sldId id="306" r:id="rId23"/>
    <p:sldId id="309" r:id="rId24"/>
    <p:sldId id="312" r:id="rId25"/>
    <p:sldId id="307" r:id="rId26"/>
    <p:sldId id="308" r:id="rId27"/>
    <p:sldId id="313" r:id="rId28"/>
    <p:sldId id="314" r:id="rId29"/>
  </p:sldIdLst>
  <p:sldSz cx="9144000" cy="5143500" type="screen16x9"/>
  <p:notesSz cx="6858000" cy="9144000"/>
  <p:embeddedFontLst>
    <p:embeddedFont>
      <p:font typeface="Cambria Math" panose="02040503050406030204" pitchFamily="18" charset="0"/>
      <p:regular r:id="rId31"/>
    </p:embeddedFont>
    <p:embeddedFont>
      <p:font typeface="Lora" panose="020B0604020202020204" charset="0"/>
      <p:regular r:id="rId32"/>
      <p:bold r:id="rId33"/>
      <p:italic r:id="rId34"/>
      <p:boldItalic r:id="rId35"/>
    </p:embeddedFont>
    <p:embeddedFont>
      <p:font typeface="Playfair Display" panose="020B0604020202020204" charset="0"/>
      <p:regular r:id="rId36"/>
      <p:bold r:id="rId37"/>
      <p:italic r:id="rId38"/>
      <p:boldItalic r:id="rId39"/>
    </p:embeddedFont>
    <p:embeddedFont>
      <p:font typeface="PT Serif"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75" autoAdjust="0"/>
  </p:normalViewPr>
  <p:slideViewPr>
    <p:cSldViewPr snapToGrid="0">
      <p:cViewPr varScale="1">
        <p:scale>
          <a:sx n="107" d="100"/>
          <a:sy n="107" d="100"/>
        </p:scale>
        <p:origin x="1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baseline="0" dirty="0">
                <a:solidFill>
                  <a:srgbClr val="000000"/>
                </a:solidFill>
                <a:latin typeface="Arial"/>
                <a:ea typeface="Arial"/>
                <a:cs typeface="Arial"/>
                <a:sym typeface="Arial"/>
              </a:rPr>
              <a:t>Estas simulaciones ponen de </a:t>
            </a:r>
            <a:r>
              <a:rPr lang="es-ES" sz="1100" b="0" i="0" u="none" strike="noStrike" cap="none" baseline="0" dirty="0" err="1">
                <a:solidFill>
                  <a:srgbClr val="000000"/>
                </a:solidFill>
                <a:latin typeface="Arial"/>
                <a:ea typeface="Arial"/>
                <a:cs typeface="Arial"/>
                <a:sym typeface="Arial"/>
              </a:rPr>
              <a:t>maniesto</a:t>
            </a:r>
            <a:r>
              <a:rPr lang="es-ES" sz="1100" b="0" i="0" u="none" strike="noStrike" cap="none" baseline="0" dirty="0">
                <a:solidFill>
                  <a:srgbClr val="000000"/>
                </a:solidFill>
                <a:latin typeface="Arial"/>
                <a:ea typeface="Arial"/>
                <a:cs typeface="Arial"/>
                <a:sym typeface="Arial"/>
              </a:rPr>
              <a:t> la importancia de las células T de memoria. En una situación donde las células T efectoras no presentan una anidad al patógeno muy elevada las consecuencias pueden ser muy graves, pues la infección se alarga y las células T no son </a:t>
            </a:r>
            <a:r>
              <a:rPr lang="es-ES" sz="1100" b="0" i="0" u="none" strike="noStrike" cap="none" baseline="0" dirty="0" err="1">
                <a:solidFill>
                  <a:srgbClr val="000000"/>
                </a:solidFill>
                <a:latin typeface="Arial"/>
                <a:ea typeface="Arial"/>
                <a:cs typeface="Arial"/>
                <a:sym typeface="Arial"/>
              </a:rPr>
              <a:t>sucientemente</a:t>
            </a:r>
            <a:r>
              <a:rPr lang="es-ES" sz="1100" b="0" i="0" u="none" strike="noStrike" cap="none" baseline="0" dirty="0">
                <a:solidFill>
                  <a:srgbClr val="000000"/>
                </a:solidFill>
                <a:latin typeface="Arial"/>
                <a:ea typeface="Arial"/>
                <a:cs typeface="Arial"/>
                <a:sym typeface="Arial"/>
              </a:rPr>
              <a:t> dañinas para el agente externo. Sin embargo, si contamos con células T de memoria que guardan información relevante para combatir a ese agente, nuestro organismo se encontrará en una situación más segura, ya que se podrá actuar más rápidamente con células que disponen de alta anidad con el patógeno y desencadenarán, por tanto, un ataque mucho más efectivo.</a:t>
            </a:r>
            <a:endParaRPr lang="es-ES" sz="1100" b="0" i="0" u="none" strike="noStrike" cap="none" dirty="0">
              <a:solidFill>
                <a:srgbClr val="000000"/>
              </a:solidFill>
              <a:effectLst/>
              <a:latin typeface="Arial"/>
              <a:ea typeface="Arial"/>
              <a:cs typeface="Arial"/>
              <a:sym typeface="Arial"/>
            </a:endParaRP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algunas de las simulaciones realizadas con el modelo macroscópico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Como vemos, el comportamiento de tolerancia e intolerancia al patógeno en este caso es análogo al visto para el modelo microscópico. En ambos casos se pone de manifiesto las características de elasticidad e inercia de la población de células T. </a:t>
            </a:r>
          </a:p>
          <a:p>
            <a:pPr marL="139700" indent="0">
              <a:buNone/>
            </a:pP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En la figura de la derecha se puede observar un comportamiento de tolerancia en el que ha tenido lugar una recaída de la infección. Tras la primera expansión clonal de las células T, le sigue la contracción clonal, sin embargo, en este caso, la tasa de reproducción del patógeno,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y el número de células del patógeno aún existentes son suficientes para contrarrestar la fuerza elástica de las células T, k, provocando así que vuelva a aumentar la población de estas últimas, repitiendo el proceso.</a:t>
            </a:r>
          </a:p>
          <a:p>
            <a:endParaRPr lang="es-ES" dirty="0"/>
          </a:p>
        </p:txBody>
      </p:sp>
    </p:spTree>
    <p:extLst>
      <p:ext uri="{BB962C8B-B14F-4D97-AF65-F5344CB8AC3E}">
        <p14:creationId xmlns:p14="http://schemas.microsoft.com/office/powerpoint/2010/main" val="39234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Es interesante analizar la relación que existe entre el valor de los parámetros del modelo y las regiones de intolerancia y tolerancia.</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Si dejamos uno de los dos parámetros fijos, es posible cambiar de una región a otra con tan solo modificar el otro parámetro. De hecho, de acuerdo con este modelo, patógenos (y tumores) pueden escapar de la acción de las células T por dos métodos: reduciendo el efecto de las células T, el parámetro beta, o reduciendo su tasa de proliferación, el parámetro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Una consecuencia que se puede extraer de esto es que mecanismos como la fiebre, que incrementa la tasa de proliferación del patógeno, o la inflamación, que aumenta la acción de las células T, favorecen que el patógeno sea vencido.</a:t>
            </a:r>
          </a:p>
          <a:p>
            <a:endParaRPr lang="es-ES" dirty="0"/>
          </a:p>
        </p:txBody>
      </p:sp>
    </p:spTree>
    <p:extLst>
      <p:ext uri="{BB962C8B-B14F-4D97-AF65-F5344CB8AC3E}">
        <p14:creationId xmlns:p14="http://schemas.microsoft.com/office/powerpoint/2010/main" val="14206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1.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4.xml"/><Relationship Id="rId7"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hyperlink" Target="https://www.grassrootshealth.net/blog/scientists-call-daction-today-immune-cells-rely-vitamin-d/"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06239320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5"/>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6"/>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7"/>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8"/>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4431381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4"/>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7538462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4"/>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5"/>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5065914">
            <a:off x="1903817"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custDataLst>
      <p:tags r:id="rId1"/>
    </p:custDataLst>
    <p:extLst>
      <p:ext uri="{BB962C8B-B14F-4D97-AF65-F5344CB8AC3E}">
        <p14:creationId xmlns:p14="http://schemas.microsoft.com/office/powerpoint/2010/main" val="310250026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4"/>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15</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5"/>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6"/>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7"/>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8"/>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09694949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17085853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726275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18</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68572431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3"/>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4"/>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5"/>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21</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3"/>
          <a:srcRect l="15438" r="19355"/>
          <a:stretch/>
        </p:blipFill>
        <p:spPr>
          <a:xfrm>
            <a:off x="2938954" y="870863"/>
            <a:ext cx="3266092" cy="317669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0C87E2E-D3A4-4123-B88A-561323ED5304}"/>
                  </a:ext>
                </a:extLst>
              </p:cNvPr>
              <p:cNvSpPr txBox="1"/>
              <p:nvPr/>
            </p:nvSpPr>
            <p:spPr>
              <a:xfrm>
                <a:off x="787424" y="2197601"/>
                <a:ext cx="2251611" cy="461665"/>
              </a:xfrm>
              <a:prstGeom prst="rect">
                <a:avLst/>
              </a:prstGeom>
              <a:noFill/>
            </p:spPr>
            <p:txBody>
              <a:bodyPr wrap="square" rtlCol="0">
                <a:spAutoFit/>
              </a:bodyPr>
              <a:lstStyle/>
              <a:p>
                <a14:m>
                  <m:oMath xmlns:m="http://schemas.openxmlformats.org/officeDocument/2006/math">
                    <m:sSup>
                      <m:sSupPr>
                        <m:ctrlPr>
                          <a:rPr lang="es-ES" sz="1200" i="1" smtClean="0">
                            <a:latin typeface="Cambria Math" panose="02040503050406030204" pitchFamily="18" charset="0"/>
                            <a:ea typeface="Cambria Math" panose="02040503050406030204" pitchFamily="18" charset="0"/>
                          </a:rPr>
                        </m:ctrlPr>
                      </m:sSupPr>
                      <m:e>
                        <m:r>
                          <a:rPr lang="es-ES" sz="1200" i="1" smtClean="0">
                            <a:latin typeface="Cambria Math" panose="02040503050406030204" pitchFamily="18" charset="0"/>
                            <a:ea typeface="Cambria Math" panose="02040503050406030204" pitchFamily="18" charset="0"/>
                          </a:rPr>
                          <m:t>𝛼</m:t>
                        </m:r>
                      </m:e>
                      <m:sup>
                        <m:r>
                          <a:rPr lang="es-ES" sz="1200" b="0" i="1" smtClean="0">
                            <a:latin typeface="Cambria Math" panose="02040503050406030204" pitchFamily="18" charset="0"/>
                            <a:ea typeface="Cambria Math" panose="02040503050406030204" pitchFamily="18" charset="0"/>
                          </a:rPr>
                          <m:t>∗</m:t>
                        </m:r>
                      </m:sup>
                    </m:sSup>
                  </m:oMath>
                </a14:m>
                <a:r>
                  <a:rPr lang="es-ES" sz="1200" dirty="0">
                    <a:latin typeface="PT Serif" panose="020B0604020202020204" charset="0"/>
                  </a:rPr>
                  <a:t>: Tasa de reproducción del patógeno</a:t>
                </a:r>
              </a:p>
            </p:txBody>
          </p:sp>
        </mc:Choice>
        <mc:Fallback xmlns="">
          <p:sp>
            <p:nvSpPr>
              <p:cNvPr id="3" name="CuadroTexto 2">
                <a:extLst>
                  <a:ext uri="{FF2B5EF4-FFF2-40B4-BE49-F238E27FC236}">
                    <a16:creationId xmlns:a16="http://schemas.microsoft.com/office/drawing/2014/main" id="{70C87E2E-D3A4-4123-B88A-561323ED5304}"/>
                  </a:ext>
                </a:extLst>
              </p:cNvPr>
              <p:cNvSpPr txBox="1">
                <a:spLocks noRot="1" noChangeAspect="1" noMove="1" noResize="1" noEditPoints="1" noAdjustHandles="1" noChangeArrowheads="1" noChangeShapeType="1" noTextEdit="1"/>
              </p:cNvSpPr>
              <p:nvPr/>
            </p:nvSpPr>
            <p:spPr>
              <a:xfrm>
                <a:off x="787424" y="2197601"/>
                <a:ext cx="2251611" cy="461665"/>
              </a:xfrm>
              <a:prstGeom prst="rect">
                <a:avLst/>
              </a:prstGeom>
              <a:blipFill>
                <a:blip r:embed="rId4"/>
                <a:stretch>
                  <a:fillRect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CCE5BDF-D80D-45CC-B8D7-1B92587A9E35}"/>
                  </a:ext>
                </a:extLst>
              </p:cNvPr>
              <p:cNvSpPr txBox="1"/>
              <p:nvPr/>
            </p:nvSpPr>
            <p:spPr>
              <a:xfrm>
                <a:off x="6089787" y="3448869"/>
                <a:ext cx="2780528" cy="430887"/>
              </a:xfrm>
              <a:prstGeom prst="rect">
                <a:avLst/>
              </a:prstGeom>
              <a:noFill/>
            </p:spPr>
            <p:txBody>
              <a:bodyPr wrap="square" rtlCol="0">
                <a:spAutoFit/>
              </a:bodyPr>
              <a:lstStyle/>
              <a:p>
                <a14:m>
                  <m:oMath xmlns:m="http://schemas.openxmlformats.org/officeDocument/2006/math">
                    <m:sSup>
                      <m:sSupPr>
                        <m:ctrlPr>
                          <a:rPr lang="es-ES" sz="1100" i="1" smtClean="0">
                            <a:latin typeface="Cambria Math" panose="02040503050406030204" pitchFamily="18" charset="0"/>
                            <a:ea typeface="Cambria Math" panose="02040503050406030204" pitchFamily="18" charset="0"/>
                          </a:rPr>
                        </m:ctrlPr>
                      </m:sSupPr>
                      <m:e>
                        <m:r>
                          <a:rPr lang="es-ES" sz="1100" i="1" smtClean="0">
                            <a:latin typeface="Cambria Math" panose="02040503050406030204" pitchFamily="18" charset="0"/>
                            <a:ea typeface="Cambria Math" panose="02040503050406030204" pitchFamily="18" charset="0"/>
                          </a:rPr>
                          <m:t>𝛽</m:t>
                        </m:r>
                      </m:e>
                      <m:sup>
                        <m:r>
                          <a:rPr lang="es-ES" sz="1100" b="0" i="1" smtClean="0">
                            <a:latin typeface="Cambria Math" panose="02040503050406030204" pitchFamily="18" charset="0"/>
                            <a:ea typeface="Cambria Math" panose="02040503050406030204" pitchFamily="18" charset="0"/>
                          </a:rPr>
                          <m:t>∗</m:t>
                        </m:r>
                      </m:sup>
                    </m:sSup>
                  </m:oMath>
                </a14:m>
                <a:r>
                  <a:rPr lang="es-ES" sz="1100" dirty="0">
                    <a:latin typeface="PT Serif" panose="020B0604020202020204" charset="0"/>
                  </a:rPr>
                  <a:t>: Tasa de eliminación del patógeno a causa de las células T</a:t>
                </a:r>
              </a:p>
            </p:txBody>
          </p:sp>
        </mc:Choice>
        <mc:Fallback xmlns="">
          <p:sp>
            <p:nvSpPr>
              <p:cNvPr id="7" name="CuadroTexto 6">
                <a:extLst>
                  <a:ext uri="{FF2B5EF4-FFF2-40B4-BE49-F238E27FC236}">
                    <a16:creationId xmlns:a16="http://schemas.microsoft.com/office/drawing/2014/main" id="{5CCE5BDF-D80D-45CC-B8D7-1B92587A9E35}"/>
                  </a:ext>
                </a:extLst>
              </p:cNvPr>
              <p:cNvSpPr txBox="1">
                <a:spLocks noRot="1" noChangeAspect="1" noMove="1" noResize="1" noEditPoints="1" noAdjustHandles="1" noChangeArrowheads="1" noChangeShapeType="1" noTextEdit="1"/>
              </p:cNvSpPr>
              <p:nvPr/>
            </p:nvSpPr>
            <p:spPr>
              <a:xfrm>
                <a:off x="6089787" y="3448869"/>
                <a:ext cx="2780528" cy="430887"/>
              </a:xfrm>
              <a:prstGeom prst="rect">
                <a:avLst/>
              </a:prstGeom>
              <a:blipFill>
                <a:blip r:embed="rId5"/>
                <a:stretch>
                  <a:fillRect b="-10000"/>
                </a:stretch>
              </a:blipFill>
            </p:spPr>
            <p:txBody>
              <a:bodyPr/>
              <a:lstStyle/>
              <a:p>
                <a:r>
                  <a:rPr lang="es-ES">
                    <a:noFill/>
                  </a:rPr>
                  <a:t> </a:t>
                </a:r>
              </a:p>
            </p:txBody>
          </p:sp>
        </mc:Fallback>
      </mc:AlternateContent>
    </p:spTree>
    <p:extLst>
      <p:ext uri="{BB962C8B-B14F-4D97-AF65-F5344CB8AC3E}">
        <p14:creationId xmlns:p14="http://schemas.microsoft.com/office/powerpoint/2010/main" val="256174303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578138997"/>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spTree>
    <p:extLst>
      <p:ext uri="{BB962C8B-B14F-4D97-AF65-F5344CB8AC3E}">
        <p14:creationId xmlns:p14="http://schemas.microsoft.com/office/powerpoint/2010/main" val="191667934"/>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el valor de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3888869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3"/>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26</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4"/>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5"/>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6"/>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402682472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27</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4"/>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5"/>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492188"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278883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es desconocido.</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4"/>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5"/>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6"/>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08478473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F1854-6FD8-4454-A7F4-DE817356B644}"/>
              </a:ext>
            </a:extLst>
          </p:cNvPr>
          <p:cNvSpPr>
            <a:spLocks noGrp="1"/>
          </p:cNvSpPr>
          <p:nvPr>
            <p:ph type="title"/>
          </p:nvPr>
        </p:nvSpPr>
        <p:spPr/>
        <p:txBody>
          <a:bodyPr/>
          <a:lstStyle/>
          <a:p>
            <a:r>
              <a:rPr lang="es-ES" dirty="0"/>
              <a:t>Algoritmo de decisión</a:t>
            </a:r>
          </a:p>
        </p:txBody>
      </p:sp>
      <p:sp>
        <p:nvSpPr>
          <p:cNvPr id="4" name="Marcador de número de diapositiva 3">
            <a:extLst>
              <a:ext uri="{FF2B5EF4-FFF2-40B4-BE49-F238E27FC236}">
                <a16:creationId xmlns:a16="http://schemas.microsoft.com/office/drawing/2014/main" id="{8F0D7A14-AAB1-4F9E-807D-E1FF2E8AEA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9</a:t>
            </a:fld>
            <a:endParaRPr lang="es-ES"/>
          </a:p>
        </p:txBody>
      </p:sp>
      <p:pic>
        <p:nvPicPr>
          <p:cNvPr id="5" name="Imagen 4">
            <a:extLst>
              <a:ext uri="{FF2B5EF4-FFF2-40B4-BE49-F238E27FC236}">
                <a16:creationId xmlns:a16="http://schemas.microsoft.com/office/drawing/2014/main" id="{232942BB-C24F-4882-BF97-A97C10FD4266}"/>
              </a:ext>
            </a:extLst>
          </p:cNvPr>
          <p:cNvPicPr>
            <a:picLocks noChangeAspect="1"/>
          </p:cNvPicPr>
          <p:nvPr/>
        </p:nvPicPr>
        <p:blipFill rotWithShape="1">
          <a:blip r:embed="rId2"/>
          <a:srcRect t="7907"/>
          <a:stretch/>
        </p:blipFill>
        <p:spPr>
          <a:xfrm>
            <a:off x="2238474" y="1002766"/>
            <a:ext cx="4667052" cy="3630681"/>
          </a:xfrm>
          <a:prstGeom prst="rect">
            <a:avLst/>
          </a:prstGeom>
        </p:spPr>
      </p:pic>
      <p:sp>
        <p:nvSpPr>
          <p:cNvPr id="6" name="Elipse 5">
            <a:extLst>
              <a:ext uri="{FF2B5EF4-FFF2-40B4-BE49-F238E27FC236}">
                <a16:creationId xmlns:a16="http://schemas.microsoft.com/office/drawing/2014/main" id="{BFC4EBDD-C389-4ECA-A6C9-2CA7711039CA}"/>
              </a:ext>
            </a:extLst>
          </p:cNvPr>
          <p:cNvSpPr/>
          <p:nvPr/>
        </p:nvSpPr>
        <p:spPr>
          <a:xfrm rot="19637108">
            <a:off x="3448677" y="2273278"/>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45140AE0-22DC-4950-B20A-F35838A0383F}"/>
              </a:ext>
            </a:extLst>
          </p:cNvPr>
          <p:cNvSpPr/>
          <p:nvPr/>
        </p:nvSpPr>
        <p:spPr>
          <a:xfrm rot="1821588">
            <a:off x="4860510" y="2291016"/>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701821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2|14.6"/>
</p:tagLst>
</file>

<file path=ppt/tags/tag2.xml><?xml version="1.0" encoding="utf-8"?>
<p:tagLst xmlns:a="http://schemas.openxmlformats.org/drawingml/2006/main" xmlns:r="http://schemas.openxmlformats.org/officeDocument/2006/relationships" xmlns:p="http://schemas.openxmlformats.org/presentationml/2006/main">
  <p:tag name="TIMING" val="|7.8|2.8|5.7"/>
</p:tagLst>
</file>

<file path=ppt/tags/tag3.xml><?xml version="1.0" encoding="utf-8"?>
<p:tagLst xmlns:a="http://schemas.openxmlformats.org/drawingml/2006/main" xmlns:r="http://schemas.openxmlformats.org/officeDocument/2006/relationships" xmlns:p="http://schemas.openxmlformats.org/presentationml/2006/main">
  <p:tag name="TIMING" val="|8.3|2.6|29.3"/>
</p:tagLst>
</file>

<file path=ppt/tags/tag4.xml><?xml version="1.0" encoding="utf-8"?>
<p:tagLst xmlns:a="http://schemas.openxmlformats.org/drawingml/2006/main" xmlns:r="http://schemas.openxmlformats.org/officeDocument/2006/relationships" xmlns:p="http://schemas.openxmlformats.org/presentationml/2006/main">
  <p:tag name="TIMING" val="|4.6|3.3|4.3|18"/>
</p:tagLst>
</file>

<file path=ppt/tags/tag5.xml><?xml version="1.0" encoding="utf-8"?>
<p:tagLst xmlns:a="http://schemas.openxmlformats.org/drawingml/2006/main" xmlns:r="http://schemas.openxmlformats.org/officeDocument/2006/relationships" xmlns:p="http://schemas.openxmlformats.org/presentationml/2006/main">
  <p:tag name="TIMING" val="|14.1|3.2"/>
</p:tagLst>
</file>

<file path=ppt/tags/tag6.xml><?xml version="1.0" encoding="utf-8"?>
<p:tagLst xmlns:a="http://schemas.openxmlformats.org/drawingml/2006/main" xmlns:r="http://schemas.openxmlformats.org/officeDocument/2006/relationships" xmlns:p="http://schemas.openxmlformats.org/presentationml/2006/main">
  <p:tag name="TIMING" val="|11.1|8.9|3.8"/>
</p:tagLst>
</file>

<file path=ppt/tags/tag7.xml><?xml version="1.0" encoding="utf-8"?>
<p:tagLst xmlns:a="http://schemas.openxmlformats.org/drawingml/2006/main" xmlns:r="http://schemas.openxmlformats.org/officeDocument/2006/relationships" xmlns:p="http://schemas.openxmlformats.org/presentationml/2006/main">
  <p:tag name="TIMING" val="|3.5|4.7"/>
</p:tagLst>
</file>

<file path=ppt/tags/tag8.xml><?xml version="1.0" encoding="utf-8"?>
<p:tagLst xmlns:a="http://schemas.openxmlformats.org/drawingml/2006/main" xmlns:r="http://schemas.openxmlformats.org/officeDocument/2006/relationships" xmlns:p="http://schemas.openxmlformats.org/presentationml/2006/main">
  <p:tag name="TIMING" val="|8.5"/>
</p:tagLst>
</file>

<file path=ppt/tags/tag9.xml><?xml version="1.0" encoding="utf-8"?>
<p:tagLst xmlns:a="http://schemas.openxmlformats.org/drawingml/2006/main" xmlns:r="http://schemas.openxmlformats.org/officeDocument/2006/relationships" xmlns:p="http://schemas.openxmlformats.org/presentationml/2006/main">
  <p:tag name="TIMING" val="|13.7|7.9|7.6|4.9|10.7"/>
</p:tagLst>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TotalTime>
  <Words>3126</Words>
  <Application>Microsoft Office PowerPoint</Application>
  <PresentationFormat>Presentación en pantalla (16:9)</PresentationFormat>
  <Paragraphs>241</Paragraphs>
  <Slides>28</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PT Serif</vt:lpstr>
      <vt:lpstr>Lora</vt:lpstr>
      <vt:lpstr>Arial</vt:lpstr>
      <vt:lpstr>Playfair Display</vt:lpstr>
      <vt:lpstr>Cambria Math</vt:lpstr>
      <vt:lpstr>Wingdings</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Algoritmo de decisión</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Belén</cp:lastModifiedBy>
  <cp:revision>27</cp:revision>
  <dcterms:created xsi:type="dcterms:W3CDTF">2020-06-30T14:56:19Z</dcterms:created>
  <dcterms:modified xsi:type="dcterms:W3CDTF">2020-07-15T10:35:48Z</dcterms:modified>
</cp:coreProperties>
</file>