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87721" autoAdjust="0"/>
  </p:normalViewPr>
  <p:slideViewPr>
    <p:cSldViewPr snapToGrid="0">
      <p:cViewPr>
        <p:scale>
          <a:sx n="28" d="100"/>
          <a:sy n="28" d="100"/>
        </p:scale>
        <p:origin x="14" y="-2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6T14:25:55.83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4: In large scale networks the structure of the connectivity will matter. </a:t>
            </a:r>
          </a:p>
          <a:p>
            <a:r>
              <a:rPr lang="en-US" dirty="0"/>
              <a:t>Phase shift coming from cells approaching synchrony. When it gets close enough to synchrony, the AMPA inputs come in during the refractory period. This depends on the network topology.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2617" y="3698242"/>
            <a:ext cx="38816280" cy="1609344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8400" spc="-576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3046" y="20152363"/>
            <a:ext cx="33221525" cy="7900416"/>
          </a:xfrm>
        </p:spPr>
        <p:txBody>
          <a:bodyPr>
            <a:normAutofit/>
          </a:bodyPr>
          <a:lstStyle>
            <a:lvl1pPr marL="0" indent="0" algn="l">
              <a:buNone/>
              <a:defRPr sz="13440">
                <a:solidFill>
                  <a:schemeClr val="bg1"/>
                </a:solidFill>
                <a:latin typeface="+mj-lt"/>
              </a:defRPr>
            </a:lvl1pPr>
            <a:lvl2pPr marL="2194560" indent="0" algn="ctr">
              <a:buNone/>
              <a:defRPr sz="1344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78225" y="3337560"/>
            <a:ext cx="9464040" cy="2304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7494" y="3429007"/>
            <a:ext cx="27843480" cy="25923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9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42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61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614" y="3683611"/>
            <a:ext cx="38810794" cy="1610807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84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3043" y="20098920"/>
            <a:ext cx="33214666" cy="7900416"/>
          </a:xfrm>
        </p:spPr>
        <p:txBody>
          <a:bodyPr anchor="t">
            <a:normAutofit/>
          </a:bodyPr>
          <a:lstStyle>
            <a:lvl1pPr marL="0" indent="0">
              <a:buNone/>
              <a:defRPr sz="13440">
                <a:solidFill>
                  <a:schemeClr val="tx1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5962" y="9568282"/>
            <a:ext cx="18269712" cy="18083174"/>
          </a:xfrm>
        </p:spPr>
        <p:txBody>
          <a:bodyPr/>
          <a:lstStyle>
            <a:lvl1pPr>
              <a:defRPr sz="10560"/>
            </a:lvl1pPr>
            <a:lvl2pPr>
              <a:defRPr sz="9120"/>
            </a:lvl2pPr>
            <a:lvl3pPr>
              <a:defRPr sz="8160"/>
            </a:lvl3pPr>
            <a:lvl4pPr>
              <a:defRPr sz="720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37142" y="9568282"/>
            <a:ext cx="18269712" cy="18083174"/>
          </a:xfrm>
        </p:spPr>
        <p:txBody>
          <a:bodyPr/>
          <a:lstStyle>
            <a:lvl1pPr>
              <a:defRPr sz="10560"/>
            </a:lvl1pPr>
            <a:lvl2pPr>
              <a:defRPr sz="9120"/>
            </a:lvl2pPr>
            <a:lvl3pPr>
              <a:defRPr sz="8160"/>
            </a:lvl3pPr>
            <a:lvl4pPr>
              <a:defRPr sz="720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5962" y="9753600"/>
            <a:ext cx="18269712" cy="347232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96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5962" y="13133520"/>
            <a:ext cx="18269712" cy="15361920"/>
          </a:xfrm>
        </p:spPr>
        <p:txBody>
          <a:bodyPr/>
          <a:lstStyle>
            <a:lvl1pPr>
              <a:defRPr sz="10080"/>
            </a:lvl1pPr>
            <a:lvl2pPr>
              <a:defRPr sz="8640"/>
            </a:lvl2pPr>
            <a:lvl3pPr>
              <a:defRPr sz="768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78288" y="9743852"/>
            <a:ext cx="18269712" cy="3467405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9600" b="0" cap="all" baseline="0">
                <a:latin typeface="+mj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78288" y="13123469"/>
            <a:ext cx="18269712" cy="15361920"/>
          </a:xfrm>
        </p:spPr>
        <p:txBody>
          <a:bodyPr/>
          <a:lstStyle>
            <a:lvl1pPr>
              <a:defRPr sz="10080"/>
            </a:lvl1pPr>
            <a:lvl2pPr>
              <a:defRPr sz="8640"/>
            </a:lvl2pPr>
            <a:lvl3pPr>
              <a:defRPr sz="768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0" y="0"/>
            <a:ext cx="16459200" cy="3291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741054" y="2602954"/>
            <a:ext cx="12179808" cy="9217152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1728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3657600"/>
            <a:ext cx="21945600" cy="21945600"/>
          </a:xfrm>
        </p:spPr>
        <p:txBody>
          <a:bodyPr/>
          <a:lstStyle>
            <a:lvl1pPr>
              <a:defRPr sz="10560"/>
            </a:lvl1pPr>
            <a:lvl2pPr>
              <a:defRPr sz="9120"/>
            </a:lvl2pPr>
            <a:lvl3pPr>
              <a:defRPr sz="8160"/>
            </a:lvl3pPr>
            <a:lvl4pPr>
              <a:defRPr sz="720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93538" y="12056705"/>
            <a:ext cx="12234672" cy="15009538"/>
          </a:xfrm>
        </p:spPr>
        <p:txBody>
          <a:bodyPr>
            <a:normAutofit/>
          </a:bodyPr>
          <a:lstStyle>
            <a:lvl1pPr marL="0" marR="0" indent="0" algn="l" defTabSz="4389120" rtl="0" eaLnBrk="1" fontAlgn="auto" latinLnBrk="0" hangingPunct="1">
              <a:lnSpc>
                <a:spcPct val="100000"/>
              </a:lnSpc>
              <a:spcBef>
                <a:spcPts val="576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>
                <a:solidFill>
                  <a:srgbClr val="404040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6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9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206" y="26009609"/>
            <a:ext cx="38810794" cy="294375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344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3891200" cy="2558857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3840"/>
              </a:spcBef>
              <a:buNone/>
              <a:defRPr sz="15360">
                <a:solidFill>
                  <a:srgbClr val="4D4D4D"/>
                </a:solidFill>
              </a:defRPr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5962" y="28366728"/>
            <a:ext cx="33225638" cy="25603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5760"/>
              </a:spcBef>
              <a:buNone/>
              <a:defRPr sz="6720">
                <a:solidFill>
                  <a:srgbClr val="262626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8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6014" y="2397759"/>
            <a:ext cx="38781989" cy="795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4592" y="9568289"/>
            <a:ext cx="38713411" cy="1807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880" y="30779746"/>
            <a:ext cx="14813280" cy="10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6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8880" y="31462546"/>
            <a:ext cx="18105120" cy="10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6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97726" y="27982799"/>
            <a:ext cx="10533888" cy="670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32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82FB7-A0BC-40A0-B8E8-4C15F8B22BDE}"/>
              </a:ext>
            </a:extLst>
          </p:cNvPr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863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3040" kern="1200" spc="-576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85000"/>
        </a:lnSpc>
        <a:spcBef>
          <a:spcPts val="6240"/>
        </a:spcBef>
        <a:buFont typeface="Arial" pitchFamily="34" charset="0"/>
        <a:buChar char=" "/>
        <a:defRPr sz="115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316736" indent="-1645920" algn="l" defTabSz="4389120" rtl="0" eaLnBrk="1" latinLnBrk="0" hangingPunct="1">
        <a:lnSpc>
          <a:spcPct val="85000"/>
        </a:lnSpc>
        <a:spcBef>
          <a:spcPts val="2880"/>
        </a:spcBef>
        <a:buFont typeface="Arial" pitchFamily="34" charset="0"/>
        <a:buChar char=" "/>
        <a:defRPr sz="115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633472" indent="-2633472" algn="l" defTabSz="4389120" rtl="0" eaLnBrk="1" latinLnBrk="0" hangingPunct="1">
        <a:lnSpc>
          <a:spcPct val="85000"/>
        </a:lnSpc>
        <a:spcBef>
          <a:spcPts val="2880"/>
        </a:spcBef>
        <a:buFont typeface="Arial" pitchFamily="34" charset="0"/>
        <a:buChar char=" "/>
        <a:defRPr sz="96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950208" indent="-3950208" algn="l" defTabSz="4389120" rtl="0" eaLnBrk="1" latinLnBrk="0" hangingPunct="1">
        <a:lnSpc>
          <a:spcPct val="85000"/>
        </a:lnSpc>
        <a:spcBef>
          <a:spcPts val="2880"/>
        </a:spcBef>
        <a:buFont typeface="Arial" pitchFamily="34" charset="0"/>
        <a:buChar char=" "/>
        <a:defRPr sz="86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5266944" indent="-5266944" algn="l" defTabSz="4389120" rtl="0" eaLnBrk="1" latinLnBrk="0" hangingPunct="1">
        <a:lnSpc>
          <a:spcPct val="85000"/>
        </a:lnSpc>
        <a:spcBef>
          <a:spcPts val="2880"/>
        </a:spcBef>
        <a:buFont typeface="Arial" pitchFamily="34" charset="0"/>
        <a:buChar char=" "/>
        <a:defRPr sz="86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760000" indent="-1097280" algn="l" defTabSz="4389120" rtl="0" eaLnBrk="1" latinLnBrk="0" hangingPunct="1">
        <a:lnSpc>
          <a:spcPct val="85000"/>
        </a:lnSpc>
        <a:spcBef>
          <a:spcPts val="2880"/>
        </a:spcBef>
        <a:buFont typeface="Arial" pitchFamily="34" charset="0"/>
        <a:buChar char=" "/>
        <a:defRPr sz="86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6720000" indent="-1097280" algn="l" defTabSz="4389120" rtl="0" eaLnBrk="1" latinLnBrk="0" hangingPunct="1">
        <a:lnSpc>
          <a:spcPct val="85000"/>
        </a:lnSpc>
        <a:spcBef>
          <a:spcPts val="2880"/>
        </a:spcBef>
        <a:buFont typeface="Arial" pitchFamily="34" charset="0"/>
        <a:buChar char=" "/>
        <a:defRPr sz="86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7680000" indent="-1097280" algn="l" defTabSz="4389120" rtl="0" eaLnBrk="1" latinLnBrk="0" hangingPunct="1">
        <a:lnSpc>
          <a:spcPct val="85000"/>
        </a:lnSpc>
        <a:spcBef>
          <a:spcPts val="2880"/>
        </a:spcBef>
        <a:buFont typeface="Arial" pitchFamily="34" charset="0"/>
        <a:buChar char=" "/>
        <a:defRPr sz="86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8640000" indent="-1097280" algn="l" defTabSz="4389120" rtl="0" eaLnBrk="1" latinLnBrk="0" hangingPunct="1">
        <a:lnSpc>
          <a:spcPct val="85000"/>
        </a:lnSpc>
        <a:spcBef>
          <a:spcPts val="2880"/>
        </a:spcBef>
        <a:buFont typeface="Arial" pitchFamily="34" charset="0"/>
        <a:buChar char=" "/>
        <a:defRPr sz="86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emf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34" Type="http://schemas.openxmlformats.org/officeDocument/2006/relationships/image" Target="../media/image32.emf"/><Relationship Id="rId42" Type="http://schemas.openxmlformats.org/officeDocument/2006/relationships/image" Target="../media/image40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emf"/><Relationship Id="rId38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tmp"/><Relationship Id="rId24" Type="http://schemas.openxmlformats.org/officeDocument/2006/relationships/image" Target="../media/image22.png"/><Relationship Id="rId32" Type="http://schemas.openxmlformats.org/officeDocument/2006/relationships/image" Target="../media/image30.emf"/><Relationship Id="rId37" Type="http://schemas.openxmlformats.org/officeDocument/2006/relationships/image" Target="../media/image35.emf"/><Relationship Id="rId40" Type="http://schemas.openxmlformats.org/officeDocument/2006/relationships/image" Target="../media/image38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emf"/><Relationship Id="rId10" Type="http://schemas.openxmlformats.org/officeDocument/2006/relationships/image" Target="../media/image8.tmp"/><Relationship Id="rId19" Type="http://schemas.openxmlformats.org/officeDocument/2006/relationships/image" Target="../media/image17.png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tmp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tmp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4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3">
            <a:extLst>
              <a:ext uri="{FF2B5EF4-FFF2-40B4-BE49-F238E27FC236}">
                <a16:creationId xmlns:a16="http://schemas.microsoft.com/office/drawing/2014/main" id="{429C8182-C56E-44E7-8C51-2544CDA6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5220" y="18470288"/>
            <a:ext cx="7598276" cy="4326749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A3F6167A-33AF-4657-AD24-85DB5796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1148" y="11276389"/>
            <a:ext cx="5773038" cy="1792094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18F2EA90-8086-4C7A-AC91-99677CC342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900"/>
          <a:stretch/>
        </p:blipFill>
        <p:spPr>
          <a:xfrm>
            <a:off x="24005396" y="9615874"/>
            <a:ext cx="5684542" cy="1722867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9BE081E3-1C2F-4CE8-A8D7-E3EF29B778B9}"/>
              </a:ext>
            </a:extLst>
          </p:cNvPr>
          <p:cNvSpPr/>
          <p:nvPr/>
        </p:nvSpPr>
        <p:spPr>
          <a:xfrm>
            <a:off x="517973" y="15426862"/>
            <a:ext cx="43101889" cy="11200644"/>
          </a:xfrm>
          <a:prstGeom prst="rect">
            <a:avLst/>
          </a:prstGeom>
          <a:noFill/>
          <a:ln w="152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aque 55">
            <a:extLst>
              <a:ext uri="{FF2B5EF4-FFF2-40B4-BE49-F238E27FC236}">
                <a16:creationId xmlns:a16="http://schemas.microsoft.com/office/drawing/2014/main" id="{445800BA-A7FF-401F-B1E0-BDE3DF45DF08}"/>
              </a:ext>
            </a:extLst>
          </p:cNvPr>
          <p:cNvSpPr/>
          <p:nvPr/>
        </p:nvSpPr>
        <p:spPr>
          <a:xfrm>
            <a:off x="9684342" y="6590359"/>
            <a:ext cx="20155732" cy="98703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009A20-62C7-45A2-8CA2-488C33002D29}"/>
              </a:ext>
            </a:extLst>
          </p:cNvPr>
          <p:cNvSpPr/>
          <p:nvPr/>
        </p:nvSpPr>
        <p:spPr>
          <a:xfrm>
            <a:off x="637318" y="6020701"/>
            <a:ext cx="29405135" cy="9045727"/>
          </a:xfrm>
          <a:prstGeom prst="rect">
            <a:avLst/>
          </a:prstGeom>
          <a:noFill/>
          <a:ln w="152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7462001" y="3901211"/>
            <a:ext cx="31089600" cy="830997"/>
          </a:xfrm>
        </p:spPr>
        <p:txBody>
          <a:bodyPr/>
          <a:lstStyle/>
          <a:p>
            <a:r>
              <a:rPr lang="en-US" sz="2900" dirty="0"/>
              <a:t>Beverly Setzer</a:t>
            </a:r>
            <a:r>
              <a:rPr lang="en-US" sz="2900" baseline="30000" dirty="0"/>
              <a:t>1</a:t>
            </a:r>
            <a:r>
              <a:rPr lang="en-US" sz="2900" dirty="0"/>
              <a:t>, Marek Kowlaski</a:t>
            </a:r>
            <a:r>
              <a:rPr lang="en-US" sz="2900" baseline="30000" dirty="0"/>
              <a:t>2,1</a:t>
            </a:r>
            <a:r>
              <a:rPr lang="en-US" sz="2900" dirty="0"/>
              <a:t>, Ph.D., Emery Brown</a:t>
            </a:r>
            <a:r>
              <a:rPr lang="en-US" sz="2900" baseline="30000" dirty="0"/>
              <a:t>4</a:t>
            </a:r>
            <a:r>
              <a:rPr lang="en-US" sz="2900" dirty="0"/>
              <a:t>, M.D., PhD, Michelle McCarthy</a:t>
            </a:r>
            <a:r>
              <a:rPr lang="en-US" sz="2900" baseline="30000" dirty="0"/>
              <a:t>3</a:t>
            </a:r>
            <a:r>
              <a:rPr lang="en-US" sz="2900" dirty="0"/>
              <a:t>, M.D., Ph.D., Nancy Kopell</a:t>
            </a:r>
            <a:r>
              <a:rPr lang="en-US" sz="2900" baseline="30000" dirty="0"/>
              <a:t>1,3</a:t>
            </a:r>
            <a:r>
              <a:rPr lang="en-US" sz="2900" dirty="0"/>
              <a:t>, Ph.D.</a:t>
            </a:r>
          </a:p>
          <a:p>
            <a:r>
              <a:rPr lang="en-US" sz="2900" dirty="0"/>
              <a:t>Boston University Graduate Program in Neuroscience</a:t>
            </a:r>
            <a:r>
              <a:rPr lang="en-US" sz="2900" baseline="-25000" dirty="0"/>
              <a:t>1</a:t>
            </a:r>
            <a:r>
              <a:rPr lang="en-US" sz="2900" dirty="0"/>
              <a:t>, Boston University Medical School</a:t>
            </a:r>
            <a:r>
              <a:rPr lang="en-US" sz="2900" baseline="-25000" dirty="0"/>
              <a:t>2</a:t>
            </a:r>
            <a:r>
              <a:rPr lang="en-US" sz="2900" dirty="0"/>
              <a:t>, Boston University Department of Mathematics</a:t>
            </a:r>
            <a:r>
              <a:rPr lang="en-US" sz="2900" baseline="-25000" dirty="0"/>
              <a:t>3</a:t>
            </a:r>
            <a:r>
              <a:rPr lang="en-US" sz="2900" dirty="0"/>
              <a:t>, Massachusetts Institute of Technology</a:t>
            </a:r>
            <a:r>
              <a:rPr lang="en-US" sz="2900" baseline="-25000" dirty="0"/>
              <a:t>4</a:t>
            </a:r>
            <a:endParaRPr lang="en-US" sz="2900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50505" y="5219794"/>
            <a:ext cx="29558512" cy="1176812"/>
          </a:xfrm>
        </p:spPr>
        <p:txBody>
          <a:bodyPr/>
          <a:lstStyle/>
          <a:p>
            <a:r>
              <a:rPr lang="en-US" b="1" cap="none" dirty="0"/>
              <a:t>Introduction: The occurrence of slow wave oscillations is modulated by neuron metabolism.</a:t>
            </a:r>
          </a:p>
        </p:txBody>
      </p:sp>
      <p:pic>
        <p:nvPicPr>
          <p:cNvPr id="36" name="Picture 35" descr="Logo" title="Sample Pictur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554" y="-4974925"/>
            <a:ext cx="760019" cy="497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57F81A-4D29-4838-9073-D9928BE1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728" y="1033991"/>
            <a:ext cx="31089600" cy="2514540"/>
          </a:xfrm>
        </p:spPr>
        <p:txBody>
          <a:bodyPr>
            <a:noAutofit/>
          </a:bodyPr>
          <a:lstStyle/>
          <a:p>
            <a:r>
              <a:rPr lang="en-US" sz="11100" b="1" dirty="0">
                <a:solidFill>
                  <a:schemeClr val="bg1"/>
                </a:solidFill>
              </a:rPr>
              <a:t>Computational modeling of cortical transition to slow wave oscillations modulated by K-ATP current</a:t>
            </a:r>
            <a:br>
              <a:rPr lang="en-US" sz="11100" b="1" dirty="0">
                <a:solidFill>
                  <a:schemeClr val="bg1"/>
                </a:solidFill>
              </a:rPr>
            </a:br>
            <a:endParaRPr lang="en-US" sz="6000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A33941-9601-4DC6-9C38-6BEF06CBFE9E}"/>
              </a:ext>
            </a:extLst>
          </p:cNvPr>
          <p:cNvCxnSpPr>
            <a:cxnSpLocks/>
          </p:cNvCxnSpPr>
          <p:nvPr/>
        </p:nvCxnSpPr>
        <p:spPr>
          <a:xfrm>
            <a:off x="16985989" y="13815325"/>
            <a:ext cx="0" cy="2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28B34F-8A6C-4A42-85F2-D4D340499E84}"/>
              </a:ext>
            </a:extLst>
          </p:cNvPr>
          <p:cNvSpPr/>
          <p:nvPr/>
        </p:nvSpPr>
        <p:spPr>
          <a:xfrm>
            <a:off x="817084" y="8509404"/>
            <a:ext cx="42192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During </a:t>
            </a:r>
            <a:r>
              <a:rPr lang="en-US" sz="3200" b="1" dirty="0"/>
              <a:t>states of unconsciousness</a:t>
            </a:r>
            <a:r>
              <a:rPr lang="en-US" sz="3200" dirty="0"/>
              <a:t>, networks of neurons in the brain demonstrate </a:t>
            </a:r>
            <a:r>
              <a:rPr lang="en-US" sz="3200" b="1" dirty="0"/>
              <a:t>periods of high-frequency activity interspersed with periods of quiescence </a:t>
            </a:r>
            <a:r>
              <a:rPr lang="en-US" sz="3200" dirty="0"/>
              <a:t>which gives rise to slow wave oscillations (SWO).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903604-D8E6-40CE-968E-19391E8B14FB}"/>
              </a:ext>
            </a:extLst>
          </p:cNvPr>
          <p:cNvSpPr txBox="1"/>
          <p:nvPr/>
        </p:nvSpPr>
        <p:spPr>
          <a:xfrm>
            <a:off x="1139456" y="6710856"/>
            <a:ext cx="8407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3">
                    <a:lumMod val="75000"/>
                  </a:schemeClr>
                </a:solidFill>
              </a:rPr>
              <a:t>Slow wave oscillations (SWO) occur in unconscious states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7E25D2-7144-433A-A650-1FF57066399A}"/>
              </a:ext>
            </a:extLst>
          </p:cNvPr>
          <p:cNvSpPr txBox="1"/>
          <p:nvPr/>
        </p:nvSpPr>
        <p:spPr>
          <a:xfrm>
            <a:off x="10231404" y="7571445"/>
            <a:ext cx="8283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3">
                    <a:lumMod val="75000"/>
                  </a:schemeClr>
                </a:solidFill>
              </a:rPr>
              <a:t>Activity </a:t>
            </a:r>
            <a:r>
              <a:rPr lang="en-US" sz="4400" b="1" u="sng" dirty="0" err="1">
                <a:solidFill>
                  <a:schemeClr val="accent3">
                    <a:lumMod val="75000"/>
                  </a:schemeClr>
                </a:solidFill>
              </a:rPr>
              <a:t>dependant</a:t>
            </a:r>
            <a:r>
              <a:rPr lang="en-US" sz="4400" b="1" u="sng" dirty="0">
                <a:solidFill>
                  <a:schemeClr val="accent3">
                    <a:lumMod val="75000"/>
                  </a:schemeClr>
                </a:solidFill>
              </a:rPr>
              <a:t> ATP-modulated potassium  (K </a:t>
            </a:r>
            <a:r>
              <a:rPr lang="en-US" sz="4400" b="1" u="sng" baseline="-25000" dirty="0">
                <a:solidFill>
                  <a:schemeClr val="accent3">
                    <a:lumMod val="75000"/>
                  </a:schemeClr>
                </a:solidFill>
              </a:rPr>
              <a:t>ATP</a:t>
            </a:r>
            <a:r>
              <a:rPr lang="en-US" sz="4400" b="1" u="sng" dirty="0">
                <a:solidFill>
                  <a:schemeClr val="accent3">
                    <a:lumMod val="75000"/>
                  </a:schemeClr>
                </a:solidFill>
              </a:rPr>
              <a:t> ) current has been  implicated in SWO generation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60E1D2-AE11-4D3C-A60C-AEB2000EA0D5}"/>
              </a:ext>
            </a:extLst>
          </p:cNvPr>
          <p:cNvSpPr/>
          <p:nvPr/>
        </p:nvSpPr>
        <p:spPr>
          <a:xfrm>
            <a:off x="19214284" y="27768776"/>
            <a:ext cx="8278650" cy="5003337"/>
          </a:xfrm>
          <a:prstGeom prst="rect">
            <a:avLst/>
          </a:prstGeom>
          <a:noFill/>
          <a:ln w="152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9159980" y="26988664"/>
            <a:ext cx="8387258" cy="1309136"/>
          </a:xfrm>
        </p:spPr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AAB8D2D-A8BA-4139-8402-2DF71BFB1ECC}"/>
              </a:ext>
            </a:extLst>
          </p:cNvPr>
          <p:cNvSpPr/>
          <p:nvPr/>
        </p:nvSpPr>
        <p:spPr>
          <a:xfrm>
            <a:off x="27809637" y="27724080"/>
            <a:ext cx="5101276" cy="5026016"/>
          </a:xfrm>
          <a:prstGeom prst="rect">
            <a:avLst/>
          </a:prstGeom>
          <a:noFill/>
          <a:ln w="152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Placeholder 20">
            <a:extLst>
              <a:ext uri="{FF2B5EF4-FFF2-40B4-BE49-F238E27FC236}">
                <a16:creationId xmlns:a16="http://schemas.microsoft.com/office/drawing/2014/main" id="{8D93730E-E1CB-4212-968C-3823E4A1B118}"/>
              </a:ext>
            </a:extLst>
          </p:cNvPr>
          <p:cNvSpPr txBox="1">
            <a:spLocks/>
          </p:cNvSpPr>
          <p:nvPr/>
        </p:nvSpPr>
        <p:spPr>
          <a:xfrm>
            <a:off x="27728063" y="26915123"/>
            <a:ext cx="5244379" cy="1046019"/>
          </a:xfrm>
          <a:prstGeom prst="round1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i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600" dirty="0"/>
              <a:t>Acknowledgements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7D8433-4148-4EAE-94F2-8D5C0E72CD2C}"/>
              </a:ext>
            </a:extLst>
          </p:cNvPr>
          <p:cNvSpPr/>
          <p:nvPr/>
        </p:nvSpPr>
        <p:spPr>
          <a:xfrm>
            <a:off x="33227622" y="27804246"/>
            <a:ext cx="10392241" cy="4932399"/>
          </a:xfrm>
          <a:prstGeom prst="rect">
            <a:avLst/>
          </a:prstGeom>
          <a:noFill/>
          <a:ln w="152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20">
            <a:extLst>
              <a:ext uri="{FF2B5EF4-FFF2-40B4-BE49-F238E27FC236}">
                <a16:creationId xmlns:a16="http://schemas.microsoft.com/office/drawing/2014/main" id="{D5A328F4-57E6-4829-855A-E94B65DA6330}"/>
              </a:ext>
            </a:extLst>
          </p:cNvPr>
          <p:cNvSpPr txBox="1">
            <a:spLocks/>
          </p:cNvSpPr>
          <p:nvPr/>
        </p:nvSpPr>
        <p:spPr>
          <a:xfrm>
            <a:off x="33114372" y="26926335"/>
            <a:ext cx="10566302" cy="1127164"/>
          </a:xfrm>
          <a:prstGeom prst="round1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i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citations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7454E0-1296-46CB-8A32-59F30765A18B}"/>
              </a:ext>
            </a:extLst>
          </p:cNvPr>
          <p:cNvSpPr txBox="1"/>
          <p:nvPr/>
        </p:nvSpPr>
        <p:spPr>
          <a:xfrm>
            <a:off x="30508856" y="6740408"/>
            <a:ext cx="5592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Neurons: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E0390E98-5148-4769-8FD4-B18EEF0C00BC}"/>
                  </a:ext>
                </a:extLst>
              </p:cNvPr>
              <p:cNvSpPr txBox="1"/>
              <p:nvPr/>
            </p:nvSpPr>
            <p:spPr>
              <a:xfrm>
                <a:off x="31407401" y="7794720"/>
                <a:ext cx="9241825" cy="847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sub>
                          </m:sSub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𝐴𝑀𝑃𝐴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𝐺𝐴𝐵𝐴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E0390E98-5148-4769-8FD4-B18EEF0C0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7401" y="7794720"/>
                <a:ext cx="9241825" cy="847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D3288BDF-5829-48DA-BD8C-BB9235730A7E}"/>
                  </a:ext>
                </a:extLst>
              </p:cNvPr>
              <p:cNvSpPr txBox="1"/>
              <p:nvPr/>
            </p:nvSpPr>
            <p:spPr>
              <a:xfrm>
                <a:off x="30706170" y="8696945"/>
                <a:ext cx="6428327" cy="145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=capacitance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𝐴𝑇𝑃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</m:oMath>
                </a14:m>
                <a:r>
                  <a:rPr lang="en-US" sz="2800" dirty="0"/>
                  <a:t>= membrane</a:t>
                </a:r>
              </a:p>
              <a:p>
                <a:r>
                  <a:rPr lang="en-US" sz="2800" dirty="0"/>
                  <a:t>							 currents</a:t>
                </a:r>
              </a:p>
            </p:txBody>
          </p:sp>
        </mc:Choice>
        <mc:Fallback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D3288BDF-5829-48DA-BD8C-BB9235730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170" y="8696945"/>
                <a:ext cx="6428327" cy="1454116"/>
              </a:xfrm>
              <a:prstGeom prst="rect">
                <a:avLst/>
              </a:prstGeom>
              <a:blipFill>
                <a:blip r:embed="rId8"/>
                <a:stretch>
                  <a:fillRect t="-4202" b="-9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TextBox 1031">
            <a:extLst>
              <a:ext uri="{FF2B5EF4-FFF2-40B4-BE49-F238E27FC236}">
                <a16:creationId xmlns:a16="http://schemas.microsoft.com/office/drawing/2014/main" id="{18F3473B-95D3-4DE0-A2C6-3C47784FBFA7}"/>
              </a:ext>
            </a:extLst>
          </p:cNvPr>
          <p:cNvSpPr txBox="1"/>
          <p:nvPr/>
        </p:nvSpPr>
        <p:spPr>
          <a:xfrm>
            <a:off x="16743188" y="18448739"/>
            <a:ext cx="387707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900" dirty="0"/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EA81E-A5B1-4EB8-A8CA-E67229D7B2B5}"/>
              </a:ext>
            </a:extLst>
          </p:cNvPr>
          <p:cNvSpPr txBox="1"/>
          <p:nvPr/>
        </p:nvSpPr>
        <p:spPr>
          <a:xfrm>
            <a:off x="30508856" y="10432771"/>
            <a:ext cx="1011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add the additional K</a:t>
            </a:r>
            <a:r>
              <a:rPr lang="en-US" sz="3200" baseline="-25000" dirty="0"/>
              <a:t>ATP</a:t>
            </a:r>
            <a:r>
              <a:rPr lang="en-US" sz="3200" dirty="0"/>
              <a:t> current [3]: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EC7B6B-06F1-48B1-8828-4CB39120F4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4" r="48976" b="3334"/>
          <a:stretch/>
        </p:blipFill>
        <p:spPr>
          <a:xfrm>
            <a:off x="5528101" y="8125853"/>
            <a:ext cx="3946922" cy="3116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82E6B5-6AD4-4415-A8C7-5CE2B07E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24" y="11456932"/>
            <a:ext cx="3976379" cy="31255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399629-8EA6-4F51-A120-12A680254C77}"/>
              </a:ext>
            </a:extLst>
          </p:cNvPr>
          <p:cNvSpPr txBox="1"/>
          <p:nvPr/>
        </p:nvSpPr>
        <p:spPr>
          <a:xfrm>
            <a:off x="33356431" y="27945861"/>
            <a:ext cx="10005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Chauvette</a:t>
            </a:r>
            <a:r>
              <a:rPr lang="en-US" sz="2800" dirty="0"/>
              <a:t>, S., Crochet, S., </a:t>
            </a:r>
            <a:r>
              <a:rPr lang="en-US" sz="2800" dirty="0" err="1"/>
              <a:t>Volgushev</a:t>
            </a:r>
            <a:r>
              <a:rPr lang="en-US" sz="2800" dirty="0"/>
              <a:t>, M., &amp; Timofeev, I. (2011). Properties of slow oscillation during slow-wave sleep and anesthesia in cats. </a:t>
            </a:r>
            <a:r>
              <a:rPr lang="en-US" sz="2800" i="1" dirty="0"/>
              <a:t>The Journal of neuroscience : the official journal of the Society for Neuroscience</a:t>
            </a:r>
            <a:r>
              <a:rPr lang="en-US" sz="2800" dirty="0"/>
              <a:t>, </a:t>
            </a:r>
            <a:r>
              <a:rPr lang="en-US" sz="2800" i="1" dirty="0"/>
              <a:t>31</a:t>
            </a:r>
            <a:r>
              <a:rPr lang="en-US" sz="2800" dirty="0"/>
              <a:t>(42), 14998–15008. doi:10.1523/JNEUROSCI.2339-11.2011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7CCDC4-3BFD-4EE8-AF73-A3BC62AF81B1}"/>
              </a:ext>
            </a:extLst>
          </p:cNvPr>
          <p:cNvSpPr txBox="1"/>
          <p:nvPr/>
        </p:nvSpPr>
        <p:spPr>
          <a:xfrm>
            <a:off x="6263874" y="14566593"/>
            <a:ext cx="209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Chauvette</a:t>
            </a:r>
            <a:r>
              <a:rPr lang="en-US" dirty="0"/>
              <a:t> et. al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9C08E7-975F-4CA4-9A37-A3FE5CEB37C9}"/>
              </a:ext>
            </a:extLst>
          </p:cNvPr>
          <p:cNvSpPr/>
          <p:nvPr/>
        </p:nvSpPr>
        <p:spPr>
          <a:xfrm rot="16200000">
            <a:off x="3194174" y="13264139"/>
            <a:ext cx="386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pc="-150" dirty="0" err="1"/>
              <a:t>Ketaimne</a:t>
            </a:r>
            <a:r>
              <a:rPr lang="en-US" sz="2400" spc="-150" dirty="0"/>
              <a:t>-xylazine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D99D85D-FD10-4EAF-BB78-C748D22C6D41}"/>
              </a:ext>
            </a:extLst>
          </p:cNvPr>
          <p:cNvSpPr/>
          <p:nvPr/>
        </p:nvSpPr>
        <p:spPr>
          <a:xfrm rot="16200000">
            <a:off x="3296617" y="9850034"/>
            <a:ext cx="386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pc="-150" dirty="0"/>
              <a:t>Deep sleep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BFC5F7F-ABCD-4F6F-A91A-59E6884D3155}"/>
              </a:ext>
            </a:extLst>
          </p:cNvPr>
          <p:cNvSpPr/>
          <p:nvPr/>
        </p:nvSpPr>
        <p:spPr>
          <a:xfrm>
            <a:off x="10013273" y="9780830"/>
            <a:ext cx="39469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In-vitro studies demonstrate that slow wave oscillations may be a consequence of interactions between neuronal </a:t>
            </a:r>
            <a:r>
              <a:rPr lang="en-US" sz="3200" b="1" dirty="0"/>
              <a:t>network-mediated mechanisms </a:t>
            </a:r>
            <a:r>
              <a:rPr lang="en-US" sz="3200" dirty="0"/>
              <a:t>and neuronal </a:t>
            </a:r>
            <a:r>
              <a:rPr lang="en-US" sz="3200" b="1" dirty="0"/>
              <a:t>metabolism-related mechanisms</a:t>
            </a:r>
            <a:r>
              <a:rPr lang="en-US" sz="3200" dirty="0"/>
              <a:t>.  (2)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69E1FF7-38E0-4057-BD0D-150F2A50FDD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08"/>
          <a:stretch/>
        </p:blipFill>
        <p:spPr>
          <a:xfrm>
            <a:off x="15410780" y="9753431"/>
            <a:ext cx="2240732" cy="2001143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F9BC1570-CFCE-4BB8-8393-DBF53F13E5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3" t="8820" r="33419" b="-1973"/>
          <a:stretch/>
        </p:blipFill>
        <p:spPr>
          <a:xfrm>
            <a:off x="15301006" y="11900469"/>
            <a:ext cx="2425953" cy="209160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E52D67C4-F540-4DB2-912E-9B36E4C5DBA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4" t="9876" r="712" b="72720"/>
          <a:stretch/>
        </p:blipFill>
        <p:spPr>
          <a:xfrm>
            <a:off x="15237385" y="13965481"/>
            <a:ext cx="2425954" cy="518624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8335ECE3-2859-4191-A3F6-905854FF127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9" t="85324" r="76" b="-1899"/>
          <a:stretch/>
        </p:blipFill>
        <p:spPr>
          <a:xfrm>
            <a:off x="15340552" y="14462064"/>
            <a:ext cx="2391854" cy="48694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881A19C-D20A-4C84-BAF2-9F354026BDF0}"/>
              </a:ext>
            </a:extLst>
          </p:cNvPr>
          <p:cNvSpPr txBox="1"/>
          <p:nvPr/>
        </p:nvSpPr>
        <p:spPr>
          <a:xfrm>
            <a:off x="13683117" y="11792525"/>
            <a:ext cx="153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K</a:t>
            </a:r>
            <a:r>
              <a:rPr lang="en-US" sz="2400" baseline="-25000" dirty="0"/>
              <a:t>ATP </a:t>
            </a:r>
            <a:r>
              <a:rPr lang="en-US" sz="2400" dirty="0"/>
              <a:t>Channel blockade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C128FC4-C216-41A9-9C30-443915C9A783}"/>
              </a:ext>
            </a:extLst>
          </p:cNvPr>
          <p:cNvSpPr txBox="1"/>
          <p:nvPr/>
        </p:nvSpPr>
        <p:spPr>
          <a:xfrm>
            <a:off x="13503504" y="13837250"/>
            <a:ext cx="164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K</a:t>
            </a:r>
            <a:r>
              <a:rPr lang="en-US" sz="2400" baseline="-25000" dirty="0"/>
              <a:t>ATP </a:t>
            </a:r>
            <a:r>
              <a:rPr lang="en-US" sz="2400" dirty="0"/>
              <a:t>Channel activation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5E0ABE-E5D7-446F-A2FA-6837461654C8}"/>
              </a:ext>
            </a:extLst>
          </p:cNvPr>
          <p:cNvSpPr txBox="1"/>
          <p:nvPr/>
        </p:nvSpPr>
        <p:spPr>
          <a:xfrm>
            <a:off x="10883564" y="14653162"/>
            <a:ext cx="209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Cunningham et. al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BDE1FBF-5381-4C88-99A2-CD4F92571CEC}"/>
              </a:ext>
            </a:extLst>
          </p:cNvPr>
          <p:cNvSpPr/>
          <p:nvPr/>
        </p:nvSpPr>
        <p:spPr>
          <a:xfrm>
            <a:off x="30348380" y="5493662"/>
            <a:ext cx="13171824" cy="9511008"/>
          </a:xfrm>
          <a:prstGeom prst="rect">
            <a:avLst/>
          </a:prstGeom>
          <a:noFill/>
          <a:ln w="152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0231388" y="5246203"/>
            <a:ext cx="13411186" cy="1515836"/>
          </a:xfrm>
        </p:spPr>
        <p:txBody>
          <a:bodyPr/>
          <a:lstStyle/>
          <a:p>
            <a:r>
              <a:rPr lang="en-US" b="1" cap="none" dirty="0"/>
              <a:t>METHOD</a:t>
            </a:r>
            <a:r>
              <a:rPr lang="en-US" b="1" cap="none" spc="600" dirty="0"/>
              <a:t>: H</a:t>
            </a:r>
            <a:r>
              <a:rPr lang="en-US" b="1" cap="none" dirty="0"/>
              <a:t>odgkin-Huxley based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087FC-DFAA-4A97-B39E-541E1CE8A82C}"/>
                  </a:ext>
                </a:extLst>
              </p:cNvPr>
              <p:cNvSpPr txBox="1"/>
              <p:nvPr/>
            </p:nvSpPr>
            <p:spPr>
              <a:xfrm>
                <a:off x="30508850" y="7166600"/>
                <a:ext cx="105033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change in neuron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) over time is modeled by:</a:t>
                </a: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087FC-DFAA-4A97-B39E-541E1CE8A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850" y="7166600"/>
                <a:ext cx="10503372" cy="584775"/>
              </a:xfrm>
              <a:prstGeom prst="rect">
                <a:avLst/>
              </a:prstGeom>
              <a:blipFill>
                <a:blip r:embed="rId12"/>
                <a:stretch>
                  <a:fillRect l="-150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2FFE6-C299-4D5F-AF15-8788C557AD8C}"/>
                  </a:ext>
                </a:extLst>
              </p:cNvPr>
              <p:cNvSpPr txBox="1"/>
              <p:nvPr/>
            </p:nvSpPr>
            <p:spPr>
              <a:xfrm>
                <a:off x="36101403" y="8656493"/>
                <a:ext cx="6349662" cy="129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𝐴𝑀𝑃𝐴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𝐺𝐴𝐵𝐴</m:t>
                        </m:r>
                      </m:sub>
                    </m:sSub>
                  </m:oMath>
                </a14:m>
                <a:r>
                  <a:rPr lang="en-US" sz="2800" dirty="0"/>
                  <a:t>= synaptic current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sz="2800" dirty="0"/>
                  <a:t>= applied current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2FFE6-C299-4D5F-AF15-8788C557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403" y="8656493"/>
                <a:ext cx="6349662" cy="1298304"/>
              </a:xfrm>
              <a:prstGeom prst="rect">
                <a:avLst/>
              </a:prstGeom>
              <a:blipFill>
                <a:blip r:embed="rId13"/>
                <a:stretch>
                  <a:fillRect t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A0DDB19D-598D-462D-B3D6-EF40C2AB99F7}"/>
              </a:ext>
            </a:extLst>
          </p:cNvPr>
          <p:cNvSpPr txBox="1"/>
          <p:nvPr/>
        </p:nvSpPr>
        <p:spPr>
          <a:xfrm>
            <a:off x="30460736" y="9892533"/>
            <a:ext cx="5592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K</a:t>
            </a:r>
            <a:r>
              <a:rPr lang="en-US" sz="3200" b="1" u="sng" baseline="-25000" dirty="0">
                <a:solidFill>
                  <a:schemeClr val="accent3">
                    <a:lumMod val="75000"/>
                  </a:schemeClr>
                </a:solidFill>
              </a:rPr>
              <a:t>ATP</a:t>
            </a: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 current: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56ACD16-D694-49C5-A466-AAC83472F385}"/>
                  </a:ext>
                </a:extLst>
              </p:cNvPr>
              <p:cNvSpPr txBox="1"/>
              <p:nvPr/>
            </p:nvSpPr>
            <p:spPr>
              <a:xfrm>
                <a:off x="31576775" y="11147185"/>
                <a:ext cx="6320513" cy="881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𝑁𝑎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e>
                          </m:d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9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56ACD16-D694-49C5-A466-AAC83472F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775" y="11147185"/>
                <a:ext cx="6320513" cy="881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A650B-148D-4410-B793-9A8CE12E7235}"/>
                  </a:ext>
                </a:extLst>
              </p:cNvPr>
              <p:cNvSpPr txBox="1"/>
              <p:nvPr/>
            </p:nvSpPr>
            <p:spPr>
              <a:xfrm>
                <a:off x="30582200" y="12297818"/>
                <a:ext cx="9125205" cy="837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𝐴𝑇𝑃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𝑝𝑟𝑜𝑑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A650B-148D-4410-B793-9A8CE12E7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200" y="12297818"/>
                <a:ext cx="9125205" cy="8370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F089CAE-C712-4FA1-8F72-1C78F16ECA65}"/>
                  </a:ext>
                </a:extLst>
              </p:cNvPr>
              <p:cNvSpPr txBox="1"/>
              <p:nvPr/>
            </p:nvSpPr>
            <p:spPr>
              <a:xfrm>
                <a:off x="30460730" y="13646241"/>
                <a:ext cx="46641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= Sodium concentration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𝐴𝑇𝑃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= ATP concentration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= surface factor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F089CAE-C712-4FA1-8F72-1C78F16EC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730" y="13646241"/>
                <a:ext cx="4664122" cy="1384995"/>
              </a:xfrm>
              <a:prstGeom prst="rect">
                <a:avLst/>
              </a:prstGeom>
              <a:blipFill>
                <a:blip r:embed="rId16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FF7D9B-DEE4-48A8-AA43-8FFB8EF0E60B}"/>
                  </a:ext>
                </a:extLst>
              </p:cNvPr>
              <p:cNvSpPr txBox="1"/>
              <p:nvPr/>
            </p:nvSpPr>
            <p:spPr>
              <a:xfrm>
                <a:off x="34978724" y="13471466"/>
                <a:ext cx="6349662" cy="183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= kinetic constant of </a:t>
                </a:r>
                <a:r>
                  <a:rPr lang="en-US" sz="2800" dirty="0" err="1"/>
                  <a:t>NaK</a:t>
                </a:r>
                <a:r>
                  <a:rPr lang="en-US" sz="2800" dirty="0"/>
                  <a:t>-ATPase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𝑝𝑟𝑜𝑑</m:t>
                            </m:r>
                          </m:sub>
                        </m:sSub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= rate of ATP production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= max ATP concentration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FF7D9B-DEE4-48A8-AA43-8FFB8EF0E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724" y="13471466"/>
                <a:ext cx="6349662" cy="1835695"/>
              </a:xfrm>
              <a:prstGeom prst="rect">
                <a:avLst/>
              </a:prstGeom>
              <a:blipFill>
                <a:blip r:embed="rId17"/>
                <a:stretch>
                  <a:fillRect t="-3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E607FC2B-3628-4C1D-BE00-A13B0A50C829}"/>
              </a:ext>
            </a:extLst>
          </p:cNvPr>
          <p:cNvSpPr/>
          <p:nvPr/>
        </p:nvSpPr>
        <p:spPr>
          <a:xfrm>
            <a:off x="387911" y="27961136"/>
            <a:ext cx="18509670" cy="4769676"/>
          </a:xfrm>
          <a:prstGeom prst="rect">
            <a:avLst/>
          </a:prstGeom>
          <a:noFill/>
          <a:ln w="152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52679C62-57BA-4A93-A034-3D7D961DC21F}"/>
              </a:ext>
            </a:extLst>
          </p:cNvPr>
          <p:cNvSpPr txBox="1">
            <a:spLocks/>
          </p:cNvSpPr>
          <p:nvPr/>
        </p:nvSpPr>
        <p:spPr>
          <a:xfrm>
            <a:off x="428225" y="15419953"/>
            <a:ext cx="3849616" cy="1068604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i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cap="none" dirty="0"/>
              <a:t>RESULTS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800022E-EA2C-452E-B4EA-8908F95C3110}"/>
              </a:ext>
            </a:extLst>
          </p:cNvPr>
          <p:cNvSpPr txBox="1"/>
          <p:nvPr/>
        </p:nvSpPr>
        <p:spPr>
          <a:xfrm>
            <a:off x="7880475" y="15753725"/>
            <a:ext cx="562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Synaptic connections allow ATP-mediated oscillations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DD6A127-23AE-462C-B699-F6274981156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017" y="7783386"/>
            <a:ext cx="2180453" cy="58174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BD50268-5CDA-461D-864D-AC78E3F773D1}"/>
              </a:ext>
            </a:extLst>
          </p:cNvPr>
          <p:cNvSpPr txBox="1"/>
          <p:nvPr/>
        </p:nvSpPr>
        <p:spPr>
          <a:xfrm>
            <a:off x="1248564" y="16385033"/>
            <a:ext cx="4817830" cy="133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Single Cell: no ATP-mediated oscillations 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E510A15-B02E-48DE-911F-C6C4F16526A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495" y="9877057"/>
            <a:ext cx="2151495" cy="174363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D421B15-0D45-4021-93A4-3574DB298950}"/>
              </a:ext>
            </a:extLst>
          </p:cNvPr>
          <p:cNvSpPr txBox="1"/>
          <p:nvPr/>
        </p:nvSpPr>
        <p:spPr>
          <a:xfrm>
            <a:off x="29575007" y="15731056"/>
            <a:ext cx="6711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With inhibition, SWO appear only at low I</a:t>
            </a:r>
            <a:r>
              <a:rPr lang="en-US" sz="4000" b="1" u="sng" baseline="-25000" dirty="0">
                <a:solidFill>
                  <a:schemeClr val="accent3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3F3655D-B47B-4D66-AA92-91317765978A}"/>
              </a:ext>
            </a:extLst>
          </p:cNvPr>
          <p:cNvSpPr txBox="1"/>
          <p:nvPr/>
        </p:nvSpPr>
        <p:spPr>
          <a:xfrm>
            <a:off x="19298199" y="28241303"/>
            <a:ext cx="81108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the origin of the phase shift?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Why can the two cell network oscillate at all levels of I</a:t>
            </a:r>
            <a:r>
              <a:rPr lang="en-US" sz="3200" baseline="-25000" dirty="0"/>
              <a:t>APP</a:t>
            </a:r>
            <a:r>
              <a:rPr lang="en-US" sz="3200" dirty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What determines the timescale of an upstate?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does the anatomy of large networks affect phase shifts?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there any mechanism other than shift of phases to produce down state?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66460-78C2-41C0-953F-0D11DFC836F4}"/>
              </a:ext>
            </a:extLst>
          </p:cNvPr>
          <p:cNvSpPr txBox="1"/>
          <p:nvPr/>
        </p:nvSpPr>
        <p:spPr>
          <a:xfrm>
            <a:off x="742803" y="21457337"/>
            <a:ext cx="6043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Below curve  Quiescence 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+mj-lt"/>
                <a:cs typeface="Times New Roman" panose="02020603050405020304" pitchFamily="18" charset="0"/>
              </a:rPr>
              <a:t>Above curve </a:t>
            </a:r>
            <a:r>
              <a:rPr lang="en-US" sz="3200" b="1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Spontaneous spiking </a:t>
            </a:r>
          </a:p>
        </p:txBody>
      </p:sp>
      <p:sp>
        <p:nvSpPr>
          <p:cNvPr id="38" name="AutoShape 2">
            <a:extLst>
              <a:ext uri="{FF2B5EF4-FFF2-40B4-BE49-F238E27FC236}">
                <a16:creationId xmlns:a16="http://schemas.microsoft.com/office/drawing/2014/main" id="{B84EF978-188F-4D58-B8E4-AAA70AFF8A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953AE2-36A8-46AF-8895-828BB0AE31ED}"/>
                  </a:ext>
                </a:extLst>
              </p:cNvPr>
              <p:cNvSpPr txBox="1"/>
              <p:nvPr/>
            </p:nvSpPr>
            <p:spPr>
              <a:xfrm>
                <a:off x="29054555" y="22858881"/>
                <a:ext cx="663730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With inhibition, there are always down-states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As I</a:t>
                </a:r>
                <a:r>
                  <a:rPr lang="en-US" sz="3200" baseline="-25000" dirty="0"/>
                  <a:t>APP</a:t>
                </a:r>
                <a:r>
                  <a:rPr lang="en-US" sz="3200" dirty="0"/>
                  <a:t> increases, the frequency of oscillations increase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This occurs over a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𝐺𝐴𝐵𝐴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𝐺𝐴𝐵𝐴</m:t>
                        </m:r>
                      </m:sub>
                    </m:sSub>
                  </m:oMath>
                </a14:m>
                <a:r>
                  <a:rPr lang="en-US" sz="3200" dirty="0"/>
                  <a:t> applicable to propofol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953AE2-36A8-46AF-8895-828BB0AE3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555" y="22858881"/>
                <a:ext cx="6637309" cy="3539430"/>
              </a:xfrm>
              <a:prstGeom prst="rect">
                <a:avLst/>
              </a:prstGeom>
              <a:blipFill>
                <a:blip r:embed="rId20"/>
                <a:stretch>
                  <a:fillRect l="-2112" t="-2241" r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CE701B00-0BDC-46B6-BAC9-B3843D4B7412}"/>
              </a:ext>
            </a:extLst>
          </p:cNvPr>
          <p:cNvSpPr txBox="1"/>
          <p:nvPr/>
        </p:nvSpPr>
        <p:spPr>
          <a:xfrm>
            <a:off x="21089917" y="12748533"/>
            <a:ext cx="28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(mS)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C35F8D3-8388-474D-9182-089CB1901539}"/>
              </a:ext>
            </a:extLst>
          </p:cNvPr>
          <p:cNvSpPr txBox="1"/>
          <p:nvPr/>
        </p:nvSpPr>
        <p:spPr>
          <a:xfrm rot="16200000">
            <a:off x="18886415" y="10563675"/>
            <a:ext cx="281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[ATP]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99098D-A33B-4CE0-A6C6-500A85432A78}"/>
              </a:ext>
            </a:extLst>
          </p:cNvPr>
          <p:cNvSpPr txBox="1"/>
          <p:nvPr/>
        </p:nvSpPr>
        <p:spPr>
          <a:xfrm rot="16200000">
            <a:off x="17233619" y="9782293"/>
            <a:ext cx="25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(mV)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067E69-4AE4-422F-8E06-AB954DD9FE1E}"/>
              </a:ext>
            </a:extLst>
          </p:cNvPr>
          <p:cNvSpPr txBox="1"/>
          <p:nvPr/>
        </p:nvSpPr>
        <p:spPr>
          <a:xfrm>
            <a:off x="27976613" y="28314431"/>
            <a:ext cx="4767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thank Dr. Austin </a:t>
            </a:r>
            <a:r>
              <a:rPr lang="en-US" sz="3200" dirty="0" err="1"/>
              <a:t>Soplata</a:t>
            </a:r>
            <a:r>
              <a:rPr lang="en-US" sz="3200" dirty="0"/>
              <a:t> for helpful comments.</a:t>
            </a:r>
          </a:p>
          <a:p>
            <a:endParaRPr lang="en-US" sz="3200" dirty="0"/>
          </a:p>
          <a:p>
            <a:r>
              <a:rPr lang="en-US" sz="3200" dirty="0"/>
              <a:t>Supported by Boston University’s Graduate Program in Neuroscience and Dr. Laura Lewis.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39095B2-29FC-4025-A2AD-C13CB053E7EB}"/>
              </a:ext>
            </a:extLst>
          </p:cNvPr>
          <p:cNvSpPr txBox="1"/>
          <p:nvPr/>
        </p:nvSpPr>
        <p:spPr>
          <a:xfrm>
            <a:off x="33356437" y="29992163"/>
            <a:ext cx="10390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Ching S., Purdon, P.L., Vijayan S., </a:t>
            </a:r>
            <a:r>
              <a:rPr lang="en-US" sz="2800" dirty="0" err="1"/>
              <a:t>Kopell</a:t>
            </a:r>
            <a:r>
              <a:rPr lang="en-US" sz="2800" dirty="0"/>
              <a:t>, N.J., Brown, E.N. (2012). A neurophysiological-metabolic model for burst suppression. PNAS, (108)8, 3095-3100. doi:10.1073.</a:t>
            </a:r>
          </a:p>
          <a:p>
            <a:r>
              <a:rPr lang="en-US" sz="2800" dirty="0"/>
              <a:t>Cunningham, M.O., </a:t>
            </a:r>
            <a:r>
              <a:rPr lang="en-US" sz="2800" dirty="0" err="1"/>
              <a:t>Pervouchine</a:t>
            </a:r>
            <a:r>
              <a:rPr lang="en-US" sz="2800" dirty="0"/>
              <a:t>, D.D., </a:t>
            </a:r>
            <a:r>
              <a:rPr lang="en-US" sz="2800" dirty="0" err="1"/>
              <a:t>Racca</a:t>
            </a:r>
            <a:r>
              <a:rPr lang="en-US" sz="2800" dirty="0"/>
              <a:t>, C., </a:t>
            </a:r>
            <a:r>
              <a:rPr lang="en-US" sz="2800" dirty="0" err="1"/>
              <a:t>Kopell</a:t>
            </a:r>
            <a:r>
              <a:rPr lang="en-US" sz="2800" dirty="0"/>
              <a:t>, N.J., Davies, C.H., Jones R.S.G., Traub, R.D., Whittington, M.A. </a:t>
            </a:r>
            <a:r>
              <a:rPr lang="en-US" sz="2800" dirty="0" err="1"/>
              <a:t>Nueronal</a:t>
            </a:r>
            <a:r>
              <a:rPr lang="en-US" sz="2800" dirty="0"/>
              <a:t> metabolism governs cortical response state. (2006). PNAS, 103(14), 5597-5601</a:t>
            </a:r>
            <a:endParaRPr lang="en-US" sz="2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297EC24-C448-48C5-9587-11D09C4ACF90}"/>
              </a:ext>
            </a:extLst>
          </p:cNvPr>
          <p:cNvSpPr txBox="1"/>
          <p:nvPr/>
        </p:nvSpPr>
        <p:spPr>
          <a:xfrm>
            <a:off x="36676317" y="23254524"/>
            <a:ext cx="63685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Propofol SWO may be due to loss of cortical excitation (lowered I</a:t>
            </a:r>
            <a:r>
              <a:rPr lang="en-US" sz="3200" baseline="-25000" dirty="0"/>
              <a:t>APP</a:t>
            </a:r>
            <a:r>
              <a:rPr lang="en-US" sz="32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Ketamine SWO may come about from disinhibition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2AD10B-DC4B-409A-9694-1ADB5237DD18}"/>
              </a:ext>
            </a:extLst>
          </p:cNvPr>
          <p:cNvSpPr txBox="1"/>
          <p:nvPr/>
        </p:nvSpPr>
        <p:spPr>
          <a:xfrm>
            <a:off x="475279" y="28525548"/>
            <a:ext cx="3378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3200" b="1" dirty="0"/>
              <a:t>During up-state</a:t>
            </a:r>
            <a:r>
              <a:rPr lang="en-US" sz="3200" dirty="0"/>
              <a:t>, cells spike, and </a:t>
            </a:r>
            <a:r>
              <a:rPr lang="en-US" sz="3200" b="1" dirty="0"/>
              <a:t>ATP levels decay</a:t>
            </a:r>
          </a:p>
          <a:p>
            <a:pPr algn="ctr"/>
            <a:r>
              <a:rPr lang="en-US" sz="3200" b="1" dirty="0"/>
              <a:t> (ATP level is activity dependent)</a:t>
            </a:r>
            <a:endParaRPr lang="en-US" sz="3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B478E8-D449-4FC3-BF4B-C527DB0F0DB2}"/>
              </a:ext>
            </a:extLst>
          </p:cNvPr>
          <p:cNvSpPr txBox="1"/>
          <p:nvPr/>
        </p:nvSpPr>
        <p:spPr>
          <a:xfrm>
            <a:off x="3886430" y="28525542"/>
            <a:ext cx="3739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2. </a:t>
            </a:r>
            <a:r>
              <a:rPr lang="en-US" sz="3200" dirty="0"/>
              <a:t>Individual neurons </a:t>
            </a:r>
            <a:r>
              <a:rPr lang="en-US" sz="3200" b="1" dirty="0"/>
              <a:t>require excitation from interacting E-cells</a:t>
            </a:r>
            <a:r>
              <a:rPr lang="en-US" sz="3200" dirty="0"/>
              <a:t> to spike when ATP levels cross the boundary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5C50C4-1A4E-4002-B390-5149E495FE53}"/>
              </a:ext>
            </a:extLst>
          </p:cNvPr>
          <p:cNvSpPr txBox="1"/>
          <p:nvPr/>
        </p:nvSpPr>
        <p:spPr>
          <a:xfrm>
            <a:off x="7659206" y="28516131"/>
            <a:ext cx="37399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3. Changes in phase relationships </a:t>
            </a:r>
            <a:r>
              <a:rPr lang="en-US" sz="3200" dirty="0"/>
              <a:t>during the up-state, causes some cells to stop responding to synaptic excitation, and hence stop spiking.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D10E59-8C13-49CE-A26F-AD03B8E57362}"/>
              </a:ext>
            </a:extLst>
          </p:cNvPr>
          <p:cNvSpPr txBox="1"/>
          <p:nvPr/>
        </p:nvSpPr>
        <p:spPr>
          <a:xfrm>
            <a:off x="11375825" y="28515454"/>
            <a:ext cx="37399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4. Down state caused </a:t>
            </a:r>
            <a:r>
              <a:rPr lang="en-US" sz="3200" dirty="0"/>
              <a:t>if a sufficient number of E-cells drop out, reducing synaptic excitation such that all activity stops</a:t>
            </a:r>
          </a:p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2CE638E-C0E3-4C2E-9417-07CA0705F1AA}"/>
              </a:ext>
            </a:extLst>
          </p:cNvPr>
          <p:cNvSpPr txBox="1"/>
          <p:nvPr/>
        </p:nvSpPr>
        <p:spPr>
          <a:xfrm>
            <a:off x="15164300" y="28473547"/>
            <a:ext cx="35905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5. Up-state resumes </a:t>
            </a:r>
            <a:r>
              <a:rPr lang="en-US" sz="3200" dirty="0"/>
              <a:t>when </a:t>
            </a:r>
            <a:r>
              <a:rPr lang="en-US" sz="3200" b="1" dirty="0"/>
              <a:t>ATP level has recovered </a:t>
            </a:r>
            <a:r>
              <a:rPr lang="en-US" sz="3200" dirty="0"/>
              <a:t>adequately and some neurons can spike independently, activating the others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540C23-CE31-44FB-8268-532E8E9AC1B5}"/>
              </a:ext>
            </a:extLst>
          </p:cNvPr>
          <p:cNvCxnSpPr>
            <a:cxnSpLocks/>
          </p:cNvCxnSpPr>
          <p:nvPr/>
        </p:nvCxnSpPr>
        <p:spPr>
          <a:xfrm>
            <a:off x="41489380" y="18550118"/>
            <a:ext cx="0" cy="3282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E2319C2-0438-4C58-AABE-2D5094EC0714}"/>
              </a:ext>
            </a:extLst>
          </p:cNvPr>
          <p:cNvSpPr txBox="1"/>
          <p:nvPr/>
        </p:nvSpPr>
        <p:spPr>
          <a:xfrm>
            <a:off x="40763966" y="17903793"/>
            <a:ext cx="14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Disinhibition of I-cell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6334A91-019C-469A-9AF2-1BDCD00AF676}"/>
              </a:ext>
            </a:extLst>
          </p:cNvPr>
          <p:cNvSpPr txBox="1"/>
          <p:nvPr/>
        </p:nvSpPr>
        <p:spPr>
          <a:xfrm>
            <a:off x="36529768" y="15647524"/>
            <a:ext cx="68821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3">
                    <a:lumMod val="75000"/>
                  </a:schemeClr>
                </a:solidFill>
              </a:rPr>
              <a:t>Anesthesia-mediated SWO can be explained by 3-cell model</a:t>
            </a:r>
            <a:endParaRPr lang="en-U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207609F-43BE-41B5-BFE3-D03D296EA3A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871" y="12582352"/>
            <a:ext cx="2826777" cy="1775906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44AF5451-C115-4D44-A506-CFFB6DA17A83}"/>
              </a:ext>
            </a:extLst>
          </p:cNvPr>
          <p:cNvSpPr txBox="1"/>
          <p:nvPr/>
        </p:nvSpPr>
        <p:spPr>
          <a:xfrm>
            <a:off x="40884403" y="6830861"/>
            <a:ext cx="5592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Networks: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3EEBDA-6F5D-4B96-94C7-056905B4D457}"/>
              </a:ext>
            </a:extLst>
          </p:cNvPr>
          <p:cNvSpPr txBox="1"/>
          <p:nvPr/>
        </p:nvSpPr>
        <p:spPr>
          <a:xfrm>
            <a:off x="8509412" y="6730664"/>
            <a:ext cx="22464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What mechanisms underlie the generation of slow wave oscillations observed under anesthesia? </a:t>
            </a:r>
            <a:endParaRPr lang="en-US" sz="2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2BB0F43-A096-4E26-B631-2E8728D2A00A}"/>
              </a:ext>
            </a:extLst>
          </p:cNvPr>
          <p:cNvSpPr txBox="1"/>
          <p:nvPr/>
        </p:nvSpPr>
        <p:spPr>
          <a:xfrm>
            <a:off x="13636242" y="10021534"/>
            <a:ext cx="153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Control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6AA665-142D-4697-83B2-E7EDCBD6195F}"/>
              </a:ext>
            </a:extLst>
          </p:cNvPr>
          <p:cNvSpPr txBox="1"/>
          <p:nvPr/>
        </p:nvSpPr>
        <p:spPr>
          <a:xfrm>
            <a:off x="19786759" y="13471460"/>
            <a:ext cx="72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C9C6E4F-0381-4DEB-BE15-87959461A1F3}"/>
              </a:ext>
            </a:extLst>
          </p:cNvPr>
          <p:cNvSpPr txBox="1"/>
          <p:nvPr/>
        </p:nvSpPr>
        <p:spPr>
          <a:xfrm>
            <a:off x="18515119" y="7618655"/>
            <a:ext cx="1150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3">
                    <a:lumMod val="75000"/>
                  </a:schemeClr>
                </a:solidFill>
              </a:rPr>
              <a:t>Networks oscillate at high and low excitation states</a:t>
            </a:r>
          </a:p>
        </p:txBody>
      </p:sp>
      <p:sp>
        <p:nvSpPr>
          <p:cNvPr id="148" name="Plaque 147">
            <a:extLst>
              <a:ext uri="{FF2B5EF4-FFF2-40B4-BE49-F238E27FC236}">
                <a16:creationId xmlns:a16="http://schemas.microsoft.com/office/drawing/2014/main" id="{86907FEA-7FD4-4722-82C4-106186FE3817}"/>
              </a:ext>
            </a:extLst>
          </p:cNvPr>
          <p:cNvSpPr/>
          <p:nvPr/>
        </p:nvSpPr>
        <p:spPr>
          <a:xfrm>
            <a:off x="18745835" y="13735137"/>
            <a:ext cx="10833098" cy="112526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9715D0-3F0A-4FB8-BFC6-AF61257398ED}"/>
              </a:ext>
            </a:extLst>
          </p:cNvPr>
          <p:cNvSpPr txBox="1"/>
          <p:nvPr/>
        </p:nvSpPr>
        <p:spPr>
          <a:xfrm>
            <a:off x="18695303" y="13614332"/>
            <a:ext cx="1093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How are up- and down-states initiated when the K-ATP current is present?  </a:t>
            </a:r>
            <a:endParaRPr lang="en-US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2AA4E0-87D0-4AA8-B26A-AC2469B3996A}"/>
              </a:ext>
            </a:extLst>
          </p:cNvPr>
          <p:cNvSpPr txBox="1"/>
          <p:nvPr/>
        </p:nvSpPr>
        <p:spPr>
          <a:xfrm>
            <a:off x="12230788" y="24192565"/>
            <a:ext cx="270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2E2767-94D4-47A7-B7E8-17BC5542CB6B}"/>
              </a:ext>
            </a:extLst>
          </p:cNvPr>
          <p:cNvSpPr txBox="1"/>
          <p:nvPr/>
        </p:nvSpPr>
        <p:spPr>
          <a:xfrm>
            <a:off x="14388525" y="15723320"/>
            <a:ext cx="6414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Three excitatory cells: SWO occur only at high I</a:t>
            </a:r>
            <a:r>
              <a:rPr lang="en-US" sz="4000" b="1" u="sng" baseline="-25000" dirty="0">
                <a:solidFill>
                  <a:schemeClr val="accent3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60" name="Text Placeholder 17">
            <a:extLst>
              <a:ext uri="{FF2B5EF4-FFF2-40B4-BE49-F238E27FC236}">
                <a16:creationId xmlns:a16="http://schemas.microsoft.com/office/drawing/2014/main" id="{82721B07-F119-4530-BC26-920C3FFC1D57}"/>
              </a:ext>
            </a:extLst>
          </p:cNvPr>
          <p:cNvSpPr txBox="1">
            <a:spLocks/>
          </p:cNvSpPr>
          <p:nvPr/>
        </p:nvSpPr>
        <p:spPr>
          <a:xfrm>
            <a:off x="370350" y="26930599"/>
            <a:ext cx="18625404" cy="1343573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i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cap="none" dirty="0"/>
              <a:t>CONCLUSION: Hypothesized SWO transition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ADAE8C7-841E-4524-9FDB-E7139EBA6B6B}"/>
              </a:ext>
            </a:extLst>
          </p:cNvPr>
          <p:cNvCxnSpPr>
            <a:cxnSpLocks/>
          </p:cNvCxnSpPr>
          <p:nvPr/>
        </p:nvCxnSpPr>
        <p:spPr>
          <a:xfrm>
            <a:off x="7119596" y="15426862"/>
            <a:ext cx="0" cy="11034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CBC6B56-DC9B-4718-8EBB-4C1FEE9E3E0B}"/>
              </a:ext>
            </a:extLst>
          </p:cNvPr>
          <p:cNvCxnSpPr>
            <a:cxnSpLocks/>
          </p:cNvCxnSpPr>
          <p:nvPr/>
        </p:nvCxnSpPr>
        <p:spPr>
          <a:xfrm>
            <a:off x="13960194" y="15426868"/>
            <a:ext cx="1921" cy="112006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37EC2FC-B470-477A-AE98-7F8086B4DD91}"/>
              </a:ext>
            </a:extLst>
          </p:cNvPr>
          <p:cNvCxnSpPr>
            <a:cxnSpLocks/>
          </p:cNvCxnSpPr>
          <p:nvPr/>
        </p:nvCxnSpPr>
        <p:spPr>
          <a:xfrm>
            <a:off x="20967855" y="15426862"/>
            <a:ext cx="0" cy="11034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5F6F29A-90C7-48CF-81F2-EA4553E01035}"/>
              </a:ext>
            </a:extLst>
          </p:cNvPr>
          <p:cNvCxnSpPr>
            <a:cxnSpLocks/>
          </p:cNvCxnSpPr>
          <p:nvPr/>
        </p:nvCxnSpPr>
        <p:spPr>
          <a:xfrm>
            <a:off x="28548906" y="15544914"/>
            <a:ext cx="46153" cy="11082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EB253A67-8FE5-45F3-9D41-727A09034F4D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526" y="3610019"/>
            <a:ext cx="7640153" cy="1178155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64481B47-8466-4282-91F4-4FB0AE1D854B}"/>
              </a:ext>
            </a:extLst>
          </p:cNvPr>
          <p:cNvSpPr txBox="1"/>
          <p:nvPr/>
        </p:nvSpPr>
        <p:spPr>
          <a:xfrm rot="16200000">
            <a:off x="17695403" y="11260787"/>
            <a:ext cx="182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[ATP]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93BDB4D-59F7-4A24-BF68-64520677CF0F}"/>
              </a:ext>
            </a:extLst>
          </p:cNvPr>
          <p:cNvSpPr txBox="1"/>
          <p:nvPr/>
        </p:nvSpPr>
        <p:spPr>
          <a:xfrm>
            <a:off x="20841593" y="9046520"/>
            <a:ext cx="14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APP</a:t>
            </a:r>
            <a:r>
              <a:rPr lang="en-US" dirty="0"/>
              <a:t> decreased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B458FA1-7F01-4239-B016-9F7A2E326DB7}"/>
              </a:ext>
            </a:extLst>
          </p:cNvPr>
          <p:cNvSpPr txBox="1"/>
          <p:nvPr/>
        </p:nvSpPr>
        <p:spPr>
          <a:xfrm>
            <a:off x="18897587" y="13115234"/>
            <a:ext cx="10211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SWO occur at both high and low I</a:t>
            </a:r>
            <a:r>
              <a:rPr lang="en-US" sz="3200" baseline="-25000" dirty="0"/>
              <a:t>APP</a:t>
            </a:r>
            <a:r>
              <a:rPr lang="en-US" sz="3200" dirty="0"/>
              <a:t>, but not at mid-ranges.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B9AFD87-1335-4E7F-872C-59C78489DF4A}"/>
              </a:ext>
            </a:extLst>
          </p:cNvPr>
          <p:cNvSpPr txBox="1"/>
          <p:nvPr/>
        </p:nvSpPr>
        <p:spPr>
          <a:xfrm>
            <a:off x="19628809" y="8371475"/>
            <a:ext cx="403125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Propofol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E11D5D8-84AE-4740-9552-F0FA66A469EA}"/>
              </a:ext>
            </a:extLst>
          </p:cNvPr>
          <p:cNvSpPr txBox="1"/>
          <p:nvPr/>
        </p:nvSpPr>
        <p:spPr>
          <a:xfrm>
            <a:off x="25057175" y="8416162"/>
            <a:ext cx="403125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Ketamine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B9EF9E7B-C413-4DAD-A8ED-F3DE7F944B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08" y="17163053"/>
            <a:ext cx="2150338" cy="57371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6E29E37F-24BD-42CB-B0D0-7F8E6F81773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80" y="17136961"/>
            <a:ext cx="1828555" cy="1481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7330BA8-B709-4913-89A6-FF309C46D9A1}"/>
                  </a:ext>
                </a:extLst>
              </p:cNvPr>
              <p:cNvSpPr txBox="1"/>
              <p:nvPr/>
            </p:nvSpPr>
            <p:spPr>
              <a:xfrm>
                <a:off x="7860871" y="23329580"/>
                <a:ext cx="602904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Synaptic activity continues even when neurons are below boundary, due to excitatory input from network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Oscillations occur across full range of I</a:t>
                </a:r>
                <a:r>
                  <a:rPr lang="en-US" sz="3200" baseline="-25000" dirty="0"/>
                  <a:t>APP</a:t>
                </a:r>
                <a:r>
                  <a:rPr lang="en-US" sz="3200" dirty="0"/>
                  <a:t> (0-11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/>
                  <a:t>A/cm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)</a:t>
                </a:r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7330BA8-B709-4913-89A6-FF309C46D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871" y="23329580"/>
                <a:ext cx="6029042" cy="3046988"/>
              </a:xfrm>
              <a:prstGeom prst="rect">
                <a:avLst/>
              </a:prstGeom>
              <a:blipFill>
                <a:blip r:embed="rId25"/>
                <a:stretch>
                  <a:fillRect l="-2326" t="-2600" r="-91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6AC173A9-C68C-457C-8ED4-6E502BE1A405}"/>
              </a:ext>
            </a:extLst>
          </p:cNvPr>
          <p:cNvSpPr txBox="1"/>
          <p:nvPr/>
        </p:nvSpPr>
        <p:spPr>
          <a:xfrm>
            <a:off x="14360891" y="23819913"/>
            <a:ext cx="62675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ATP below the boundary is necessary but not sufficient for SWO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455F866-9F97-482D-AC5B-1A3500D05B0E}"/>
              </a:ext>
            </a:extLst>
          </p:cNvPr>
          <p:cNvSpPr txBox="1"/>
          <p:nvPr/>
        </p:nvSpPr>
        <p:spPr>
          <a:xfrm>
            <a:off x="15469693" y="21502319"/>
            <a:ext cx="655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APP</a:t>
            </a:r>
            <a:r>
              <a:rPr lang="en-US" sz="2400" dirty="0"/>
              <a:t> increased every 20 seconds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A9A0DF3-DBCF-41B2-A1BD-92CCEAB38DF2}"/>
              </a:ext>
            </a:extLst>
          </p:cNvPr>
          <p:cNvSpPr txBox="1"/>
          <p:nvPr/>
        </p:nvSpPr>
        <p:spPr>
          <a:xfrm>
            <a:off x="21236568" y="23289746"/>
            <a:ext cx="7043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Stop one cell -&gt; down state begins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26C273-B8F1-40DC-8A6A-B12BE2AE6018}"/>
              </a:ext>
            </a:extLst>
          </p:cNvPr>
          <p:cNvSpPr txBox="1"/>
          <p:nvPr/>
        </p:nvSpPr>
        <p:spPr>
          <a:xfrm>
            <a:off x="21527817" y="15767949"/>
            <a:ext cx="6705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High I</a:t>
            </a:r>
            <a:r>
              <a:rPr lang="en-US" sz="4000" b="1" u="sng" baseline="-25000" dirty="0">
                <a:solidFill>
                  <a:schemeClr val="accent3">
                    <a:lumMod val="75000"/>
                  </a:schemeClr>
                </a:solidFill>
              </a:rPr>
              <a:t>APP</a:t>
            </a:r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 stops cell due to shifts in phases of action potentials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ACDC3F-4B1E-48B6-A81B-E9DA86B78696}"/>
              </a:ext>
            </a:extLst>
          </p:cNvPr>
          <p:cNvSpPr txBox="1"/>
          <p:nvPr/>
        </p:nvSpPr>
        <p:spPr>
          <a:xfrm>
            <a:off x="21572140" y="19704327"/>
            <a:ext cx="63724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Cell cannot respond to synaptic input during refractory period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one cell stops, all cells stop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Phase-shift also occurs with 2-cells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Open question: What causes phase shift only at high I</a:t>
            </a:r>
            <a:r>
              <a:rPr lang="en-US" sz="3200" baseline="-25000" dirty="0"/>
              <a:t>APP</a:t>
            </a:r>
            <a:r>
              <a:rPr lang="en-US" sz="3200" dirty="0"/>
              <a:t> for three cells but at all I</a:t>
            </a:r>
            <a:r>
              <a:rPr lang="en-US" sz="3200" baseline="-25000" dirty="0"/>
              <a:t>APP</a:t>
            </a:r>
            <a:r>
              <a:rPr lang="en-US" sz="3200" dirty="0"/>
              <a:t> for 2 cells?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867BD18-F71C-43DE-ABC4-7AFC757C9FAB}"/>
              </a:ext>
            </a:extLst>
          </p:cNvPr>
          <p:cNvCxnSpPr>
            <a:cxnSpLocks/>
          </p:cNvCxnSpPr>
          <p:nvPr/>
        </p:nvCxnSpPr>
        <p:spPr>
          <a:xfrm flipH="1">
            <a:off x="36073811" y="15482644"/>
            <a:ext cx="41107" cy="11144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64DF2EC2-C8F1-42F0-BEC8-9D66F3BC3E71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945" y="16571595"/>
            <a:ext cx="2096816" cy="131731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4BD7126A-C230-4D0A-84DD-0B4251DFC1F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296" y="563069"/>
            <a:ext cx="3660931" cy="2856763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3D218D2D-1A9E-4594-A097-16E0309F0F3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681721" y="9743342"/>
            <a:ext cx="5490950" cy="1586739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88BF07CD-7D6D-4F67-99F4-1A8ACD968FC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770586" y="11248691"/>
            <a:ext cx="5391798" cy="1588282"/>
          </a:xfrm>
          <a:prstGeom prst="rect">
            <a:avLst/>
          </a:prstGeom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870405A-D98E-429C-B906-1F9295A587F9}"/>
              </a:ext>
            </a:extLst>
          </p:cNvPr>
          <p:cNvCxnSpPr>
            <a:cxnSpLocks/>
          </p:cNvCxnSpPr>
          <p:nvPr/>
        </p:nvCxnSpPr>
        <p:spPr>
          <a:xfrm>
            <a:off x="21561448" y="9621048"/>
            <a:ext cx="25400" cy="2899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CDD896F-FD8F-4EF4-B181-8159D8E886B4}"/>
              </a:ext>
            </a:extLst>
          </p:cNvPr>
          <p:cNvCxnSpPr>
            <a:cxnSpLocks/>
          </p:cNvCxnSpPr>
          <p:nvPr/>
        </p:nvCxnSpPr>
        <p:spPr>
          <a:xfrm>
            <a:off x="25724726" y="9723148"/>
            <a:ext cx="25400" cy="2899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73ED56A-5450-442C-838D-1FEF1E967586}"/>
              </a:ext>
            </a:extLst>
          </p:cNvPr>
          <p:cNvSpPr txBox="1"/>
          <p:nvPr/>
        </p:nvSpPr>
        <p:spPr>
          <a:xfrm>
            <a:off x="25093800" y="9014341"/>
            <a:ext cx="14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disinhibited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EE3F8AD5-4252-4D75-920D-24FEAB0AAE94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b="59163"/>
          <a:stretch/>
        </p:blipFill>
        <p:spPr>
          <a:xfrm>
            <a:off x="801067" y="22846116"/>
            <a:ext cx="6252563" cy="1694985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8C8F0C98-D815-4659-BD40-45A9387E064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2271" y="24712225"/>
            <a:ext cx="6317414" cy="1807507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57D19EE7-9E0D-42EB-9387-CF4661C3DB0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20926" y="17703028"/>
            <a:ext cx="6679839" cy="3897835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132F00D2-3229-4538-AACE-E7347AC6E91F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t="1" b="17541"/>
          <a:stretch/>
        </p:blipFill>
        <p:spPr>
          <a:xfrm>
            <a:off x="14671313" y="19429494"/>
            <a:ext cx="5688901" cy="2058271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7D4100A8-66F7-488E-998B-B003D7524B2A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792"/>
          <a:stretch/>
        </p:blipFill>
        <p:spPr>
          <a:xfrm>
            <a:off x="21259938" y="17335138"/>
            <a:ext cx="3513874" cy="2079796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49EDEA2E-C598-46B8-90C7-1BACA472D990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3202"/>
          <a:stretch/>
        </p:blipFill>
        <p:spPr>
          <a:xfrm>
            <a:off x="24663484" y="24226123"/>
            <a:ext cx="3829666" cy="2252885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92854158-2E9D-4008-B4DB-5B40BD90260A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4163"/>
          <a:stretch/>
        </p:blipFill>
        <p:spPr>
          <a:xfrm>
            <a:off x="21219203" y="24215680"/>
            <a:ext cx="3737560" cy="2220766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D40A9BB6-14A5-49FA-AAB7-36A390F9BF9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9573863" y="17430399"/>
            <a:ext cx="5366401" cy="3055834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72524E44-2D85-4690-B7DB-A5877F2B3A6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9716071" y="19923108"/>
            <a:ext cx="5155570" cy="2935779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DBDF20A8-1314-4B09-AB4A-0C5E81D9B7A9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4650999" y="21871813"/>
            <a:ext cx="5366401" cy="2444667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14CBD8BD-26AF-40F8-9692-2727D2B7FA57}"/>
              </a:ext>
            </a:extLst>
          </p:cNvPr>
          <p:cNvSpPr txBox="1"/>
          <p:nvPr/>
        </p:nvSpPr>
        <p:spPr>
          <a:xfrm>
            <a:off x="1866657" y="24398079"/>
            <a:ext cx="655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APP</a:t>
            </a:r>
            <a:r>
              <a:rPr lang="en-US" sz="2400" dirty="0"/>
              <a:t> increased every 20 seconds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DF5569B6-EB46-4880-842E-83C7B5DC3B6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473927" y="17335144"/>
            <a:ext cx="4019229" cy="2358691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02C1D9FC-12DF-4718-82C8-5713F9C67CA4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41396" t="90445" r="37727" b="838"/>
          <a:stretch/>
        </p:blipFill>
        <p:spPr>
          <a:xfrm>
            <a:off x="22509388" y="19450005"/>
            <a:ext cx="827916" cy="208691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9501C00-D71F-4990-B328-A883BB358554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-219" t="19964" r="93488" b="30580"/>
          <a:stretch/>
        </p:blipFill>
        <p:spPr>
          <a:xfrm>
            <a:off x="21062640" y="17771187"/>
            <a:ext cx="268984" cy="1159967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32CB08B7-ABB0-43BC-A3F6-AACD062A7506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41396" t="90445" r="37727" b="838"/>
          <a:stretch/>
        </p:blipFill>
        <p:spPr>
          <a:xfrm>
            <a:off x="22435157" y="26341381"/>
            <a:ext cx="827916" cy="208691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B13BD9B8-74F7-4DFE-A13D-509F3D7201F2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41396" t="90445" r="37727" b="838"/>
          <a:stretch/>
        </p:blipFill>
        <p:spPr>
          <a:xfrm>
            <a:off x="26335464" y="26374662"/>
            <a:ext cx="827916" cy="208691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520BAFAC-7959-49B4-925E-60AFA13B90D3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-219" t="19964" r="93488" b="30580"/>
          <a:stretch/>
        </p:blipFill>
        <p:spPr>
          <a:xfrm>
            <a:off x="21048816" y="24712225"/>
            <a:ext cx="268984" cy="1159967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FCC94BC5-CC32-4533-A511-E0B7107A15EA}"/>
              </a:ext>
            </a:extLst>
          </p:cNvPr>
          <p:cNvSpPr txBox="1"/>
          <p:nvPr/>
        </p:nvSpPr>
        <p:spPr>
          <a:xfrm>
            <a:off x="16889447" y="19089202"/>
            <a:ext cx="248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Three E Cells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CF00A27-8C86-4B71-9057-32AA68E81C69}"/>
              </a:ext>
            </a:extLst>
          </p:cNvPr>
          <p:cNvSpPr txBox="1"/>
          <p:nvPr/>
        </p:nvSpPr>
        <p:spPr>
          <a:xfrm>
            <a:off x="21908565" y="17181417"/>
            <a:ext cx="216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Beginning of up-state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F733607-7E58-4F64-A16A-5C1AD63E281D}"/>
              </a:ext>
            </a:extLst>
          </p:cNvPr>
          <p:cNvSpPr txBox="1"/>
          <p:nvPr/>
        </p:nvSpPr>
        <p:spPr>
          <a:xfrm>
            <a:off x="25800637" y="17129100"/>
            <a:ext cx="216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up-state</a:t>
            </a: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9C57DBE5-8896-4EB4-878A-AB535B4CC844}"/>
              </a:ext>
            </a:extLst>
          </p:cNvPr>
          <p:cNvCxnSpPr>
            <a:cxnSpLocks/>
          </p:cNvCxnSpPr>
          <p:nvPr/>
        </p:nvCxnSpPr>
        <p:spPr>
          <a:xfrm flipH="1">
            <a:off x="22946858" y="24293863"/>
            <a:ext cx="9658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86FB0CD-566C-4A6E-8E80-2F209A773080}"/>
              </a:ext>
            </a:extLst>
          </p:cNvPr>
          <p:cNvSpPr txBox="1"/>
          <p:nvPr/>
        </p:nvSpPr>
        <p:spPr>
          <a:xfrm>
            <a:off x="22896178" y="24032702"/>
            <a:ext cx="2033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3 inhibited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33A5B3A-C0FB-4507-A18D-C465680023F5}"/>
              </a:ext>
            </a:extLst>
          </p:cNvPr>
          <p:cNvSpPr txBox="1"/>
          <p:nvPr/>
        </p:nvSpPr>
        <p:spPr>
          <a:xfrm>
            <a:off x="26195397" y="24016870"/>
            <a:ext cx="2033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3 inhibited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69DEAF6-D0DB-45B4-8CC3-D72B0DEAB8D2}"/>
              </a:ext>
            </a:extLst>
          </p:cNvPr>
          <p:cNvCxnSpPr>
            <a:cxnSpLocks/>
          </p:cNvCxnSpPr>
          <p:nvPr/>
        </p:nvCxnSpPr>
        <p:spPr>
          <a:xfrm flipH="1">
            <a:off x="26593380" y="24293863"/>
            <a:ext cx="29854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E191D0E1-A593-4F97-A40F-D249F45EA022}"/>
              </a:ext>
            </a:extLst>
          </p:cNvPr>
          <p:cNvSpPr txBox="1"/>
          <p:nvPr/>
        </p:nvSpPr>
        <p:spPr>
          <a:xfrm>
            <a:off x="3389279" y="22633671"/>
            <a:ext cx="248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Single Cell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BA0E5D0-0B38-40B7-AA1B-74FDBAABBB8A}"/>
              </a:ext>
            </a:extLst>
          </p:cNvPr>
          <p:cNvSpPr txBox="1"/>
          <p:nvPr/>
        </p:nvSpPr>
        <p:spPr>
          <a:xfrm>
            <a:off x="10112688" y="17834767"/>
            <a:ext cx="248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Two E Cells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0A2D2EA-0F7C-46C9-9F8C-B5F5E44AAC52}"/>
              </a:ext>
            </a:extLst>
          </p:cNvPr>
          <p:cNvCxnSpPr/>
          <p:nvPr/>
        </p:nvCxnSpPr>
        <p:spPr>
          <a:xfrm>
            <a:off x="5199533" y="24875633"/>
            <a:ext cx="5074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4566887-64A7-4AA4-9264-911A36335E12}"/>
              </a:ext>
            </a:extLst>
          </p:cNvPr>
          <p:cNvCxnSpPr/>
          <p:nvPr/>
        </p:nvCxnSpPr>
        <p:spPr>
          <a:xfrm>
            <a:off x="5199532" y="25134078"/>
            <a:ext cx="50744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0A481935-7B73-4D62-A5C5-0211D197B82E}"/>
              </a:ext>
            </a:extLst>
          </p:cNvPr>
          <p:cNvSpPr txBox="1"/>
          <p:nvPr/>
        </p:nvSpPr>
        <p:spPr>
          <a:xfrm>
            <a:off x="5647692" y="24718982"/>
            <a:ext cx="126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[ATP]</a:t>
            </a:r>
          </a:p>
          <a:p>
            <a:r>
              <a:rPr lang="en-US" sz="1600" dirty="0"/>
              <a:t>boundary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60F0652-3450-4C3D-AFBA-5C78FDD0B67A}"/>
              </a:ext>
            </a:extLst>
          </p:cNvPr>
          <p:cNvCxnSpPr/>
          <p:nvPr/>
        </p:nvCxnSpPr>
        <p:spPr>
          <a:xfrm>
            <a:off x="18205236" y="22158165"/>
            <a:ext cx="507445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815FF69-647D-4B49-B175-EF49E2C36567}"/>
              </a:ext>
            </a:extLst>
          </p:cNvPr>
          <p:cNvCxnSpPr/>
          <p:nvPr/>
        </p:nvCxnSpPr>
        <p:spPr>
          <a:xfrm>
            <a:off x="18205235" y="22416610"/>
            <a:ext cx="50744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0E3D1446-9356-4925-954A-DAF3A411B633}"/>
              </a:ext>
            </a:extLst>
          </p:cNvPr>
          <p:cNvSpPr txBox="1"/>
          <p:nvPr/>
        </p:nvSpPr>
        <p:spPr>
          <a:xfrm>
            <a:off x="18653395" y="22001514"/>
            <a:ext cx="126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[ATP]</a:t>
            </a:r>
          </a:p>
          <a:p>
            <a:r>
              <a:rPr lang="en-US" sz="1600" dirty="0"/>
              <a:t>boundary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D4CF3DEC-5D0A-452B-9B0B-8C64F8B53612}"/>
              </a:ext>
            </a:extLst>
          </p:cNvPr>
          <p:cNvCxnSpPr/>
          <p:nvPr/>
        </p:nvCxnSpPr>
        <p:spPr>
          <a:xfrm>
            <a:off x="33360354" y="20446332"/>
            <a:ext cx="5074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03D3577-7DD9-4BD5-B31F-462FF02CD546}"/>
              </a:ext>
            </a:extLst>
          </p:cNvPr>
          <p:cNvCxnSpPr/>
          <p:nvPr/>
        </p:nvCxnSpPr>
        <p:spPr>
          <a:xfrm>
            <a:off x="33367229" y="21006558"/>
            <a:ext cx="50744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FF6B08FB-0F1A-471E-AB6C-0105D5747F8A}"/>
              </a:ext>
            </a:extLst>
          </p:cNvPr>
          <p:cNvSpPr txBox="1"/>
          <p:nvPr/>
        </p:nvSpPr>
        <p:spPr>
          <a:xfrm>
            <a:off x="33808513" y="20340964"/>
            <a:ext cx="1657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[ATP] of each cell</a:t>
            </a:r>
          </a:p>
          <a:p>
            <a:endParaRPr lang="en-US" sz="1600" dirty="0"/>
          </a:p>
          <a:p>
            <a:r>
              <a:rPr lang="en-US" sz="1600" dirty="0"/>
              <a:t>boundary</a:t>
            </a: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C9FC3009-A6E7-48A1-995E-8EF25F1E5C0A}"/>
              </a:ext>
            </a:extLst>
          </p:cNvPr>
          <p:cNvCxnSpPr/>
          <p:nvPr/>
        </p:nvCxnSpPr>
        <p:spPr>
          <a:xfrm>
            <a:off x="33367270" y="20626232"/>
            <a:ext cx="50744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2FBDCE2-A707-44FB-B7D3-93874025A49E}"/>
              </a:ext>
            </a:extLst>
          </p:cNvPr>
          <p:cNvCxnSpPr/>
          <p:nvPr/>
        </p:nvCxnSpPr>
        <p:spPr>
          <a:xfrm>
            <a:off x="33360354" y="20537450"/>
            <a:ext cx="507445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>
            <a:extLst>
              <a:ext uri="{FF2B5EF4-FFF2-40B4-BE49-F238E27FC236}">
                <a16:creationId xmlns:a16="http://schemas.microsoft.com/office/drawing/2014/main" id="{F15ACB8A-CF6D-4063-949C-03E543987C9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752283" y="18226550"/>
            <a:ext cx="5746951" cy="2431800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D297CA9E-8442-4CA6-A51B-7496E6733E7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699890" y="20286413"/>
            <a:ext cx="5746951" cy="2431800"/>
          </a:xfrm>
          <a:prstGeom prst="rect">
            <a:avLst/>
          </a:prstGeom>
        </p:spPr>
      </p:pic>
      <p:sp>
        <p:nvSpPr>
          <p:cNvPr id="253" name="Rectangle 252">
            <a:extLst>
              <a:ext uri="{FF2B5EF4-FFF2-40B4-BE49-F238E27FC236}">
                <a16:creationId xmlns:a16="http://schemas.microsoft.com/office/drawing/2014/main" id="{A61B68D3-91A1-41E1-853F-4FF4AED6FAB1}"/>
              </a:ext>
            </a:extLst>
          </p:cNvPr>
          <p:cNvSpPr/>
          <p:nvPr/>
        </p:nvSpPr>
        <p:spPr>
          <a:xfrm>
            <a:off x="11357896" y="21726960"/>
            <a:ext cx="1601870" cy="492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A5E5895-D626-4BAC-860C-3AA4F19F262F}"/>
              </a:ext>
            </a:extLst>
          </p:cNvPr>
          <p:cNvSpPr txBox="1"/>
          <p:nvPr/>
        </p:nvSpPr>
        <p:spPr>
          <a:xfrm>
            <a:off x="12031872" y="21688899"/>
            <a:ext cx="126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[ATP]</a:t>
            </a:r>
          </a:p>
          <a:p>
            <a:r>
              <a:rPr lang="en-US" sz="1600" dirty="0"/>
              <a:t>boundary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7E709DF-134A-4D18-865E-834B44B64DA2}"/>
              </a:ext>
            </a:extLst>
          </p:cNvPr>
          <p:cNvCxnSpPr/>
          <p:nvPr/>
        </p:nvCxnSpPr>
        <p:spPr>
          <a:xfrm>
            <a:off x="11526041" y="22113688"/>
            <a:ext cx="50744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5323C1A-CC98-4101-B454-5049610D3318}"/>
              </a:ext>
            </a:extLst>
          </p:cNvPr>
          <p:cNvCxnSpPr/>
          <p:nvPr/>
        </p:nvCxnSpPr>
        <p:spPr>
          <a:xfrm>
            <a:off x="11526041" y="21871807"/>
            <a:ext cx="5074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1008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Metropolitan</vt:lpstr>
      <vt:lpstr>Computational modeling of cortical transition to slow wave oscillations modulated by K-ATP current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2018-04-05T13:45:06Z</dcterms:created>
  <dcterms:modified xsi:type="dcterms:W3CDTF">2019-10-17T20:03:52Z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