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3e69e68a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3e69e68a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3e69e68a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3e69e68a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0fbcbe9ab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0fbcbe9ab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0fbcbe9ab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0fbcbe9ab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0fbcbe9ab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0fbcbe9ab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03e69e68a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03e69e68a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30fbcbe9ab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30fbcbe9ab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0fbcbe9ab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0fbcbe9ab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30fbcbe9ab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30fbcbe9ab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30fbcbe9ab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30fbcbe9ab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0fbcbe9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0fbcbe9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0fbcbe9a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0fbcbe9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3e69e68a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3e69e68a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0fbcbe9a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0fbcbe9a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0fbcbe9a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0fbcbe9a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0fbcbe9a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0fbcbe9a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0fbcbe9ab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0fbcbe9a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0fbcbe9ab_1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0fbcbe9ab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Intended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Sarcasm Detection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Presented by: Bhavika Sewpal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Supervisor: Diana Inkpen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Preprocessing steps for SVM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Removing non alphanumeric characters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Punctuation signs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emojis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Lower casing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Tokenizing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Stop words removal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Lemmatizing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277825"/>
            <a:ext cx="75057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Preprocessing example for SVM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819150" y="809925"/>
            <a:ext cx="75057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623825" y="1360875"/>
            <a:ext cx="4008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4158225" y="1281225"/>
            <a:ext cx="352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eeping only alphanumeric characters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158225" y="1927400"/>
            <a:ext cx="118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lower casing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53075" y="864488"/>
            <a:ext cx="4976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My eldest is having a wild Friday night out. She's going to bingo. 😂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1507175" y="1632300"/>
            <a:ext cx="50682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My eldest is having a wild Friday night out  She s going to bingo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1530125" y="2382800"/>
            <a:ext cx="51852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my eldest is having a wild friday night out  she s going to bingo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1448675" y="3114200"/>
            <a:ext cx="5223000" cy="3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[‘my’, ‘eldest’,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‘is’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‘having’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‘a’, ‘wild’, ‘friday’, ‘night’, ‘out’, ‘she’, ‘s’,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‘going’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‘to’, ‘bingo’]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158225" y="2687000"/>
            <a:ext cx="13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tokenizing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3623825" y="2092250"/>
            <a:ext cx="4008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3623825" y="2827688"/>
            <a:ext cx="4008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3623825" y="3535388"/>
            <a:ext cx="4008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1448675" y="3821900"/>
            <a:ext cx="5185200" cy="3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[‘my’, ‘eldest’,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‘be’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‘have’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‘a’, ‘wild’, ‘friday’, ‘night’, ‘out’, ‘she’, ‘s’,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‘go’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‘to’, ‘bingo’]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3623825" y="4243088"/>
            <a:ext cx="4008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1448675" y="4469900"/>
            <a:ext cx="5185200" cy="3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[‘eldest’, ‘wild’, ‘friday’, ‘night’ , ‘go’, ‘bingo’]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191625" y="4092775"/>
            <a:ext cx="175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stop words removal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4199925" y="3389888"/>
            <a:ext cx="131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lemmatizing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19150" y="282750"/>
            <a:ext cx="75057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BERT Tokenizer (padding = 15)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819150" y="957850"/>
            <a:ext cx="80385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Input Ids</a:t>
            </a:r>
            <a:endParaRPr b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Attention Masks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7" name="Google Shape;227;p24"/>
          <p:cNvSpPr/>
          <p:nvPr/>
        </p:nvSpPr>
        <p:spPr>
          <a:xfrm>
            <a:off x="1194850" y="1115850"/>
            <a:ext cx="66852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wrong impression is once again my specialty</a:t>
            </a:r>
            <a:endParaRPr sz="1500"/>
          </a:p>
        </p:txBody>
      </p:sp>
      <p:sp>
        <p:nvSpPr>
          <p:cNvPr id="228" name="Google Shape;228;p24"/>
          <p:cNvSpPr/>
          <p:nvPr/>
        </p:nvSpPr>
        <p:spPr>
          <a:xfrm>
            <a:off x="1046750" y="1945325"/>
            <a:ext cx="6024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[CLS]</a:t>
            </a:r>
            <a:endParaRPr sz="1300"/>
          </a:p>
        </p:txBody>
      </p:sp>
      <p:sp>
        <p:nvSpPr>
          <p:cNvPr id="229" name="Google Shape;229;p24"/>
          <p:cNvSpPr/>
          <p:nvPr/>
        </p:nvSpPr>
        <p:spPr>
          <a:xfrm>
            <a:off x="1771875" y="1945325"/>
            <a:ext cx="6024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2447625" y="1945325"/>
            <a:ext cx="6024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wrong</a:t>
            </a:r>
            <a:endParaRPr sz="1200"/>
          </a:p>
        </p:txBody>
      </p:sp>
      <p:sp>
        <p:nvSpPr>
          <p:cNvPr id="231" name="Google Shape;231;p24"/>
          <p:cNvSpPr/>
          <p:nvPr/>
        </p:nvSpPr>
        <p:spPr>
          <a:xfrm>
            <a:off x="3169807" y="1945325"/>
            <a:ext cx="9510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impression</a:t>
            </a:r>
            <a:endParaRPr sz="1200"/>
          </a:p>
        </p:txBody>
      </p:sp>
      <p:sp>
        <p:nvSpPr>
          <p:cNvPr id="232" name="Google Shape;232;p24"/>
          <p:cNvSpPr/>
          <p:nvPr/>
        </p:nvSpPr>
        <p:spPr>
          <a:xfrm>
            <a:off x="4243475" y="1945325"/>
            <a:ext cx="6024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</a:t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4946750" y="1945325"/>
            <a:ext cx="6024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5650025" y="1945325"/>
            <a:ext cx="6024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again</a:t>
            </a:r>
            <a:endParaRPr sz="1200"/>
          </a:p>
        </p:txBody>
      </p:sp>
      <p:sp>
        <p:nvSpPr>
          <p:cNvPr id="235" name="Google Shape;235;p24"/>
          <p:cNvSpPr/>
          <p:nvPr/>
        </p:nvSpPr>
        <p:spPr>
          <a:xfrm>
            <a:off x="6353300" y="1945325"/>
            <a:ext cx="6024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7056575" y="1945325"/>
            <a:ext cx="7839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specialty</a:t>
            </a:r>
            <a:endParaRPr sz="1200"/>
          </a:p>
        </p:txBody>
      </p:sp>
      <p:sp>
        <p:nvSpPr>
          <p:cNvPr id="237" name="Google Shape;237;p24"/>
          <p:cNvSpPr/>
          <p:nvPr/>
        </p:nvSpPr>
        <p:spPr>
          <a:xfrm>
            <a:off x="7989075" y="1945325"/>
            <a:ext cx="6024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[SEP]</a:t>
            </a:r>
            <a:endParaRPr sz="1300"/>
          </a:p>
        </p:txBody>
      </p:sp>
      <p:sp>
        <p:nvSpPr>
          <p:cNvPr id="238" name="Google Shape;238;p24"/>
          <p:cNvSpPr/>
          <p:nvPr/>
        </p:nvSpPr>
        <p:spPr>
          <a:xfrm>
            <a:off x="1046750" y="2922800"/>
            <a:ext cx="6024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1771875" y="2922950"/>
            <a:ext cx="6024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1037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2497000" y="2928525"/>
            <a:ext cx="6024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3308</a:t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3344100" y="2945725"/>
            <a:ext cx="6024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8605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4145425" y="2945725"/>
            <a:ext cx="6024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2003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4946750" y="2922800"/>
            <a:ext cx="6024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2320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5657250" y="2922800"/>
            <a:ext cx="6024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2153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367750" y="2922800"/>
            <a:ext cx="6024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2026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7147325" y="2922800"/>
            <a:ext cx="6930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12233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8017500" y="2922800"/>
            <a:ext cx="6024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102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1066475" y="2330425"/>
            <a:ext cx="5826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</a:t>
            </a:r>
            <a:r>
              <a:rPr lang="en" sz="1200"/>
              <a:t>PAD</a:t>
            </a:r>
            <a:r>
              <a:rPr lang="en" sz="1200"/>
              <a:t>]</a:t>
            </a:r>
            <a:endParaRPr sz="1200"/>
          </a:p>
        </p:txBody>
      </p:sp>
      <p:sp>
        <p:nvSpPr>
          <p:cNvPr id="249" name="Google Shape;249;p24"/>
          <p:cNvSpPr/>
          <p:nvPr/>
        </p:nvSpPr>
        <p:spPr>
          <a:xfrm>
            <a:off x="1781775" y="2329875"/>
            <a:ext cx="5826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[PAD]</a:t>
            </a:r>
            <a:endParaRPr sz="1200"/>
          </a:p>
        </p:txBody>
      </p:sp>
      <p:sp>
        <p:nvSpPr>
          <p:cNvPr id="250" name="Google Shape;250;p24"/>
          <p:cNvSpPr/>
          <p:nvPr/>
        </p:nvSpPr>
        <p:spPr>
          <a:xfrm>
            <a:off x="2497075" y="2329875"/>
            <a:ext cx="5826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[PAD]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3212375" y="2330425"/>
            <a:ext cx="5826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[PAD]</a:t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3989400" y="2330425"/>
            <a:ext cx="5826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[PAD]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096100" y="3416650"/>
            <a:ext cx="5529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3286388" y="3416650"/>
            <a:ext cx="5529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2497150" y="3416650"/>
            <a:ext cx="5529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1796625" y="3416650"/>
            <a:ext cx="5529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4075625" y="3416650"/>
            <a:ext cx="5529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1056600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1781775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506950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3406800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4236250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4956650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5677050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6397450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7202525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7998975" y="4305375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1056600" y="4561750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1771875" y="4562050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2487150" y="4573200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232125" y="4561750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977100" y="4561750"/>
            <a:ext cx="582600" cy="1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759900" y="371625"/>
            <a:ext cx="7505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Tokenization process for Task 2 (padding = 20)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256750" y="875325"/>
            <a:ext cx="86304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Tokenization - Sarcastic text followed by rephrase (label =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Token type 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Attention Masks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488900" y="967725"/>
            <a:ext cx="81663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Sarcastic</a:t>
            </a:r>
            <a:r>
              <a:rPr b="1" lang="en"/>
              <a:t> </a:t>
            </a:r>
            <a:r>
              <a:rPr lang="en"/>
              <a:t>: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wrong impression is once again my specialty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Rephrase</a:t>
            </a:r>
            <a:r>
              <a:rPr b="1" lang="en"/>
              <a:t> </a:t>
            </a:r>
            <a:r>
              <a:rPr b="1" lang="en">
                <a:solidFill>
                  <a:srgbClr val="434343"/>
                </a:solidFill>
              </a:rPr>
              <a:t>:</a:t>
            </a:r>
            <a:r>
              <a:rPr b="1" lang="en"/>
              <a:t> </a:t>
            </a:r>
            <a:r>
              <a:rPr lang="en">
                <a:solidFill>
                  <a:srgbClr val="434343"/>
                </a:solidFill>
              </a:rPr>
              <a:t>Unfortunately I made the wrong impressions again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335750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[CLS]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1181000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2075625" y="212787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2930625" y="212787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impression</a:t>
            </a:r>
            <a:endParaRPr sz="900"/>
          </a:p>
        </p:txBody>
      </p:sp>
      <p:sp>
        <p:nvSpPr>
          <p:cNvPr id="284" name="Google Shape;284;p25"/>
          <p:cNvSpPr/>
          <p:nvPr/>
        </p:nvSpPr>
        <p:spPr>
          <a:xfrm>
            <a:off x="3785625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4640625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5495625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335750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unfortunately</a:t>
            </a:r>
            <a:endParaRPr sz="700"/>
          </a:p>
        </p:txBody>
      </p:sp>
      <p:sp>
        <p:nvSpPr>
          <p:cNvPr id="288" name="Google Shape;288;p25"/>
          <p:cNvSpPr/>
          <p:nvPr/>
        </p:nvSpPr>
        <p:spPr>
          <a:xfrm>
            <a:off x="2930625" y="2440488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2026250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1181000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8021000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[SEP]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205625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specialty</a:t>
            </a:r>
            <a:endParaRPr sz="1100"/>
          </a:p>
        </p:txBody>
      </p:sp>
      <p:sp>
        <p:nvSpPr>
          <p:cNvPr id="293" name="Google Shape;293;p25"/>
          <p:cNvSpPr/>
          <p:nvPr/>
        </p:nvSpPr>
        <p:spPr>
          <a:xfrm>
            <a:off x="6390250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3785625" y="2428213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4640625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impressions</a:t>
            </a:r>
            <a:endParaRPr sz="800"/>
          </a:p>
        </p:txBody>
      </p:sp>
      <p:sp>
        <p:nvSpPr>
          <p:cNvPr id="296" name="Google Shape;296;p25"/>
          <p:cNvSpPr/>
          <p:nvPr/>
        </p:nvSpPr>
        <p:spPr>
          <a:xfrm>
            <a:off x="6350625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[SEP]</a:t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8100250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[PAD]</a:t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7255000" y="24282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[PAD]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5495625" y="24405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335750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097750" y="31752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2024750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2951750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7256500" y="30924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6419775" y="30924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5495625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4640625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3878750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8169400" y="30924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20247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10977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3357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6419775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55173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4640625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38283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29265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725650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8198925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335750" y="42681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1097750" y="42471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2024750" y="42471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2926550" y="42525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3828350" y="42397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4640625" y="4239738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6354700" y="42397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7205625" y="42280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8090150" y="42280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5452900" y="42525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3357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10977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20247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29265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38283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640625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545290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635470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7205625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80901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title"/>
          </p:nvPr>
        </p:nvSpPr>
        <p:spPr>
          <a:xfrm>
            <a:off x="759900" y="371625"/>
            <a:ext cx="7505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Tokenization process for Task 2 (padding = 20)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 txBox="1"/>
          <p:nvPr>
            <p:ph idx="1" type="body"/>
          </p:nvPr>
        </p:nvSpPr>
        <p:spPr>
          <a:xfrm>
            <a:off x="256750" y="875325"/>
            <a:ext cx="86304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Tokenization - Rephrase</a:t>
            </a:r>
            <a:r>
              <a:rPr lang="en"/>
              <a:t> followed by sarcastic text (label =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Token type 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Attention Masks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488900" y="967725"/>
            <a:ext cx="81663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Sarcastic 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wrong impression is once again my specialty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Rephrase : </a:t>
            </a:r>
            <a:r>
              <a:rPr lang="en">
                <a:solidFill>
                  <a:srgbClr val="434343"/>
                </a:solidFill>
              </a:rPr>
              <a:t>Unfortunately I made the wrong impressions again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335750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[CLS]</a:t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1181000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unfortunately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2075625" y="212787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2930625" y="212787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made</a:t>
            </a:r>
            <a:endParaRPr sz="900"/>
          </a:p>
        </p:txBody>
      </p:sp>
      <p:sp>
        <p:nvSpPr>
          <p:cNvPr id="351" name="Google Shape;351;p26"/>
          <p:cNvSpPr/>
          <p:nvPr/>
        </p:nvSpPr>
        <p:spPr>
          <a:xfrm>
            <a:off x="3785625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4640625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5495625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impressions</a:t>
            </a:r>
            <a:endParaRPr sz="800"/>
          </a:p>
        </p:txBody>
      </p:sp>
      <p:sp>
        <p:nvSpPr>
          <p:cNvPr id="354" name="Google Shape;354;p26"/>
          <p:cNvSpPr/>
          <p:nvPr/>
        </p:nvSpPr>
        <p:spPr>
          <a:xfrm>
            <a:off x="335750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 sz="700"/>
          </a:p>
        </p:txBody>
      </p:sp>
      <p:sp>
        <p:nvSpPr>
          <p:cNvPr id="355" name="Google Shape;355;p26"/>
          <p:cNvSpPr/>
          <p:nvPr/>
        </p:nvSpPr>
        <p:spPr>
          <a:xfrm>
            <a:off x="2930625" y="2440488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</a:t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026250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</a:t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1181000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impression</a:t>
            </a:r>
            <a:endParaRPr sz="900"/>
          </a:p>
        </p:txBody>
      </p:sp>
      <p:sp>
        <p:nvSpPr>
          <p:cNvPr id="358" name="Google Shape;358;p26"/>
          <p:cNvSpPr/>
          <p:nvPr/>
        </p:nvSpPr>
        <p:spPr>
          <a:xfrm>
            <a:off x="8021000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7205625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[SEP]</a:t>
            </a:r>
            <a:endParaRPr sz="1100"/>
          </a:p>
        </p:txBody>
      </p:sp>
      <p:sp>
        <p:nvSpPr>
          <p:cNvPr id="360" name="Google Shape;360;p26"/>
          <p:cNvSpPr/>
          <p:nvPr/>
        </p:nvSpPr>
        <p:spPr>
          <a:xfrm>
            <a:off x="6390250" y="21033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</a:t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3785625" y="2428213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</a:t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640625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my</a:t>
            </a:r>
            <a:endParaRPr sz="1700"/>
          </a:p>
        </p:txBody>
      </p:sp>
      <p:sp>
        <p:nvSpPr>
          <p:cNvPr id="363" name="Google Shape;363;p26"/>
          <p:cNvSpPr/>
          <p:nvPr/>
        </p:nvSpPr>
        <p:spPr>
          <a:xfrm>
            <a:off x="6350625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[SEP]</a:t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8100250" y="24483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[PAD]</a:t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7255000" y="2428225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[PAD]</a:t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5495625" y="2440500"/>
            <a:ext cx="7605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specialty</a:t>
            </a:r>
            <a:endParaRPr sz="1100"/>
          </a:p>
        </p:txBody>
      </p:sp>
      <p:sp>
        <p:nvSpPr>
          <p:cNvPr id="367" name="Google Shape;367;p26"/>
          <p:cNvSpPr/>
          <p:nvPr/>
        </p:nvSpPr>
        <p:spPr>
          <a:xfrm>
            <a:off x="335750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1097750" y="31752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2024750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2951750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7256500" y="30924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6419775" y="30924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5495625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4640625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3878750" y="3140150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8169400" y="30924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20247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10977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3357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6419775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55173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4640625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38283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292655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7256500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8198925" y="35117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335750" y="42681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1097750" y="42471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2024750" y="42471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2926550" y="42525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3828350" y="42397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4640625" y="4239738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>
            <a:off x="6354700" y="42397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7205625" y="42280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8090150" y="42280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5452900" y="425257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3357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10977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20247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29265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38283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640625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545290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635470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7205625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8090150" y="4650825"/>
            <a:ext cx="622200" cy="2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/>
          <p:nvPr>
            <p:ph type="title"/>
          </p:nvPr>
        </p:nvSpPr>
        <p:spPr>
          <a:xfrm>
            <a:off x="819150" y="311225"/>
            <a:ext cx="75057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Classifier Head added on top of transformer models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7"/>
          <p:cNvSpPr txBox="1"/>
          <p:nvPr>
            <p:ph idx="1" type="body"/>
          </p:nvPr>
        </p:nvSpPr>
        <p:spPr>
          <a:xfrm>
            <a:off x="819150" y="972375"/>
            <a:ext cx="75057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2081200" y="1427825"/>
            <a:ext cx="709800" cy="55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2081200" y="2164725"/>
            <a:ext cx="709800" cy="55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2081200" y="3753300"/>
            <a:ext cx="709800" cy="55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768</a:t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028700" y="2296200"/>
            <a:ext cx="709800" cy="55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028700" y="3001800"/>
            <a:ext cx="709800" cy="55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8" name="Google Shape;418;p27"/>
          <p:cNvCxnSpPr>
            <a:stCxn id="413" idx="6"/>
            <a:endCxn id="416" idx="2"/>
          </p:cNvCxnSpPr>
          <p:nvPr/>
        </p:nvCxnSpPr>
        <p:spPr>
          <a:xfrm>
            <a:off x="2791000" y="1703375"/>
            <a:ext cx="2237700" cy="8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7"/>
          <p:cNvCxnSpPr>
            <a:stCxn id="414" idx="6"/>
            <a:endCxn id="416" idx="2"/>
          </p:cNvCxnSpPr>
          <p:nvPr/>
        </p:nvCxnSpPr>
        <p:spPr>
          <a:xfrm>
            <a:off x="2791000" y="2440275"/>
            <a:ext cx="22377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7"/>
          <p:cNvCxnSpPr>
            <a:stCxn id="415" idx="6"/>
            <a:endCxn id="416" idx="2"/>
          </p:cNvCxnSpPr>
          <p:nvPr/>
        </p:nvCxnSpPr>
        <p:spPr>
          <a:xfrm flipH="1" rot="10800000">
            <a:off x="2791000" y="2571750"/>
            <a:ext cx="2237700" cy="14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7"/>
          <p:cNvCxnSpPr>
            <a:stCxn id="413" idx="6"/>
            <a:endCxn id="417" idx="2"/>
          </p:cNvCxnSpPr>
          <p:nvPr/>
        </p:nvCxnSpPr>
        <p:spPr>
          <a:xfrm>
            <a:off x="2791000" y="1703375"/>
            <a:ext cx="2237700" cy="15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7"/>
          <p:cNvCxnSpPr>
            <a:stCxn id="414" idx="6"/>
            <a:endCxn id="417" idx="2"/>
          </p:cNvCxnSpPr>
          <p:nvPr/>
        </p:nvCxnSpPr>
        <p:spPr>
          <a:xfrm>
            <a:off x="2791000" y="2440275"/>
            <a:ext cx="2237700" cy="8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7"/>
          <p:cNvCxnSpPr>
            <a:stCxn id="415" idx="6"/>
            <a:endCxn id="417" idx="2"/>
          </p:cNvCxnSpPr>
          <p:nvPr/>
        </p:nvCxnSpPr>
        <p:spPr>
          <a:xfrm flipH="1" rot="10800000">
            <a:off x="2791000" y="3277350"/>
            <a:ext cx="22377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27"/>
          <p:cNvSpPr/>
          <p:nvPr/>
        </p:nvSpPr>
        <p:spPr>
          <a:xfrm rot="-5400000">
            <a:off x="5440600" y="2581050"/>
            <a:ext cx="1732200" cy="500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  <p:sp>
        <p:nvSpPr>
          <p:cNvPr id="425" name="Google Shape;425;p27"/>
          <p:cNvSpPr txBox="1"/>
          <p:nvPr/>
        </p:nvSpPr>
        <p:spPr>
          <a:xfrm>
            <a:off x="4917625" y="1856450"/>
            <a:ext cx="8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logits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6961675" y="1757700"/>
            <a:ext cx="12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probabilities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6981425" y="2271200"/>
            <a:ext cx="7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6981425" y="307725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7"/>
          <p:cNvSpPr/>
          <p:nvPr/>
        </p:nvSpPr>
        <p:spPr>
          <a:xfrm rot="-5400000">
            <a:off x="-296225" y="2652275"/>
            <a:ext cx="3090900" cy="6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 of size 768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type="title"/>
          </p:nvPr>
        </p:nvSpPr>
        <p:spPr>
          <a:xfrm>
            <a:off x="819075" y="332125"/>
            <a:ext cx="7505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Precision, Recall, Accuracy and F1 score</a:t>
            </a:r>
            <a:endParaRPr/>
          </a:p>
        </p:txBody>
      </p:sp>
      <p:sp>
        <p:nvSpPr>
          <p:cNvPr id="435" name="Google Shape;435;p28"/>
          <p:cNvSpPr txBox="1"/>
          <p:nvPr>
            <p:ph idx="1" type="body"/>
          </p:nvPr>
        </p:nvSpPr>
        <p:spPr>
          <a:xfrm>
            <a:off x="819150" y="1076350"/>
            <a:ext cx="36861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/>
          <p:cNvSpPr txBox="1"/>
          <p:nvPr>
            <p:ph idx="2" type="body"/>
          </p:nvPr>
        </p:nvSpPr>
        <p:spPr>
          <a:xfrm>
            <a:off x="4638675" y="1076325"/>
            <a:ext cx="36861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25" y="1076325"/>
            <a:ext cx="2828050" cy="37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249" y="1133250"/>
            <a:ext cx="3638674" cy="27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"/>
          <p:cNvSpPr txBox="1"/>
          <p:nvPr>
            <p:ph type="title"/>
          </p:nvPr>
        </p:nvSpPr>
        <p:spPr>
          <a:xfrm>
            <a:off x="335750" y="243250"/>
            <a:ext cx="85119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44" name="Google Shape;444;p29"/>
          <p:cNvSpPr txBox="1"/>
          <p:nvPr>
            <p:ph idx="1" type="body"/>
          </p:nvPr>
        </p:nvSpPr>
        <p:spPr>
          <a:xfrm>
            <a:off x="335750" y="957825"/>
            <a:ext cx="40782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 txBox="1"/>
          <p:nvPr>
            <p:ph idx="2" type="body"/>
          </p:nvPr>
        </p:nvSpPr>
        <p:spPr>
          <a:xfrm>
            <a:off x="4510300" y="957825"/>
            <a:ext cx="43374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29" title="Accuracy for Task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25" y="1254100"/>
            <a:ext cx="4152450" cy="31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9" title="F1 score for sarcastic class for Task 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50" y="1303475"/>
            <a:ext cx="3918549" cy="30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type="title"/>
          </p:nvPr>
        </p:nvSpPr>
        <p:spPr>
          <a:xfrm>
            <a:off x="819150" y="8456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Remarks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0"/>
          <p:cNvSpPr txBox="1"/>
          <p:nvPr>
            <p:ph idx="1" type="body"/>
          </p:nvPr>
        </p:nvSpPr>
        <p:spPr>
          <a:xfrm>
            <a:off x="819150" y="1688575"/>
            <a:ext cx="7505700" cy="27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Attempting to classify text as sarcastic or non-sarcastic in isolation is a difficult task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It will be helpful to model the context of the conversation 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2008250" y="1046300"/>
            <a:ext cx="53613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SemEval-2022 Task 6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1987228"/>
            <a:ext cx="53613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A workshop that organizes shared NLP tasks </a:t>
            </a:r>
            <a:r>
              <a:rPr lang="en">
                <a:solidFill>
                  <a:srgbClr val="434343"/>
                </a:solidFill>
              </a:rPr>
              <a:t>annually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Task 1 - Given a text, determine whether it is sarcastic or non-sarcastic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Task 2 - Given a sarcastic text and its non sarcastic rephrase, determine which is the sarcastic one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34200"/>
            <a:ext cx="75057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from the dataset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69375"/>
            <a:ext cx="36861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Task 1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 of a sarcastic text: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 love it when drunk, inconsiderate flatmates come back and start climbing on the roof #istillhaveexams #tryingtosleep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 of a non sarcastic text: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man I really hate seeing two idiots raising a baby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4638675" y="1369425"/>
            <a:ext cx="36861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Task 2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 of a sarcastic text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only thing I got from college is a caffeine addiction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 of its non sarcastic rephrase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College is really difficult, expensive, tiring, and I often question if a degree is worth the stress.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29125"/>
            <a:ext cx="75057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classes in the training and testing data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369375"/>
            <a:ext cx="75057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For Task 1, the sarcastic class is a minority class (1:3 in the training data and 1:6 in the testing data)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For Task 2, the dataset is balanced for both training and testing</a:t>
            </a:r>
            <a:endParaRPr/>
          </a:p>
        </p:txBody>
      </p:sp>
      <p:pic>
        <p:nvPicPr>
          <p:cNvPr id="149" name="Google Shape;149;p16" title="Distribution of clas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925" y="1369375"/>
            <a:ext cx="5644475" cy="26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336275"/>
            <a:ext cx="75057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class imbalance for Task 1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42550" y="1294225"/>
            <a:ext cx="39162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1 - Undersample the non-sarcastic class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4408575" y="1294275"/>
            <a:ext cx="39162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2 - Oversample the sarcastic class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0" y="1903750"/>
            <a:ext cx="3727125" cy="23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625" y="1903750"/>
            <a:ext cx="3869226" cy="239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075" y="361325"/>
            <a:ext cx="75057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class imbalance for Task 1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00600" y="1310925"/>
            <a:ext cx="42048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3 - Both Undersampling and Oversampling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2" type="body"/>
          </p:nvPr>
        </p:nvSpPr>
        <p:spPr>
          <a:xfrm>
            <a:off x="4638675" y="1310975"/>
            <a:ext cx="40119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4 - Weighted loss function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Use Cross Entropy loss </a:t>
            </a:r>
            <a:r>
              <a:rPr lang="en"/>
              <a:t>function with class weights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828625"/>
            <a:ext cx="4092426" cy="2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311225"/>
            <a:ext cx="75057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92450" y="1168975"/>
            <a:ext cx="39894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 Model</a:t>
            </a:r>
            <a:r>
              <a:rPr lang="en"/>
              <a:t> </a:t>
            </a:r>
            <a:r>
              <a:rPr b="1" lang="en"/>
              <a:t>- SVM (Support Vector Machine)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4436275" y="1168925"/>
            <a:ext cx="40722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0" y="1703375"/>
            <a:ext cx="3922476" cy="27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273" y="1703375"/>
            <a:ext cx="4072099" cy="308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311225"/>
            <a:ext cx="75057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92450" y="1168975"/>
            <a:ext cx="41127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roBERTa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4638675" y="1168925"/>
            <a:ext cx="38697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GPT-2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00" y="1636575"/>
            <a:ext cx="2662450" cy="2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475" y="1569775"/>
            <a:ext cx="3739425" cy="29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769775" y="371625"/>
            <a:ext cx="75057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development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266625" y="1036725"/>
            <a:ext cx="46413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2" type="body"/>
          </p:nvPr>
        </p:nvSpPr>
        <p:spPr>
          <a:xfrm>
            <a:off x="5510100" y="1036725"/>
            <a:ext cx="31401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Epochs : 1 to 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Batch size : 64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Optimizer : Adam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Loss function: Cross Entropy</a:t>
            </a:r>
            <a:endParaRPr sz="16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50" y="1118450"/>
            <a:ext cx="5077050" cy="30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