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sldIdLst>
    <p:sldId id="256" r:id="rId2"/>
    <p:sldId id="257" r:id="rId3"/>
    <p:sldId id="258" r:id="rId4"/>
    <p:sldId id="259" r:id="rId5"/>
    <p:sldId id="261" r:id="rId6"/>
    <p:sldId id="263" r:id="rId7"/>
    <p:sldId id="262" r:id="rId8"/>
    <p:sldId id="264" r:id="rId9"/>
    <p:sldId id="265" r:id="rId10"/>
    <p:sldId id="281" r:id="rId11"/>
    <p:sldId id="266" r:id="rId12"/>
    <p:sldId id="267" r:id="rId13"/>
    <p:sldId id="277" r:id="rId14"/>
    <p:sldId id="278" r:id="rId15"/>
    <p:sldId id="268" r:id="rId16"/>
    <p:sldId id="269" r:id="rId17"/>
    <p:sldId id="270" r:id="rId18"/>
    <p:sldId id="271" r:id="rId19"/>
    <p:sldId id="279" r:id="rId20"/>
    <p:sldId id="273" r:id="rId21"/>
    <p:sldId id="274" r:id="rId22"/>
    <p:sldId id="275" r:id="rId23"/>
    <p:sldId id="260"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00" autoAdjust="0"/>
    <p:restoredTop sz="94660"/>
  </p:normalViewPr>
  <p:slideViewPr>
    <p:cSldViewPr snapToGrid="0">
      <p:cViewPr varScale="1">
        <p:scale>
          <a:sx n="89" d="100"/>
          <a:sy n="89" d="100"/>
        </p:scale>
        <p:origin x="102" y="4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1181FDF-CAF3-4AC4-8CE3-9F3482B01052}" type="datetimeFigureOut">
              <a:rPr lang="en-US" smtClean="0"/>
              <a:t>11/7/2021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67F2870-77C9-4254-9B94-F458083783BC}" type="slidenum">
              <a:rPr lang="en-US" smtClean="0"/>
              <a:t>‹#›</a:t>
            </a:fld>
            <a:endParaRPr lang="en-US"/>
          </a:p>
        </p:txBody>
      </p:sp>
    </p:spTree>
    <p:extLst>
      <p:ext uri="{BB962C8B-B14F-4D97-AF65-F5344CB8AC3E}">
        <p14:creationId xmlns:p14="http://schemas.microsoft.com/office/powerpoint/2010/main" val="2879014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181FDF-CAF3-4AC4-8CE3-9F3482B01052}"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67F2870-77C9-4254-9B94-F458083783BC}" type="slidenum">
              <a:rPr lang="en-US" smtClean="0"/>
              <a:t>‹#›</a:t>
            </a:fld>
            <a:endParaRPr lang="en-US"/>
          </a:p>
        </p:txBody>
      </p:sp>
    </p:spTree>
    <p:extLst>
      <p:ext uri="{BB962C8B-B14F-4D97-AF65-F5344CB8AC3E}">
        <p14:creationId xmlns:p14="http://schemas.microsoft.com/office/powerpoint/2010/main" val="1545367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1181FDF-CAF3-4AC4-8CE3-9F3482B01052}"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67F2870-77C9-4254-9B94-F458083783BC}" type="slidenum">
              <a:rPr lang="en-US" smtClean="0"/>
              <a:t>‹#›</a:t>
            </a:fld>
            <a:endParaRPr lang="en-US"/>
          </a:p>
        </p:txBody>
      </p:sp>
    </p:spTree>
    <p:extLst>
      <p:ext uri="{BB962C8B-B14F-4D97-AF65-F5344CB8AC3E}">
        <p14:creationId xmlns:p14="http://schemas.microsoft.com/office/powerpoint/2010/main" val="4128317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1181FDF-CAF3-4AC4-8CE3-9F3482B01052}"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67F2870-77C9-4254-9B94-F458083783BC}" type="slidenum">
              <a:rPr lang="en-US" smtClean="0"/>
              <a:t>‹#›</a:t>
            </a:fld>
            <a:endParaRPr lang="en-US"/>
          </a:p>
        </p:txBody>
      </p:sp>
    </p:spTree>
    <p:extLst>
      <p:ext uri="{BB962C8B-B14F-4D97-AF65-F5344CB8AC3E}">
        <p14:creationId xmlns:p14="http://schemas.microsoft.com/office/powerpoint/2010/main" val="1331187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81FDF-CAF3-4AC4-8CE3-9F3482B01052}"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67F2870-77C9-4254-9B94-F458083783BC}" type="slidenum">
              <a:rPr lang="en-US" smtClean="0"/>
              <a:t>‹#›</a:t>
            </a:fld>
            <a:endParaRPr lang="en-US"/>
          </a:p>
        </p:txBody>
      </p:sp>
    </p:spTree>
    <p:extLst>
      <p:ext uri="{BB962C8B-B14F-4D97-AF65-F5344CB8AC3E}">
        <p14:creationId xmlns:p14="http://schemas.microsoft.com/office/powerpoint/2010/main" val="1353013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1181FDF-CAF3-4AC4-8CE3-9F3482B01052}" type="datetimeFigureOut">
              <a:rPr lang="en-US" smtClean="0"/>
              <a:t>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7F2870-77C9-4254-9B94-F458083783BC}" type="slidenum">
              <a:rPr lang="en-US" smtClean="0"/>
              <a:t>‹#›</a:t>
            </a:fld>
            <a:endParaRPr lang="en-US"/>
          </a:p>
        </p:txBody>
      </p:sp>
    </p:spTree>
    <p:extLst>
      <p:ext uri="{BB962C8B-B14F-4D97-AF65-F5344CB8AC3E}">
        <p14:creationId xmlns:p14="http://schemas.microsoft.com/office/powerpoint/2010/main" val="4035376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1181FDF-CAF3-4AC4-8CE3-9F3482B01052}" type="datetimeFigureOut">
              <a:rPr lang="en-US" smtClean="0"/>
              <a:t>11/7/2021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E67F2870-77C9-4254-9B94-F458083783BC}" type="slidenum">
              <a:rPr lang="en-US" smtClean="0"/>
              <a:t>‹#›</a:t>
            </a:fld>
            <a:endParaRPr lang="en-US"/>
          </a:p>
        </p:txBody>
      </p:sp>
    </p:spTree>
    <p:extLst>
      <p:ext uri="{BB962C8B-B14F-4D97-AF65-F5344CB8AC3E}">
        <p14:creationId xmlns:p14="http://schemas.microsoft.com/office/powerpoint/2010/main" val="3217663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1181FDF-CAF3-4AC4-8CE3-9F3482B01052}"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F2870-77C9-4254-9B94-F458083783BC}" type="slidenum">
              <a:rPr lang="en-US" smtClean="0"/>
              <a:t>‹#›</a:t>
            </a:fld>
            <a:endParaRPr lang="en-US"/>
          </a:p>
        </p:txBody>
      </p:sp>
    </p:spTree>
    <p:extLst>
      <p:ext uri="{BB962C8B-B14F-4D97-AF65-F5344CB8AC3E}">
        <p14:creationId xmlns:p14="http://schemas.microsoft.com/office/powerpoint/2010/main" val="108978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1181FDF-CAF3-4AC4-8CE3-9F3482B01052}"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67F2870-77C9-4254-9B94-F458083783BC}" type="slidenum">
              <a:rPr lang="en-US" smtClean="0"/>
              <a:t>‹#›</a:t>
            </a:fld>
            <a:endParaRPr lang="en-US"/>
          </a:p>
        </p:txBody>
      </p:sp>
    </p:spTree>
    <p:extLst>
      <p:ext uri="{BB962C8B-B14F-4D97-AF65-F5344CB8AC3E}">
        <p14:creationId xmlns:p14="http://schemas.microsoft.com/office/powerpoint/2010/main" val="1748149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181FDF-CAF3-4AC4-8CE3-9F3482B01052}"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7F2870-77C9-4254-9B94-F458083783BC}" type="slidenum">
              <a:rPr lang="en-US" smtClean="0"/>
              <a:t>‹#›</a:t>
            </a:fld>
            <a:endParaRPr lang="en-US"/>
          </a:p>
        </p:txBody>
      </p:sp>
    </p:spTree>
    <p:extLst>
      <p:ext uri="{BB962C8B-B14F-4D97-AF65-F5344CB8AC3E}">
        <p14:creationId xmlns:p14="http://schemas.microsoft.com/office/powerpoint/2010/main" val="748286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81FDF-CAF3-4AC4-8CE3-9F3482B01052}" type="datetimeFigureOut">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67F2870-77C9-4254-9B94-F458083783BC}" type="slidenum">
              <a:rPr lang="en-US" smtClean="0"/>
              <a:t>‹#›</a:t>
            </a:fld>
            <a:endParaRPr lang="en-US"/>
          </a:p>
        </p:txBody>
      </p:sp>
    </p:spTree>
    <p:extLst>
      <p:ext uri="{BB962C8B-B14F-4D97-AF65-F5344CB8AC3E}">
        <p14:creationId xmlns:p14="http://schemas.microsoft.com/office/powerpoint/2010/main" val="19823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181FDF-CAF3-4AC4-8CE3-9F3482B01052}"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7F2870-77C9-4254-9B94-F458083783BC}" type="slidenum">
              <a:rPr lang="en-US" smtClean="0"/>
              <a:t>‹#›</a:t>
            </a:fld>
            <a:endParaRPr lang="en-US"/>
          </a:p>
        </p:txBody>
      </p:sp>
    </p:spTree>
    <p:extLst>
      <p:ext uri="{BB962C8B-B14F-4D97-AF65-F5344CB8AC3E}">
        <p14:creationId xmlns:p14="http://schemas.microsoft.com/office/powerpoint/2010/main" val="582571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181FDF-CAF3-4AC4-8CE3-9F3482B01052}" type="datetimeFigureOut">
              <a:rPr lang="en-US" smtClean="0"/>
              <a:t>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7F2870-77C9-4254-9B94-F458083783BC}" type="slidenum">
              <a:rPr lang="en-US" smtClean="0"/>
              <a:t>‹#›</a:t>
            </a:fld>
            <a:endParaRPr lang="en-US"/>
          </a:p>
        </p:txBody>
      </p:sp>
    </p:spTree>
    <p:extLst>
      <p:ext uri="{BB962C8B-B14F-4D97-AF65-F5344CB8AC3E}">
        <p14:creationId xmlns:p14="http://schemas.microsoft.com/office/powerpoint/2010/main" val="3328603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181FDF-CAF3-4AC4-8CE3-9F3482B01052}" type="datetimeFigureOut">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7F2870-77C9-4254-9B94-F458083783BC}" type="slidenum">
              <a:rPr lang="en-US" smtClean="0"/>
              <a:t>‹#›</a:t>
            </a:fld>
            <a:endParaRPr lang="en-US"/>
          </a:p>
        </p:txBody>
      </p:sp>
    </p:spTree>
    <p:extLst>
      <p:ext uri="{BB962C8B-B14F-4D97-AF65-F5344CB8AC3E}">
        <p14:creationId xmlns:p14="http://schemas.microsoft.com/office/powerpoint/2010/main" val="208789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181FDF-CAF3-4AC4-8CE3-9F3482B01052}" type="datetimeFigureOut">
              <a:rPr lang="en-US" smtClean="0"/>
              <a:t>11/7/2021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67F2870-77C9-4254-9B94-F458083783BC}" type="slidenum">
              <a:rPr lang="en-US" smtClean="0"/>
              <a:t>‹#›</a:t>
            </a:fld>
            <a:endParaRPr lang="en-US"/>
          </a:p>
        </p:txBody>
      </p:sp>
    </p:spTree>
    <p:extLst>
      <p:ext uri="{BB962C8B-B14F-4D97-AF65-F5344CB8AC3E}">
        <p14:creationId xmlns:p14="http://schemas.microsoft.com/office/powerpoint/2010/main" val="2172570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181FDF-CAF3-4AC4-8CE3-9F3482B01052}"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67F2870-77C9-4254-9B94-F458083783BC}" type="slidenum">
              <a:rPr lang="en-US" smtClean="0"/>
              <a:t>‹#›</a:t>
            </a:fld>
            <a:endParaRPr lang="en-US"/>
          </a:p>
        </p:txBody>
      </p:sp>
    </p:spTree>
    <p:extLst>
      <p:ext uri="{BB962C8B-B14F-4D97-AF65-F5344CB8AC3E}">
        <p14:creationId xmlns:p14="http://schemas.microsoft.com/office/powerpoint/2010/main" val="4084424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181FDF-CAF3-4AC4-8CE3-9F3482B01052}" type="datetimeFigureOut">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67F2870-77C9-4254-9B94-F458083783BC}" type="slidenum">
              <a:rPr lang="en-US" smtClean="0"/>
              <a:t>‹#›</a:t>
            </a:fld>
            <a:endParaRPr lang="en-US"/>
          </a:p>
        </p:txBody>
      </p:sp>
    </p:spTree>
    <p:extLst>
      <p:ext uri="{BB962C8B-B14F-4D97-AF65-F5344CB8AC3E}">
        <p14:creationId xmlns:p14="http://schemas.microsoft.com/office/powerpoint/2010/main" val="3989225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1181FDF-CAF3-4AC4-8CE3-9F3482B01052}" type="datetimeFigureOut">
              <a:rPr lang="en-US" smtClean="0"/>
              <a:t>11/7/2021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67F2870-77C9-4254-9B94-F458083783BC}" type="slidenum">
              <a:rPr lang="en-US" smtClean="0"/>
              <a:t>‹#›</a:t>
            </a:fld>
            <a:endParaRPr lang="en-US"/>
          </a:p>
        </p:txBody>
      </p:sp>
    </p:spTree>
    <p:extLst>
      <p:ext uri="{BB962C8B-B14F-4D97-AF65-F5344CB8AC3E}">
        <p14:creationId xmlns:p14="http://schemas.microsoft.com/office/powerpoint/2010/main" val="1061763981"/>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team-consulting.com/insights/project-management-10-dos-and-dont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FCF37-8E9C-4994-B6B4-DA8DA5C40FC0}"/>
              </a:ext>
            </a:extLst>
          </p:cNvPr>
          <p:cNvSpPr>
            <a:spLocks noGrp="1"/>
          </p:cNvSpPr>
          <p:nvPr>
            <p:ph type="ctrTitle"/>
          </p:nvPr>
        </p:nvSpPr>
        <p:spPr>
          <a:xfrm>
            <a:off x="1524000" y="643468"/>
            <a:ext cx="9144000" cy="3618898"/>
          </a:xfrm>
        </p:spPr>
        <p:txBody>
          <a:bodyPr anchor="b">
            <a:normAutofit/>
          </a:bodyPr>
          <a:lstStyle/>
          <a:p>
            <a:pPr algn="ctr"/>
            <a:r>
              <a:rPr lang="en-US" sz="7200" dirty="0"/>
              <a:t>SCR and TIMS Advice Summary</a:t>
            </a:r>
          </a:p>
        </p:txBody>
      </p:sp>
      <p:sp>
        <p:nvSpPr>
          <p:cNvPr id="3" name="Subtitle 2">
            <a:extLst>
              <a:ext uri="{FF2B5EF4-FFF2-40B4-BE49-F238E27FC236}">
                <a16:creationId xmlns:a16="http://schemas.microsoft.com/office/drawing/2014/main" id="{58CE8DCF-4095-42E2-885B-94C1911C2459}"/>
              </a:ext>
            </a:extLst>
          </p:cNvPr>
          <p:cNvSpPr>
            <a:spLocks noGrp="1"/>
          </p:cNvSpPr>
          <p:nvPr>
            <p:ph type="subTitle" idx="1"/>
          </p:nvPr>
        </p:nvSpPr>
        <p:spPr>
          <a:xfrm>
            <a:off x="2719546" y="4552335"/>
            <a:ext cx="6752908" cy="1091381"/>
          </a:xfrm>
        </p:spPr>
        <p:txBody>
          <a:bodyPr>
            <a:normAutofit/>
          </a:bodyPr>
          <a:lstStyle/>
          <a:p>
            <a:pPr algn="ctr"/>
            <a:r>
              <a:rPr lang="en-US" sz="2400"/>
              <a:t>Ben Sexton</a:t>
            </a:r>
          </a:p>
        </p:txBody>
      </p:sp>
    </p:spTree>
    <p:extLst>
      <p:ext uri="{BB962C8B-B14F-4D97-AF65-F5344CB8AC3E}">
        <p14:creationId xmlns:p14="http://schemas.microsoft.com/office/powerpoint/2010/main" val="1009002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EF61314-E2BD-4E7C-96D8-5B00821F0229}"/>
              </a:ext>
            </a:extLst>
          </p:cNvPr>
          <p:cNvSpPr>
            <a:spLocks noGrp="1"/>
          </p:cNvSpPr>
          <p:nvPr>
            <p:ph type="title"/>
          </p:nvPr>
        </p:nvSpPr>
        <p:spPr>
          <a:xfrm>
            <a:off x="639098" y="629265"/>
            <a:ext cx="5132438" cy="1622322"/>
          </a:xfrm>
        </p:spPr>
        <p:txBody>
          <a:bodyPr>
            <a:normAutofit/>
          </a:bodyPr>
          <a:lstStyle/>
          <a:p>
            <a:r>
              <a:rPr lang="en-US" dirty="0">
                <a:solidFill>
                  <a:srgbClr val="EBEBEB"/>
                </a:solidFill>
              </a:rPr>
              <a:t>TIMS Diagram 0</a:t>
            </a:r>
          </a:p>
        </p:txBody>
      </p:sp>
      <p:pic>
        <p:nvPicPr>
          <p:cNvPr id="5" name="Picture 4" descr="Diagram&#10;&#10;Description automatically generated">
            <a:extLst>
              <a:ext uri="{FF2B5EF4-FFF2-40B4-BE49-F238E27FC236}">
                <a16:creationId xmlns:a16="http://schemas.microsoft.com/office/drawing/2014/main" id="{33088BEF-2BF7-4D38-831A-4C397D2EFC1F}"/>
              </a:ext>
            </a:extLst>
          </p:cNvPr>
          <p:cNvPicPr>
            <a:picLocks noChangeAspect="1"/>
          </p:cNvPicPr>
          <p:nvPr/>
        </p:nvPicPr>
        <p:blipFill>
          <a:blip r:embed="rId2"/>
          <a:stretch>
            <a:fillRect/>
          </a:stretch>
        </p:blipFill>
        <p:spPr>
          <a:xfrm>
            <a:off x="6977370" y="1160733"/>
            <a:ext cx="4566173" cy="4831928"/>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B81D790-06B3-4E28-81E5-96A94FCD484A}"/>
              </a:ext>
            </a:extLst>
          </p:cNvPr>
          <p:cNvSpPr>
            <a:spLocks noGrp="1"/>
          </p:cNvSpPr>
          <p:nvPr>
            <p:ph idx="1"/>
          </p:nvPr>
        </p:nvSpPr>
        <p:spPr>
          <a:xfrm>
            <a:off x="639098" y="2418735"/>
            <a:ext cx="5132439" cy="3811742"/>
          </a:xfrm>
        </p:spPr>
        <p:txBody>
          <a:bodyPr anchor="ctr">
            <a:normAutofit/>
          </a:bodyPr>
          <a:lstStyle/>
          <a:p>
            <a:r>
              <a:rPr lang="en-US" dirty="0">
                <a:solidFill>
                  <a:srgbClr val="FFFFFF"/>
                </a:solidFill>
                <a:latin typeface="Times New Roman" panose="02020603050405020304" pitchFamily="18" charset="0"/>
                <a:cs typeface="Times New Roman" panose="02020603050405020304" pitchFamily="18" charset="0"/>
              </a:rPr>
              <a:t>This diagram is a bit more in depth and shows how data moves and is created.</a:t>
            </a:r>
          </a:p>
          <a:p>
            <a:pPr marL="0" indent="0">
              <a:buNone/>
            </a:pPr>
            <a:endParaRPr lang="en-US" sz="800" dirty="0">
              <a:solidFill>
                <a:srgbClr val="FFFFFF"/>
              </a:solidFill>
              <a:latin typeface="Times New Roman" panose="02020603050405020304" pitchFamily="18" charset="0"/>
              <a:cs typeface="Times New Roman" panose="02020603050405020304" pitchFamily="18" charset="0"/>
            </a:endParaRPr>
          </a:p>
          <a:p>
            <a:r>
              <a:rPr lang="en-US" dirty="0">
                <a:solidFill>
                  <a:srgbClr val="FFFFFF"/>
                </a:solidFill>
                <a:latin typeface="Times New Roman" panose="02020603050405020304" pitchFamily="18" charset="0"/>
                <a:cs typeface="Times New Roman" panose="02020603050405020304" pitchFamily="18" charset="0"/>
              </a:rPr>
              <a:t>It should give a better understanding of how TIMS is functioning.</a:t>
            </a:r>
          </a:p>
          <a:p>
            <a:endParaRPr lang="en-US"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319211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DA8DB-9820-4926-841B-AB28654D8277}"/>
              </a:ext>
            </a:extLst>
          </p:cNvPr>
          <p:cNvSpPr>
            <a:spLocks noGrp="1"/>
          </p:cNvSpPr>
          <p:nvPr>
            <p:ph type="title"/>
          </p:nvPr>
        </p:nvSpPr>
        <p:spPr/>
        <p:txBody>
          <a:bodyPr/>
          <a:lstStyle/>
          <a:p>
            <a:r>
              <a:rPr lang="en-US" dirty="0"/>
              <a:t>TIMS Use Cases</a:t>
            </a:r>
          </a:p>
        </p:txBody>
      </p:sp>
      <p:sp>
        <p:nvSpPr>
          <p:cNvPr id="3" name="Content Placeholder 2">
            <a:extLst>
              <a:ext uri="{FF2B5EF4-FFF2-40B4-BE49-F238E27FC236}">
                <a16:creationId xmlns:a16="http://schemas.microsoft.com/office/drawing/2014/main" id="{12B140FA-E5C4-4FB1-860D-18BA151076A8}"/>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use cases for TIMS include student payment, determining schedules and maintaining records.</a:t>
            </a:r>
          </a:p>
          <a:p>
            <a:pPr marL="0" indent="0">
              <a:buNone/>
            </a:pPr>
            <a:endParaRPr lang="en-US" sz="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actors include the instructor, student, training admin, and corporate client.</a:t>
            </a:r>
          </a:p>
          <a:p>
            <a:pPr marL="0" indent="0">
              <a:buNone/>
            </a:pPr>
            <a:endParaRPr lang="en-US" sz="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student registration model flows as follows.</a:t>
            </a:r>
          </a:p>
          <a:p>
            <a:pPr>
              <a:buAutoNum type="arabicPeriod"/>
            </a:pPr>
            <a:r>
              <a:rPr lang="en-US" dirty="0">
                <a:latin typeface="Times New Roman" panose="02020603050405020304" pitchFamily="18" charset="0"/>
                <a:cs typeface="Times New Roman" panose="02020603050405020304" pitchFamily="18" charset="0"/>
              </a:rPr>
              <a:t>Student accesses registration page and enters details (ID, name, address, contact).</a:t>
            </a:r>
          </a:p>
          <a:p>
            <a:pPr>
              <a:buAutoNum type="arabicPeriod"/>
            </a:pPr>
            <a:r>
              <a:rPr lang="en-US" dirty="0">
                <a:latin typeface="Times New Roman" panose="02020603050405020304" pitchFamily="18" charset="0"/>
                <a:cs typeface="Times New Roman" panose="02020603050405020304" pitchFamily="18" charset="0"/>
              </a:rPr>
              <a:t>Student submits information, and then a training admin reviews the info, creates the account and confirms the student.</a:t>
            </a:r>
          </a:p>
        </p:txBody>
      </p:sp>
    </p:spTree>
    <p:extLst>
      <p:ext uri="{BB962C8B-B14F-4D97-AF65-F5344CB8AC3E}">
        <p14:creationId xmlns:p14="http://schemas.microsoft.com/office/powerpoint/2010/main" val="1519316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C43C9-8AA9-4AA7-948B-82E2189BBAE7}"/>
              </a:ext>
            </a:extLst>
          </p:cNvPr>
          <p:cNvSpPr>
            <a:spLocks noGrp="1"/>
          </p:cNvSpPr>
          <p:nvPr>
            <p:ph type="title"/>
          </p:nvPr>
        </p:nvSpPr>
        <p:spPr/>
        <p:txBody>
          <a:bodyPr/>
          <a:lstStyle/>
          <a:p>
            <a:r>
              <a:rPr lang="en-US" dirty="0"/>
              <a:t>Software Packages and Outsourcing TIMS</a:t>
            </a:r>
          </a:p>
        </p:txBody>
      </p:sp>
      <p:sp>
        <p:nvSpPr>
          <p:cNvPr id="3" name="Content Placeholder 2">
            <a:extLst>
              <a:ext uri="{FF2B5EF4-FFF2-40B4-BE49-F238E27FC236}">
                <a16:creationId xmlns:a16="http://schemas.microsoft.com/office/drawing/2014/main" id="{AC986137-1E12-412A-9724-9500DCB7B39E}"/>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Vertical software packages are quite hard to find for training management systems, but Training Orchestra provides one.</a:t>
            </a:r>
          </a:p>
          <a:p>
            <a:pPr marL="0" indent="0">
              <a:buNone/>
            </a:pPr>
            <a:endParaRPr lang="en-US" sz="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Outsourcing was discussed during this part of the system development cycle, and it should only be undertaken if the budget allows.</a:t>
            </a:r>
          </a:p>
          <a:p>
            <a:pPr marL="0" indent="0">
              <a:buNone/>
            </a:pPr>
            <a:endParaRPr lang="en-US" sz="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most important thing to realize about outsourcing “is that the solution can only be as good as the outsourcing firm that provides the service” (Tilley, 2020).  </a:t>
            </a:r>
          </a:p>
          <a:p>
            <a:pPr marL="0" indent="0">
              <a:buNone/>
            </a:pPr>
            <a:endParaRPr lang="en-US" sz="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two types of outsourcing TIMS would greatly benefit from include application service providers (ASP), and internet business services (IBS).  </a:t>
            </a:r>
          </a:p>
        </p:txBody>
      </p:sp>
    </p:spTree>
    <p:extLst>
      <p:ext uri="{BB962C8B-B14F-4D97-AF65-F5344CB8AC3E}">
        <p14:creationId xmlns:p14="http://schemas.microsoft.com/office/powerpoint/2010/main" val="3840341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066E7-D33A-44AD-B412-321EAFA7F47F}"/>
              </a:ext>
            </a:extLst>
          </p:cNvPr>
          <p:cNvSpPr>
            <a:spLocks noGrp="1"/>
          </p:cNvSpPr>
          <p:nvPr>
            <p:ph type="title"/>
          </p:nvPr>
        </p:nvSpPr>
        <p:spPr/>
        <p:txBody>
          <a:bodyPr/>
          <a:lstStyle/>
          <a:p>
            <a:r>
              <a:rPr lang="en-US"/>
              <a:t>Outsourcing Continued</a:t>
            </a:r>
            <a:endParaRPr lang="en-US" dirty="0"/>
          </a:p>
        </p:txBody>
      </p:sp>
      <p:sp>
        <p:nvSpPr>
          <p:cNvPr id="3" name="Content Placeholder 2">
            <a:extLst>
              <a:ext uri="{FF2B5EF4-FFF2-40B4-BE49-F238E27FC236}">
                <a16:creationId xmlns:a16="http://schemas.microsoft.com/office/drawing/2014/main" id="{BB6E5092-5BB4-42A6-956D-4F39401AACD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Outsourcing comes with many positives and negatives, some of the positives include less time consuming, no need for management, resources may be allocated to other things, and the result may be better than the in-house alternative.</a:t>
            </a:r>
          </a:p>
          <a:p>
            <a:pPr marL="0" indent="0">
              <a:buNone/>
            </a:pPr>
            <a:endParaRPr lang="en-US" sz="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Some of the disadvantages include cost, security and that some staff may be scared of their job security.</a:t>
            </a:r>
          </a:p>
          <a:p>
            <a:pPr marL="0" indent="0">
              <a:buNone/>
            </a:pPr>
            <a:endParaRPr lang="en-US" sz="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Outsourcing is situational and all pros and cons must be weighed, in this situation it would be beneficial due to the cost-benefit data provided by SCR.</a:t>
            </a:r>
          </a:p>
        </p:txBody>
      </p:sp>
    </p:spTree>
    <p:extLst>
      <p:ext uri="{BB962C8B-B14F-4D97-AF65-F5344CB8AC3E}">
        <p14:creationId xmlns:p14="http://schemas.microsoft.com/office/powerpoint/2010/main" val="3641510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31D248D0-90D8-4EAF-84EE-DA38685188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52F2B31-7BF5-43B1-8F96-4041C9FF053C}"/>
              </a:ext>
            </a:extLst>
          </p:cNvPr>
          <p:cNvSpPr>
            <a:spLocks noGrp="1"/>
          </p:cNvSpPr>
          <p:nvPr>
            <p:ph type="title"/>
          </p:nvPr>
        </p:nvSpPr>
        <p:spPr>
          <a:xfrm>
            <a:off x="649976" y="3739568"/>
            <a:ext cx="10893094" cy="1915940"/>
          </a:xfrm>
        </p:spPr>
        <p:txBody>
          <a:bodyPr vert="horz" lIns="91440" tIns="45720" rIns="91440" bIns="45720" rtlCol="0" anchor="b">
            <a:normAutofit/>
          </a:bodyPr>
          <a:lstStyle/>
          <a:p>
            <a:pPr algn="ctr"/>
            <a:r>
              <a:rPr lang="en-US" sz="6600" b="0" i="0" kern="1200">
                <a:solidFill>
                  <a:srgbClr val="EBEBEB"/>
                </a:solidFill>
                <a:latin typeface="+mj-lt"/>
                <a:ea typeface="+mj-ea"/>
                <a:cs typeface="+mj-cs"/>
              </a:rPr>
              <a:t>SCR Revenue Estimates</a:t>
            </a:r>
          </a:p>
        </p:txBody>
      </p:sp>
      <p:pic>
        <p:nvPicPr>
          <p:cNvPr id="4" name="Picture 3">
            <a:extLst>
              <a:ext uri="{FF2B5EF4-FFF2-40B4-BE49-F238E27FC236}">
                <a16:creationId xmlns:a16="http://schemas.microsoft.com/office/drawing/2014/main" id="{4B930DC6-F349-4995-AF45-0CE144FC76E9}"/>
              </a:ext>
            </a:extLst>
          </p:cNvPr>
          <p:cNvPicPr>
            <a:picLocks noChangeAspect="1"/>
          </p:cNvPicPr>
          <p:nvPr/>
        </p:nvPicPr>
        <p:blipFill>
          <a:blip r:embed="rId3"/>
          <a:stretch>
            <a:fillRect/>
          </a:stretch>
        </p:blipFill>
        <p:spPr>
          <a:xfrm>
            <a:off x="2233496" y="1305349"/>
            <a:ext cx="7715176" cy="1774489"/>
          </a:xfrm>
          <a:prstGeom prst="roundRect">
            <a:avLst>
              <a:gd name="adj" fmla="val 1858"/>
            </a:avLst>
          </a:prstGeom>
          <a:effectLst>
            <a:outerShdw blurRad="50800" dist="50800" dir="5400000" algn="tl" rotWithShape="0">
              <a:srgbClr val="000000">
                <a:alpha val="43000"/>
              </a:srgbClr>
            </a:outerShdw>
          </a:effectLst>
        </p:spPr>
      </p:pic>
      <p:sp>
        <p:nvSpPr>
          <p:cNvPr id="17" name="Rectangle 16">
            <a:extLst>
              <a:ext uri="{FF2B5EF4-FFF2-40B4-BE49-F238E27FC236}">
                <a16:creationId xmlns:a16="http://schemas.microsoft.com/office/drawing/2014/main" id="{0775805F-9E56-4330-9EA3-04D38DCEC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9391684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BD71-4F39-4636-B2C7-3C194346B186}"/>
              </a:ext>
            </a:extLst>
          </p:cNvPr>
          <p:cNvSpPr>
            <a:spLocks noGrp="1"/>
          </p:cNvSpPr>
          <p:nvPr>
            <p:ph type="title"/>
          </p:nvPr>
        </p:nvSpPr>
        <p:spPr/>
        <p:txBody>
          <a:bodyPr/>
          <a:lstStyle/>
          <a:p>
            <a:r>
              <a:rPr lang="en-US" dirty="0"/>
              <a:t>TIMS Detail Report</a:t>
            </a:r>
          </a:p>
        </p:txBody>
      </p:sp>
      <p:sp>
        <p:nvSpPr>
          <p:cNvPr id="3" name="Content Placeholder 2">
            <a:extLst>
              <a:ext uri="{FF2B5EF4-FFF2-40B4-BE49-F238E27FC236}">
                <a16:creationId xmlns:a16="http://schemas.microsoft.com/office/drawing/2014/main" id="{09866821-CF38-4951-A792-4DAE27AE59A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detail report must be properly spaced,</a:t>
            </a:r>
          </a:p>
          <a:p>
            <a:pPr marL="0" indent="0">
              <a:buNone/>
            </a:pPr>
            <a:r>
              <a:rPr lang="en-US" dirty="0">
                <a:latin typeface="Times New Roman" panose="02020603050405020304" pitchFamily="18" charset="0"/>
                <a:cs typeface="Times New Roman" panose="02020603050405020304" pitchFamily="18" charset="0"/>
              </a:rPr>
              <a:t> and the colors must highlight the important things </a:t>
            </a:r>
          </a:p>
          <a:p>
            <a:pPr marL="0" indent="0">
              <a:buNone/>
            </a:pPr>
            <a:r>
              <a:rPr lang="en-US" dirty="0">
                <a:latin typeface="Times New Roman" panose="02020603050405020304" pitchFamily="18" charset="0"/>
                <a:cs typeface="Times New Roman" panose="02020603050405020304" pitchFamily="18" charset="0"/>
              </a:rPr>
              <a:t>while also making the data easily readable.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01E0F1B-1B6B-46BF-9170-754FEE2B4ADC}"/>
              </a:ext>
            </a:extLst>
          </p:cNvPr>
          <p:cNvPicPr>
            <a:picLocks noChangeAspect="1"/>
          </p:cNvPicPr>
          <p:nvPr/>
        </p:nvPicPr>
        <p:blipFill>
          <a:blip r:embed="rId2"/>
          <a:stretch>
            <a:fillRect/>
          </a:stretch>
        </p:blipFill>
        <p:spPr>
          <a:xfrm>
            <a:off x="6096000" y="2382428"/>
            <a:ext cx="4426921" cy="3637372"/>
          </a:xfrm>
          <a:prstGeom prst="rect">
            <a:avLst/>
          </a:prstGeom>
        </p:spPr>
      </p:pic>
    </p:spTree>
    <p:extLst>
      <p:ext uri="{BB962C8B-B14F-4D97-AF65-F5344CB8AC3E}">
        <p14:creationId xmlns:p14="http://schemas.microsoft.com/office/powerpoint/2010/main" val="33666747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4" name="Rectangle 13">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6"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8" name="Rectangle 17">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759C36E5-A1AB-4538-B624-AE063F2E8BE9}"/>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5400" b="0" i="0" kern="1200">
                <a:solidFill>
                  <a:srgbClr val="EBEBEB"/>
                </a:solidFill>
                <a:latin typeface="+mj-lt"/>
                <a:ea typeface="+mj-ea"/>
                <a:cs typeface="+mj-cs"/>
              </a:rPr>
              <a:t>TIMS ERD</a:t>
            </a:r>
          </a:p>
        </p:txBody>
      </p:sp>
      <p:pic>
        <p:nvPicPr>
          <p:cNvPr id="5" name="Content Placeholder 4">
            <a:extLst>
              <a:ext uri="{FF2B5EF4-FFF2-40B4-BE49-F238E27FC236}">
                <a16:creationId xmlns:a16="http://schemas.microsoft.com/office/drawing/2014/main" id="{45380716-B854-46A7-B4B6-E52B581B2E4A}"/>
              </a:ext>
            </a:extLst>
          </p:cNvPr>
          <p:cNvPicPr>
            <a:picLocks noGrp="1" noChangeAspect="1"/>
          </p:cNvPicPr>
          <p:nvPr>
            <p:ph idx="1"/>
          </p:nvPr>
        </p:nvPicPr>
        <p:blipFill>
          <a:blip r:embed="rId3"/>
          <a:stretch>
            <a:fillRect/>
          </a:stretch>
        </p:blipFill>
        <p:spPr>
          <a:xfrm>
            <a:off x="1896138" y="1113063"/>
            <a:ext cx="4898156"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392309734"/>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A1941-D9C2-4377-ACE9-B1129F1FE509}"/>
              </a:ext>
            </a:extLst>
          </p:cNvPr>
          <p:cNvSpPr>
            <a:spLocks noGrp="1"/>
          </p:cNvSpPr>
          <p:nvPr>
            <p:ph type="title"/>
          </p:nvPr>
        </p:nvSpPr>
        <p:spPr/>
        <p:txBody>
          <a:bodyPr/>
          <a:lstStyle/>
          <a:p>
            <a:r>
              <a:rPr lang="en-US" dirty="0"/>
              <a:t>TIMS Executive Summary</a:t>
            </a:r>
          </a:p>
        </p:txBody>
      </p:sp>
      <p:sp>
        <p:nvSpPr>
          <p:cNvPr id="3" name="Content Placeholder 2">
            <a:extLst>
              <a:ext uri="{FF2B5EF4-FFF2-40B4-BE49-F238E27FC236}">
                <a16:creationId xmlns:a16="http://schemas.microsoft.com/office/drawing/2014/main" id="{59C733CC-5547-4907-B220-B758A88406E6}"/>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TIMS provides great opportunities to the students while also boosting the public perception of SCR as TIMS provides valuable courses that increase employability.</a:t>
            </a:r>
          </a:p>
          <a:p>
            <a:pPr marL="0" indent="0">
              <a:buNone/>
            </a:pPr>
            <a:endParaRPr lang="en-US" sz="9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TIMS project will be in profit within two years, and a net profit within three.</a:t>
            </a:r>
          </a:p>
          <a:p>
            <a:pPr marL="0" indent="0">
              <a:buNone/>
            </a:pPr>
            <a:endParaRPr lang="en-US" sz="9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best way to implement TIMS is through Client-Server architecture, as it allows for a client to connect to a central server (n.d.).</a:t>
            </a:r>
          </a:p>
          <a:p>
            <a:pPr marL="0" indent="0">
              <a:buNone/>
            </a:pPr>
            <a:endParaRPr lang="en-US" sz="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architecture also allows for high data availability, as all students can access the data at any time (n.d.).</a:t>
            </a:r>
          </a:p>
          <a:p>
            <a:pPr marL="0" indent="0">
              <a:buNone/>
            </a:pPr>
            <a:endParaRPr lang="en-US" sz="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Client-Server architecture also has the ability to scale with the program.</a:t>
            </a:r>
          </a:p>
        </p:txBody>
      </p:sp>
    </p:spTree>
    <p:extLst>
      <p:ext uri="{BB962C8B-B14F-4D97-AF65-F5344CB8AC3E}">
        <p14:creationId xmlns:p14="http://schemas.microsoft.com/office/powerpoint/2010/main" val="3836619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2DAF-D0D5-44A4-96E9-8F6D44FDC012}"/>
              </a:ext>
            </a:extLst>
          </p:cNvPr>
          <p:cNvSpPr>
            <a:spLocks noGrp="1"/>
          </p:cNvSpPr>
          <p:nvPr>
            <p:ph type="title"/>
          </p:nvPr>
        </p:nvSpPr>
        <p:spPr/>
        <p:txBody>
          <a:bodyPr anchor="ctr">
            <a:normAutofit/>
          </a:bodyPr>
          <a:lstStyle/>
          <a:p>
            <a:r>
              <a:rPr lang="en-US" sz="3200">
                <a:solidFill>
                  <a:srgbClr val="EBEBEB"/>
                </a:solidFill>
              </a:rPr>
              <a:t>TIMS Integration Plan - Install</a:t>
            </a:r>
          </a:p>
        </p:txBody>
      </p:sp>
      <p:sp>
        <p:nvSpPr>
          <p:cNvPr id="22" name="Content Placeholder 2">
            <a:extLst>
              <a:ext uri="{FF2B5EF4-FFF2-40B4-BE49-F238E27FC236}">
                <a16:creationId xmlns:a16="http://schemas.microsoft.com/office/drawing/2014/main" id="{C5DB770F-E89E-42DB-949F-76F044CF2E6C}"/>
              </a:ext>
            </a:extLst>
          </p:cNvPr>
          <p:cNvSpPr>
            <a:spLocks noGrp="1"/>
          </p:cNvSpPr>
          <p:nvPr>
            <p:ph idx="1"/>
          </p:nvPr>
        </p:nvSpPr>
        <p:spPr/>
        <p:txBody>
          <a:bodyPr anchor="ctr">
            <a:normAutofit/>
          </a:bodyPr>
          <a:lstStyle/>
          <a:p>
            <a:r>
              <a:rPr lang="en-US" sz="2000">
                <a:latin typeface="Times New Roman" panose="02020603050405020304" pitchFamily="18" charset="0"/>
                <a:cs typeface="Times New Roman" panose="02020603050405020304" pitchFamily="18" charset="0"/>
              </a:rPr>
              <a:t>Five steps were formed for the TIMS testing plan, these are presented below.</a:t>
            </a:r>
          </a:p>
          <a:p>
            <a:pPr marL="0" indent="0">
              <a:buNone/>
            </a:pPr>
            <a:endParaRPr lang="en-US" sz="2000">
              <a:latin typeface="Times New Roman" panose="02020603050405020304" pitchFamily="18" charset="0"/>
              <a:cs typeface="Times New Roman" panose="02020603050405020304" pitchFamily="18" charset="0"/>
            </a:endParaRPr>
          </a:p>
          <a:p>
            <a:pPr>
              <a:buAutoNum type="arabicPeriod"/>
            </a:pPr>
            <a:r>
              <a:rPr lang="en-US" sz="2000">
                <a:latin typeface="Times New Roman" panose="02020603050405020304" pitchFamily="18" charset="0"/>
                <a:cs typeface="Times New Roman" panose="02020603050405020304" pitchFamily="18" charset="0"/>
              </a:rPr>
              <a:t>Prepare a separate test environment</a:t>
            </a:r>
          </a:p>
          <a:p>
            <a:pPr>
              <a:buAutoNum type="arabicPeriod"/>
            </a:pPr>
            <a:r>
              <a:rPr lang="en-US" sz="2000">
                <a:latin typeface="Times New Roman" panose="02020603050405020304" pitchFamily="18" charset="0"/>
                <a:cs typeface="Times New Roman" panose="02020603050405020304" pitchFamily="18" charset="0"/>
              </a:rPr>
              <a:t>Provide training for users, managers, staff</a:t>
            </a:r>
          </a:p>
          <a:p>
            <a:pPr>
              <a:buAutoNum type="arabicPeriod"/>
            </a:pPr>
            <a:r>
              <a:rPr lang="en-US" sz="2000">
                <a:latin typeface="Times New Roman" panose="02020603050405020304" pitchFamily="18" charset="0"/>
                <a:cs typeface="Times New Roman" panose="02020603050405020304" pitchFamily="18" charset="0"/>
              </a:rPr>
              <a:t>Perform data conversion and system changeover</a:t>
            </a:r>
          </a:p>
          <a:p>
            <a:pPr>
              <a:buAutoNum type="arabicPeriod"/>
            </a:pPr>
            <a:r>
              <a:rPr lang="en-US" sz="2000">
                <a:latin typeface="Times New Roman" panose="02020603050405020304" pitchFamily="18" charset="0"/>
                <a:cs typeface="Times New Roman" panose="02020603050405020304" pitchFamily="18" charset="0"/>
              </a:rPr>
              <a:t>Carry out post implementation review</a:t>
            </a:r>
          </a:p>
          <a:p>
            <a:pPr>
              <a:buAutoNum type="arabicPeriod"/>
            </a:pPr>
            <a:r>
              <a:rPr lang="en-US" sz="2000">
                <a:latin typeface="Times New Roman" panose="02020603050405020304" pitchFamily="18" charset="0"/>
                <a:cs typeface="Times New Roman" panose="02020603050405020304" pitchFamily="18" charset="0"/>
              </a:rPr>
              <a:t>Present the final report</a:t>
            </a:r>
          </a:p>
        </p:txBody>
      </p:sp>
    </p:spTree>
    <p:extLst>
      <p:ext uri="{BB962C8B-B14F-4D97-AF65-F5344CB8AC3E}">
        <p14:creationId xmlns:p14="http://schemas.microsoft.com/office/powerpoint/2010/main" val="3256103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B60B8-C79B-408C-A6F5-9495EDFF6F83}"/>
              </a:ext>
            </a:extLst>
          </p:cNvPr>
          <p:cNvSpPr>
            <a:spLocks noGrp="1"/>
          </p:cNvSpPr>
          <p:nvPr>
            <p:ph type="title"/>
          </p:nvPr>
        </p:nvSpPr>
        <p:spPr/>
        <p:txBody>
          <a:bodyPr/>
          <a:lstStyle/>
          <a:p>
            <a:r>
              <a:rPr lang="en-US" dirty="0"/>
              <a:t>TIMS Integration Plan - Training</a:t>
            </a:r>
          </a:p>
        </p:txBody>
      </p:sp>
      <p:sp>
        <p:nvSpPr>
          <p:cNvPr id="3" name="Content Placeholder 2">
            <a:extLst>
              <a:ext uri="{FF2B5EF4-FFF2-40B4-BE49-F238E27FC236}">
                <a16:creationId xmlns:a16="http://schemas.microsoft.com/office/drawing/2014/main" id="{2131A4D3-350D-4044-BD02-4C7758B6179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Two steps need to be taken to break it down further, identifying who needs training and what type, then how it will be provided.</a:t>
            </a:r>
          </a:p>
          <a:p>
            <a:pPr marL="0" indent="0">
              <a:buNone/>
            </a:pPr>
            <a:endParaRPr lang="en-US" sz="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Identifying who needs to be trained was simple, the people who will be using and maintaining the system must understand it, so the IT staff, users, and managers</a:t>
            </a:r>
          </a:p>
          <a:p>
            <a:pPr marL="0" indent="0">
              <a:buNone/>
            </a:pPr>
            <a:endParaRPr lang="en-US" sz="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Since TIMS will most likely be outsourced, the vendor should provide a training program to be used, and managers also are advised to create tutorials or webinars that can be used remotely.</a:t>
            </a:r>
          </a:p>
        </p:txBody>
      </p:sp>
    </p:spTree>
    <p:extLst>
      <p:ext uri="{BB962C8B-B14F-4D97-AF65-F5344CB8AC3E}">
        <p14:creationId xmlns:p14="http://schemas.microsoft.com/office/powerpoint/2010/main" val="4208306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138A4-6284-463F-A754-5D54024BD5BD}"/>
              </a:ext>
            </a:extLst>
          </p:cNvPr>
          <p:cNvSpPr>
            <a:spLocks noGrp="1"/>
          </p:cNvSpPr>
          <p:nvPr>
            <p:ph type="title"/>
          </p:nvPr>
        </p:nvSpPr>
        <p:spPr/>
        <p:txBody>
          <a:bodyPr/>
          <a:lstStyle/>
          <a:p>
            <a:r>
              <a:rPr lang="en-US" sz="3200" dirty="0"/>
              <a:t>SCR Website Feedback</a:t>
            </a:r>
          </a:p>
        </p:txBody>
      </p:sp>
      <p:sp>
        <p:nvSpPr>
          <p:cNvPr id="3" name="Content Placeholder 2">
            <a:extLst>
              <a:ext uri="{FF2B5EF4-FFF2-40B4-BE49-F238E27FC236}">
                <a16:creationId xmlns:a16="http://schemas.microsoft.com/office/drawing/2014/main" id="{1EF8C44B-6D56-49CB-92BC-F18076EB0871}"/>
              </a:ext>
            </a:extLst>
          </p:cNvPr>
          <p:cNvSpPr>
            <a:spLocks noGrp="1"/>
          </p:cNvSpPr>
          <p:nvPr>
            <p:ph idx="1"/>
          </p:nvPr>
        </p:nvSpPr>
        <p:spPr>
          <a:xfrm>
            <a:off x="1154954" y="2603499"/>
            <a:ext cx="8825659" cy="3814885"/>
          </a:xfrm>
        </p:spPr>
        <p:txBody>
          <a:bodyPr>
            <a:normAutofit lnSpcReduction="10000"/>
          </a:bodyPr>
          <a:lstStyle/>
          <a:p>
            <a:r>
              <a:rPr lang="en-US" dirty="0">
                <a:latin typeface="Times New Roman" panose="02020603050405020304" pitchFamily="18" charset="0"/>
                <a:cs typeface="Times New Roman" panose="02020603050405020304" pitchFamily="18" charset="0"/>
              </a:rPr>
              <a:t>The website would greatly benefit from an increase in contrast, especially for certain headings.</a:t>
            </a:r>
          </a:p>
          <a:p>
            <a:pPr marL="0" indent="0">
              <a:buNone/>
            </a:pPr>
            <a:endParaRPr lang="en-US" sz="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website would also provide a better user experience if more space was added to areas, an example of a crowded area is provided on the next slide.</a:t>
            </a:r>
          </a:p>
          <a:p>
            <a:pPr marL="0" indent="0">
              <a:buNone/>
            </a:pPr>
            <a:endParaRPr lang="en-US" sz="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Another thing that’s very important to the user experience is colors, having colors that stand out in the correct areas can draw attention.  This is very evident in the resource library as seen on the next slide.</a:t>
            </a:r>
          </a:p>
          <a:p>
            <a:pPr marL="0" indent="0">
              <a:buNone/>
            </a:pPr>
            <a:endParaRPr lang="en-US" sz="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While there are many things to fix, the positive aspects of the website are that pages such as the memo, imbox page, and others have consistent and bold colors bringing attention to the correct places.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216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CE9F2-401E-4764-B749-BD79A062A50C}"/>
              </a:ext>
            </a:extLst>
          </p:cNvPr>
          <p:cNvSpPr>
            <a:spLocks noGrp="1"/>
          </p:cNvSpPr>
          <p:nvPr>
            <p:ph type="title"/>
          </p:nvPr>
        </p:nvSpPr>
        <p:spPr/>
        <p:txBody>
          <a:bodyPr/>
          <a:lstStyle/>
          <a:p>
            <a:r>
              <a:rPr lang="en-US" dirty="0"/>
              <a:t>Future of TIMS – Version Control</a:t>
            </a:r>
          </a:p>
        </p:txBody>
      </p:sp>
      <p:sp>
        <p:nvSpPr>
          <p:cNvPr id="3" name="Content Placeholder 2">
            <a:extLst>
              <a:ext uri="{FF2B5EF4-FFF2-40B4-BE49-F238E27FC236}">
                <a16:creationId xmlns:a16="http://schemas.microsoft.com/office/drawing/2014/main" id="{D5DE0F8F-6050-4755-8976-92BC1D488D9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Version control of TIMS is necessary to make sure the system doesn’t degrade over time.</a:t>
            </a:r>
          </a:p>
          <a:p>
            <a:pPr marL="0" indent="0">
              <a:buNone/>
            </a:pPr>
            <a:endParaRPr lang="en-US" sz="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There are three main things to consider when implementing version control, keeping a log with changes to files, branching and merging code, and tracing all changes (Atlassian).  </a:t>
            </a:r>
          </a:p>
          <a:p>
            <a:pPr marL="0" indent="0">
              <a:buNone/>
            </a:pPr>
            <a:endParaRPr lang="en-US" sz="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If version control is properly implemented, it makes it much easier to look back at code/files to correct any human error.</a:t>
            </a:r>
          </a:p>
          <a:p>
            <a:pPr marL="0" indent="0">
              <a:buNone/>
            </a:pPr>
            <a:endParaRPr lang="en-US" sz="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Also gives the ability for rollbacks.</a:t>
            </a:r>
          </a:p>
        </p:txBody>
      </p:sp>
    </p:spTree>
    <p:extLst>
      <p:ext uri="{BB962C8B-B14F-4D97-AF65-F5344CB8AC3E}">
        <p14:creationId xmlns:p14="http://schemas.microsoft.com/office/powerpoint/2010/main" val="4018727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EC37D-1306-4F8E-8F29-9A96C0BB2D14}"/>
              </a:ext>
            </a:extLst>
          </p:cNvPr>
          <p:cNvSpPr>
            <a:spLocks noGrp="1"/>
          </p:cNvSpPr>
          <p:nvPr>
            <p:ph type="title"/>
          </p:nvPr>
        </p:nvSpPr>
        <p:spPr/>
        <p:txBody>
          <a:bodyPr/>
          <a:lstStyle/>
          <a:p>
            <a:r>
              <a:rPr lang="en-US" dirty="0"/>
              <a:t>Future of TIMS – Configuration Management</a:t>
            </a:r>
          </a:p>
        </p:txBody>
      </p:sp>
      <p:sp>
        <p:nvSpPr>
          <p:cNvPr id="3" name="Content Placeholder 2">
            <a:extLst>
              <a:ext uri="{FF2B5EF4-FFF2-40B4-BE49-F238E27FC236}">
                <a16:creationId xmlns:a16="http://schemas.microsoft.com/office/drawing/2014/main" id="{606A7DBE-C695-474A-ACEF-E031FE74839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Configuration management is very similar to version control, as it also relies heavily on tracing files, etc.</a:t>
            </a:r>
          </a:p>
          <a:p>
            <a:pPr marL="0" indent="0">
              <a:buNone/>
            </a:pPr>
            <a:endParaRPr lang="en-US" sz="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It’s “an important tool for managing system changes and costs after a system becomes operational” (Tilley, 2020). </a:t>
            </a:r>
          </a:p>
          <a:p>
            <a:pPr marL="0" indent="0">
              <a:buNone/>
            </a:pPr>
            <a:endParaRPr lang="en-US" sz="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Configuration management primarily helps to keep track of data and reports, which is essential if TIMS is continuously updated through the future (Tilley, 2020).</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889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8FE2D-F1BF-47F7-9806-D7D5720F4A5C}"/>
              </a:ext>
            </a:extLst>
          </p:cNvPr>
          <p:cNvSpPr>
            <a:spLocks noGrp="1"/>
          </p:cNvSpPr>
          <p:nvPr>
            <p:ph type="title"/>
          </p:nvPr>
        </p:nvSpPr>
        <p:spPr/>
        <p:txBody>
          <a:bodyPr/>
          <a:lstStyle/>
          <a:p>
            <a:r>
              <a:rPr lang="en-US" dirty="0"/>
              <a:t>Future of TIMS – Capacity Planning</a:t>
            </a:r>
          </a:p>
        </p:txBody>
      </p:sp>
      <p:sp>
        <p:nvSpPr>
          <p:cNvPr id="3" name="Content Placeholder 2">
            <a:extLst>
              <a:ext uri="{FF2B5EF4-FFF2-40B4-BE49-F238E27FC236}">
                <a16:creationId xmlns:a16="http://schemas.microsoft.com/office/drawing/2014/main" id="{0D070F08-584F-46EB-8530-646688F9EC5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Capacity planning is the final step to ensuring TIMS has a good future.</a:t>
            </a:r>
          </a:p>
          <a:p>
            <a:pPr marL="0" indent="0">
              <a:buNone/>
            </a:pPr>
            <a:endParaRPr lang="en-US" sz="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first step of capacity planning is to develop a model of the system’s workload and performance, then analyzing it (Tilley, 2020). </a:t>
            </a:r>
          </a:p>
          <a:p>
            <a:pPr marL="0" indent="0">
              <a:buNone/>
            </a:pPr>
            <a:endParaRPr lang="en-US" sz="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Next, use a what-if analysis to evaluate certain scenarios TIMS may face in the future.</a:t>
            </a:r>
          </a:p>
          <a:p>
            <a:pPr marL="0" indent="0">
              <a:buNone/>
            </a:pPr>
            <a:endParaRPr lang="en-US" sz="8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As long as the data is analyzed to determine what needs to be done to TIMS to reach the goal, the future should be very bright.</a:t>
            </a:r>
          </a:p>
        </p:txBody>
      </p:sp>
    </p:spTree>
    <p:extLst>
      <p:ext uri="{BB962C8B-B14F-4D97-AF65-F5344CB8AC3E}">
        <p14:creationId xmlns:p14="http://schemas.microsoft.com/office/powerpoint/2010/main" val="2791716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048C0-351B-4DE6-B538-895EF31EB72B}"/>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367925E-E5E1-4293-9CB6-E77C83761043}"/>
              </a:ext>
            </a:extLst>
          </p:cNvPr>
          <p:cNvSpPr>
            <a:spLocks noGrp="1"/>
          </p:cNvSpPr>
          <p:nvPr>
            <p:ph idx="1"/>
          </p:nvPr>
        </p:nvSpPr>
        <p:spPr>
          <a:xfrm>
            <a:off x="1154954" y="2538853"/>
            <a:ext cx="8825659" cy="3416300"/>
          </a:xfrm>
        </p:spPr>
        <p:txBody>
          <a:bodyPr>
            <a:normAutofit/>
          </a:bodyPr>
          <a:lstStyle/>
          <a:p>
            <a:pPr marL="0" indent="0">
              <a:buNone/>
            </a:pPr>
            <a:r>
              <a:rPr lang="en-US" sz="1200" b="0" i="0" dirty="0">
                <a:solidFill>
                  <a:srgbClr val="000000"/>
                </a:solidFill>
                <a:effectLst/>
                <a:latin typeface="Times New Roman" panose="02020603050405020304" pitchFamily="18" charset="0"/>
                <a:cs typeface="Times New Roman" panose="02020603050405020304" pitchFamily="18" charset="0"/>
              </a:rPr>
              <a:t>10 Project Management Dos and Don'ts. Team Consulting. (n.d.). </a:t>
            </a:r>
            <a:r>
              <a:rPr lang="en-US" sz="1200" b="0" i="0" dirty="0">
                <a:solidFill>
                  <a:srgbClr val="000000"/>
                </a:solidFill>
                <a:effectLst/>
                <a:latin typeface="Times New Roman" panose="02020603050405020304" pitchFamily="18" charset="0"/>
                <a:cs typeface="Times New Roman" panose="02020603050405020304" pitchFamily="18" charset="0"/>
                <a:hlinkClick r:id="rId2"/>
              </a:rPr>
              <a:t>https://www.team-consulting.com/insights/project-management-10-dos-and-donts/</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200" b="0" i="0" dirty="0">
                <a:solidFill>
                  <a:srgbClr val="000000"/>
                </a:solidFill>
                <a:effectLst/>
                <a:latin typeface="Times New Roman" panose="02020603050405020304" pitchFamily="18" charset="0"/>
                <a:cs typeface="Times New Roman" panose="02020603050405020304" pitchFamily="18" charset="0"/>
              </a:rPr>
              <a:t>Atlassian. (n.d.). What is version control: Atlassian Git Tutorial. Atlassian. Retrieved October 24,2021, from https://www.atlassian.com/git/tutorials/what-is-version-control.</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Cox, L. K. (2021, May 25).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27 Truly Inspiring Company Vision and Mission Statement Examples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HubSpot Blog. https://blog.hubspot.com/marketing/inspiring-company-mission-statements. </a:t>
            </a:r>
          </a:p>
          <a:p>
            <a:pPr marL="0" indent="0">
              <a:buNone/>
            </a:pPr>
            <a:r>
              <a:rPr lang="fr-FR" sz="1200" b="0" i="0" dirty="0" err="1">
                <a:solidFill>
                  <a:srgbClr val="000000"/>
                </a:solidFill>
                <a:effectLst/>
                <a:latin typeface="Times New Roman" panose="02020603050405020304" pitchFamily="18" charset="0"/>
                <a:cs typeface="Times New Roman" panose="02020603050405020304" pitchFamily="18" charset="0"/>
              </a:rPr>
              <a:t>Mcleod</a:t>
            </a:r>
            <a:r>
              <a:rPr lang="fr-FR" sz="1200" b="0" i="0" dirty="0">
                <a:solidFill>
                  <a:srgbClr val="000000"/>
                </a:solidFill>
                <a:effectLst/>
                <a:latin typeface="Times New Roman" panose="02020603050405020304" pitchFamily="18" charset="0"/>
                <a:cs typeface="Times New Roman" panose="02020603050405020304" pitchFamily="18" charset="0"/>
              </a:rPr>
              <a:t>, S. (</a:t>
            </a:r>
            <a:r>
              <a:rPr lang="fr-FR" sz="1200" b="0" i="0" dirty="0" err="1">
                <a:solidFill>
                  <a:srgbClr val="000000"/>
                </a:solidFill>
                <a:effectLst/>
                <a:latin typeface="Times New Roman" panose="02020603050405020304" pitchFamily="18" charset="0"/>
                <a:cs typeface="Times New Roman" panose="02020603050405020304" pitchFamily="18" charset="0"/>
              </a:rPr>
              <a:t>n.d</a:t>
            </a:r>
            <a:r>
              <a:rPr lang="fr-FR" sz="1200" b="0" i="0" dirty="0">
                <a:solidFill>
                  <a:srgbClr val="000000"/>
                </a:solidFill>
                <a:effectLst/>
                <a:latin typeface="Times New Roman" panose="02020603050405020304" pitchFamily="18" charset="0"/>
                <a:cs typeface="Times New Roman" panose="02020603050405020304" pitchFamily="18" charset="0"/>
              </a:rPr>
              <a:t>.). Questionnaire: </a:t>
            </a:r>
            <a:r>
              <a:rPr lang="fr-FR" sz="1200" b="0" i="0" dirty="0" err="1">
                <a:solidFill>
                  <a:srgbClr val="000000"/>
                </a:solidFill>
                <a:effectLst/>
                <a:latin typeface="Times New Roman" panose="02020603050405020304" pitchFamily="18" charset="0"/>
                <a:cs typeface="Times New Roman" panose="02020603050405020304" pitchFamily="18" charset="0"/>
              </a:rPr>
              <a:t>Definition</a:t>
            </a:r>
            <a:r>
              <a:rPr lang="fr-FR" sz="1200" b="0" i="0" dirty="0">
                <a:solidFill>
                  <a:srgbClr val="000000"/>
                </a:solidFill>
                <a:effectLst/>
                <a:latin typeface="Times New Roman" panose="02020603050405020304" pitchFamily="18" charset="0"/>
                <a:cs typeface="Times New Roman" panose="02020603050405020304" pitchFamily="18" charset="0"/>
              </a:rPr>
              <a:t>, </a:t>
            </a:r>
            <a:r>
              <a:rPr lang="fr-FR" sz="1200" b="0" i="0" dirty="0" err="1">
                <a:solidFill>
                  <a:srgbClr val="000000"/>
                </a:solidFill>
                <a:effectLst/>
                <a:latin typeface="Times New Roman" panose="02020603050405020304" pitchFamily="18" charset="0"/>
                <a:cs typeface="Times New Roman" panose="02020603050405020304" pitchFamily="18" charset="0"/>
              </a:rPr>
              <a:t>Examples</a:t>
            </a:r>
            <a:r>
              <a:rPr lang="fr-FR" sz="1200" b="0" i="0" dirty="0">
                <a:solidFill>
                  <a:srgbClr val="000000"/>
                </a:solidFill>
                <a:effectLst/>
                <a:latin typeface="Times New Roman" panose="02020603050405020304" pitchFamily="18" charset="0"/>
                <a:cs typeface="Times New Roman" panose="02020603050405020304" pitchFamily="18" charset="0"/>
              </a:rPr>
              <a:t>, Design and Types. Questionnaire: :</a:t>
            </a:r>
            <a:r>
              <a:rPr lang="fr-FR" sz="1200" b="0" i="0" dirty="0" err="1">
                <a:solidFill>
                  <a:srgbClr val="000000"/>
                </a:solidFill>
                <a:effectLst/>
                <a:latin typeface="Times New Roman" panose="02020603050405020304" pitchFamily="18" charset="0"/>
                <a:cs typeface="Times New Roman" panose="02020603050405020304" pitchFamily="18" charset="0"/>
              </a:rPr>
              <a:t>Definition</a:t>
            </a:r>
            <a:r>
              <a:rPr lang="fr-FR" sz="1200" b="0" i="0" dirty="0">
                <a:solidFill>
                  <a:srgbClr val="000000"/>
                </a:solidFill>
                <a:effectLst/>
                <a:latin typeface="Times New Roman" panose="02020603050405020304" pitchFamily="18" charset="0"/>
                <a:cs typeface="Times New Roman" panose="02020603050405020304" pitchFamily="18" charset="0"/>
              </a:rPr>
              <a:t>, </a:t>
            </a:r>
            <a:r>
              <a:rPr lang="fr-FR" sz="1200" b="0" i="0" dirty="0" err="1">
                <a:solidFill>
                  <a:srgbClr val="000000"/>
                </a:solidFill>
                <a:effectLst/>
                <a:latin typeface="Times New Roman" panose="02020603050405020304" pitchFamily="18" charset="0"/>
                <a:cs typeface="Times New Roman" panose="02020603050405020304" pitchFamily="18" charset="0"/>
              </a:rPr>
              <a:t>Examples</a:t>
            </a:r>
            <a:r>
              <a:rPr lang="fr-FR" sz="1200" b="0" i="0" dirty="0">
                <a:solidFill>
                  <a:srgbClr val="000000"/>
                </a:solidFill>
                <a:effectLst/>
                <a:latin typeface="Times New Roman" panose="02020603050405020304" pitchFamily="18" charset="0"/>
                <a:cs typeface="Times New Roman" panose="02020603050405020304" pitchFamily="18" charset="0"/>
              </a:rPr>
              <a:t>, Design and Types | Simply </a:t>
            </a:r>
            <a:r>
              <a:rPr lang="fr-FR" sz="1200" b="0" i="0" dirty="0" err="1">
                <a:solidFill>
                  <a:srgbClr val="000000"/>
                </a:solidFill>
                <a:effectLst/>
                <a:latin typeface="Times New Roman" panose="02020603050405020304" pitchFamily="18" charset="0"/>
                <a:cs typeface="Times New Roman" panose="02020603050405020304" pitchFamily="18" charset="0"/>
              </a:rPr>
              <a:t>Psychology.https</a:t>
            </a:r>
            <a:r>
              <a:rPr lang="fr-FR" sz="1200" b="0" i="0" dirty="0">
                <a:solidFill>
                  <a:srgbClr val="000000"/>
                </a:solidFill>
                <a:effectLst/>
                <a:latin typeface="Times New Roman" panose="02020603050405020304" pitchFamily="18" charset="0"/>
                <a:cs typeface="Times New Roman" panose="02020603050405020304" pitchFamily="18" charset="0"/>
              </a:rPr>
              <a:t>://www.simplypsychology.org/questionnaires.html</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US" sz="1200" b="0" i="0" dirty="0" err="1">
                <a:solidFill>
                  <a:srgbClr val="000000"/>
                </a:solidFill>
                <a:effectLst/>
                <a:latin typeface="Times New Roman" panose="02020603050405020304" pitchFamily="18" charset="0"/>
                <a:cs typeface="Times New Roman" panose="02020603050405020304" pitchFamily="18" charset="0"/>
              </a:rPr>
              <a:t>Satzinger</a:t>
            </a:r>
            <a:r>
              <a:rPr lang="en-US" sz="1200" b="0" i="0" dirty="0">
                <a:solidFill>
                  <a:srgbClr val="000000"/>
                </a:solidFill>
                <a:effectLst/>
                <a:latin typeface="Times New Roman" panose="02020603050405020304" pitchFamily="18" charset="0"/>
                <a:cs typeface="Times New Roman" panose="02020603050405020304" pitchFamily="18" charset="0"/>
              </a:rPr>
              <a:t>, J. W. (2014). Introduction to systems analysis and design: an agile, iterative approach.</a:t>
            </a:r>
          </a:p>
          <a:p>
            <a:pPr marL="0" indent="0">
              <a:buNone/>
            </a:pPr>
            <a:r>
              <a:rPr lang="en-US" sz="1200" dirty="0">
                <a:solidFill>
                  <a:srgbClr val="000000"/>
                </a:solidFill>
                <a:latin typeface="Times New Roman" panose="02020603050405020304" pitchFamily="18" charset="0"/>
                <a:cs typeface="Times New Roman" panose="02020603050405020304" pitchFamily="18" charset="0"/>
              </a:rPr>
              <a:t>	</a:t>
            </a:r>
            <a:r>
              <a:rPr lang="en-US" sz="1200" b="0" i="0" dirty="0">
                <a:solidFill>
                  <a:srgbClr val="000000"/>
                </a:solidFill>
                <a:effectLst/>
                <a:latin typeface="Times New Roman" panose="02020603050405020304" pitchFamily="18" charset="0"/>
                <a:cs typeface="Times New Roman" panose="02020603050405020304" pitchFamily="18" charset="0"/>
              </a:rPr>
              <a:t>Cengage Learning.</a:t>
            </a:r>
          </a:p>
          <a:p>
            <a:pPr marL="0" indent="0">
              <a:buNone/>
            </a:pPr>
            <a:r>
              <a:rPr lang="en-US" sz="1200" b="0" i="0" dirty="0" err="1">
                <a:solidFill>
                  <a:srgbClr val="000000"/>
                </a:solidFill>
                <a:effectLst/>
                <a:latin typeface="Times New Roman" panose="02020603050405020304" pitchFamily="18" charset="0"/>
                <a:cs typeface="Times New Roman" panose="02020603050405020304" pitchFamily="18" charset="0"/>
              </a:rPr>
              <a:t>Encyclopædia</a:t>
            </a:r>
            <a:r>
              <a:rPr lang="en-US" sz="1200" b="0" i="0" dirty="0">
                <a:solidFill>
                  <a:srgbClr val="000000"/>
                </a:solidFill>
                <a:effectLst/>
                <a:latin typeface="Times New Roman" panose="02020603050405020304" pitchFamily="18" charset="0"/>
                <a:cs typeface="Times New Roman" panose="02020603050405020304" pitchFamily="18" charset="0"/>
              </a:rPr>
              <a:t> Britannica, inc. (n.d.). Client-server architecture. </a:t>
            </a:r>
            <a:r>
              <a:rPr lang="en-US" sz="1200" b="0" i="0" dirty="0" err="1">
                <a:solidFill>
                  <a:srgbClr val="000000"/>
                </a:solidFill>
                <a:effectLst/>
                <a:latin typeface="Times New Roman" panose="02020603050405020304" pitchFamily="18" charset="0"/>
                <a:cs typeface="Times New Roman" panose="02020603050405020304" pitchFamily="18" charset="0"/>
              </a:rPr>
              <a:t>Encyclopædia</a:t>
            </a:r>
            <a:r>
              <a:rPr lang="en-US" sz="1200" b="0" i="0" dirty="0">
                <a:solidFill>
                  <a:srgbClr val="000000"/>
                </a:solidFill>
                <a:effectLst/>
                <a:latin typeface="Times New Roman" panose="02020603050405020304" pitchFamily="18" charset="0"/>
                <a:cs typeface="Times New Roman" panose="02020603050405020304" pitchFamily="18" charset="0"/>
              </a:rPr>
              <a:t> </a:t>
            </a:r>
            <a:r>
              <a:rPr lang="en-US" sz="1200" b="0" i="0" dirty="0" err="1">
                <a:solidFill>
                  <a:srgbClr val="000000"/>
                </a:solidFill>
                <a:effectLst/>
                <a:latin typeface="Times New Roman" panose="02020603050405020304" pitchFamily="18" charset="0"/>
                <a:cs typeface="Times New Roman" panose="02020603050405020304" pitchFamily="18" charset="0"/>
              </a:rPr>
              <a:t>Britannica.Retrieved</a:t>
            </a:r>
            <a:r>
              <a:rPr lang="en-US" sz="1200" b="0" i="0" dirty="0">
                <a:solidFill>
                  <a:srgbClr val="000000"/>
                </a:solidFill>
                <a:effectLst/>
                <a:latin typeface="Times New Roman" panose="02020603050405020304" pitchFamily="18" charset="0"/>
                <a:cs typeface="Times New Roman" panose="02020603050405020304" pitchFamily="18" charset="0"/>
              </a:rPr>
              <a:t> September 14, 2021, from https://www.britannica.com/technology/client-server-architecture.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4369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71FF-AB67-4E07-98F3-258C0AACCA9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59BD464-2E2B-4A1E-8821-D17BB7B937BE}"/>
              </a:ext>
            </a:extLst>
          </p:cNvPr>
          <p:cNvSpPr>
            <a:spLocks noGrp="1"/>
          </p:cNvSpPr>
          <p:nvPr>
            <p:ph idx="1"/>
          </p:nvPr>
        </p:nvSpPr>
        <p:spPr/>
        <p:txBody>
          <a:bodyPr>
            <a:normAutofit/>
          </a:bodyPr>
          <a:lstStyle/>
          <a:p>
            <a:pPr marL="0" indent="0">
              <a:buNone/>
            </a:pPr>
            <a:r>
              <a:rPr lang="en-US" sz="1200" b="0" i="0" dirty="0">
                <a:effectLst/>
                <a:latin typeface="Times New Roman" panose="02020603050405020304" pitchFamily="18" charset="0"/>
                <a:cs typeface="Times New Roman" panose="02020603050405020304" pitchFamily="18" charset="0"/>
              </a:rPr>
              <a:t>Tilley, S. R. (2020). Systems analysis and design. Boston, MA</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4010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0"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22"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6D2CC3A4-147D-4BD0-9EA7-0C52A4D48A03}"/>
              </a:ext>
            </a:extLst>
          </p:cNvPr>
          <p:cNvSpPr>
            <a:spLocks noGrp="1"/>
          </p:cNvSpPr>
          <p:nvPr>
            <p:ph type="title"/>
          </p:nvPr>
        </p:nvSpPr>
        <p:spPr>
          <a:xfrm>
            <a:off x="639098" y="629265"/>
            <a:ext cx="6072776" cy="1622322"/>
          </a:xfrm>
        </p:spPr>
        <p:txBody>
          <a:bodyPr>
            <a:normAutofit/>
          </a:bodyPr>
          <a:lstStyle/>
          <a:p>
            <a:r>
              <a:rPr lang="en-US">
                <a:solidFill>
                  <a:srgbClr val="EBEBEB"/>
                </a:solidFill>
              </a:rPr>
              <a:t>Website Feedback (Visual)</a:t>
            </a:r>
          </a:p>
        </p:txBody>
      </p:sp>
      <p:sp>
        <p:nvSpPr>
          <p:cNvPr id="24" name="Freeform: Shape 23">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pic>
        <p:nvPicPr>
          <p:cNvPr id="13" name="Picture 12">
            <a:extLst>
              <a:ext uri="{FF2B5EF4-FFF2-40B4-BE49-F238E27FC236}">
                <a16:creationId xmlns:a16="http://schemas.microsoft.com/office/drawing/2014/main" id="{0D0ABE1B-DA47-47D3-8D40-66CE8B99BC90}"/>
              </a:ext>
            </a:extLst>
          </p:cNvPr>
          <p:cNvPicPr>
            <a:picLocks noChangeAspect="1"/>
          </p:cNvPicPr>
          <p:nvPr/>
        </p:nvPicPr>
        <p:blipFill>
          <a:blip r:embed="rId2"/>
          <a:stretch>
            <a:fillRect/>
          </a:stretch>
        </p:blipFill>
        <p:spPr>
          <a:xfrm>
            <a:off x="7418226" y="1431855"/>
            <a:ext cx="4125317" cy="4011870"/>
          </a:xfrm>
          <a:prstGeom prst="rect">
            <a:avLst/>
          </a:prstGeom>
        </p:spPr>
      </p:pic>
      <p:sp>
        <p:nvSpPr>
          <p:cNvPr id="26" name="Rectangle 25">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8" name="Oval 27">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29">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Content Placeholder 6">
            <a:extLst>
              <a:ext uri="{FF2B5EF4-FFF2-40B4-BE49-F238E27FC236}">
                <a16:creationId xmlns:a16="http://schemas.microsoft.com/office/drawing/2014/main" id="{646C0C1B-ED4C-4ADD-B1B5-0CF3F2494116}"/>
              </a:ext>
            </a:extLst>
          </p:cNvPr>
          <p:cNvSpPr>
            <a:spLocks noGrp="1"/>
          </p:cNvSpPr>
          <p:nvPr>
            <p:ph idx="1"/>
          </p:nvPr>
        </p:nvSpPr>
        <p:spPr>
          <a:xfrm>
            <a:off x="639098" y="2418735"/>
            <a:ext cx="6072776" cy="3811740"/>
          </a:xfrm>
        </p:spPr>
        <p:txBody>
          <a:bodyPr anchor="ctr">
            <a:normAutofit/>
          </a:bodyPr>
          <a:lstStyle/>
          <a:p>
            <a:r>
              <a:rPr lang="en-US" dirty="0">
                <a:solidFill>
                  <a:srgbClr val="FFFFFF"/>
                </a:solidFill>
                <a:latin typeface="Times New Roman" panose="02020603050405020304" pitchFamily="18" charset="0"/>
                <a:cs typeface="Times New Roman" panose="02020603050405020304" pitchFamily="18" charset="0"/>
              </a:rPr>
              <a:t>The resource library page of the SCR </a:t>
            </a:r>
          </a:p>
          <a:p>
            <a:pPr marL="0" indent="0">
              <a:buNone/>
            </a:pPr>
            <a:r>
              <a:rPr lang="en-US" dirty="0">
                <a:solidFill>
                  <a:srgbClr val="FFFFFF"/>
                </a:solidFill>
                <a:latin typeface="Times New Roman" panose="02020603050405020304" pitchFamily="18" charset="0"/>
                <a:cs typeface="Times New Roman" panose="02020603050405020304" pitchFamily="18" charset="0"/>
              </a:rPr>
              <a:t>website is a prime example of where proper colors </a:t>
            </a:r>
          </a:p>
          <a:p>
            <a:pPr marL="0" indent="0">
              <a:buNone/>
            </a:pPr>
            <a:r>
              <a:rPr lang="en-US" dirty="0">
                <a:solidFill>
                  <a:srgbClr val="FFFFFF"/>
                </a:solidFill>
                <a:latin typeface="Times New Roman" panose="02020603050405020304" pitchFamily="18" charset="0"/>
                <a:cs typeface="Times New Roman" panose="02020603050405020304" pitchFamily="18" charset="0"/>
              </a:rPr>
              <a:t>and spacing would vastly improve the overall user</a:t>
            </a:r>
          </a:p>
          <a:p>
            <a:pPr marL="0" indent="0">
              <a:buNone/>
            </a:pPr>
            <a:r>
              <a:rPr lang="en-US" dirty="0">
                <a:solidFill>
                  <a:srgbClr val="FFFFFF"/>
                </a:solidFill>
                <a:latin typeface="Times New Roman" panose="02020603050405020304" pitchFamily="18" charset="0"/>
                <a:cs typeface="Times New Roman" panose="02020603050405020304" pitchFamily="18" charset="0"/>
              </a:rPr>
              <a:t> experience.</a:t>
            </a:r>
          </a:p>
        </p:txBody>
      </p:sp>
    </p:spTree>
    <p:extLst>
      <p:ext uri="{BB962C8B-B14F-4D97-AF65-F5344CB8AC3E}">
        <p14:creationId xmlns:p14="http://schemas.microsoft.com/office/powerpoint/2010/main" val="194197713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225B1-8EE6-42F7-80C3-23981612A64A}"/>
              </a:ext>
            </a:extLst>
          </p:cNvPr>
          <p:cNvSpPr>
            <a:spLocks noGrp="1"/>
          </p:cNvSpPr>
          <p:nvPr>
            <p:ph type="title"/>
          </p:nvPr>
        </p:nvSpPr>
        <p:spPr/>
        <p:txBody>
          <a:bodyPr anchor="ctr">
            <a:normAutofit/>
          </a:bodyPr>
          <a:lstStyle/>
          <a:p>
            <a:r>
              <a:rPr lang="en-US" sz="3200">
                <a:solidFill>
                  <a:srgbClr val="EBEBEB"/>
                </a:solidFill>
              </a:rPr>
              <a:t>SCR Corporate Goal</a:t>
            </a:r>
          </a:p>
        </p:txBody>
      </p:sp>
      <p:sp>
        <p:nvSpPr>
          <p:cNvPr id="3" name="Content Placeholder 2">
            <a:extLst>
              <a:ext uri="{FF2B5EF4-FFF2-40B4-BE49-F238E27FC236}">
                <a16:creationId xmlns:a16="http://schemas.microsoft.com/office/drawing/2014/main" id="{91C226F8-0BB9-4264-8BF8-864F36C47499}"/>
              </a:ext>
            </a:extLst>
          </p:cNvPr>
          <p:cNvSpPr>
            <a:spLocks noGrp="1"/>
          </p:cNvSpPr>
          <p:nvPr>
            <p:ph idx="1"/>
          </p:nvPr>
        </p:nvSpPr>
        <p:spPr/>
        <p:txBody>
          <a:bodyPr anchor="ctr">
            <a:normAutofit fontScale="92500" lnSpcReduction="20000"/>
          </a:bodyPr>
          <a:lstStyle/>
          <a:p>
            <a:r>
              <a:rPr lang="en-US" sz="2000" dirty="0">
                <a:latin typeface="Times New Roman" panose="02020603050405020304" pitchFamily="18" charset="0"/>
                <a:cs typeface="Times New Roman" panose="02020603050405020304" pitchFamily="18" charset="0"/>
              </a:rPr>
              <a:t>Implementing TIMS is a great step in the right direction and should boost SCR’s public view.</a:t>
            </a:r>
          </a:p>
          <a:p>
            <a:pPr marL="0" indent="0">
              <a:buNone/>
            </a:pPr>
            <a:endParaRPr lang="en-US" sz="8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Since SCR is drastically changing, so is the corporate goal of the company.</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new mission statement needs to keep SCR’s core values, that the customer comes first, but also let everyone know how SCR will continue to put the customer first through the new program.</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a:t>
            </a:r>
            <a:r>
              <a:rPr lang="en-US" sz="2000" dirty="0">
                <a:effectLst/>
                <a:latin typeface="Times New Roman" panose="02020603050405020304" pitchFamily="18" charset="0"/>
                <a:ea typeface="Calibri" panose="020F0502020204030204" pitchFamily="34" charset="0"/>
              </a:rPr>
              <a:t>s long as the mission statement reflects the common values of the company (training) it’ll bring more interest from the common visitor (Cox, 2021).</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3547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E157-0AF9-4222-BDF7-93E8F10A3F1F}"/>
              </a:ext>
            </a:extLst>
          </p:cNvPr>
          <p:cNvSpPr>
            <a:spLocks noGrp="1"/>
          </p:cNvSpPr>
          <p:nvPr>
            <p:ph type="title"/>
          </p:nvPr>
        </p:nvSpPr>
        <p:spPr/>
        <p:txBody>
          <a:bodyPr anchor="ctr">
            <a:normAutofit/>
          </a:bodyPr>
          <a:lstStyle/>
          <a:p>
            <a:r>
              <a:rPr lang="en-US" sz="3200" dirty="0">
                <a:solidFill>
                  <a:srgbClr val="EBEBEB"/>
                </a:solidFill>
              </a:rPr>
              <a:t>Dos of – Project Management</a:t>
            </a:r>
          </a:p>
        </p:txBody>
      </p:sp>
      <p:sp>
        <p:nvSpPr>
          <p:cNvPr id="34" name="Content Placeholder 2">
            <a:extLst>
              <a:ext uri="{FF2B5EF4-FFF2-40B4-BE49-F238E27FC236}">
                <a16:creationId xmlns:a16="http://schemas.microsoft.com/office/drawing/2014/main" id="{53FA4DF8-9331-4BC2-ADEF-4F23E992A8E8}"/>
              </a:ext>
            </a:extLst>
          </p:cNvPr>
          <p:cNvSpPr>
            <a:spLocks noGrp="1"/>
          </p:cNvSpPr>
          <p:nvPr>
            <p:ph idx="1"/>
          </p:nvPr>
        </p:nvSpPr>
        <p:spPr/>
        <p:txBody>
          <a:bodyPr anchor="ctr">
            <a:normAutofit fontScale="92500" lnSpcReduction="20000"/>
          </a:bodyPr>
          <a:lstStyle/>
          <a:p>
            <a:r>
              <a:rPr lang="en-US" sz="2000" dirty="0">
                <a:latin typeface="Times New Roman" panose="02020603050405020304" pitchFamily="18" charset="0"/>
                <a:cs typeface="Times New Roman" panose="02020603050405020304" pitchFamily="18" charset="0"/>
              </a:rPr>
              <a:t>Project management plays an important role on the successes of a project.</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 major “do” of project management is to set realistic goals that are also still efficient (</a:t>
            </a:r>
            <a:r>
              <a:rPr lang="en-US" sz="2000" dirty="0" err="1">
                <a:latin typeface="Times New Roman" panose="02020603050405020304" pitchFamily="18" charset="0"/>
                <a:cs typeface="Times New Roman" panose="02020603050405020304" pitchFamily="18" charset="0"/>
              </a:rPr>
              <a:t>Satzinger</a:t>
            </a:r>
            <a:r>
              <a:rPr lang="en-US" sz="2000" dirty="0">
                <a:latin typeface="Times New Roman" panose="02020603050405020304" pitchFamily="18" charset="0"/>
                <a:cs typeface="Times New Roman" panose="02020603050405020304" pitchFamily="18" charset="0"/>
              </a:rPr>
              <a:t>, 2014). </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It’s also important to monitor and manage projects effectively, this is done by implementing regular scheduled reviews, reporting, and meetings.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Risk management is also very important, as understanding the risks involved with a certain goal can minimize the chances of a setback or failure (</a:t>
            </a:r>
            <a:r>
              <a:rPr lang="en-US" sz="2000" dirty="0" err="1">
                <a:latin typeface="Times New Roman" panose="02020603050405020304" pitchFamily="18" charset="0"/>
                <a:cs typeface="Times New Roman" panose="02020603050405020304" pitchFamily="18" charset="0"/>
              </a:rPr>
              <a:t>Satzinger</a:t>
            </a:r>
            <a:r>
              <a:rPr lang="en-US" sz="2000" dirty="0">
                <a:latin typeface="Times New Roman" panose="02020603050405020304" pitchFamily="18" charset="0"/>
                <a:cs typeface="Times New Roman" panose="02020603050405020304" pitchFamily="18" charset="0"/>
              </a:rPr>
              <a:t>, 2014).</a:t>
            </a:r>
          </a:p>
        </p:txBody>
      </p:sp>
    </p:spTree>
    <p:extLst>
      <p:ext uri="{BB962C8B-B14F-4D97-AF65-F5344CB8AC3E}">
        <p14:creationId xmlns:p14="http://schemas.microsoft.com/office/powerpoint/2010/main" val="1618263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2E157-0AF9-4222-BDF7-93E8F10A3F1F}"/>
              </a:ext>
            </a:extLst>
          </p:cNvPr>
          <p:cNvSpPr>
            <a:spLocks noGrp="1"/>
          </p:cNvSpPr>
          <p:nvPr>
            <p:ph type="title"/>
          </p:nvPr>
        </p:nvSpPr>
        <p:spPr/>
        <p:txBody>
          <a:bodyPr anchor="ctr">
            <a:normAutofit/>
          </a:bodyPr>
          <a:lstStyle/>
          <a:p>
            <a:r>
              <a:rPr lang="en-US" sz="3200" dirty="0">
                <a:solidFill>
                  <a:srgbClr val="EBEBEB"/>
                </a:solidFill>
              </a:rPr>
              <a:t>Don’ts of – Project Management</a:t>
            </a:r>
          </a:p>
        </p:txBody>
      </p:sp>
      <p:sp>
        <p:nvSpPr>
          <p:cNvPr id="34" name="Content Placeholder 2">
            <a:extLst>
              <a:ext uri="{FF2B5EF4-FFF2-40B4-BE49-F238E27FC236}">
                <a16:creationId xmlns:a16="http://schemas.microsoft.com/office/drawing/2014/main" id="{53FA4DF8-9331-4BC2-ADEF-4F23E992A8E8}"/>
              </a:ext>
            </a:extLst>
          </p:cNvPr>
          <p:cNvSpPr>
            <a:spLocks noGrp="1"/>
          </p:cNvSpPr>
          <p:nvPr>
            <p:ph idx="1"/>
          </p:nvPr>
        </p:nvSpPr>
        <p:spPr/>
        <p:txBody>
          <a:bodyPr anchor="ctr">
            <a:normAutofit/>
          </a:bodyPr>
          <a:lstStyle/>
          <a:p>
            <a:r>
              <a:rPr lang="en-US" sz="2000" dirty="0">
                <a:latin typeface="Times New Roman" panose="02020603050405020304" pitchFamily="18" charset="0"/>
                <a:cs typeface="Times New Roman" panose="02020603050405020304" pitchFamily="18" charset="0"/>
              </a:rPr>
              <a:t>A list of things not to do when leading a project could be endless, but there are three big nos.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Do not be toxic to the team members, as it will only provide negative impacts.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Do not set an unrealistic standard, whether that’s cost, time, or scope.</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Do not be selfish, try to understand everyone’s point of view on the project.</a:t>
            </a:r>
          </a:p>
        </p:txBody>
      </p:sp>
    </p:spTree>
    <p:extLst>
      <p:ext uri="{BB962C8B-B14F-4D97-AF65-F5344CB8AC3E}">
        <p14:creationId xmlns:p14="http://schemas.microsoft.com/office/powerpoint/2010/main" val="2032656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14555-56A9-431D-854B-0827516211CB}"/>
              </a:ext>
            </a:extLst>
          </p:cNvPr>
          <p:cNvSpPr>
            <a:spLocks noGrp="1"/>
          </p:cNvSpPr>
          <p:nvPr>
            <p:ph type="title"/>
          </p:nvPr>
        </p:nvSpPr>
        <p:spPr/>
        <p:txBody>
          <a:bodyPr anchor="ctr">
            <a:normAutofit/>
          </a:bodyPr>
          <a:lstStyle/>
          <a:p>
            <a:r>
              <a:rPr lang="en-US" sz="3200">
                <a:solidFill>
                  <a:srgbClr val="EBEBEB"/>
                </a:solidFill>
              </a:rPr>
              <a:t>TIMS Questionnaire Methodology</a:t>
            </a:r>
          </a:p>
        </p:txBody>
      </p:sp>
      <p:sp>
        <p:nvSpPr>
          <p:cNvPr id="3" name="Content Placeholder 2">
            <a:extLst>
              <a:ext uri="{FF2B5EF4-FFF2-40B4-BE49-F238E27FC236}">
                <a16:creationId xmlns:a16="http://schemas.microsoft.com/office/drawing/2014/main" id="{6BDFD577-3107-4242-B74A-BADFFE69A187}"/>
              </a:ext>
            </a:extLst>
          </p:cNvPr>
          <p:cNvSpPr>
            <a:spLocks noGrp="1"/>
          </p:cNvSpPr>
          <p:nvPr>
            <p:ph idx="1"/>
          </p:nvPr>
        </p:nvSpPr>
        <p:spPr/>
        <p:txBody>
          <a:bodyPr anchor="ctr">
            <a:normAutofit/>
          </a:bodyPr>
          <a:lstStyle/>
          <a:p>
            <a:r>
              <a:rPr lang="en-US" sz="2000" b="0" i="0" dirty="0">
                <a:effectLst/>
                <a:latin typeface="Times New Roman" panose="02020603050405020304" pitchFamily="18" charset="0"/>
                <a:cs typeface="Times New Roman" panose="02020603050405020304" pitchFamily="18" charset="0"/>
              </a:rPr>
              <a:t>Questionnaires can be one of the most effective tools in terms of measuring preferences and opinions, while also being cheap and quick (Mcleod).</a:t>
            </a:r>
          </a:p>
          <a:p>
            <a:pPr marL="0" indent="0">
              <a:buNone/>
            </a:pPr>
            <a:endParaRPr lang="en-US" sz="2000" b="0" i="0" dirty="0">
              <a:effectLst/>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The questionnaire targets prospective and former students, men and women equally, and a spread of age groups.</a:t>
            </a:r>
          </a:p>
          <a:p>
            <a:pPr marL="0" indent="0">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Spreading the questionnaire’s reach allows SCR to utilize data to know which group to advertise toward.</a:t>
            </a:r>
          </a:p>
          <a:p>
            <a:pPr marL="0" indent="0">
              <a:buNone/>
            </a:pPr>
            <a:endParaRPr lang="en-US" sz="2000" b="0" i="0" dirty="0">
              <a:effectLst/>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660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Rectangle 16">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E1B14753-8BAC-44AF-BBBF-21F1CF5E9C65}"/>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3400" b="0" i="0" kern="1200">
                <a:solidFill>
                  <a:srgbClr val="EBEBEB"/>
                </a:solidFill>
                <a:latin typeface="+mj-lt"/>
                <a:ea typeface="+mj-ea"/>
                <a:cs typeface="+mj-cs"/>
              </a:rPr>
              <a:t>TIMS Questionnaire</a:t>
            </a:r>
          </a:p>
        </p:txBody>
      </p:sp>
      <p:pic>
        <p:nvPicPr>
          <p:cNvPr id="4" name="Picture 3">
            <a:extLst>
              <a:ext uri="{FF2B5EF4-FFF2-40B4-BE49-F238E27FC236}">
                <a16:creationId xmlns:a16="http://schemas.microsoft.com/office/drawing/2014/main" id="{F5134B34-8788-4446-9219-B8F02DE42941}"/>
              </a:ext>
            </a:extLst>
          </p:cNvPr>
          <p:cNvPicPr>
            <a:picLocks noChangeAspect="1"/>
          </p:cNvPicPr>
          <p:nvPr/>
        </p:nvPicPr>
        <p:blipFill>
          <a:blip r:embed="rId3"/>
          <a:stretch>
            <a:fillRect/>
          </a:stretch>
        </p:blipFill>
        <p:spPr>
          <a:xfrm>
            <a:off x="2320135" y="1113063"/>
            <a:ext cx="4050162"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07749832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249E1572-4368-461E-988F-2C81A679269F}"/>
              </a:ext>
            </a:extLst>
          </p:cNvPr>
          <p:cNvSpPr>
            <a:spLocks noGrp="1"/>
          </p:cNvSpPr>
          <p:nvPr>
            <p:ph type="title"/>
          </p:nvPr>
        </p:nvSpPr>
        <p:spPr>
          <a:xfrm>
            <a:off x="639098" y="629265"/>
            <a:ext cx="5132438" cy="1622322"/>
          </a:xfrm>
        </p:spPr>
        <p:txBody>
          <a:bodyPr>
            <a:normAutofit/>
          </a:bodyPr>
          <a:lstStyle/>
          <a:p>
            <a:r>
              <a:rPr lang="en-US">
                <a:solidFill>
                  <a:srgbClr val="EBEBEB"/>
                </a:solidFill>
              </a:rPr>
              <a:t>TIMS Context Diagram</a:t>
            </a:r>
          </a:p>
        </p:txBody>
      </p:sp>
      <p:pic>
        <p:nvPicPr>
          <p:cNvPr id="5" name="Picture 4" descr="Diagram&#10;&#10;Description automatically generated">
            <a:extLst>
              <a:ext uri="{FF2B5EF4-FFF2-40B4-BE49-F238E27FC236}">
                <a16:creationId xmlns:a16="http://schemas.microsoft.com/office/drawing/2014/main" id="{A8F07F69-4A1A-4A98-9D80-44CE00B4773F}"/>
              </a:ext>
            </a:extLst>
          </p:cNvPr>
          <p:cNvPicPr>
            <a:picLocks noChangeAspect="1"/>
          </p:cNvPicPr>
          <p:nvPr/>
        </p:nvPicPr>
        <p:blipFill>
          <a:blip r:embed="rId2"/>
          <a:stretch>
            <a:fillRect/>
          </a:stretch>
        </p:blipFill>
        <p:spPr>
          <a:xfrm>
            <a:off x="6700827" y="2182731"/>
            <a:ext cx="4828707" cy="2492535"/>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A2B7C46A-F2AE-4533-B3D9-D7F8B3144C36}"/>
              </a:ext>
            </a:extLst>
          </p:cNvPr>
          <p:cNvSpPr>
            <a:spLocks noGrp="1"/>
          </p:cNvSpPr>
          <p:nvPr>
            <p:ph idx="1"/>
          </p:nvPr>
        </p:nvSpPr>
        <p:spPr>
          <a:xfrm>
            <a:off x="639098" y="2418735"/>
            <a:ext cx="5132439" cy="3811742"/>
          </a:xfrm>
        </p:spPr>
        <p:txBody>
          <a:bodyPr anchor="ctr">
            <a:normAutofit/>
          </a:bodyPr>
          <a:lstStyle/>
          <a:p>
            <a:r>
              <a:rPr lang="en-US" dirty="0">
                <a:solidFill>
                  <a:srgbClr val="FFFFFF"/>
                </a:solidFill>
                <a:latin typeface="Times New Roman" panose="02020603050405020304" pitchFamily="18" charset="0"/>
                <a:cs typeface="Times New Roman" panose="02020603050405020304" pitchFamily="18" charset="0"/>
              </a:rPr>
              <a:t>The context diagram provides a brief overview of how the system functions.</a:t>
            </a:r>
          </a:p>
          <a:p>
            <a:pPr marL="0" indent="0">
              <a:buNone/>
            </a:pPr>
            <a:endParaRPr lang="en-US" sz="800" dirty="0">
              <a:solidFill>
                <a:srgbClr val="FFFFFF"/>
              </a:solidFill>
              <a:latin typeface="Times New Roman" panose="02020603050405020304" pitchFamily="18" charset="0"/>
              <a:cs typeface="Times New Roman" panose="02020603050405020304" pitchFamily="18" charset="0"/>
            </a:endParaRPr>
          </a:p>
          <a:p>
            <a:r>
              <a:rPr lang="en-US" dirty="0">
                <a:solidFill>
                  <a:srgbClr val="FFFFFF"/>
                </a:solidFill>
                <a:latin typeface="Times New Roman" panose="02020603050405020304" pitchFamily="18" charset="0"/>
                <a:cs typeface="Times New Roman" panose="02020603050405020304" pitchFamily="18" charset="0"/>
              </a:rPr>
              <a:t>As you can see, everything connects with TIMS and it also gives an overview of how the data moves.</a:t>
            </a:r>
          </a:p>
        </p:txBody>
      </p:sp>
    </p:spTree>
    <p:extLst>
      <p:ext uri="{BB962C8B-B14F-4D97-AF65-F5344CB8AC3E}">
        <p14:creationId xmlns:p14="http://schemas.microsoft.com/office/powerpoint/2010/main" val="1783757724"/>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606</TotalTime>
  <Words>1615</Words>
  <Application>Microsoft Office PowerPoint</Application>
  <PresentationFormat>Widescreen</PresentationFormat>
  <Paragraphs>138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Century Gothic</vt:lpstr>
      <vt:lpstr>Times New Roman</vt:lpstr>
      <vt:lpstr>Wingdings 3</vt:lpstr>
      <vt:lpstr>Ion Boardroom</vt:lpstr>
      <vt:lpstr>SCR and TIMS Advice Summary</vt:lpstr>
      <vt:lpstr>SCR Website Feedback</vt:lpstr>
      <vt:lpstr>Website Feedback (Visual)</vt:lpstr>
      <vt:lpstr>SCR Corporate Goal</vt:lpstr>
      <vt:lpstr>Dos of – Project Management</vt:lpstr>
      <vt:lpstr>Don’ts of – Project Management</vt:lpstr>
      <vt:lpstr>TIMS Questionnaire Methodology</vt:lpstr>
      <vt:lpstr>TIMS Questionnaire</vt:lpstr>
      <vt:lpstr>TIMS Context Diagram</vt:lpstr>
      <vt:lpstr>TIMS Diagram 0</vt:lpstr>
      <vt:lpstr>TIMS Use Cases</vt:lpstr>
      <vt:lpstr>Software Packages and Outsourcing TIMS</vt:lpstr>
      <vt:lpstr>Outsourcing Continued</vt:lpstr>
      <vt:lpstr>SCR Revenue Estimates</vt:lpstr>
      <vt:lpstr>TIMS Detail Report</vt:lpstr>
      <vt:lpstr>TIMS ERD</vt:lpstr>
      <vt:lpstr>TIMS Executive Summary</vt:lpstr>
      <vt:lpstr>TIMS Integration Plan - Install</vt:lpstr>
      <vt:lpstr>TIMS Integration Plan - Training</vt:lpstr>
      <vt:lpstr>Future of TIMS – Version Control</vt:lpstr>
      <vt:lpstr>Future of TIMS – Configuration Management</vt:lpstr>
      <vt:lpstr>Future of TIMS – Capacity Planning</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 and TIMS Advice Summary</dc:title>
  <dc:creator>Sexton, Ben</dc:creator>
  <cp:lastModifiedBy>Sexton, Ben</cp:lastModifiedBy>
  <cp:revision>49</cp:revision>
  <dcterms:created xsi:type="dcterms:W3CDTF">2021-10-24T23:26:09Z</dcterms:created>
  <dcterms:modified xsi:type="dcterms:W3CDTF">2021-11-07T18:51:36Z</dcterms:modified>
</cp:coreProperties>
</file>