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0" roundtripDataSignature="AMtx7mjOw35agwzl/R3dGsDGn6hqZfB8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2e72c049d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2e72c049d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e2e72c049d_0_5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2e72c049d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2e72c049d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e2e72c049d_0_6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2e72c049d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2e72c049d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e2e72c049d_0_7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2e72c049d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2e72c049d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e2e72c049d_0_8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497965441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497965441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4497965441_0_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497965441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497965441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4497965441_0_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497965441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497965441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4497965441_0_5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2e72c049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2e72c049d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e2e72c049d_0_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2e72c049d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2e72c049d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e2e72c049d_0_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2e72c049d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2e72c049d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e2e72c049d_0_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/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/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/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5pPr>
            <a:lvl6pPr lvl="5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6pPr>
            <a:lvl7pPr lvl="6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7pPr>
            <a:lvl8pPr lvl="7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8pPr>
            <a:lvl9pPr lvl="8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1331640" y="1125538"/>
            <a:ext cx="7344048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1187624" y="980728"/>
            <a:ext cx="7499176" cy="436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1187624" y="1535113"/>
            <a:ext cx="36004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51" name="Google Shape;51;p19"/>
          <p:cNvSpPr txBox="1"/>
          <p:nvPr>
            <p:ph idx="2" type="body"/>
          </p:nvPr>
        </p:nvSpPr>
        <p:spPr>
          <a:xfrm>
            <a:off x="1187624" y="2276872"/>
            <a:ext cx="3600400" cy="3774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52" name="Google Shape;52;p19"/>
          <p:cNvSpPr txBox="1"/>
          <p:nvPr>
            <p:ph idx="3" type="body"/>
          </p:nvPr>
        </p:nvSpPr>
        <p:spPr>
          <a:xfrm>
            <a:off x="4932040" y="1535113"/>
            <a:ext cx="37547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53" name="Google Shape;53;p19"/>
          <p:cNvSpPr txBox="1"/>
          <p:nvPr>
            <p:ph idx="4" type="body"/>
          </p:nvPr>
        </p:nvSpPr>
        <p:spPr>
          <a:xfrm>
            <a:off x="4932040" y="2276872"/>
            <a:ext cx="3754760" cy="3774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1259632" y="1752600"/>
            <a:ext cx="356001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1259632" y="4406900"/>
            <a:ext cx="723508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1220886" y="2708920"/>
            <a:ext cx="730708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body"/>
          </p:nvPr>
        </p:nvSpPr>
        <p:spPr>
          <a:xfrm>
            <a:off x="1258887" y="17526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grafico" type="chart">
  <p:cSld name="CHAR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1259632" y="1052736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/>
          <p:nvPr>
            <p:ph idx="2" type="chart"/>
          </p:nvPr>
        </p:nvSpPr>
        <p:spPr>
          <a:xfrm>
            <a:off x="1260029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abella" type="tbl">
  <p:cSld name="TAB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1259632" y="1052736"/>
            <a:ext cx="7415659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testo e contenuto" type="txAndObj">
  <p:cSld name="TEXT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1234232" y="1052736"/>
            <a:ext cx="7415659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1221848" y="1752600"/>
            <a:ext cx="359780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 rot="5400000">
            <a:off x="5287790" y="2479502"/>
            <a:ext cx="4886672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 rot="5400000">
            <a:off x="1503560" y="736799"/>
            <a:ext cx="4886672" cy="537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 rot="5400000">
            <a:off x="2909887" y="101600"/>
            <a:ext cx="4114800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/>
          <p:nvPr>
            <p:ph idx="2" type="pic"/>
          </p:nvPr>
        </p:nvSpPr>
        <p:spPr>
          <a:xfrm>
            <a:off x="1792288" y="980727"/>
            <a:ext cx="5486400" cy="3746847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1792288" y="5367338"/>
            <a:ext cx="5486400" cy="65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1259632" y="1124744"/>
            <a:ext cx="221622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3635896" y="1124744"/>
            <a:ext cx="5050903" cy="4896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1259632" y="2361251"/>
            <a:ext cx="2205881" cy="364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1" name="Google Shape;11;p7"/>
            <p:cNvSpPr txBox="1"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7"/>
            <p:cNvSpPr txBox="1"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7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" type="body"/>
          </p:nvPr>
        </p:nvSpPr>
        <p:spPr>
          <a:xfrm>
            <a:off x="1258887" y="17526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" name="Google Shape;15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950" y="115887"/>
            <a:ext cx="2555875" cy="831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hyperlink" Target="mailto:bocchi.2019986@studenti.uniroma1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hyperlink" Target="https://colab.research.google.com/github/bsfn1844815/mf_inference/blob/main/Ising/analyzer.ipynb?hl=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hyperlink" Target="mailto:bocchi.2019986@studenti.uniroma1.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mattbierbaum.github.io/ising.js/" TargetMode="External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"/>
          <p:cNvGrpSpPr/>
          <p:nvPr/>
        </p:nvGrpSpPr>
        <p:grpSpPr>
          <a:xfrm>
            <a:off x="0" y="2759075"/>
            <a:ext cx="9145587" cy="4098925"/>
            <a:chOff x="0" y="1738"/>
            <a:chExt cx="5761" cy="2582"/>
          </a:xfrm>
        </p:grpSpPr>
        <p:pic>
          <p:nvPicPr>
            <p:cNvPr descr="Fondino" id="68" name="Google Shape;6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 +marchio" id="69" name="Google Shape;69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ascia" id="70" name="Google Shape;70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16" y="1738"/>
              <a:ext cx="4444" cy="422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</p:grpSp>
      <p:sp>
        <p:nvSpPr>
          <p:cNvPr id="71" name="Google Shape;71;p1"/>
          <p:cNvSpPr txBox="1"/>
          <p:nvPr>
            <p:ph type="ctrTitle"/>
          </p:nvPr>
        </p:nvSpPr>
        <p:spPr>
          <a:xfrm>
            <a:off x="2132650" y="478887"/>
            <a:ext cx="63690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b="0" lang="en-US" sz="1600">
                <a:solidFill>
                  <a:srgbClr val="FFFFFF"/>
                </a:solidFill>
              </a:rPr>
              <a:t>Luca Leuzzi</a:t>
            </a:r>
            <a:br>
              <a:rPr b="0" i="0" lang="en-US" sz="1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Facoltà di </a:t>
            </a:r>
            <a:r>
              <a:rPr b="0" lang="en-US" sz="1600">
                <a:solidFill>
                  <a:srgbClr val="FFFFFF"/>
                </a:solidFill>
              </a:rPr>
              <a:t>Fisica</a:t>
            </a:r>
            <a:r>
              <a:rPr b="0" i="0" lang="en-US" sz="1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Università di Roma Sapienza</a:t>
            </a:r>
            <a:br>
              <a:rPr b="0" i="0" lang="en-US" sz="1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Anno Accademico 20</a:t>
            </a:r>
            <a:r>
              <a:rPr b="0" lang="en-US" sz="1600">
                <a:solidFill>
                  <a:srgbClr val="FFFFFF"/>
                </a:solidFill>
              </a:rPr>
              <a:t>22-2023</a:t>
            </a:r>
            <a:endParaRPr b="0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lang="en-US" sz="1600">
                <a:solidFill>
                  <a:srgbClr val="FFFFFF"/>
                </a:solidFill>
              </a:rPr>
              <a:t>Percorsi di Eccellenza</a:t>
            </a:r>
            <a:br>
              <a:rPr b="0" i="0" lang="en-US" sz="1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sz="1600">
              <a:solidFill>
                <a:srgbClr val="FFFFFF"/>
              </a:solidFill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5274875" y="5800400"/>
            <a:ext cx="357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occhi Dario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bocchi.2019986@studenti.uniroma1.it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2e72c049d_0_51"/>
          <p:cNvSpPr txBox="1"/>
          <p:nvPr>
            <p:ph type="title"/>
          </p:nvPr>
        </p:nvSpPr>
        <p:spPr>
          <a:xfrm>
            <a:off x="1258887" y="1125537"/>
            <a:ext cx="74169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Come si generano i dati?</a:t>
            </a:r>
            <a:endParaRPr/>
          </a:p>
        </p:txBody>
      </p:sp>
      <p:sp>
        <p:nvSpPr>
          <p:cNvPr id="156" name="Google Shape;156;g1e2e72c049d_0_51"/>
          <p:cNvSpPr txBox="1"/>
          <p:nvPr/>
        </p:nvSpPr>
        <p:spPr>
          <a:xfrm>
            <a:off x="298075" y="1729350"/>
            <a:ext cx="233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61B22"/>
                </a:solidFill>
                <a:latin typeface="Calibri"/>
                <a:ea typeface="Calibri"/>
                <a:cs typeface="Calibri"/>
                <a:sym typeface="Calibri"/>
              </a:rPr>
              <a:t>states_generator.cpp</a:t>
            </a:r>
            <a:endParaRPr i="1" sz="1900">
              <a:solidFill>
                <a:srgbClr val="161B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1e2e72c049d_0_51"/>
          <p:cNvPicPr preferRelativeResize="0"/>
          <p:nvPr/>
        </p:nvPicPr>
        <p:blipFill rotWithShape="1">
          <a:blip r:embed="rId3">
            <a:alphaModFix/>
          </a:blip>
          <a:srcRect b="0" l="0" r="28052" t="0"/>
          <a:stretch/>
        </p:blipFill>
        <p:spPr>
          <a:xfrm>
            <a:off x="176900" y="2305275"/>
            <a:ext cx="5799598" cy="35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e2e72c049d_0_51"/>
          <p:cNvSpPr txBox="1"/>
          <p:nvPr/>
        </p:nvSpPr>
        <p:spPr>
          <a:xfrm>
            <a:off x="5976500" y="2367000"/>
            <a:ext cx="3167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Utilizzo del generatore per il </a:t>
            </a:r>
            <a:r>
              <a:rPr b="1" i="1" lang="en-US" sz="1800">
                <a:latin typeface="Calibri"/>
                <a:ea typeface="Calibri"/>
                <a:cs typeface="Calibri"/>
                <a:sym typeface="Calibri"/>
              </a:rPr>
              <a:t>lattice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: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states_generator.exe &lt;T&gt; &lt;L&gt; &lt;0|1&gt;(ord/dis)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Utilizzo del generatore per il </a:t>
            </a:r>
            <a:r>
              <a:rPr b="1" i="1" lang="en-US" sz="1800">
                <a:latin typeface="Calibri"/>
                <a:ea typeface="Calibri"/>
                <a:cs typeface="Calibri"/>
                <a:sym typeface="Calibri"/>
              </a:rPr>
              <a:t>random graph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: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states_generator.exe &lt;T&gt; &lt;N&gt; &lt;0|1&gt;(ord/dis)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2e72c049d_0_67"/>
          <p:cNvSpPr txBox="1"/>
          <p:nvPr>
            <p:ph type="title"/>
          </p:nvPr>
        </p:nvSpPr>
        <p:spPr>
          <a:xfrm>
            <a:off x="1258887" y="1125537"/>
            <a:ext cx="74169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Come si analizzano i dati?</a:t>
            </a:r>
            <a:endParaRPr/>
          </a:p>
        </p:txBody>
      </p:sp>
      <p:sp>
        <p:nvSpPr>
          <p:cNvPr id="165" name="Google Shape;165;g1e2e72c049d_0_67"/>
          <p:cNvSpPr txBox="1"/>
          <p:nvPr/>
        </p:nvSpPr>
        <p:spPr>
          <a:xfrm>
            <a:off x="298075" y="1729350"/>
            <a:ext cx="233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61B22"/>
                </a:solidFill>
                <a:latin typeface="Calibri"/>
                <a:ea typeface="Calibri"/>
                <a:cs typeface="Calibri"/>
                <a:sym typeface="Calibri"/>
              </a:rPr>
              <a:t>analyzer.ipynb</a:t>
            </a:r>
            <a:endParaRPr i="1" sz="1900">
              <a:solidFill>
                <a:srgbClr val="161B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1e2e72c049d_0_67"/>
          <p:cNvPicPr preferRelativeResize="0"/>
          <p:nvPr/>
        </p:nvPicPr>
        <p:blipFill rotWithShape="1">
          <a:blip r:embed="rId3">
            <a:alphaModFix/>
          </a:blip>
          <a:srcRect b="5076" l="0" r="0" t="5076"/>
          <a:stretch/>
        </p:blipFill>
        <p:spPr>
          <a:xfrm>
            <a:off x="410800" y="2305275"/>
            <a:ext cx="5960437" cy="36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e2e72c049d_0_67"/>
          <p:cNvSpPr txBox="1"/>
          <p:nvPr/>
        </p:nvSpPr>
        <p:spPr>
          <a:xfrm>
            <a:off x="5976500" y="2367000"/>
            <a:ext cx="31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e2e72c049d_0_67"/>
          <p:cNvSpPr txBox="1"/>
          <p:nvPr/>
        </p:nvSpPr>
        <p:spPr>
          <a:xfrm>
            <a:off x="6512950" y="3255000"/>
            <a:ext cx="250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Link Colab: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https://colab.research.google.com/github/bsfn1844815/mf_inference/blob/main/Ising/analyzer.ipynb?hl=it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2e72c049d_0_79"/>
          <p:cNvSpPr txBox="1"/>
          <p:nvPr>
            <p:ph type="title"/>
          </p:nvPr>
        </p:nvSpPr>
        <p:spPr>
          <a:xfrm>
            <a:off x="1234232" y="1052736"/>
            <a:ext cx="74157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Come si analizzano i dati?</a:t>
            </a:r>
            <a:endParaRPr/>
          </a:p>
        </p:txBody>
      </p:sp>
      <p:pic>
        <p:nvPicPr>
          <p:cNvPr id="175" name="Google Shape;175;g1e2e72c049d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971" y="1645412"/>
            <a:ext cx="7252217" cy="38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e2e72c049d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925" y="5375475"/>
            <a:ext cx="4258150" cy="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2e72c049d_0_89"/>
          <p:cNvSpPr txBox="1"/>
          <p:nvPr>
            <p:ph type="title"/>
          </p:nvPr>
        </p:nvSpPr>
        <p:spPr>
          <a:xfrm>
            <a:off x="1234232" y="1052736"/>
            <a:ext cx="74157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Come si analizzano i dati?</a:t>
            </a:r>
            <a:endParaRPr/>
          </a:p>
        </p:txBody>
      </p:sp>
      <p:pic>
        <p:nvPicPr>
          <p:cNvPr id="183" name="Google Shape;183;g1e2e72c049d_0_89"/>
          <p:cNvPicPr preferRelativeResize="0"/>
          <p:nvPr/>
        </p:nvPicPr>
        <p:blipFill rotWithShape="1">
          <a:blip r:embed="rId3">
            <a:alphaModFix/>
          </a:blip>
          <a:srcRect b="0" l="0" r="0" t="1980"/>
          <a:stretch/>
        </p:blipFill>
        <p:spPr>
          <a:xfrm>
            <a:off x="231875" y="1803675"/>
            <a:ext cx="5362750" cy="39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e2e72c049d_0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1625" y="3081538"/>
            <a:ext cx="3295900" cy="12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6"/>
          <p:cNvGrpSpPr/>
          <p:nvPr/>
        </p:nvGrpSpPr>
        <p:grpSpPr>
          <a:xfrm>
            <a:off x="0" y="2759075"/>
            <a:ext cx="9145587" cy="4098925"/>
            <a:chOff x="0" y="1738"/>
            <a:chExt cx="5761" cy="2582"/>
          </a:xfrm>
        </p:grpSpPr>
        <p:pic>
          <p:nvPicPr>
            <p:cNvPr descr="Fondino" id="192" name="Google Shape;19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 +marchio" id="193" name="Google Shape;193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ascia" id="194" name="Google Shape;194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5" name="Google Shape;195;p6"/>
          <p:cNvSpPr txBox="1"/>
          <p:nvPr>
            <p:ph type="ctrTitle"/>
          </p:nvPr>
        </p:nvSpPr>
        <p:spPr>
          <a:xfrm>
            <a:off x="2089150" y="188912"/>
            <a:ext cx="6369050" cy="1979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lang="en-US" sz="1600">
                <a:solidFill>
                  <a:schemeClr val="lt1"/>
                </a:solidFill>
              </a:rPr>
              <a:t>Prof. Luca Leuzzi</a:t>
            </a:r>
            <a:br>
              <a:rPr b="0" lang="en-US" sz="1600">
                <a:solidFill>
                  <a:schemeClr val="lt1"/>
                </a:solidFill>
              </a:rPr>
            </a:br>
            <a:r>
              <a:rPr b="0" lang="en-US" sz="1600">
                <a:solidFill>
                  <a:schemeClr val="lt1"/>
                </a:solidFill>
              </a:rPr>
              <a:t>Facoltà di Fisica, Università di Roma Sapienza</a:t>
            </a:r>
            <a:br>
              <a:rPr b="0" lang="en-US" sz="1600">
                <a:solidFill>
                  <a:schemeClr val="lt1"/>
                </a:solidFill>
              </a:rPr>
            </a:br>
            <a:r>
              <a:rPr b="0" lang="en-US" sz="1600">
                <a:solidFill>
                  <a:schemeClr val="lt1"/>
                </a:solidFill>
              </a:rPr>
              <a:t>Anno Accademico 2022-2023</a:t>
            </a:r>
            <a:endParaRPr b="0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b="0" lang="en-US" sz="1600">
                <a:solidFill>
                  <a:schemeClr val="lt1"/>
                </a:solidFill>
              </a:rPr>
              <a:t>Percorsi di Eccellenza</a:t>
            </a:r>
            <a:br>
              <a:rPr b="0" lang="en-US" sz="1600">
                <a:solidFill>
                  <a:schemeClr val="lt1"/>
                </a:solidFill>
              </a:rPr>
            </a:br>
            <a:endParaRPr b="0"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t/>
            </a:r>
            <a:endParaRPr b="0" sz="1600">
              <a:solidFill>
                <a:srgbClr val="FFFFFF"/>
              </a:solidFill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5274875" y="5800400"/>
            <a:ext cx="357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Bocchi Dario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bocchi.2019986@studenti.uniroma1.it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394375" y="6077300"/>
            <a:ext cx="37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 dubbi, errori e altro sulla parte Ising del github</a:t>
            </a:r>
            <a:endParaRPr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4538363" y="6077300"/>
            <a:ext cx="7365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en-US"/>
              <a:t>Minicorso Ising inverso</a:t>
            </a:r>
            <a:endParaRPr/>
          </a:p>
        </p:txBody>
      </p:sp>
      <p:sp>
        <p:nvSpPr>
          <p:cNvPr id="78" name="Google Shape;7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/>
              <a:t>Inferenza su Ising 2D e random graph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Il modello: Ising</a:t>
            </a:r>
            <a:endParaRPr b="1" sz="2400">
              <a:solidFill>
                <a:srgbClr val="8224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4968300" y="1561200"/>
            <a:ext cx="4175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= energia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= termine di accoppiamento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= campo esterno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𝞂 = spin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550" y="3495537"/>
            <a:ext cx="2500910" cy="250478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 txBox="1"/>
          <p:nvPr/>
        </p:nvSpPr>
        <p:spPr>
          <a:xfrm>
            <a:off x="5822450" y="5533450"/>
            <a:ext cx="31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https://mattbierbaum.github.io/ising.js/</a:t>
            </a:r>
            <a:endParaRPr/>
          </a:p>
        </p:txBody>
      </p:sp>
      <p:pic>
        <p:nvPicPr>
          <p:cNvPr id="87" name="Google Shape;87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525" y="2073250"/>
            <a:ext cx="4330472" cy="9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497965441_0_16"/>
          <p:cNvSpPr txBox="1"/>
          <p:nvPr>
            <p:ph type="title"/>
          </p:nvPr>
        </p:nvSpPr>
        <p:spPr>
          <a:xfrm>
            <a:off x="1187624" y="980728"/>
            <a:ext cx="7499100" cy="43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Topologia del modello</a:t>
            </a:r>
            <a:endParaRPr/>
          </a:p>
        </p:txBody>
      </p:sp>
      <p:sp>
        <p:nvSpPr>
          <p:cNvPr id="94" name="Google Shape;94;g24497965441_0_16"/>
          <p:cNvSpPr txBox="1"/>
          <p:nvPr>
            <p:ph idx="1" type="body"/>
          </p:nvPr>
        </p:nvSpPr>
        <p:spPr>
          <a:xfrm>
            <a:off x="1722787" y="1493722"/>
            <a:ext cx="1541100" cy="537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Reticolo 2D</a:t>
            </a:r>
            <a:endParaRPr/>
          </a:p>
        </p:txBody>
      </p:sp>
      <p:sp>
        <p:nvSpPr>
          <p:cNvPr id="95" name="Google Shape;95;g24497965441_0_16"/>
          <p:cNvSpPr txBox="1"/>
          <p:nvPr>
            <p:ph idx="3" type="body"/>
          </p:nvPr>
        </p:nvSpPr>
        <p:spPr>
          <a:xfrm>
            <a:off x="5334073" y="1317625"/>
            <a:ext cx="31032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Random Graph (</a:t>
            </a: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</a:rPr>
              <a:t>Erdős–Rényi)</a:t>
            </a:r>
            <a:endParaRPr/>
          </a:p>
        </p:txBody>
      </p:sp>
      <p:pic>
        <p:nvPicPr>
          <p:cNvPr id="96" name="Google Shape;96;g24497965441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625" y="2359015"/>
            <a:ext cx="2633025" cy="18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24497965441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312" y="2292625"/>
            <a:ext cx="1842280" cy="19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4497965441_0_16"/>
          <p:cNvSpPr txBox="1"/>
          <p:nvPr/>
        </p:nvSpPr>
        <p:spPr>
          <a:xfrm>
            <a:off x="430723" y="4509000"/>
            <a:ext cx="36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Ogni spin interagisce esattamente con i 4 spin adiacenti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24497965441_0_16"/>
          <p:cNvSpPr txBox="1"/>
          <p:nvPr/>
        </p:nvSpPr>
        <p:spPr>
          <a:xfrm>
            <a:off x="4787925" y="4422000"/>
            <a:ext cx="4247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Ogni coppia di spin ha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probabilità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di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avere un edge (ossia di interagire) e probabilità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 1-p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di non averlo.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Scegliamo p in modo che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MEDIA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ogni spin interagisca con altri 4 spin.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497965441_0_28"/>
          <p:cNvSpPr txBox="1"/>
          <p:nvPr>
            <p:ph type="title"/>
          </p:nvPr>
        </p:nvSpPr>
        <p:spPr>
          <a:xfrm>
            <a:off x="1187624" y="980728"/>
            <a:ext cx="7499100" cy="43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Termini di accoppiamento</a:t>
            </a:r>
            <a:endParaRPr/>
          </a:p>
        </p:txBody>
      </p:sp>
      <p:sp>
        <p:nvSpPr>
          <p:cNvPr id="106" name="Google Shape;106;g24497965441_0_28"/>
          <p:cNvSpPr txBox="1"/>
          <p:nvPr>
            <p:ph idx="1" type="body"/>
          </p:nvPr>
        </p:nvSpPr>
        <p:spPr>
          <a:xfrm>
            <a:off x="457274" y="1540538"/>
            <a:ext cx="36003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Modello ordinato</a:t>
            </a:r>
            <a:endParaRPr/>
          </a:p>
        </p:txBody>
      </p:sp>
      <p:sp>
        <p:nvSpPr>
          <p:cNvPr id="107" name="Google Shape;107;g24497965441_0_28"/>
          <p:cNvSpPr txBox="1"/>
          <p:nvPr>
            <p:ph idx="2" type="body"/>
          </p:nvPr>
        </p:nvSpPr>
        <p:spPr>
          <a:xfrm>
            <a:off x="457275" y="2380550"/>
            <a:ext cx="3600300" cy="83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/>
              <a:t>Per ogni coppia di spin interagenti </a:t>
            </a:r>
            <a:endParaRPr sz="1500"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J = 1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108" name="Google Shape;108;g24497965441_0_28"/>
          <p:cNvSpPr txBox="1"/>
          <p:nvPr>
            <p:ph idx="3" type="body"/>
          </p:nvPr>
        </p:nvSpPr>
        <p:spPr>
          <a:xfrm>
            <a:off x="4932040" y="1348063"/>
            <a:ext cx="37548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Modello disordinato (spin glass)</a:t>
            </a:r>
            <a:endParaRPr/>
          </a:p>
        </p:txBody>
      </p:sp>
      <p:sp>
        <p:nvSpPr>
          <p:cNvPr id="109" name="Google Shape;109;g24497965441_0_28"/>
          <p:cNvSpPr txBox="1"/>
          <p:nvPr>
            <p:ph idx="4" type="body"/>
          </p:nvPr>
        </p:nvSpPr>
        <p:spPr>
          <a:xfrm>
            <a:off x="4932050" y="2011800"/>
            <a:ext cx="3754800" cy="141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/>
              <a:t>Per ogni coppia di spin interagenti </a:t>
            </a:r>
            <a:endParaRPr sz="1500"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</a:rPr>
              <a:t>J = N(0, 1),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/>
              <a:t> ossia un numero estratto da una distribuzione gaussiana a media nulla e varianza unitaria</a:t>
            </a:r>
            <a:endParaRPr sz="1500"/>
          </a:p>
        </p:txBody>
      </p:sp>
      <p:pic>
        <p:nvPicPr>
          <p:cNvPr id="110" name="Google Shape;110;g24497965441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73" y="3432075"/>
            <a:ext cx="2682704" cy="26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4497965441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8100" y="3429002"/>
            <a:ext cx="2682700" cy="263232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4497965441_0_28"/>
          <p:cNvSpPr txBox="1"/>
          <p:nvPr/>
        </p:nvSpPr>
        <p:spPr>
          <a:xfrm>
            <a:off x="3695250" y="5428400"/>
            <a:ext cx="175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Esempio sul reticolo 2D</a:t>
            </a:r>
            <a:endParaRPr i="1"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497965441_0_58"/>
          <p:cNvSpPr txBox="1"/>
          <p:nvPr>
            <p:ph type="title"/>
          </p:nvPr>
        </p:nvSpPr>
        <p:spPr>
          <a:xfrm>
            <a:off x="1258887" y="1125537"/>
            <a:ext cx="74169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Diagramma di fase (Ising ordinato)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g24497965441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251" y="2080638"/>
            <a:ext cx="3984475" cy="30737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g24497965441_0_58"/>
          <p:cNvSpPr txBox="1"/>
          <p:nvPr/>
        </p:nvSpPr>
        <p:spPr>
          <a:xfrm>
            <a:off x="5539275" y="3167400"/>
            <a:ext cx="328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Per Ising 2D,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Tc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～2.27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2e72c049d_0_7"/>
          <p:cNvSpPr txBox="1"/>
          <p:nvPr>
            <p:ph type="title"/>
          </p:nvPr>
        </p:nvSpPr>
        <p:spPr>
          <a:xfrm>
            <a:off x="1258887" y="1125537"/>
            <a:ext cx="74169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Come si scarica la repository Github?</a:t>
            </a:r>
            <a:endParaRPr/>
          </a:p>
        </p:txBody>
      </p:sp>
      <p:pic>
        <p:nvPicPr>
          <p:cNvPr id="127" name="Google Shape;127;g1e2e72c049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38" y="1702925"/>
            <a:ext cx="8817524" cy="42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2e72c049d_0_25"/>
          <p:cNvSpPr txBox="1"/>
          <p:nvPr>
            <p:ph type="title"/>
          </p:nvPr>
        </p:nvSpPr>
        <p:spPr>
          <a:xfrm>
            <a:off x="1258887" y="1125537"/>
            <a:ext cx="74169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 ci sta dentro alla cartella di Ising</a:t>
            </a:r>
            <a:r>
              <a:rPr lang="en-US"/>
              <a:t>?</a:t>
            </a:r>
            <a:endParaRPr/>
          </a:p>
        </p:txBody>
      </p:sp>
      <p:pic>
        <p:nvPicPr>
          <p:cNvPr id="134" name="Google Shape;134;g1e2e72c049d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0" y="1789925"/>
            <a:ext cx="8965901" cy="41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2e72c049d_0_32"/>
          <p:cNvSpPr txBox="1"/>
          <p:nvPr>
            <p:ph type="title"/>
          </p:nvPr>
        </p:nvSpPr>
        <p:spPr>
          <a:xfrm>
            <a:off x="1258887" y="1125537"/>
            <a:ext cx="74169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Come sono salvati i dati?</a:t>
            </a:r>
            <a:endParaRPr/>
          </a:p>
        </p:txBody>
      </p:sp>
      <p:sp>
        <p:nvSpPr>
          <p:cNvPr id="141" name="Google Shape;141;g1e2e72c049d_0_32"/>
          <p:cNvSpPr txBox="1"/>
          <p:nvPr/>
        </p:nvSpPr>
        <p:spPr>
          <a:xfrm>
            <a:off x="1162800" y="1776675"/>
            <a:ext cx="3218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61B22"/>
                </a:solidFill>
                <a:latin typeface="Calibri"/>
                <a:ea typeface="Calibri"/>
                <a:cs typeface="Calibri"/>
                <a:sym typeface="Calibri"/>
              </a:rPr>
              <a:t>Parametri di Ising 2D:</a:t>
            </a:r>
            <a:endParaRPr b="1" sz="1900">
              <a:solidFill>
                <a:srgbClr val="161B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solidFill>
                  <a:srgbClr val="161B22"/>
                </a:solidFill>
                <a:latin typeface="Calibri"/>
                <a:ea typeface="Calibri"/>
                <a:cs typeface="Calibri"/>
                <a:sym typeface="Calibri"/>
              </a:rPr>
              <a:t>L = lato del reticolo</a:t>
            </a:r>
            <a:endParaRPr i="1" sz="1900">
              <a:solidFill>
                <a:srgbClr val="161B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solidFill>
                  <a:srgbClr val="161B22"/>
                </a:solidFill>
                <a:latin typeface="Calibri"/>
                <a:ea typeface="Calibri"/>
                <a:cs typeface="Calibri"/>
                <a:sym typeface="Calibri"/>
              </a:rPr>
              <a:t>T = temperatura</a:t>
            </a:r>
            <a:endParaRPr i="1" sz="1900">
              <a:solidFill>
                <a:srgbClr val="161B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solidFill>
                  <a:srgbClr val="161B22"/>
                </a:solidFill>
                <a:latin typeface="Calibri"/>
                <a:ea typeface="Calibri"/>
                <a:cs typeface="Calibri"/>
                <a:sym typeface="Calibri"/>
              </a:rPr>
              <a:t>ord/dis = ordine/disordine</a:t>
            </a:r>
            <a:endParaRPr i="1" sz="1900">
              <a:solidFill>
                <a:srgbClr val="161B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e2e72c049d_0_32"/>
          <p:cNvSpPr txBox="1"/>
          <p:nvPr/>
        </p:nvSpPr>
        <p:spPr>
          <a:xfrm>
            <a:off x="5070450" y="1630425"/>
            <a:ext cx="3772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Parametri di Ising random graph: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solidFill>
                  <a:srgbClr val="161B22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i="1" lang="en-US" sz="1900">
                <a:solidFill>
                  <a:srgbClr val="161B22"/>
                </a:solidFill>
                <a:latin typeface="Calibri"/>
                <a:ea typeface="Calibri"/>
                <a:cs typeface="Calibri"/>
                <a:sym typeface="Calibri"/>
              </a:rPr>
              <a:t> = numero di spin</a:t>
            </a:r>
            <a:endParaRPr i="1" sz="1900">
              <a:solidFill>
                <a:srgbClr val="161B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solidFill>
                  <a:srgbClr val="161B22"/>
                </a:solidFill>
                <a:latin typeface="Calibri"/>
                <a:ea typeface="Calibri"/>
                <a:cs typeface="Calibri"/>
                <a:sym typeface="Calibri"/>
              </a:rPr>
              <a:t>T = temperatura</a:t>
            </a:r>
            <a:endParaRPr i="1" sz="1900">
              <a:solidFill>
                <a:srgbClr val="161B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solidFill>
                  <a:srgbClr val="161B22"/>
                </a:solidFill>
                <a:latin typeface="Calibri"/>
                <a:ea typeface="Calibri"/>
                <a:cs typeface="Calibri"/>
                <a:sym typeface="Calibri"/>
              </a:rPr>
              <a:t>p = probabilità di formazione dei link</a:t>
            </a:r>
            <a:endParaRPr i="1" sz="1900">
              <a:solidFill>
                <a:srgbClr val="161B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solidFill>
                  <a:srgbClr val="161B22"/>
                </a:solidFill>
                <a:latin typeface="Calibri"/>
                <a:ea typeface="Calibri"/>
                <a:cs typeface="Calibri"/>
                <a:sym typeface="Calibri"/>
              </a:rPr>
              <a:t>ord/dis = ordine/disordine</a:t>
            </a:r>
            <a:endParaRPr i="1" sz="1900">
              <a:solidFill>
                <a:srgbClr val="161B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e2e72c049d_0_32"/>
          <p:cNvSpPr txBox="1"/>
          <p:nvPr/>
        </p:nvSpPr>
        <p:spPr>
          <a:xfrm>
            <a:off x="4694175" y="3808650"/>
            <a:ext cx="4374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 righe coincidono alle configurazioni di spin ottenute dopo ciascun montecarlo sweep.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e2e72c049d_0_32"/>
          <p:cNvSpPr txBox="1"/>
          <p:nvPr/>
        </p:nvSpPr>
        <p:spPr>
          <a:xfrm>
            <a:off x="1258875" y="3434900"/>
            <a:ext cx="165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61B22"/>
                </a:solidFill>
                <a:latin typeface="Calibri"/>
                <a:ea typeface="Calibri"/>
                <a:cs typeface="Calibri"/>
                <a:sym typeface="Calibri"/>
              </a:rPr>
              <a:t>Esempi di file:</a:t>
            </a:r>
            <a:endParaRPr i="1" sz="1900">
              <a:solidFill>
                <a:srgbClr val="161B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e2e72c049d_0_32"/>
          <p:cNvSpPr txBox="1"/>
          <p:nvPr/>
        </p:nvSpPr>
        <p:spPr>
          <a:xfrm>
            <a:off x="253425" y="4085688"/>
            <a:ext cx="3670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config_N100_T1.00_p0.04_ord.dat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200000 righe di 100 spin (±1) separati da spazi</a:t>
            </a:r>
            <a:r>
              <a:rPr i="1" lang="en-US" sz="1300"/>
              <a:t> </a:t>
            </a:r>
            <a:endParaRPr sz="900"/>
          </a:p>
        </p:txBody>
      </p:sp>
      <p:sp>
        <p:nvSpPr>
          <p:cNvPr id="146" name="Google Shape;146;g1e2e72c049d_0_32"/>
          <p:cNvSpPr/>
          <p:nvPr/>
        </p:nvSpPr>
        <p:spPr>
          <a:xfrm>
            <a:off x="4116600" y="4085700"/>
            <a:ext cx="652500" cy="46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e2e72c049d_0_32"/>
          <p:cNvSpPr txBox="1"/>
          <p:nvPr/>
        </p:nvSpPr>
        <p:spPr>
          <a:xfrm>
            <a:off x="4769100" y="5157925"/>
            <a:ext cx="437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 matrice (simmetrica) corrisponde alle interazioni usate per generare i dati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e2e72c049d_0_32"/>
          <p:cNvSpPr txBox="1"/>
          <p:nvPr/>
        </p:nvSpPr>
        <p:spPr>
          <a:xfrm>
            <a:off x="-33975" y="5196475"/>
            <a:ext cx="4245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interaction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_N100_T1.00_p0.04_ord.dat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100</a:t>
            </a:r>
            <a:r>
              <a:rPr lang="en-US" sz="1300"/>
              <a:t> righe di 100 couplings (double) separati da spazi</a:t>
            </a:r>
            <a:r>
              <a:rPr i="1" lang="en-US" sz="1300"/>
              <a:t> </a:t>
            </a:r>
            <a:endParaRPr sz="900"/>
          </a:p>
        </p:txBody>
      </p:sp>
      <p:sp>
        <p:nvSpPr>
          <p:cNvPr id="149" name="Google Shape;149;g1e2e72c049d_0_32"/>
          <p:cNvSpPr/>
          <p:nvPr/>
        </p:nvSpPr>
        <p:spPr>
          <a:xfrm>
            <a:off x="4116600" y="5296525"/>
            <a:ext cx="652500" cy="46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2006-11-20T16:13:10Z</dcterms:created>
  <dc:creator>- -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