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8" r:id="rId3"/>
    <p:sldId id="270" r:id="rId4"/>
    <p:sldId id="258" r:id="rId5"/>
    <p:sldId id="269" r:id="rId6"/>
    <p:sldId id="278" r:id="rId7"/>
    <p:sldId id="271" r:id="rId8"/>
    <p:sldId id="272" r:id="rId9"/>
    <p:sldId id="273" r:id="rId10"/>
    <p:sldId id="274" r:id="rId11"/>
    <p:sldId id="279" r:id="rId12"/>
    <p:sldId id="275" r:id="rId13"/>
    <p:sldId id="276" r:id="rId14"/>
    <p:sldId id="280" r:id="rId15"/>
    <p:sldId id="277" r:id="rId16"/>
    <p:sldId id="267" r:id="rId17"/>
    <p:sldId id="262"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p:scale>
          <a:sx n="148" d="100"/>
          <a:sy n="148" d="100"/>
        </p:scale>
        <p:origin x="978"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10/12/2021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a:t>
            </a:fld>
            <a:endParaRPr lang="es-CO"/>
          </a:p>
        </p:txBody>
      </p:sp>
    </p:spTree>
    <p:extLst>
      <p:ext uri="{BB962C8B-B14F-4D97-AF65-F5344CB8AC3E}">
        <p14:creationId xmlns:p14="http://schemas.microsoft.com/office/powerpoint/2010/main" val="308614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4</a:t>
            </a:fld>
            <a:endParaRPr lang="es-CO"/>
          </a:p>
        </p:txBody>
      </p:sp>
    </p:spTree>
    <p:extLst>
      <p:ext uri="{BB962C8B-B14F-4D97-AF65-F5344CB8AC3E}">
        <p14:creationId xmlns:p14="http://schemas.microsoft.com/office/powerpoint/2010/main" val="138455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10</a:t>
            </a:fld>
            <a:endParaRPr lang="es-CO"/>
          </a:p>
        </p:txBody>
      </p:sp>
    </p:spTree>
    <p:extLst>
      <p:ext uri="{BB962C8B-B14F-4D97-AF65-F5344CB8AC3E}">
        <p14:creationId xmlns:p14="http://schemas.microsoft.com/office/powerpoint/2010/main" val="427912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11</a:t>
            </a:fld>
            <a:endParaRPr lang="es-CO"/>
          </a:p>
        </p:txBody>
      </p:sp>
    </p:spTree>
    <p:extLst>
      <p:ext uri="{BB962C8B-B14F-4D97-AF65-F5344CB8AC3E}">
        <p14:creationId xmlns:p14="http://schemas.microsoft.com/office/powerpoint/2010/main" val="405429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15</a:t>
            </a:fld>
            <a:endParaRPr lang="es-CO"/>
          </a:p>
        </p:txBody>
      </p:sp>
    </p:spTree>
    <p:extLst>
      <p:ext uri="{BB962C8B-B14F-4D97-AF65-F5344CB8AC3E}">
        <p14:creationId xmlns:p14="http://schemas.microsoft.com/office/powerpoint/2010/main" val="33632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16</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10/12/2021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10/12/2021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10/12/2021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10/12/2021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10/12/2021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13.png"/><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enaProfeAlbeiro/Proyecto_Adsi/tree/main/app/docs/Proyecto_Formativo/app/Vistas/docs/1er_Tri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2.jp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2646" y="3505679"/>
            <a:ext cx="7324717" cy="1015663"/>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Primer Trimestre</a:t>
            </a:r>
          </a:p>
          <a:p>
            <a:pPr algn="ctr"/>
            <a:r>
              <a:rPr lang="es-ES" sz="1200" b="1" dirty="0">
                <a:solidFill>
                  <a:schemeClr val="tx1">
                    <a:lumMod val="75000"/>
                    <a:lumOff val="25000"/>
                  </a:schemeClr>
                </a:solidFill>
              </a:rPr>
              <a:t>Ficha: 2395871 G2</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30 de noviembre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Burgos Pineda Cristian David</a:t>
            </a:r>
          </a:p>
          <a:p>
            <a:pPr algn="ctr"/>
            <a:r>
              <a:rPr lang="es-ES" sz="1200" b="1" dirty="0">
                <a:solidFill>
                  <a:schemeClr val="tx1">
                    <a:lumMod val="75000"/>
                    <a:lumOff val="25000"/>
                  </a:schemeClr>
                </a:solidFill>
              </a:rPr>
              <a:t>Robayo Duran Juan Camilo</a:t>
            </a:r>
          </a:p>
          <a:p>
            <a:pPr algn="ctr"/>
            <a:r>
              <a:rPr lang="es-ES" sz="1200" b="1" dirty="0">
                <a:solidFill>
                  <a:schemeClr val="tx1">
                    <a:lumMod val="75000"/>
                    <a:lumOff val="25000"/>
                  </a:schemeClr>
                </a:solidFill>
              </a:rPr>
              <a:t>Galeano Muñoz Brayan Stevan</a:t>
            </a:r>
          </a:p>
        </p:txBody>
      </p:sp>
      <p:pic>
        <p:nvPicPr>
          <p:cNvPr id="20" name="Imagen 19">
            <a:extLst>
              <a:ext uri="{FF2B5EF4-FFF2-40B4-BE49-F238E27FC236}">
                <a16:creationId xmlns:a16="http://schemas.microsoft.com/office/drawing/2014/main" id="{6CCFE9D4-5D76-4316-A532-5E2625DF973E}"/>
              </a:ext>
            </a:extLst>
          </p:cNvPr>
          <p:cNvPicPr>
            <a:picLocks noChangeAspect="1"/>
          </p:cNvPicPr>
          <p:nvPr/>
        </p:nvPicPr>
        <p:blipFill rotWithShape="1">
          <a:blip r:embed="rId3"/>
          <a:srcRect t="24808" b="27638"/>
          <a:stretch/>
        </p:blipFill>
        <p:spPr>
          <a:xfrm>
            <a:off x="1695311" y="738494"/>
            <a:ext cx="6080426" cy="1626481"/>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8308126" cy="3493264"/>
          </a:xfrm>
          <a:prstGeom prst="rect">
            <a:avLst/>
          </a:prstGeom>
        </p:spPr>
        <p:txBody>
          <a:bodyPr wrap="square">
            <a:spAutoFit/>
          </a:bodyPr>
          <a:lstStyle/>
          <a:p>
            <a:pPr algn="just"/>
            <a:r>
              <a:rPr lang="es-ES" sz="1600" dirty="0">
                <a:solidFill>
                  <a:schemeClr val="tx1">
                    <a:lumMod val="75000"/>
                    <a:lumOff val="25000"/>
                  </a:schemeClr>
                </a:solidFill>
              </a:rPr>
              <a:t>	Se propone el desarrollo de un Sistema de Información Web denominado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que sirva como herramienta software de apoyo al seguimiento y optimización de los procesos de venta e inventariado de la Empresa el Águila.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permitirá la gestión de los vendedores, de Bodega y del administrador como usuarios de la Empresa el Águila.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En el proceso de venta los vendedores podrán consultar el precio del producto por medio de código de barras, existencias del mismo en tienda y bodega, generar factura de venta y descontar del inventario el elemento vendido, de esta forma se reducen tiempos en el proceso de venta, se lleva un control de productos vendidos y se mantiene el stock de elementos actualizado.</a:t>
            </a:r>
          </a:p>
          <a:p>
            <a:pPr algn="just"/>
            <a:endParaRPr lang="es-ES" sz="1500" dirty="0">
              <a:solidFill>
                <a:schemeClr val="tx1">
                  <a:lumMod val="75000"/>
                  <a:lumOff val="25000"/>
                </a:schemeClr>
              </a:solidFill>
            </a:endParaRPr>
          </a:p>
          <a:p>
            <a:pPr algn="just"/>
            <a:r>
              <a:rPr lang="es-ES" sz="1500" dirty="0">
                <a:solidFill>
                  <a:schemeClr val="tx1">
                    <a:lumMod val="75000"/>
                    <a:lumOff val="25000"/>
                  </a:schemeClr>
                </a:solidFill>
              </a:rPr>
              <a:t>	</a:t>
            </a:r>
          </a:p>
          <a:p>
            <a:pPr algn="just"/>
            <a:r>
              <a:rPr lang="es-ES" sz="1500" dirty="0">
                <a:solidFill>
                  <a:schemeClr val="tx1">
                    <a:lumMod val="75000"/>
                    <a:lumOff val="25000"/>
                  </a:schemeClr>
                </a:solidFill>
              </a:rPr>
              <a:t>	</a:t>
            </a:r>
            <a:endParaRPr lang="es-ES_tradnl" sz="1600" dirty="0">
              <a:solidFill>
                <a:schemeClr val="tx1">
                  <a:lumMod val="75000"/>
                  <a:lumOff val="25000"/>
                </a:schemeClr>
              </a:solidFill>
            </a:endParaRP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427261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338006"/>
            <a:ext cx="8308126" cy="3277820"/>
          </a:xfrm>
          <a:prstGeom prst="rect">
            <a:avLst/>
          </a:prstGeom>
        </p:spPr>
        <p:txBody>
          <a:bodyPr wrap="square">
            <a:spAutoFit/>
          </a:bodyPr>
          <a:lstStyle/>
          <a:p>
            <a:pPr algn="just"/>
            <a:r>
              <a:rPr lang="es-ES" sz="1600" dirty="0">
                <a:solidFill>
                  <a:schemeClr val="tx1">
                    <a:lumMod val="75000"/>
                    <a:lumOff val="25000"/>
                  </a:schemeClr>
                </a:solidFill>
              </a:rPr>
              <a:t>	En el proceso de almacenado los usuarios con rol de bodega podrán ingresar productos al inventario, consultar el stock de los diferentes elementos, cambiar ubicación de los productos en la base de datos (de bodega a tienda), por consiguiente se digitaliza el inventario de productos y se sabe en que momento se debe realizar reabastecimiento, y se tiene conocimiento de existencias de un elemento.</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El usuario con rol de administrador podrá crear usuarios, modificar roles y finalmente, facilitará la gestión de reportes gráficos e impresos, necesarios para la toma de decisiones comerciales y administrativas del gerente en la Empresa el Águila.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El Sistema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servirá como aporte al sector comercial como </a:t>
            </a:r>
            <a:r>
              <a:rPr lang="es-MX" sz="1600" dirty="0">
                <a:solidFill>
                  <a:schemeClr val="tx1">
                    <a:lumMod val="75000"/>
                    <a:lumOff val="25000"/>
                  </a:schemeClr>
                </a:solidFill>
              </a:rPr>
              <a:t>herramienta de apoyo para venta y control de almacenado de productos.</a:t>
            </a:r>
            <a:endParaRPr lang="es-ES" sz="1600" dirty="0">
              <a:solidFill>
                <a:schemeClr val="tx1">
                  <a:lumMod val="75000"/>
                  <a:lumOff val="25000"/>
                </a:schemeClr>
              </a:solidFill>
            </a:endParaRPr>
          </a:p>
          <a:p>
            <a:pPr algn="just"/>
            <a:r>
              <a:rPr lang="es-ES" sz="1500" dirty="0">
                <a:solidFill>
                  <a:schemeClr val="tx1">
                    <a:lumMod val="75000"/>
                    <a:lumOff val="25000"/>
                  </a:schemeClr>
                </a:solidFill>
              </a:rPr>
              <a:t>	</a:t>
            </a:r>
            <a:endParaRPr lang="es-ES_tradnl" sz="1600" dirty="0">
              <a:solidFill>
                <a:schemeClr val="tx1">
                  <a:lumMod val="75000"/>
                  <a:lumOff val="25000"/>
                </a:schemeClr>
              </a:solidFill>
            </a:endParaRP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00093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istockphoto.com/photos/checking-barcodes-picture-id685855718?b=1&amp;k=20&amp;m=685855718&amp;s=170667a&amp;w=0&amp;h=fN4sjP6CuTqhwX9S-CtDoMAh98j-U6QyC631uEfzP3g=">
            <a:extLst>
              <a:ext uri="{FF2B5EF4-FFF2-40B4-BE49-F238E27FC236}">
                <a16:creationId xmlns:a16="http://schemas.microsoft.com/office/drawing/2014/main" id="{C110CF45-0042-4BAC-8658-300334AA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9" r="8958"/>
          <a:stretch/>
        </p:blipFill>
        <p:spPr bwMode="auto">
          <a:xfrm>
            <a:off x="-1" y="0"/>
            <a:ext cx="4572001" cy="513803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879629" y="848610"/>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4879629" y="2027799"/>
            <a:ext cx="3882234" cy="1754326"/>
          </a:xfrm>
          <a:prstGeom prst="rect">
            <a:avLst/>
          </a:prstGeom>
          <a:noFill/>
        </p:spPr>
        <p:txBody>
          <a:bodyPr wrap="square" rtlCol="0">
            <a:spAutoFit/>
          </a:bodyPr>
          <a:lstStyle/>
          <a:p>
            <a:pPr algn="just"/>
            <a:r>
              <a:rPr lang="es-ES" dirty="0">
                <a:solidFill>
                  <a:schemeClr val="tx1">
                    <a:lumMod val="75000"/>
                    <a:lumOff val="25000"/>
                  </a:schemeClr>
                </a:solidFill>
              </a:rPr>
              <a:t>En el siguiente apartado se describirá hasta donde se pretende llegar con CI Cash </a:t>
            </a:r>
            <a:r>
              <a:rPr lang="es-ES" dirty="0" err="1">
                <a:solidFill>
                  <a:schemeClr val="tx1">
                    <a:lumMod val="75000"/>
                    <a:lumOff val="25000"/>
                  </a:schemeClr>
                </a:solidFill>
              </a:rPr>
              <a:t>Inventory</a:t>
            </a:r>
            <a:r>
              <a:rPr lang="es-ES" dirty="0">
                <a:solidFill>
                  <a:schemeClr val="tx1">
                    <a:lumMod val="75000"/>
                    <a:lumOff val="25000"/>
                  </a:schemeClr>
                </a:solidFill>
              </a:rPr>
              <a:t>, los tiempos de desarrollo así como las herramientas a utilizar para la creación del aplicativo web</a:t>
            </a:r>
          </a:p>
        </p:txBody>
      </p:sp>
      <p:sp>
        <p:nvSpPr>
          <p:cNvPr id="5" name="Rectángulo 4"/>
          <p:cNvSpPr/>
          <p:nvPr/>
        </p:nvSpPr>
        <p:spPr>
          <a:xfrm>
            <a:off x="4988750" y="177854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30CB795-107F-4C21-813F-217CDA637E88}"/>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65298" y="1629823"/>
            <a:ext cx="8413403" cy="2554545"/>
          </a:xfrm>
          <a:prstGeom prst="rect">
            <a:avLst/>
          </a:prstGeom>
        </p:spPr>
        <p:txBody>
          <a:bodyPr wrap="square">
            <a:spAutoFit/>
          </a:bodyPr>
          <a:lstStyle/>
          <a:p>
            <a:pPr algn="just"/>
            <a:r>
              <a:rPr lang="es-ES" sz="1600" dirty="0">
                <a:solidFill>
                  <a:schemeClr val="tx1">
                    <a:lumMod val="75000"/>
                    <a:lumOff val="25000"/>
                  </a:schemeClr>
                </a:solidFill>
              </a:rPr>
              <a:t>	El Sistema solamente se encargará de almacenar información y consultar esta en la base de datos, será una herramienta netamente de apoyo logístico y organizacional, la efectividad del mismo depende del correcto uso por parte de los diferentes roles, de la veracidad de la información suministrada al mismo.</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El sistema no permitirá cambios administrativos (Cambios de precios, de existencias y de historial de venta) si no es autorizado por el administrador, adicionalmente el aplicativo web no establecerá comunicaciones entre roles ya que su objetivo fundamental es crear un método de consulta para organización y optimización en la venta y control de almacenado de productos.</a:t>
            </a:r>
          </a:p>
          <a:p>
            <a:endParaRPr lang="es-ES" sz="1600" dirty="0">
              <a:solidFill>
                <a:schemeClr val="tx1">
                  <a:lumMod val="75000"/>
                  <a:lumOff val="25000"/>
                </a:schemeClr>
              </a:solidFill>
            </a:endParaRP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570194" y="1259039"/>
            <a:ext cx="5210324" cy="2800767"/>
          </a:xfrm>
          <a:prstGeom prst="rect">
            <a:avLst/>
          </a:prstGeom>
        </p:spPr>
        <p:txBody>
          <a:bodyPr wrap="square">
            <a:spAutoFit/>
          </a:bodyPr>
          <a:lstStyle/>
          <a:p>
            <a:pPr algn="just"/>
            <a:r>
              <a:rPr lang="es-ES" sz="1600" dirty="0">
                <a:solidFill>
                  <a:schemeClr val="tx1">
                    <a:lumMod val="75000"/>
                    <a:lumOff val="25000"/>
                  </a:schemeClr>
                </a:solidFill>
              </a:rPr>
              <a:t>	El Sistema de información será desarrollado utilizando el modelo de vista controlador utilizando HTML para estructurar el sitio web, CSS para aplicar estilos, para la programación orientada a objetos se utilizará </a:t>
            </a:r>
            <a:r>
              <a:rPr lang="es-ES" sz="1600" dirty="0" err="1">
                <a:solidFill>
                  <a:schemeClr val="tx1">
                    <a:lumMod val="75000"/>
                    <a:lumOff val="25000"/>
                  </a:schemeClr>
                </a:solidFill>
              </a:rPr>
              <a:t>Javascript</a:t>
            </a:r>
            <a:r>
              <a:rPr lang="es-ES" sz="1600" dirty="0">
                <a:solidFill>
                  <a:schemeClr val="tx1">
                    <a:lumMod val="75000"/>
                    <a:lumOff val="25000"/>
                  </a:schemeClr>
                </a:solidFill>
              </a:rPr>
              <a:t> por parte del cliente y PHP por parte del servidor, para el almacenado de información en base de datos se utilizará lenguaje SQL.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será desarrollado en 2 años distribuidos en 8 trimestres pasando por etapas tales como análisis, planeación, ejecución y evaluación.</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pic>
        <p:nvPicPr>
          <p:cNvPr id="1026" name="Picture 2" descr="Reloj De Arena, Tiempo, Horas, Reloj">
            <a:extLst>
              <a:ext uri="{FF2B5EF4-FFF2-40B4-BE49-F238E27FC236}">
                <a16:creationId xmlns:a16="http://schemas.microsoft.com/office/drawing/2014/main" id="{EEF25F0C-D0C0-49CF-B99B-1EBF172D92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67" r="25882"/>
          <a:stretch/>
        </p:blipFill>
        <p:spPr bwMode="auto">
          <a:xfrm>
            <a:off x="0" y="1068670"/>
            <a:ext cx="3423994" cy="407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06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a:t>
            </a:r>
            <a:r>
              <a:rPr lang="es-ES" sz="1000" u="sng" dirty="0" err="1">
                <a:solidFill>
                  <a:schemeClr val="tx1">
                    <a:lumMod val="75000"/>
                    <a:lumOff val="25000"/>
                  </a:schemeClr>
                </a:solidFill>
                <a:hlinkClick r:id="rId3"/>
              </a:rPr>
              <a:t>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a:t>
            </a:r>
            <a:r>
              <a:rPr lang="es-ES" sz="1000" dirty="0" err="1">
                <a:solidFill>
                  <a:schemeClr val="tx1">
                    <a:lumMod val="75000"/>
                    <a:lumOff val="25000"/>
                  </a:schemeClr>
                </a:solidFill>
                <a:hlinkClick r:id="rId4"/>
              </a:rPr>
              <a:t>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err="1">
                <a:solidFill>
                  <a:schemeClr val="tx1">
                    <a:lumMod val="75000"/>
                    <a:lumOff val="25000"/>
                  </a:schemeClr>
                </a:solidFill>
              </a:rPr>
              <a:t>WireFrame</a:t>
            </a:r>
            <a:r>
              <a:rPr lang="es-ES" sz="1000" dirty="0">
                <a:solidFill>
                  <a:schemeClr val="tx1">
                    <a:lumMod val="75000"/>
                    <a:lumOff val="25000"/>
                  </a:schemeClr>
                </a:solidFill>
              </a:rPr>
              <a:t> o </a:t>
            </a:r>
            <a:r>
              <a:rPr lang="es-ES" sz="1000" dirty="0" err="1">
                <a:solidFill>
                  <a:schemeClr val="tx1">
                    <a:lumMod val="75000"/>
                    <a:lumOff val="25000"/>
                  </a:schemeClr>
                </a:solidFill>
              </a:rPr>
              <a:t>Mockups</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a:t>
            </a:r>
            <a:r>
              <a:rPr lang="es-ES" sz="1000" dirty="0" err="1">
                <a:solidFill>
                  <a:schemeClr val="tx1">
                    <a:lumMod val="75000"/>
                    <a:lumOff val="25000"/>
                  </a:schemeClr>
                </a:solidFill>
                <a:hlinkClick r:id="rId5"/>
              </a:rPr>
              <a:t>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DDL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DML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a:t>
            </a:r>
            <a:r>
              <a:rPr lang="es-ES" sz="1000" dirty="0" err="1">
                <a:solidFill>
                  <a:schemeClr val="tx1">
                    <a:lumMod val="75000"/>
                    <a:lumOff val="25000"/>
                  </a:schemeClr>
                </a:solidFill>
                <a:hlinkClick r:id="rId7"/>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a:t>
            </a:r>
            <a:r>
              <a:rPr lang="es-ES" sz="1000" dirty="0" err="1">
                <a:solidFill>
                  <a:schemeClr val="tx1">
                    <a:lumMod val="75000"/>
                    <a:lumOff val="25000"/>
                  </a:schemeClr>
                </a:solidFill>
                <a:hlinkClick r:id="rId11"/>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a:t>
            </a:r>
            <a:r>
              <a:rPr lang="es-ES" sz="1000" dirty="0" err="1">
                <a:solidFill>
                  <a:schemeClr val="tx1">
                    <a:lumMod val="75000"/>
                    <a:lumOff val="25000"/>
                  </a:schemeClr>
                </a:solidFill>
                <a:hlinkClick r:id="rId12"/>
              </a:rPr>
              <a:t>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a:t>
            </a:r>
            <a:r>
              <a:rPr lang="es-ES" sz="1000" dirty="0" err="1">
                <a:solidFill>
                  <a:schemeClr val="tx1">
                    <a:lumMod val="75000"/>
                    <a:lumOff val="25000"/>
                  </a:schemeClr>
                </a:solidFill>
                <a:hlinkClick r:id="rId13"/>
              </a:rPr>
              <a:t>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a:t>
            </a:r>
            <a:r>
              <a:rPr lang="es-ES" sz="1000" dirty="0" err="1">
                <a:solidFill>
                  <a:schemeClr val="tx1">
                    <a:lumMod val="75000"/>
                    <a:lumOff val="25000"/>
                  </a:schemeClr>
                </a:solidFill>
                <a:hlinkClick r:id="rId14"/>
              </a:rPr>
              <a:t>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1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90636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668056" y="1517276"/>
            <a:ext cx="6834610" cy="2348976"/>
          </a:xfrm>
          <a:prstGeom prst="rect">
            <a:avLst/>
          </a:prstGeom>
          <a:noFill/>
        </p:spPr>
        <p:txBody>
          <a:bodyPr wrap="square" anchor="t" anchorCtr="0">
            <a:spAutoFit/>
          </a:bodyPr>
          <a:lstStyle/>
          <a:p>
            <a:pPr>
              <a:lnSpc>
                <a:spcPct val="120000"/>
              </a:lnSpc>
            </a:pPr>
            <a:r>
              <a:rPr lang="es-ES_tradnl" sz="3600" b="1" dirty="0">
                <a:solidFill>
                  <a:schemeClr val="tx1">
                    <a:lumMod val="75000"/>
                    <a:lumOff val="25000"/>
                  </a:schemeClr>
                </a:solidFill>
              </a:rPr>
              <a:t>Primer Trimestre</a:t>
            </a:r>
          </a:p>
          <a:p>
            <a:pPr marL="444500" indent="-285750">
              <a:buFont typeface="Arial" panose="020B0604020202020204" pitchFamily="34" charset="0"/>
              <a:buChar char="•"/>
            </a:pPr>
            <a:r>
              <a:rPr lang="es-ES" dirty="0">
                <a:solidFill>
                  <a:schemeClr val="tx1">
                    <a:lumMod val="75000"/>
                    <a:lumOff val="25000"/>
                  </a:schemeClr>
                </a:solidFill>
              </a:rPr>
              <a:t>Presentación Proyecto</a:t>
            </a:r>
          </a:p>
          <a:p>
            <a:pPr marL="444500" indent="-285750">
              <a:buFont typeface="Arial" panose="020B0604020202020204" pitchFamily="34" charset="0"/>
              <a:buChar char="•"/>
            </a:pPr>
            <a:r>
              <a:rPr lang="es-ES" dirty="0">
                <a:solidFill>
                  <a:schemeClr val="tx1">
                    <a:lumMod val="75000"/>
                    <a:lumOff val="25000"/>
                  </a:schemeClr>
                </a:solidFill>
              </a:rPr>
              <a:t>Levantamiento de Información</a:t>
            </a:r>
          </a:p>
          <a:p>
            <a:pPr marL="444500" indent="-285750">
              <a:buFont typeface="Arial" panose="020B0604020202020204" pitchFamily="34" charset="0"/>
              <a:buChar char="•"/>
            </a:pPr>
            <a:r>
              <a:rPr lang="es-ES" dirty="0">
                <a:solidFill>
                  <a:schemeClr val="tx1">
                    <a:lumMod val="75000"/>
                    <a:lumOff val="25000"/>
                  </a:schemeClr>
                </a:solidFill>
              </a:rPr>
              <a:t>Diagrama de Procesos</a:t>
            </a:r>
          </a:p>
          <a:p>
            <a:pPr marL="444500" indent="-285750">
              <a:buFont typeface="Arial" panose="020B0604020202020204" pitchFamily="34" charset="0"/>
              <a:buChar char="•"/>
            </a:pPr>
            <a:r>
              <a:rPr lang="es-ES" dirty="0">
                <a:solidFill>
                  <a:schemeClr val="tx1">
                    <a:lumMod val="75000"/>
                    <a:lumOff val="25000"/>
                  </a:schemeClr>
                </a:solidFill>
              </a:rPr>
              <a:t>Formulación del Proyecto</a:t>
            </a:r>
          </a:p>
          <a:p>
            <a:pPr marL="444500" indent="-285750">
              <a:buFont typeface="Arial" panose="020B0604020202020204" pitchFamily="34" charset="0"/>
              <a:buChar char="•"/>
            </a:pPr>
            <a:r>
              <a:rPr lang="es-ES" u="sng" dirty="0">
                <a:solidFill>
                  <a:schemeClr val="tx1">
                    <a:lumMod val="75000"/>
                    <a:lumOff val="25000"/>
                  </a:schemeClr>
                </a:solidFill>
                <a:hlinkClick r:id="rId3"/>
              </a:rPr>
              <a:t>Entregables 1er </a:t>
            </a:r>
            <a:r>
              <a:rPr lang="es-ES" u="sng" dirty="0" err="1">
                <a:solidFill>
                  <a:schemeClr val="tx1">
                    <a:lumMod val="75000"/>
                    <a:lumOff val="25000"/>
                  </a:schemeClr>
                </a:solidFill>
                <a:hlinkClick r:id="rId3"/>
              </a:rPr>
              <a:t>Trim</a:t>
            </a:r>
            <a:endParaRPr lang="es-ES_tradnl" sz="1400" b="1" u="sng" dirty="0">
              <a:solidFill>
                <a:schemeClr val="tx1">
                  <a:lumMod val="75000"/>
                  <a:lumOff val="25000"/>
                </a:schemeClr>
              </a:solidFill>
            </a:endParaRPr>
          </a:p>
          <a:p>
            <a:pPr>
              <a:lnSpc>
                <a:spcPct val="120000"/>
              </a:lnSpc>
            </a:pP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Primer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4"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04793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27B2B676-2B03-4AD3-B45B-8C0896CEEAA1}"/>
              </a:ext>
            </a:extLst>
          </p:cNvPr>
          <p:cNvPicPr>
            <a:picLocks noChangeAspect="1"/>
          </p:cNvPicPr>
          <p:nvPr/>
        </p:nvPicPr>
        <p:blipFill rotWithShape="1">
          <a:blip r:embed="rId2"/>
          <a:srcRect l="20357" t="1" r="21381" b="-1059"/>
          <a:stretch/>
        </p:blipFill>
        <p:spPr>
          <a:xfrm>
            <a:off x="4648795" y="-1"/>
            <a:ext cx="4495205" cy="5206073"/>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691398"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691398" y="2109434"/>
            <a:ext cx="3743814" cy="1323439"/>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En el presente documento se describirá el problema por el cual CI Cash </a:t>
            </a:r>
            <a:r>
              <a:rPr lang="es-ES" sz="1600" dirty="0" err="1">
                <a:solidFill>
                  <a:srgbClr val="404040"/>
                </a:solidFill>
                <a:latin typeface="Calibir"/>
                <a:ea typeface="Helvetica Neue"/>
                <a:cs typeface="Calibir"/>
                <a:sym typeface="Helvetica Neue"/>
              </a:rPr>
              <a:t>Inventory</a:t>
            </a:r>
            <a:r>
              <a:rPr lang="es-ES" sz="1600" dirty="0">
                <a:solidFill>
                  <a:srgbClr val="404040"/>
                </a:solidFill>
                <a:latin typeface="Calibir"/>
                <a:ea typeface="Helvetica Neue"/>
                <a:cs typeface="Calibir"/>
                <a:sym typeface="Helvetica Neue"/>
              </a:rPr>
              <a:t> se creó, se visualizarán los objetivos del sistema de información, la justificación y el alcance del aplicativo web</a:t>
            </a:r>
          </a:p>
        </p:txBody>
      </p:sp>
      <p:sp>
        <p:nvSpPr>
          <p:cNvPr id="7" name="Rectángulo 6"/>
          <p:cNvSpPr/>
          <p:nvPr/>
        </p:nvSpPr>
        <p:spPr>
          <a:xfrm>
            <a:off x="771491"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06FEE45D-AD5A-488F-A2E3-A03412FD0324}"/>
              </a:ext>
            </a:extLst>
          </p:cNvPr>
          <p:cNvPicPr>
            <a:picLocks noChangeAspect="1"/>
          </p:cNvPicPr>
          <p:nvPr/>
        </p:nvPicPr>
        <p:blipFill>
          <a:blip r:embed="rId4"/>
          <a:stretch>
            <a:fillRect/>
          </a:stretch>
        </p:blipFill>
        <p:spPr>
          <a:xfrm>
            <a:off x="7858784" y="3944601"/>
            <a:ext cx="1125480" cy="112548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3" name="Imagen 2">
            <a:extLst>
              <a:ext uri="{FF2B5EF4-FFF2-40B4-BE49-F238E27FC236}">
                <a16:creationId xmlns:a16="http://schemas.microsoft.com/office/drawing/2014/main" id="{5550811C-FB02-4317-AE5C-115829FA8FEF}"/>
              </a:ext>
            </a:extLst>
          </p:cNvPr>
          <p:cNvPicPr>
            <a:picLocks noChangeAspect="1"/>
          </p:cNvPicPr>
          <p:nvPr/>
        </p:nvPicPr>
        <p:blipFill>
          <a:blip r:embed="rId7"/>
          <a:stretch>
            <a:fillRect/>
          </a:stretch>
        </p:blipFill>
        <p:spPr>
          <a:xfrm>
            <a:off x="5052561" y="1145711"/>
            <a:ext cx="2900471" cy="2900471"/>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98842" y="105077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4298842" y="2213439"/>
            <a:ext cx="4265470" cy="1569660"/>
          </a:xfrm>
          <a:prstGeom prst="rect">
            <a:avLst/>
          </a:prstGeom>
          <a:noFill/>
        </p:spPr>
        <p:txBody>
          <a:bodyPr wrap="square" rtlCol="0">
            <a:spAutoFit/>
          </a:bodyPr>
          <a:lstStyle/>
          <a:p>
            <a:pPr algn="just"/>
            <a:r>
              <a:rPr lang="es-ES" sz="1600" dirty="0">
                <a:solidFill>
                  <a:schemeClr val="tx1">
                    <a:lumMod val="75000"/>
                    <a:lumOff val="25000"/>
                  </a:schemeClr>
                </a:solidFill>
              </a:rPr>
              <a:t>En el siguiente apartado se describirá el problema obtenido a partir de la recolección de datos realizada en la empresa El Águila, se hablará de los procesos de forma detallada en los cuales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intervendrá para la mejora de los mismos.</a:t>
            </a:r>
          </a:p>
        </p:txBody>
      </p:sp>
      <p:sp>
        <p:nvSpPr>
          <p:cNvPr id="5" name="Rectángulo 4"/>
          <p:cNvSpPr/>
          <p:nvPr/>
        </p:nvSpPr>
        <p:spPr>
          <a:xfrm>
            <a:off x="4387964" y="200694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886A468-F623-45A7-9624-4AE97BAC84A9}"/>
              </a:ext>
            </a:extLst>
          </p:cNvPr>
          <p:cNvPicPr>
            <a:picLocks noChangeAspect="1"/>
          </p:cNvPicPr>
          <p:nvPr/>
        </p:nvPicPr>
        <p:blipFill>
          <a:blip r:embed="rId4"/>
          <a:stretch>
            <a:fillRect/>
          </a:stretch>
        </p:blipFill>
        <p:spPr>
          <a:xfrm>
            <a:off x="7966247" y="4031382"/>
            <a:ext cx="1007830" cy="1007830"/>
          </a:xfrm>
          <a:prstGeom prst="rect">
            <a:avLst/>
          </a:prstGeom>
        </p:spPr>
      </p:pic>
      <p:pic>
        <p:nvPicPr>
          <p:cNvPr id="1026" name="Picture 2" descr="Caja Registradora, Impresora, Recibo, Tienda, Venta">
            <a:extLst>
              <a:ext uri="{FF2B5EF4-FFF2-40B4-BE49-F238E27FC236}">
                <a16:creationId xmlns:a16="http://schemas.microsoft.com/office/drawing/2014/main" id="{EE551BE3-DB81-47E9-B36E-9701856075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1416"/>
          <a:stretch/>
        </p:blipFill>
        <p:spPr bwMode="auto">
          <a:xfrm flipH="1">
            <a:off x="-1" y="0"/>
            <a:ext cx="41000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417937" y="1519955"/>
            <a:ext cx="8308126" cy="2554545"/>
          </a:xfrm>
          <a:prstGeom prst="rect">
            <a:avLst/>
          </a:prstGeom>
        </p:spPr>
        <p:txBody>
          <a:bodyPr wrap="square">
            <a:spAutoFit/>
          </a:bodyPr>
          <a:lstStyle/>
          <a:p>
            <a:pPr algn="just"/>
            <a:r>
              <a:rPr lang="es-ES" sz="1600" dirty="0">
                <a:solidFill>
                  <a:schemeClr val="tx1">
                    <a:lumMod val="75000"/>
                    <a:lumOff val="25000"/>
                  </a:schemeClr>
                </a:solidFill>
              </a:rPr>
              <a:t>	Para la creación del sistema de información se realiza recolección de datos en el remate El Águila, esta es una tienda del barrio Bosa Brasil donde se pueden encontrar variedad de productos tales como papelería, accesorios, decoraciones navideñas, juguetería, etc.</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Se visualizan dos procesos importantes donde se puede intervenir tales como el proceso de venta de productos y en el proceso de inventario, para encontrar la forma adecuada de abordaje a los mismos se realiza una entrevista al encargado del remate con el fin de saber como lo administra, de igual se realizan visitas a la tienda donde por medio de observación directa se extrae un diario de campo donde se profundiza en los procesos afectados.</a:t>
            </a:r>
          </a:p>
          <a:p>
            <a:endParaRPr lang="es-ES"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417937" y="1523940"/>
            <a:ext cx="8308126" cy="2800767"/>
          </a:xfrm>
          <a:prstGeom prst="rect">
            <a:avLst/>
          </a:prstGeom>
        </p:spPr>
        <p:txBody>
          <a:bodyPr wrap="square">
            <a:spAutoFit/>
          </a:bodyPr>
          <a:lstStyle/>
          <a:p>
            <a:pPr algn="just"/>
            <a:r>
              <a:rPr lang="es-ES" sz="1600" dirty="0">
                <a:solidFill>
                  <a:schemeClr val="tx1">
                    <a:lumMod val="75000"/>
                    <a:lumOff val="25000"/>
                  </a:schemeClr>
                </a:solidFill>
              </a:rPr>
              <a:t>	En el análisis de información encontramos que en el proceso de venta los clientes se acercan a la tienda donde consultan el producto necesitado, los vendedores se lo entregan indicando su precio y finalizando el procedimiento, se evidencia que los trabajadores del remate no conocen con exactitud todos los precios de los productos, así mismo en ocasiones hay demoras para consultar si el producto se encuentra en tienda o Bodega.</a:t>
            </a:r>
          </a:p>
          <a:p>
            <a:pPr algn="just"/>
            <a:r>
              <a:rPr lang="es-ES" sz="1600" dirty="0">
                <a:solidFill>
                  <a:schemeClr val="tx1">
                    <a:lumMod val="75000"/>
                    <a:lumOff val="25000"/>
                  </a:schemeClr>
                </a:solidFill>
              </a:rPr>
              <a:t> </a:t>
            </a:r>
          </a:p>
          <a:p>
            <a:pPr algn="just"/>
            <a:r>
              <a:rPr lang="es-ES" sz="1600" dirty="0">
                <a:solidFill>
                  <a:schemeClr val="tx1">
                    <a:lumMod val="75000"/>
                    <a:lumOff val="25000"/>
                  </a:schemeClr>
                </a:solidFill>
              </a:rPr>
              <a:t>	En el proceso de inventario se trasladan productos a tienda desde bodega solo al visualizar pocas unidades de estos, en Bodega no tienen un control exacto del stock de los productos por lo que se puede llegar a comprar demasiados o por lo contrario no comprar alguno hasta que ya no haya existencias del mismo.</a:t>
            </a:r>
          </a:p>
          <a:p>
            <a:endParaRPr lang="es-ES"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98447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76B371C-24EF-4EAB-B1D3-3EBFA8AE6A01}"/>
              </a:ext>
            </a:extLst>
          </p:cNvPr>
          <p:cNvPicPr>
            <a:picLocks noChangeAspect="1"/>
          </p:cNvPicPr>
          <p:nvPr/>
        </p:nvPicPr>
        <p:blipFill rotWithShape="1">
          <a:blip r:embed="rId2"/>
          <a:srcRect l="11246" r="30186"/>
          <a:stretch/>
        </p:blipFill>
        <p:spPr>
          <a:xfrm>
            <a:off x="-74628" y="0"/>
            <a:ext cx="4518604" cy="5143500"/>
          </a:xfrm>
          <a:prstGeom prst="rect">
            <a:avLst/>
          </a:prstGeom>
        </p:spPr>
      </p:pic>
      <p:sp>
        <p:nvSpPr>
          <p:cNvPr id="3" name="CuadroTexto 2"/>
          <p:cNvSpPr txBox="1"/>
          <p:nvPr/>
        </p:nvSpPr>
        <p:spPr>
          <a:xfrm>
            <a:off x="4619687" y="995401"/>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4700026" y="2149116"/>
            <a:ext cx="3676412" cy="1754326"/>
          </a:xfrm>
          <a:prstGeom prst="rect">
            <a:avLst/>
          </a:prstGeom>
          <a:noFill/>
        </p:spPr>
        <p:txBody>
          <a:bodyPr wrap="square" rtlCol="0">
            <a:spAutoFit/>
          </a:bodyPr>
          <a:lstStyle/>
          <a:p>
            <a:pPr algn="just"/>
            <a:r>
              <a:rPr lang="es-ES" dirty="0">
                <a:solidFill>
                  <a:schemeClr val="tx1">
                    <a:lumMod val="75000"/>
                    <a:lumOff val="25000"/>
                  </a:schemeClr>
                </a:solidFill>
              </a:rPr>
              <a:t>En el siguiente apartado se mencionará el objetivo específico  de CI Cash </a:t>
            </a:r>
            <a:r>
              <a:rPr lang="es-ES" dirty="0" err="1">
                <a:solidFill>
                  <a:schemeClr val="tx1">
                    <a:lumMod val="75000"/>
                    <a:lumOff val="25000"/>
                  </a:schemeClr>
                </a:solidFill>
              </a:rPr>
              <a:t>Inventory</a:t>
            </a:r>
            <a:r>
              <a:rPr lang="es-ES" dirty="0">
                <a:solidFill>
                  <a:schemeClr val="tx1">
                    <a:lumMod val="75000"/>
                    <a:lumOff val="25000"/>
                  </a:schemeClr>
                </a:solidFill>
              </a:rPr>
              <a:t>, así mismo de forma modular se listarán los objetivos específicos necesarios para dar cumplimiento a la meta principal.</a:t>
            </a:r>
          </a:p>
        </p:txBody>
      </p:sp>
      <p:sp>
        <p:nvSpPr>
          <p:cNvPr id="5" name="Rectángulo 4"/>
          <p:cNvSpPr/>
          <p:nvPr/>
        </p:nvSpPr>
        <p:spPr>
          <a:xfrm>
            <a:off x="4808454" y="191873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2" name="Imagen 11">
            <a:extLst>
              <a:ext uri="{FF2B5EF4-FFF2-40B4-BE49-F238E27FC236}">
                <a16:creationId xmlns:a16="http://schemas.microsoft.com/office/drawing/2014/main" id="{B7828E12-60F0-4C2B-AD58-ECD55F5CF0A4}"/>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58527" y="1224652"/>
            <a:ext cx="8347475" cy="1323439"/>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CI Cash Inventory para el apoyo de los procesos de inventario y venta de la Empresa El Águila.</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58527" y="2388238"/>
            <a:ext cx="8347475" cy="2062103"/>
          </a:xfrm>
          <a:prstGeom prst="rect">
            <a:avLst/>
          </a:prstGeom>
        </p:spPr>
        <p:txBody>
          <a:bodyPr wrap="square">
            <a:spAutoFit/>
          </a:bodyPr>
          <a:lstStyle/>
          <a:p>
            <a:r>
              <a:rPr lang="es-ES_tradnl" sz="1600" b="1" dirty="0">
                <a:solidFill>
                  <a:schemeClr val="tx1">
                    <a:lumMod val="75000"/>
                    <a:lumOff val="25000"/>
                  </a:schemeClr>
                </a:solidFill>
              </a:rPr>
              <a:t>OBJETIVOS ESPECÍFICOS</a:t>
            </a:r>
          </a:p>
          <a:p>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Sistematizar el inventario de productos en Bodega y tienda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venta, dando a conocer los precios y descontando la existencia del producto en el inventario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el Águila</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AC9C738B-AF8F-47BF-826C-6BF210B2AE4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cribiendo, Lápiz, Nota, Tienda, Rosado, Vendedor">
            <a:extLst>
              <a:ext uri="{FF2B5EF4-FFF2-40B4-BE49-F238E27FC236}">
                <a16:creationId xmlns:a16="http://schemas.microsoft.com/office/drawing/2014/main" id="{89B33243-FC79-4464-B00C-AB0CF69B2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54" r="6298"/>
          <a:stretch/>
        </p:blipFill>
        <p:spPr bwMode="auto">
          <a:xfrm>
            <a:off x="0" y="0"/>
            <a:ext cx="4231603"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354529" y="896651"/>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4354529" y="2169829"/>
            <a:ext cx="4231603" cy="1323439"/>
          </a:xfrm>
          <a:prstGeom prst="rect">
            <a:avLst/>
          </a:prstGeom>
          <a:noFill/>
        </p:spPr>
        <p:txBody>
          <a:bodyPr wrap="square" rtlCol="0">
            <a:spAutoFit/>
          </a:bodyPr>
          <a:lstStyle/>
          <a:p>
            <a:pPr algn="just"/>
            <a:r>
              <a:rPr lang="es-ES" sz="1600" dirty="0">
                <a:solidFill>
                  <a:schemeClr val="tx1">
                    <a:lumMod val="75000"/>
                    <a:lumOff val="25000"/>
                  </a:schemeClr>
                </a:solidFill>
              </a:rPr>
              <a:t>En el siguiente apartado se hablará del porqué es necesaria la creación de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y cómo se dará solución a las diferentes problemáticas expuestas en los procesos a intervenir.</a:t>
            </a:r>
          </a:p>
        </p:txBody>
      </p:sp>
      <p:sp>
        <p:nvSpPr>
          <p:cNvPr id="5" name="Rectángulo 4"/>
          <p:cNvSpPr/>
          <p:nvPr/>
        </p:nvSpPr>
        <p:spPr>
          <a:xfrm>
            <a:off x="4397567" y="18964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99EB74DB-99F0-496E-9474-5B212D78EE9E}"/>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760866535"/>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1280</Words>
  <Application>Microsoft Office PowerPoint</Application>
  <PresentationFormat>Presentación en pantalla (16:9)</PresentationFormat>
  <Paragraphs>142</Paragraphs>
  <Slides>17</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BrayanPC</cp:lastModifiedBy>
  <cp:revision>163</cp:revision>
  <dcterms:created xsi:type="dcterms:W3CDTF">2019-11-27T03:16:21Z</dcterms:created>
  <dcterms:modified xsi:type="dcterms:W3CDTF">2021-12-11T03:23:24Z</dcterms:modified>
</cp:coreProperties>
</file>