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8" r:id="rId3"/>
    <p:sldId id="270" r:id="rId4"/>
    <p:sldId id="258" r:id="rId5"/>
    <p:sldId id="269" r:id="rId6"/>
    <p:sldId id="271" r:id="rId7"/>
    <p:sldId id="272" r:id="rId8"/>
    <p:sldId id="273" r:id="rId9"/>
    <p:sldId id="274" r:id="rId10"/>
    <p:sldId id="275" r:id="rId11"/>
    <p:sldId id="276" r:id="rId12"/>
    <p:sldId id="267" r:id="rId13"/>
    <p:sldId id="262"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94660"/>
  </p:normalViewPr>
  <p:slideViewPr>
    <p:cSldViewPr snapToGrid="0" snapToObjects="1">
      <p:cViewPr varScale="1">
        <p:scale>
          <a:sx n="143" d="100"/>
          <a:sy n="143" d="100"/>
        </p:scale>
        <p:origin x="1128"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3/12/2021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a:t>
            </a:fld>
            <a:endParaRPr lang="es-CO"/>
          </a:p>
        </p:txBody>
      </p:sp>
    </p:spTree>
    <p:extLst>
      <p:ext uri="{BB962C8B-B14F-4D97-AF65-F5344CB8AC3E}">
        <p14:creationId xmlns:p14="http://schemas.microsoft.com/office/powerpoint/2010/main" val="308614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12</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03/12/2021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03/12/2021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03/12/2021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03/12/2021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03/12/2021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senaprofealbeiro.github.io/Proyecto_Adsi/index.html" TargetMode="External"/><Relationship Id="rId13" Type="http://schemas.openxmlformats.org/officeDocument/2006/relationships/hyperlink" Target="https://github.com/SenaProfeAlbeiro/Proyecto_Adsi/tree/main/app/docs/Proyecto_Formativo/app/Vistas/docs/7m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github.com/SenaProfeAlbeiro/Proyecto_Adsi/tree/main/app/docs/Proyecto_Formativo/app/Vistas/docs/4to_Trim" TargetMode="External"/><Relationship Id="rId12" Type="http://schemas.openxmlformats.org/officeDocument/2006/relationships/hyperlink" Target="https://github.com/SenaProfeAlbeiro/Proyecto_Adsi/tree/main/app/docs/Proyecto_Formativo/app/Vistas/docs/6to_Tri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3.xml"/><Relationship Id="rId11" Type="http://schemas.openxmlformats.org/officeDocument/2006/relationships/hyperlink" Target="https://github.com/SenaProfeAlbeiro/Proyecto_Adsi/tree/main/app/docs/Proyecto_Formativo/app/Vistas/docs/5to_Trim" TargetMode="External"/><Relationship Id="rId5" Type="http://schemas.openxmlformats.org/officeDocument/2006/relationships/hyperlink" Target="https://github.com/SenaProfeAlbeiro/Proyecto_Adsi/tree/main/app/docs/Proyecto_Formativo/app/Vistas/docs/3er_Trim" TargetMode="External"/><Relationship Id="rId15" Type="http://schemas.openxmlformats.org/officeDocument/2006/relationships/image" Target="../media/image13.png"/><Relationship Id="rId10" Type="http://schemas.openxmlformats.org/officeDocument/2006/relationships/hyperlink" Target="https://github.com/SenaProfeAlbeiro/Proyecto_Adsi/tree/main/app/docs/Proyecto_Formativo"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 TargetMode="External"/><Relationship Id="rId14" Type="http://schemas.openxmlformats.org/officeDocument/2006/relationships/hyperlink" Target="https://github.com/SenaProfeAlbeiro/Proyecto_Adsi/tree/main/app/docs/Proyecto_Formativo/app/Vistas/docs/8vo_Trim" TargetMode="Externa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12.jp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12646" y="3505679"/>
            <a:ext cx="7324717" cy="1015663"/>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Primer Trimestre</a:t>
            </a:r>
          </a:p>
          <a:p>
            <a:pPr algn="ctr"/>
            <a:r>
              <a:rPr lang="es-ES" sz="1200" b="1" dirty="0">
                <a:solidFill>
                  <a:schemeClr val="tx1">
                    <a:lumMod val="75000"/>
                    <a:lumOff val="25000"/>
                  </a:schemeClr>
                </a:solidFill>
              </a:rPr>
              <a:t>Ficha: 2395871 G2</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30 de noviembre de 2021</a:t>
            </a:r>
          </a:p>
        </p:txBody>
      </p:sp>
      <p:sp>
        <p:nvSpPr>
          <p:cNvPr id="5" name="CuadroTexto 4"/>
          <p:cNvSpPr txBox="1"/>
          <p:nvPr/>
        </p:nvSpPr>
        <p:spPr>
          <a:xfrm>
            <a:off x="896111" y="2529766"/>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Burgos Pineda Cristian David</a:t>
            </a:r>
          </a:p>
          <a:p>
            <a:pPr algn="ctr"/>
            <a:r>
              <a:rPr lang="es-ES" sz="1200" b="1" dirty="0">
                <a:solidFill>
                  <a:schemeClr val="tx1">
                    <a:lumMod val="75000"/>
                    <a:lumOff val="25000"/>
                  </a:schemeClr>
                </a:solidFill>
              </a:rPr>
              <a:t>Robayo Duran Juan Camilo</a:t>
            </a:r>
          </a:p>
          <a:p>
            <a:pPr algn="ctr"/>
            <a:r>
              <a:rPr lang="es-ES" sz="1200" b="1" dirty="0">
                <a:solidFill>
                  <a:schemeClr val="tx1">
                    <a:lumMod val="75000"/>
                    <a:lumOff val="25000"/>
                  </a:schemeClr>
                </a:solidFill>
              </a:rPr>
              <a:t>Galeano Muñoz Brayan Stevan</a:t>
            </a:r>
          </a:p>
        </p:txBody>
      </p:sp>
      <p:pic>
        <p:nvPicPr>
          <p:cNvPr id="20" name="Imagen 19">
            <a:extLst>
              <a:ext uri="{FF2B5EF4-FFF2-40B4-BE49-F238E27FC236}">
                <a16:creationId xmlns:a16="http://schemas.microsoft.com/office/drawing/2014/main" id="{6CCFE9D4-5D76-4316-A532-5E2625DF973E}"/>
              </a:ext>
            </a:extLst>
          </p:cNvPr>
          <p:cNvPicPr>
            <a:picLocks noChangeAspect="1"/>
          </p:cNvPicPr>
          <p:nvPr/>
        </p:nvPicPr>
        <p:blipFill rotWithShape="1">
          <a:blip r:embed="rId3"/>
          <a:srcRect t="24808" b="27638"/>
          <a:stretch/>
        </p:blipFill>
        <p:spPr>
          <a:xfrm>
            <a:off x="1695311" y="738494"/>
            <a:ext cx="6080426" cy="1626481"/>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istockphoto.com/photos/checking-barcodes-picture-id685855718?b=1&amp;k=20&amp;m=685855718&amp;s=170667a&amp;w=0&amp;h=fN4sjP6CuTqhwX9S-CtDoMAh98j-U6QyC631uEfzP3g=">
            <a:extLst>
              <a:ext uri="{FF2B5EF4-FFF2-40B4-BE49-F238E27FC236}">
                <a16:creationId xmlns:a16="http://schemas.microsoft.com/office/drawing/2014/main" id="{C110CF45-0042-4BAC-8658-300334AA6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79" r="8958"/>
          <a:stretch/>
        </p:blipFill>
        <p:spPr bwMode="auto">
          <a:xfrm>
            <a:off x="-1" y="0"/>
            <a:ext cx="4572001" cy="513803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879629" y="296529"/>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4" name="CuadroTexto 3"/>
          <p:cNvSpPr txBox="1"/>
          <p:nvPr/>
        </p:nvSpPr>
        <p:spPr>
          <a:xfrm>
            <a:off x="4879629" y="1567262"/>
            <a:ext cx="3882234" cy="2585323"/>
          </a:xfrm>
          <a:prstGeom prst="rect">
            <a:avLst/>
          </a:prstGeom>
          <a:noFill/>
        </p:spPr>
        <p:txBody>
          <a:bodyPr wrap="square" rtlCol="0">
            <a:spAutoFit/>
          </a:bodyPr>
          <a:lstStyle/>
          <a:p>
            <a:r>
              <a:rPr lang="es-ES" dirty="0">
                <a:solidFill>
                  <a:schemeClr val="tx1">
                    <a:lumMod val="75000"/>
                    <a:lumOff val="25000"/>
                  </a:schemeClr>
                </a:solidFill>
              </a:rPr>
              <a:t>El Sistema solamente se encarga de almacenar información y consultar esta en la base de datos, será una herramienta netamente de apoyo logístico y organizacional, la efectividad del mismo depende del correcto uso por parte de los diferentes roles, de la veracidad de la información suministrada al mismo.</a:t>
            </a:r>
          </a:p>
        </p:txBody>
      </p:sp>
      <p:sp>
        <p:nvSpPr>
          <p:cNvPr id="5" name="Rectángulo 4"/>
          <p:cNvSpPr/>
          <p:nvPr/>
        </p:nvSpPr>
        <p:spPr>
          <a:xfrm>
            <a:off x="4988750" y="1184196"/>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30CB795-107F-4C21-813F-217CDA637E88}"/>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5" name="Rectángulo 4"/>
          <p:cNvSpPr/>
          <p:nvPr/>
        </p:nvSpPr>
        <p:spPr>
          <a:xfrm>
            <a:off x="382867" y="1232954"/>
            <a:ext cx="8333294" cy="3293209"/>
          </a:xfrm>
          <a:prstGeom prst="rect">
            <a:avLst/>
          </a:prstGeom>
        </p:spPr>
        <p:txBody>
          <a:bodyPr wrap="square">
            <a:spAutoFit/>
          </a:bodyPr>
          <a:lstStyle/>
          <a:p>
            <a:r>
              <a:rPr lang="es-ES" sz="1600" dirty="0">
                <a:solidFill>
                  <a:schemeClr val="tx1">
                    <a:lumMod val="75000"/>
                    <a:lumOff val="25000"/>
                  </a:schemeClr>
                </a:solidFill>
              </a:rPr>
              <a:t>En el proceso de venta los vendedores podrán consultar el precio del producto por medio de código de barras, existencias del mismo en tienda y bodega, generar factura de venta y descontar del inventario el elemento vendido, En el proceso de almacenado los usuarios con rol de bodega podrán ingresar productos al inventario, consultar el stock de los diferentes elementos, cambiar ubicación de los productos en la base de datos (de bodega a tienda), El usuario con rol de administrador podrá crear usuarios, modificar roles y finalmente, facilitará la gestión de reportes gráficos e impresos, necesarios para la toma de decisiones comerciales y administrativas del gerente en la Empresa el Águila </a:t>
            </a:r>
          </a:p>
          <a:p>
            <a:r>
              <a:rPr lang="es-ES" sz="1600" dirty="0">
                <a:solidFill>
                  <a:schemeClr val="tx1">
                    <a:lumMod val="75000"/>
                    <a:lumOff val="25000"/>
                  </a:schemeClr>
                </a:solidFill>
              </a:rPr>
              <a:t>El sistema no permitirá cambios administrativos (Cambios de precios, de existencias y de historial de venta) si no es autorizado por el administrador, adicionalmente el sistema no establecerá comunicaciones entre roles ya que su objetivo fundamental es crear un método de consulta para organización y optimización en la venta y control de almacenado de productos.</a:t>
            </a:r>
          </a:p>
          <a:p>
            <a:r>
              <a:rPr lang="es-ES" sz="1600" dirty="0">
                <a:solidFill>
                  <a:schemeClr val="tx1">
                    <a:lumMod val="75000"/>
                    <a:lumOff val="25000"/>
                  </a:schemeClr>
                </a:solidFill>
              </a:rPr>
              <a:t>Se creará un sistema de información en un sitio web con HTML, CSS, PHP Y SQL </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525457E-4782-41F4-B946-D2A9F21E607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6496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07405" y="1028701"/>
            <a:ext cx="2681079" cy="390260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Primer Trimestre</a:t>
            </a:r>
          </a:p>
          <a:p>
            <a:pPr marL="444500" indent="-285750">
              <a:buFont typeface="Arial" panose="020B0604020202020204" pitchFamily="34" charset="0"/>
              <a:buChar char="•"/>
            </a:pPr>
            <a:r>
              <a:rPr lang="es-ES" sz="1000" dirty="0">
                <a:solidFill>
                  <a:schemeClr val="tx1">
                    <a:lumMod val="75000"/>
                    <a:lumOff val="25000"/>
                  </a:schemeClr>
                </a:solidFill>
              </a:rPr>
              <a:t>Presentación Proyecto</a:t>
            </a:r>
          </a:p>
          <a:p>
            <a:pPr marL="444500" indent="-285750">
              <a:buFont typeface="Arial" panose="020B0604020202020204" pitchFamily="34" charset="0"/>
              <a:buChar char="•"/>
            </a:pPr>
            <a:r>
              <a:rPr lang="es-ES" sz="10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00" dirty="0">
                <a:solidFill>
                  <a:schemeClr val="tx1">
                    <a:lumMod val="75000"/>
                    <a:lumOff val="25000"/>
                  </a:schemeClr>
                </a:solidFill>
              </a:rPr>
              <a:t>Diagrama de Procesos</a:t>
            </a:r>
          </a:p>
          <a:p>
            <a:pPr marL="444500" indent="-285750">
              <a:buFont typeface="Arial" panose="020B0604020202020204" pitchFamily="34" charset="0"/>
              <a:buChar char="•"/>
            </a:pPr>
            <a:r>
              <a:rPr lang="es-ES" sz="1000" dirty="0" err="1">
                <a:solidFill>
                  <a:schemeClr val="tx1">
                    <a:lumMod val="75000"/>
                    <a:lumOff val="25000"/>
                  </a:schemeClr>
                </a:solidFill>
              </a:rPr>
              <a:t>Preeliminar</a:t>
            </a:r>
            <a:r>
              <a:rPr lang="es-ES" sz="1000" dirty="0">
                <a:solidFill>
                  <a:schemeClr val="tx1">
                    <a:lumMod val="75000"/>
                    <a:lumOff val="25000"/>
                  </a:schemeClr>
                </a:solidFill>
              </a:rPr>
              <a:t> Inventario</a:t>
            </a:r>
          </a:p>
          <a:p>
            <a:pPr marL="444500" indent="-285750">
              <a:buFont typeface="Arial" panose="020B0604020202020204" pitchFamily="34" charset="0"/>
              <a:buChar char="•"/>
            </a:pPr>
            <a:r>
              <a:rPr lang="es-ES" sz="1000" dirty="0">
                <a:solidFill>
                  <a:schemeClr val="tx1">
                    <a:lumMod val="75000"/>
                    <a:lumOff val="25000"/>
                  </a:schemeClr>
                </a:solidFill>
              </a:rPr>
              <a:t>Formulación del Proyecto</a:t>
            </a:r>
          </a:p>
          <a:p>
            <a:pPr marL="444500" indent="-285750">
              <a:buFont typeface="Arial" panose="020B0604020202020204" pitchFamily="34" charset="0"/>
              <a:buChar char="•"/>
            </a:pPr>
            <a:r>
              <a:rPr lang="es-ES" sz="1000" dirty="0">
                <a:solidFill>
                  <a:schemeClr val="tx1">
                    <a:lumMod val="75000"/>
                    <a:lumOff val="25000"/>
                  </a:schemeClr>
                </a:solidFill>
              </a:rPr>
              <a:t>IEEE-830</a:t>
            </a:r>
          </a:p>
          <a:p>
            <a:pPr marL="444500" indent="-285750">
              <a:buFont typeface="Arial" panose="020B0604020202020204" pitchFamily="34" charset="0"/>
              <a:buChar char="•"/>
            </a:pPr>
            <a:r>
              <a:rPr lang="es-ES" sz="1000" u="sng" dirty="0">
                <a:solidFill>
                  <a:schemeClr val="tx1">
                    <a:lumMod val="75000"/>
                    <a:lumOff val="25000"/>
                  </a:schemeClr>
                </a:solidFill>
                <a:hlinkClick r:id="rId3"/>
              </a:rPr>
              <a:t>Entregables 1er </a:t>
            </a:r>
            <a:r>
              <a:rPr lang="es-ES" sz="1000" u="sng" dirty="0" err="1">
                <a:solidFill>
                  <a:schemeClr val="tx1">
                    <a:lumMod val="75000"/>
                    <a:lumOff val="25000"/>
                  </a:schemeClr>
                </a:solidFill>
                <a:hlinkClick r:id="rId3"/>
              </a:rPr>
              <a:t>Trim</a:t>
            </a:r>
            <a:endParaRPr lang="es-ES_tradnl" sz="800" b="1" u="sng"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Segundo Trimestre</a:t>
            </a:r>
          </a:p>
          <a:p>
            <a:pPr marL="444500" indent="-285750">
              <a:buFont typeface="Arial" panose="020B0604020202020204" pitchFamily="34" charset="0"/>
              <a:buChar char="•"/>
            </a:pPr>
            <a:r>
              <a:rPr lang="es-ES" sz="1000" dirty="0">
                <a:solidFill>
                  <a:schemeClr val="tx1">
                    <a:lumMod val="75000"/>
                    <a:lumOff val="25000"/>
                  </a:schemeClr>
                </a:solidFill>
              </a:rPr>
              <a:t>Diagrama Casos de Uso</a:t>
            </a:r>
          </a:p>
          <a:p>
            <a:pPr marL="444500" indent="-285750">
              <a:buFont typeface="Arial" panose="020B0604020202020204" pitchFamily="34" charset="0"/>
              <a:buChar char="•"/>
            </a:pPr>
            <a:r>
              <a:rPr lang="es-ES" sz="1000" dirty="0">
                <a:solidFill>
                  <a:schemeClr val="tx1">
                    <a:lumMod val="75000"/>
                    <a:lumOff val="25000"/>
                  </a:schemeClr>
                </a:solidFill>
              </a:rPr>
              <a:t>Casos de Uso Extendido</a:t>
            </a:r>
          </a:p>
          <a:p>
            <a:pPr marL="444500" indent="-285750">
              <a:buFont typeface="Arial" panose="020B0604020202020204" pitchFamily="34" charset="0"/>
              <a:buChar char="•"/>
            </a:pPr>
            <a:r>
              <a:rPr lang="es-ES" sz="1000" dirty="0">
                <a:solidFill>
                  <a:schemeClr val="tx1">
                    <a:lumMod val="75000"/>
                    <a:lumOff val="25000"/>
                  </a:schemeClr>
                </a:solidFill>
              </a:rPr>
              <a:t>Modelo Entidad Relación</a:t>
            </a:r>
          </a:p>
          <a:p>
            <a:pPr marL="444500" indent="-285750">
              <a:buFont typeface="Arial" panose="020B0604020202020204" pitchFamily="34" charset="0"/>
              <a:buChar char="•"/>
            </a:pPr>
            <a:r>
              <a:rPr lang="es-ES" sz="1000" dirty="0">
                <a:solidFill>
                  <a:schemeClr val="tx1">
                    <a:lumMod val="75000"/>
                    <a:lumOff val="25000"/>
                  </a:schemeClr>
                </a:solidFill>
              </a:rPr>
              <a:t>Diccionario de Datos</a:t>
            </a:r>
          </a:p>
          <a:p>
            <a:pPr marL="444500" indent="-285750">
              <a:buFont typeface="Arial" panose="020B0604020202020204" pitchFamily="34" charset="0"/>
              <a:buChar char="•"/>
            </a:pPr>
            <a:r>
              <a:rPr lang="es-ES" sz="1000" dirty="0">
                <a:solidFill>
                  <a:schemeClr val="tx1">
                    <a:lumMod val="75000"/>
                    <a:lumOff val="25000"/>
                  </a:schemeClr>
                </a:solidFill>
              </a:rPr>
              <a:t>Cronograma de Actividades</a:t>
            </a:r>
          </a:p>
          <a:p>
            <a:pPr marL="444500" indent="-285750">
              <a:buFont typeface="Arial" panose="020B0604020202020204" pitchFamily="34" charset="0"/>
              <a:buChar char="•"/>
            </a:pPr>
            <a:r>
              <a:rPr lang="es-ES" sz="1000" dirty="0">
                <a:solidFill>
                  <a:schemeClr val="tx1">
                    <a:lumMod val="75000"/>
                    <a:lumOff val="25000"/>
                  </a:schemeClr>
                </a:solidFill>
              </a:rPr>
              <a:t>Presupuesto y Personal</a:t>
            </a:r>
          </a:p>
          <a:p>
            <a:pPr marL="444500" indent="-285750">
              <a:buFont typeface="Arial" panose="020B0604020202020204" pitchFamily="34" charset="0"/>
              <a:buChar char="•"/>
            </a:pPr>
            <a:r>
              <a:rPr lang="es-ES" sz="1000" dirty="0">
                <a:solidFill>
                  <a:schemeClr val="tx1">
                    <a:lumMod val="75000"/>
                    <a:lumOff val="25000"/>
                  </a:schemeClr>
                </a:solidFill>
                <a:hlinkClick r:id="rId4"/>
              </a:rPr>
              <a:t>Entregables 2do </a:t>
            </a:r>
            <a:r>
              <a:rPr lang="es-ES" sz="1000" dirty="0" err="1">
                <a:solidFill>
                  <a:schemeClr val="tx1">
                    <a:lumMod val="75000"/>
                    <a:lumOff val="25000"/>
                  </a:schemeClr>
                </a:solidFill>
                <a:hlinkClick r:id="rId4"/>
              </a:rPr>
              <a:t>Trim</a:t>
            </a: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Tercer Trimestre</a:t>
            </a:r>
          </a:p>
          <a:p>
            <a:pPr marL="444500" indent="-285750">
              <a:buFont typeface="Arial" panose="020B0604020202020204" pitchFamily="34" charset="0"/>
              <a:buChar char="•"/>
            </a:pPr>
            <a:r>
              <a:rPr lang="es-ES" sz="1000" dirty="0">
                <a:solidFill>
                  <a:schemeClr val="tx1">
                    <a:lumMod val="75000"/>
                    <a:lumOff val="25000"/>
                  </a:schemeClr>
                </a:solidFill>
              </a:rPr>
              <a:t>Modelo Relacional</a:t>
            </a:r>
          </a:p>
          <a:p>
            <a:pPr marL="444500" indent="-285750">
              <a:buFont typeface="Arial" panose="020B0604020202020204" pitchFamily="34" charset="0"/>
              <a:buChar char="•"/>
            </a:pPr>
            <a:r>
              <a:rPr lang="es-ES" sz="1000" dirty="0">
                <a:solidFill>
                  <a:schemeClr val="tx1">
                    <a:lumMod val="75000"/>
                    <a:lumOff val="25000"/>
                  </a:schemeClr>
                </a:solidFill>
              </a:rPr>
              <a:t>Diagrama de Clases</a:t>
            </a:r>
          </a:p>
          <a:p>
            <a:pPr marL="444500" indent="-285750">
              <a:buFont typeface="Arial" panose="020B0604020202020204" pitchFamily="34" charset="0"/>
              <a:buChar char="•"/>
            </a:pPr>
            <a:r>
              <a:rPr lang="es-ES" sz="1000" dirty="0">
                <a:solidFill>
                  <a:schemeClr val="tx1">
                    <a:lumMod val="75000"/>
                    <a:lumOff val="25000"/>
                  </a:schemeClr>
                </a:solidFill>
              </a:rPr>
              <a:t>Diagrama de Distribución</a:t>
            </a:r>
          </a:p>
          <a:p>
            <a:pPr marL="444500" indent="-285750">
              <a:buFont typeface="Arial" panose="020B0604020202020204" pitchFamily="34" charset="0"/>
              <a:buChar char="•"/>
            </a:pPr>
            <a:r>
              <a:rPr lang="es-ES" sz="1000" dirty="0" err="1">
                <a:solidFill>
                  <a:schemeClr val="tx1">
                    <a:lumMod val="75000"/>
                    <a:lumOff val="25000"/>
                  </a:schemeClr>
                </a:solidFill>
              </a:rPr>
              <a:t>WireFrame</a:t>
            </a:r>
            <a:r>
              <a:rPr lang="es-ES" sz="1000" dirty="0">
                <a:solidFill>
                  <a:schemeClr val="tx1">
                    <a:lumMod val="75000"/>
                    <a:lumOff val="25000"/>
                  </a:schemeClr>
                </a:solidFill>
              </a:rPr>
              <a:t> o </a:t>
            </a:r>
            <a:r>
              <a:rPr lang="es-ES" sz="1000" dirty="0" err="1">
                <a:solidFill>
                  <a:schemeClr val="tx1">
                    <a:lumMod val="75000"/>
                    <a:lumOff val="25000"/>
                  </a:schemeClr>
                </a:solidFill>
              </a:rPr>
              <a:t>Mockups</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5"/>
              </a:rPr>
              <a:t>Entregables 3er </a:t>
            </a:r>
            <a:r>
              <a:rPr lang="es-ES" sz="1000" dirty="0" err="1">
                <a:solidFill>
                  <a:schemeClr val="tx1">
                    <a:lumMod val="75000"/>
                    <a:lumOff val="25000"/>
                  </a:schemeClr>
                </a:solidFill>
                <a:hlinkClick r:id="rId5"/>
              </a:rPr>
              <a:t>Trim</a:t>
            </a: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6"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ángulo 8"/>
          <p:cNvSpPr/>
          <p:nvPr/>
        </p:nvSpPr>
        <p:spPr>
          <a:xfrm>
            <a:off x="3344711" y="1028701"/>
            <a:ext cx="2681079" cy="402571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Cuarto Trimestre</a:t>
            </a:r>
          </a:p>
          <a:p>
            <a:pPr marL="444500" indent="-285750">
              <a:buFont typeface="Arial" panose="020B0604020202020204" pitchFamily="34" charset="0"/>
              <a:buChar char="•"/>
            </a:pPr>
            <a:r>
              <a:rPr lang="es-ES" sz="1000" dirty="0">
                <a:solidFill>
                  <a:schemeClr val="tx1">
                    <a:lumMod val="75000"/>
                    <a:lumOff val="25000"/>
                  </a:schemeClr>
                </a:solidFill>
              </a:rPr>
              <a:t>Inventario</a:t>
            </a:r>
          </a:p>
          <a:p>
            <a:pPr marL="444500" indent="-285750">
              <a:buFont typeface="Arial" panose="020B0604020202020204" pitchFamily="34" charset="0"/>
              <a:buChar char="•"/>
            </a:pPr>
            <a:r>
              <a:rPr lang="es-ES" sz="1000" dirty="0">
                <a:solidFill>
                  <a:schemeClr val="tx1">
                    <a:lumMod val="75000"/>
                    <a:lumOff val="25000"/>
                  </a:schemeClr>
                </a:solidFill>
              </a:rPr>
              <a:t>Informe de Costos</a:t>
            </a: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DDL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DML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7"/>
              </a:rPr>
              <a:t>Entregables 4to </a:t>
            </a:r>
            <a:r>
              <a:rPr lang="es-ES" sz="1000" dirty="0" err="1">
                <a:solidFill>
                  <a:schemeClr val="tx1">
                    <a:lumMod val="75000"/>
                    <a:lumOff val="25000"/>
                  </a:schemeClr>
                </a:solidFill>
                <a:hlinkClick r:id="rId7"/>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Quinto Trimestre</a:t>
            </a:r>
          </a:p>
          <a:p>
            <a:pPr marL="444500" indent="-285750">
              <a:buFont typeface="Arial" panose="020B0604020202020204" pitchFamily="34" charset="0"/>
              <a:buChar char="•"/>
            </a:pPr>
            <a:r>
              <a:rPr lang="es-ES" sz="1000" dirty="0">
                <a:solidFill>
                  <a:schemeClr val="tx1">
                    <a:lumMod val="75000"/>
                    <a:lumOff val="25000"/>
                  </a:schemeClr>
                </a:solidFill>
                <a:hlinkClick r:id="rId8"/>
              </a:rPr>
              <a:t>Prototipo No Funciona</a:t>
            </a:r>
            <a:r>
              <a:rPr lang="es-ES" sz="1000" dirty="0">
                <a:solidFill>
                  <a:schemeClr val="tx1">
                    <a:lumMod val="75000"/>
                    <a:lumOff val="25000"/>
                  </a:schemeClr>
                </a:solidFill>
                <a:hlinkClick r:id="rId9"/>
              </a:rPr>
              <a:t>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Manual Técnico</a:t>
            </a:r>
          </a:p>
          <a:p>
            <a:pPr marL="444500" indent="-285750">
              <a:buFont typeface="Arial" panose="020B0604020202020204" pitchFamily="34" charset="0"/>
              <a:buChar char="•"/>
            </a:pPr>
            <a:r>
              <a:rPr lang="es-ES" sz="1000" dirty="0">
                <a:solidFill>
                  <a:schemeClr val="tx1">
                    <a:lumMod val="75000"/>
                    <a:lumOff val="25000"/>
                  </a:schemeClr>
                </a:solidFill>
              </a:rPr>
              <a:t>Planeación Pruebas Software</a:t>
            </a:r>
          </a:p>
          <a:p>
            <a:pPr marL="444500" indent="-285750">
              <a:buFont typeface="Arial" panose="020B0604020202020204" pitchFamily="34" charset="0"/>
              <a:buChar char="•"/>
            </a:pPr>
            <a:r>
              <a:rPr lang="es-ES" sz="1000" dirty="0">
                <a:solidFill>
                  <a:schemeClr val="tx1">
                    <a:lumMod val="75000"/>
                    <a:lumOff val="25000"/>
                  </a:schemeClr>
                </a:solidFill>
                <a:hlinkClick r:id="rId10"/>
              </a:rPr>
              <a:t>Local App - S.I.</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11"/>
              </a:rPr>
              <a:t>Entregables 5to </a:t>
            </a:r>
            <a:r>
              <a:rPr lang="es-ES" sz="1000" dirty="0" err="1">
                <a:solidFill>
                  <a:schemeClr val="tx1">
                    <a:lumMod val="75000"/>
                    <a:lumOff val="25000"/>
                  </a:schemeClr>
                </a:solidFill>
                <a:hlinkClick r:id="rId11"/>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_tradnl" sz="800" b="1"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Sexto Trimestre</a:t>
            </a:r>
          </a:p>
          <a:p>
            <a:pPr marL="444500" indent="-285750">
              <a:buFont typeface="Arial" panose="020B0604020202020204" pitchFamily="34" charset="0"/>
              <a:buChar char="•"/>
            </a:pPr>
            <a:r>
              <a:rPr lang="es-ES" sz="1000" dirty="0">
                <a:solidFill>
                  <a:schemeClr val="tx1">
                    <a:lumMod val="75000"/>
                    <a:lumOff val="25000"/>
                  </a:schemeClr>
                </a:solidFill>
              </a:rPr>
              <a:t>Plan de Instalación</a:t>
            </a:r>
          </a:p>
          <a:p>
            <a:pPr marL="444500" indent="-285750">
              <a:buFont typeface="Arial" panose="020B0604020202020204" pitchFamily="34" charset="0"/>
              <a:buChar char="•"/>
            </a:pPr>
            <a:r>
              <a:rPr lang="es-ES" sz="1000" dirty="0">
                <a:solidFill>
                  <a:schemeClr val="tx1">
                    <a:lumMod val="75000"/>
                    <a:lumOff val="25000"/>
                  </a:schemeClr>
                </a:solidFill>
              </a:rPr>
              <a:t>Plan de Respaldo</a:t>
            </a:r>
          </a:p>
          <a:p>
            <a:pPr marL="444500" indent="-285750">
              <a:buFont typeface="Arial" panose="020B0604020202020204" pitchFamily="34" charset="0"/>
              <a:buChar char="•"/>
            </a:pPr>
            <a:r>
              <a:rPr lang="es-ES" sz="1000" dirty="0">
                <a:solidFill>
                  <a:schemeClr val="tx1">
                    <a:lumMod val="75000"/>
                    <a:lumOff val="25000"/>
                  </a:schemeClr>
                </a:solidFill>
              </a:rPr>
              <a:t>Plan de Migración Datos</a:t>
            </a:r>
          </a:p>
          <a:p>
            <a:pPr marL="444500" indent="-285750">
              <a:buFont typeface="Arial" panose="020B0604020202020204" pitchFamily="34" charset="0"/>
              <a:buChar char="•"/>
            </a:pPr>
            <a:r>
              <a:rPr lang="es-ES" sz="1000" dirty="0">
                <a:solidFill>
                  <a:schemeClr val="tx1">
                    <a:lumMod val="75000"/>
                    <a:lumOff val="25000"/>
                  </a:schemeClr>
                </a:solidFill>
              </a:rPr>
              <a:t>Manual de Usuario</a:t>
            </a:r>
          </a:p>
          <a:p>
            <a:pPr marL="444500" indent="-285750">
              <a:buFont typeface="Arial" panose="020B0604020202020204" pitchFamily="34" charset="0"/>
              <a:buChar char="•"/>
            </a:pPr>
            <a:r>
              <a:rPr lang="es-ES" sz="1000" dirty="0">
                <a:solidFill>
                  <a:schemeClr val="tx1">
                    <a:lumMod val="75000"/>
                    <a:lumOff val="25000"/>
                  </a:schemeClr>
                </a:solidFill>
              </a:rPr>
              <a:t>Manual de Operación</a:t>
            </a:r>
          </a:p>
          <a:p>
            <a:pPr marL="444500" indent="-285750">
              <a:buFont typeface="Arial" panose="020B0604020202020204" pitchFamily="34" charset="0"/>
              <a:buChar char="•"/>
            </a:pPr>
            <a:r>
              <a:rPr lang="es-ES" sz="1000" dirty="0">
                <a:solidFill>
                  <a:schemeClr val="tx1">
                    <a:lumMod val="75000"/>
                    <a:lumOff val="25000"/>
                  </a:schemeClr>
                </a:solidFill>
              </a:rPr>
              <a:t>Documentación Pruebas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1er</a:t>
            </a:r>
          </a:p>
          <a:p>
            <a:pPr marL="444500" indent="-285750">
              <a:buFont typeface="Arial" panose="020B0604020202020204" pitchFamily="34" charset="0"/>
              <a:buChar char="•"/>
            </a:pPr>
            <a:r>
              <a:rPr lang="es-ES" sz="1000" dirty="0">
                <a:solidFill>
                  <a:schemeClr val="tx1">
                    <a:lumMod val="75000"/>
                    <a:lumOff val="25000"/>
                  </a:schemeClr>
                </a:solidFill>
                <a:hlinkClick r:id="rId12"/>
              </a:rPr>
              <a:t>Entregables 6to </a:t>
            </a:r>
            <a:r>
              <a:rPr lang="es-ES" sz="1000" dirty="0" err="1">
                <a:solidFill>
                  <a:schemeClr val="tx1">
                    <a:lumMod val="75000"/>
                    <a:lumOff val="25000"/>
                  </a:schemeClr>
                </a:solidFill>
                <a:hlinkClick r:id="rId12"/>
              </a:rPr>
              <a:t>Trim</a:t>
            </a:r>
            <a:endParaRPr lang="es-ES" sz="1000" dirty="0">
              <a:solidFill>
                <a:schemeClr val="tx1">
                  <a:lumMod val="75000"/>
                  <a:lumOff val="25000"/>
                </a:schemeClr>
              </a:solidFill>
            </a:endParaRPr>
          </a:p>
        </p:txBody>
      </p:sp>
      <p:sp>
        <p:nvSpPr>
          <p:cNvPr id="10" name="Rectángulo 9"/>
          <p:cNvSpPr/>
          <p:nvPr/>
        </p:nvSpPr>
        <p:spPr>
          <a:xfrm>
            <a:off x="6082018" y="1028701"/>
            <a:ext cx="2681079" cy="2868478"/>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Séptimo Trimestre</a:t>
            </a:r>
          </a:p>
          <a:p>
            <a:pPr marL="444500" indent="-285750">
              <a:buFont typeface="Arial" panose="020B0604020202020204" pitchFamily="34" charset="0"/>
              <a:buChar char="•"/>
            </a:pPr>
            <a:r>
              <a:rPr lang="es-ES" sz="1000" dirty="0">
                <a:solidFill>
                  <a:schemeClr val="tx1">
                    <a:lumMod val="75000"/>
                    <a:lumOff val="25000"/>
                  </a:schemeClr>
                </a:solidFill>
              </a:rPr>
              <a:t>Informe de Distribución</a:t>
            </a:r>
          </a:p>
          <a:p>
            <a:pPr marL="444500" indent="-285750">
              <a:buFont typeface="Arial" panose="020B0604020202020204" pitchFamily="34" charset="0"/>
              <a:buChar char="•"/>
            </a:pPr>
            <a:r>
              <a:rPr lang="es-ES" sz="1000" dirty="0">
                <a:solidFill>
                  <a:schemeClr val="tx1">
                    <a:lumMod val="75000"/>
                    <a:lumOff val="25000"/>
                  </a:schemeClr>
                </a:solidFill>
              </a:rPr>
              <a:t>Cuadro Comparativo Proveedores</a:t>
            </a:r>
          </a:p>
          <a:p>
            <a:pPr marL="444500" indent="-285750">
              <a:buFont typeface="Arial" panose="020B0604020202020204" pitchFamily="34" charset="0"/>
              <a:buChar char="•"/>
            </a:pPr>
            <a:r>
              <a:rPr lang="es-ES" sz="1000" dirty="0">
                <a:solidFill>
                  <a:schemeClr val="tx1">
                    <a:lumMod val="75000"/>
                    <a:lumOff val="25000"/>
                  </a:schemeClr>
                </a:solidFill>
              </a:rPr>
              <a:t>Contratos de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2do</a:t>
            </a:r>
          </a:p>
          <a:p>
            <a:pPr marL="444500" indent="-285750">
              <a:buFont typeface="Arial" panose="020B0604020202020204" pitchFamily="34" charset="0"/>
              <a:buChar char="•"/>
            </a:pPr>
            <a:r>
              <a:rPr lang="es-ES" sz="1000" dirty="0">
                <a:solidFill>
                  <a:schemeClr val="tx1">
                    <a:lumMod val="75000"/>
                    <a:lumOff val="25000"/>
                  </a:schemeClr>
                </a:solidFill>
                <a:hlinkClick r:id="rId13"/>
              </a:rPr>
              <a:t>Entregables 7mo </a:t>
            </a:r>
            <a:r>
              <a:rPr lang="es-ES" sz="1000" dirty="0" err="1">
                <a:solidFill>
                  <a:schemeClr val="tx1">
                    <a:lumMod val="75000"/>
                    <a:lumOff val="25000"/>
                  </a:schemeClr>
                </a:solidFill>
                <a:hlinkClick r:id="rId13"/>
              </a:rPr>
              <a:t>Trim</a:t>
            </a:r>
            <a:endParaRPr lang="es-ES" sz="1000" dirty="0">
              <a:solidFill>
                <a:schemeClr val="tx1">
                  <a:lumMod val="75000"/>
                  <a:lumOff val="25000"/>
                </a:schemeClr>
              </a:solidFill>
            </a:endParaRPr>
          </a:p>
          <a:p>
            <a:pPr marL="158750"/>
            <a:endParaRPr lang="es-ES" sz="1100" dirty="0">
              <a:solidFill>
                <a:schemeClr val="tx1">
                  <a:lumMod val="75000"/>
                  <a:lumOff val="25000"/>
                </a:schemeClr>
              </a:solidFill>
            </a:endParaRPr>
          </a:p>
          <a:p>
            <a:pPr marL="158750"/>
            <a:endParaRPr lang="es-ES" sz="9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Octavo Trimestre</a:t>
            </a:r>
          </a:p>
          <a:p>
            <a:pPr marL="444500" indent="-285750">
              <a:buFont typeface="Arial" panose="020B0604020202020204" pitchFamily="34" charset="0"/>
              <a:buChar char="•"/>
            </a:pPr>
            <a:r>
              <a:rPr lang="es-ES" sz="1000" dirty="0">
                <a:solidFill>
                  <a:schemeClr val="tx1">
                    <a:lumMod val="75000"/>
                    <a:lumOff val="25000"/>
                  </a:schemeClr>
                </a:solidFill>
              </a:rPr>
              <a:t>Cronograma de Actividades Final</a:t>
            </a:r>
          </a:p>
          <a:p>
            <a:pPr marL="444500" indent="-285750">
              <a:buFont typeface="Arial" panose="020B0604020202020204" pitchFamily="34" charset="0"/>
              <a:buChar char="•"/>
            </a:pPr>
            <a:r>
              <a:rPr lang="es-ES" sz="1000" dirty="0">
                <a:solidFill>
                  <a:schemeClr val="tx1">
                    <a:lumMod val="75000"/>
                    <a:lumOff val="25000"/>
                  </a:schemeClr>
                </a:solidFill>
              </a:rPr>
              <a:t>Manual de Usuario Final</a:t>
            </a:r>
          </a:p>
          <a:p>
            <a:pPr marL="444500" indent="-285750">
              <a:buFont typeface="Arial" panose="020B0604020202020204" pitchFamily="34" charset="0"/>
              <a:buChar char="•"/>
            </a:pPr>
            <a:r>
              <a:rPr lang="es-ES" sz="1000" dirty="0">
                <a:solidFill>
                  <a:schemeClr val="tx1">
                    <a:lumMod val="75000"/>
                    <a:lumOff val="25000"/>
                  </a:schemeClr>
                </a:solidFill>
              </a:rPr>
              <a:t>Manual de Operación Final</a:t>
            </a:r>
          </a:p>
          <a:p>
            <a:pPr marL="444500" indent="-285750">
              <a:buFont typeface="Arial" panose="020B0604020202020204" pitchFamily="34" charset="0"/>
              <a:buChar char="•"/>
            </a:pPr>
            <a:r>
              <a:rPr lang="es-ES" sz="1000" dirty="0">
                <a:solidFill>
                  <a:schemeClr val="tx1">
                    <a:lumMod val="75000"/>
                    <a:lumOff val="25000"/>
                  </a:schemeClr>
                </a:solidFill>
              </a:rPr>
              <a:t>Modelo de Calidad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Final</a:t>
            </a:r>
          </a:p>
          <a:p>
            <a:pPr marL="444500" indent="-285750">
              <a:buFont typeface="Arial" panose="020B0604020202020204" pitchFamily="34" charset="0"/>
              <a:buChar char="•"/>
            </a:pPr>
            <a:r>
              <a:rPr lang="es-ES" sz="1000" dirty="0">
                <a:solidFill>
                  <a:schemeClr val="tx1">
                    <a:lumMod val="75000"/>
                    <a:lumOff val="25000"/>
                  </a:schemeClr>
                </a:solidFill>
                <a:hlinkClick r:id="rId14"/>
              </a:rPr>
              <a:t>Entregables 8vo </a:t>
            </a:r>
            <a:r>
              <a:rPr lang="es-ES" sz="1000" dirty="0" err="1">
                <a:solidFill>
                  <a:schemeClr val="tx1">
                    <a:lumMod val="75000"/>
                    <a:lumOff val="25000"/>
                  </a:schemeClr>
                </a:solidFill>
                <a:hlinkClick r:id="rId14"/>
              </a:rPr>
              <a:t>Trim</a:t>
            </a:r>
            <a:endParaRPr lang="es-ES_tradnl" sz="1000" b="1" dirty="0">
              <a:solidFill>
                <a:schemeClr val="tx1">
                  <a:lumMod val="75000"/>
                  <a:lumOff val="25000"/>
                </a:schemeClr>
              </a:solidFill>
            </a:endParaRPr>
          </a:p>
          <a:p>
            <a:pPr marL="444500" indent="-285750">
              <a:buFont typeface="Arial" panose="020B0604020202020204" pitchFamily="34" charset="0"/>
              <a:buChar char="•"/>
            </a:pPr>
            <a:endParaRPr lang="es-ES" sz="1200" dirty="0">
              <a:solidFill>
                <a:schemeClr val="tx1">
                  <a:lumMod val="75000"/>
                  <a:lumOff val="25000"/>
                </a:schemeClr>
              </a:solidFill>
            </a:endParaRPr>
          </a:p>
        </p:txBody>
      </p:sp>
      <p:pic>
        <p:nvPicPr>
          <p:cNvPr id="11" name="Imagen 10">
            <a:extLst>
              <a:ext uri="{FF2B5EF4-FFF2-40B4-BE49-F238E27FC236}">
                <a16:creationId xmlns:a16="http://schemas.microsoft.com/office/drawing/2014/main" id="{152395C0-D961-4A73-9B47-F1BADE5FC15C}"/>
              </a:ext>
            </a:extLst>
          </p:cNvPr>
          <p:cNvPicPr>
            <a:picLocks noChangeAspect="1"/>
          </p:cNvPicPr>
          <p:nvPr/>
        </p:nvPicPr>
        <p:blipFill>
          <a:blip r:embed="rId15"/>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0479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27B2B676-2B03-4AD3-B45B-8C0896CEEAA1}"/>
              </a:ext>
            </a:extLst>
          </p:cNvPr>
          <p:cNvPicPr>
            <a:picLocks noChangeAspect="1"/>
          </p:cNvPicPr>
          <p:nvPr/>
        </p:nvPicPr>
        <p:blipFill rotWithShape="1">
          <a:blip r:embed="rId2"/>
          <a:srcRect l="20357" t="1" r="21381" b="-1059"/>
          <a:stretch/>
        </p:blipFill>
        <p:spPr>
          <a:xfrm>
            <a:off x="4648795" y="-1"/>
            <a:ext cx="4495205" cy="5206073"/>
          </a:xfrm>
          <a:prstGeom prst="rect">
            <a:avLst/>
          </a:prstGeom>
        </p:spPr>
      </p:pic>
      <p:pic>
        <p:nvPicPr>
          <p:cNvPr id="4" name="Imagen 3"/>
          <p:cNvPicPr>
            <a:picLocks noChangeAspect="1"/>
          </p:cNvPicPr>
          <p:nvPr/>
        </p:nvPicPr>
        <p:blipFill>
          <a:blip r:embed="rId3"/>
          <a:stretch>
            <a:fillRect/>
          </a:stretch>
        </p:blipFill>
        <p:spPr>
          <a:xfrm>
            <a:off x="8270874" y="238073"/>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1569660"/>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En vista de la necesidad de control de inventario, de venta y de precio de los productos de un remate, CI Cash </a:t>
            </a:r>
            <a:r>
              <a:rPr lang="es-ES" sz="1600" dirty="0" err="1">
                <a:solidFill>
                  <a:srgbClr val="404040"/>
                </a:solidFill>
                <a:latin typeface="Calibir"/>
                <a:ea typeface="Helvetica Neue"/>
                <a:cs typeface="Calibir"/>
                <a:sym typeface="Helvetica Neue"/>
              </a:rPr>
              <a:t>inventory</a:t>
            </a:r>
            <a:r>
              <a:rPr lang="es-ES" sz="1600" dirty="0">
                <a:solidFill>
                  <a:srgbClr val="404040"/>
                </a:solidFill>
                <a:latin typeface="Calibir"/>
                <a:ea typeface="Helvetica Neue"/>
                <a:cs typeface="Calibir"/>
                <a:sym typeface="Helvetica Neue"/>
              </a:rPr>
              <a:t> se crea bajo la demanda observada para la optimización de tiempos en el proceso comercial.</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06FEE45D-AD5A-488F-A2E3-A03412FD0324}"/>
              </a:ext>
            </a:extLst>
          </p:cNvPr>
          <p:cNvPicPr>
            <a:picLocks noChangeAspect="1"/>
          </p:cNvPicPr>
          <p:nvPr/>
        </p:nvPicPr>
        <p:blipFill>
          <a:blip r:embed="rId4"/>
          <a:stretch>
            <a:fillRect/>
          </a:stretch>
        </p:blipFill>
        <p:spPr>
          <a:xfrm>
            <a:off x="7858784" y="3944601"/>
            <a:ext cx="1125480" cy="1125480"/>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3" name="Imagen 2">
            <a:extLst>
              <a:ext uri="{FF2B5EF4-FFF2-40B4-BE49-F238E27FC236}">
                <a16:creationId xmlns:a16="http://schemas.microsoft.com/office/drawing/2014/main" id="{5550811C-FB02-4317-AE5C-115829FA8FEF}"/>
              </a:ext>
            </a:extLst>
          </p:cNvPr>
          <p:cNvPicPr>
            <a:picLocks noChangeAspect="1"/>
          </p:cNvPicPr>
          <p:nvPr/>
        </p:nvPicPr>
        <p:blipFill>
          <a:blip r:embed="rId7"/>
          <a:stretch>
            <a:fillRect/>
          </a:stretch>
        </p:blipFill>
        <p:spPr>
          <a:xfrm>
            <a:off x="5052561" y="1145711"/>
            <a:ext cx="2900471" cy="2900471"/>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98842" y="775584"/>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4298842" y="1772925"/>
            <a:ext cx="4265470" cy="2308324"/>
          </a:xfrm>
          <a:prstGeom prst="rect">
            <a:avLst/>
          </a:prstGeom>
          <a:noFill/>
        </p:spPr>
        <p:txBody>
          <a:bodyPr wrap="square" rtlCol="0">
            <a:spAutoFit/>
          </a:bodyPr>
          <a:lstStyle/>
          <a:p>
            <a:r>
              <a:rPr lang="es-ES" dirty="0">
                <a:solidFill>
                  <a:schemeClr val="tx1">
                    <a:lumMod val="75000"/>
                    <a:lumOff val="25000"/>
                  </a:schemeClr>
                </a:solidFill>
              </a:rPr>
              <a:t>Según las observaciones realizadas se visualiza oportunidades de mejora en el proceso de venta debido a que al consultar los productos en su inventario no existe un control de cantidades y esta validación se realiza en un sistema manual, adicional a esto no se conoce con precisión los precios de cada elemento.</a:t>
            </a:r>
          </a:p>
        </p:txBody>
      </p:sp>
      <p:sp>
        <p:nvSpPr>
          <p:cNvPr id="5" name="Rectángulo 4"/>
          <p:cNvSpPr/>
          <p:nvPr/>
        </p:nvSpPr>
        <p:spPr>
          <a:xfrm>
            <a:off x="4387964" y="165319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886A468-F623-45A7-9624-4AE97BAC84A9}"/>
              </a:ext>
            </a:extLst>
          </p:cNvPr>
          <p:cNvPicPr>
            <a:picLocks noChangeAspect="1"/>
          </p:cNvPicPr>
          <p:nvPr/>
        </p:nvPicPr>
        <p:blipFill>
          <a:blip r:embed="rId3"/>
          <a:stretch>
            <a:fillRect/>
          </a:stretch>
        </p:blipFill>
        <p:spPr>
          <a:xfrm>
            <a:off x="7966247" y="4031382"/>
            <a:ext cx="1007830" cy="1007830"/>
          </a:xfrm>
          <a:prstGeom prst="rect">
            <a:avLst/>
          </a:prstGeom>
        </p:spPr>
      </p:pic>
      <p:pic>
        <p:nvPicPr>
          <p:cNvPr id="1026" name="Picture 2" descr="Caja Registradora, Impresora, Recibo, Tienda, Venta">
            <a:extLst>
              <a:ext uri="{FF2B5EF4-FFF2-40B4-BE49-F238E27FC236}">
                <a16:creationId xmlns:a16="http://schemas.microsoft.com/office/drawing/2014/main" id="{EE551BE3-DB81-47E9-B36E-9701856075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1416"/>
          <a:stretch/>
        </p:blipFill>
        <p:spPr bwMode="auto">
          <a:xfrm flipH="1">
            <a:off x="-1" y="0"/>
            <a:ext cx="410007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382868" y="1232954"/>
            <a:ext cx="8308126" cy="3293209"/>
          </a:xfrm>
          <a:prstGeom prst="rect">
            <a:avLst/>
          </a:prstGeom>
        </p:spPr>
        <p:txBody>
          <a:bodyPr wrap="square">
            <a:spAutoFit/>
          </a:bodyPr>
          <a:lstStyle/>
          <a:p>
            <a:r>
              <a:rPr lang="es-ES" sz="1600" dirty="0">
                <a:solidFill>
                  <a:schemeClr val="tx1">
                    <a:lumMod val="75000"/>
                    <a:lumOff val="25000"/>
                  </a:schemeClr>
                </a:solidFill>
              </a:rPr>
              <a:t>Se describe en párrafos (no viñetas ni numeración) y debe evidenciar lo siguiente:</a:t>
            </a:r>
          </a:p>
          <a:p>
            <a:endParaRPr lang="es-ES" sz="1600" dirty="0">
              <a:solidFill>
                <a:schemeClr val="tx1">
                  <a:lumMod val="75000"/>
                  <a:lumOff val="25000"/>
                </a:schemeClr>
              </a:solidFill>
            </a:endParaRPr>
          </a:p>
          <a:p>
            <a:pPr marL="285750" indent="-285750">
              <a:buFont typeface="Arial" panose="020B0604020202020204" pitchFamily="34" charset="0"/>
              <a:buChar char="•"/>
            </a:pPr>
            <a:r>
              <a:rPr lang="es-ES" sz="1600" b="1" dirty="0">
                <a:solidFill>
                  <a:schemeClr val="tx1">
                    <a:lumMod val="75000"/>
                    <a:lumOff val="25000"/>
                  </a:schemeClr>
                </a:solidFill>
              </a:rPr>
              <a:t>Empresa: </a:t>
            </a:r>
            <a:r>
              <a:rPr lang="es-ES" sz="1600" dirty="0">
                <a:solidFill>
                  <a:schemeClr val="tx1">
                    <a:lumMod val="75000"/>
                    <a:lumOff val="25000"/>
                  </a:schemeClr>
                </a:solidFill>
              </a:rPr>
              <a:t>Remate el águila</a:t>
            </a:r>
          </a:p>
          <a:p>
            <a:pPr marL="285750" indent="-285750">
              <a:buFont typeface="Arial" panose="020B0604020202020204" pitchFamily="34" charset="0"/>
              <a:buChar char="•"/>
            </a:pPr>
            <a:r>
              <a:rPr lang="es-ES" sz="1600" b="1" dirty="0">
                <a:solidFill>
                  <a:schemeClr val="tx1">
                    <a:lumMod val="75000"/>
                    <a:lumOff val="25000"/>
                  </a:schemeClr>
                </a:solidFill>
              </a:rPr>
              <a:t>Procesos en los que se va a intervenir : </a:t>
            </a:r>
            <a:r>
              <a:rPr lang="es-ES" sz="1600" dirty="0">
                <a:solidFill>
                  <a:schemeClr val="tx1">
                    <a:lumMod val="75000"/>
                    <a:lumOff val="25000"/>
                  </a:schemeClr>
                </a:solidFill>
              </a:rPr>
              <a:t>Proceso de venta, Proceso de Inventario</a:t>
            </a:r>
          </a:p>
          <a:p>
            <a:pPr marL="285750" indent="-285750">
              <a:buFont typeface="Arial" panose="020B0604020202020204" pitchFamily="34" charset="0"/>
              <a:buChar char="•"/>
            </a:pPr>
            <a:r>
              <a:rPr lang="es-ES" sz="1600" b="1" dirty="0">
                <a:solidFill>
                  <a:schemeClr val="tx1">
                    <a:lumMod val="75000"/>
                    <a:lumOff val="25000"/>
                  </a:schemeClr>
                </a:solidFill>
              </a:rPr>
              <a:t>Análisis de Información: </a:t>
            </a:r>
            <a:r>
              <a:rPr lang="es-ES" sz="1600" dirty="0">
                <a:solidFill>
                  <a:schemeClr val="tx1">
                    <a:lumMod val="75000"/>
                    <a:lumOff val="25000"/>
                  </a:schemeClr>
                </a:solidFill>
              </a:rPr>
              <a:t>Entrevista (Entrevista). Observación Directa (Diario de Campo). </a:t>
            </a:r>
            <a:r>
              <a:rPr lang="es-ES" sz="1600" b="1" dirty="0">
                <a:solidFill>
                  <a:schemeClr val="tx1">
                    <a:lumMod val="75000"/>
                    <a:lumOff val="25000"/>
                  </a:schemeClr>
                </a:solidFill>
              </a:rPr>
              <a:t>Necesidades: </a:t>
            </a:r>
            <a:r>
              <a:rPr lang="es-ES" sz="1600" dirty="0">
                <a:solidFill>
                  <a:schemeClr val="tx1">
                    <a:lumMod val="75000"/>
                    <a:lumOff val="25000"/>
                  </a:schemeClr>
                </a:solidFill>
              </a:rPr>
              <a:t>Proceso de venta (Los clientes se acercan a la tienda donde consultan el producto necesitado, los vendedores se lo entregan indicando su precio y finalizando el procedimiento, se evidencia que los trabajadores del remate no conocen con exactitud todos los precios de los productos, y en ocasiones hay demoras para consultar si el producto se encuentra en tienda o Bodega). Proceso de inventario (Se trasladan productos a tienda desde bodega solo al visualizar pocas unidades de estos en Bodega no tienen un control del stock de los productos por lo que se puede llegar a comprar demasiados o por lo contrario no comprar alguno hasta que ya no haya existencias del mismo). </a:t>
            </a:r>
            <a:endParaRPr lang="es-ES_tradnl" sz="1600" dirty="0">
              <a:solidFill>
                <a:schemeClr val="tx1">
                  <a:lumMod val="75000"/>
                  <a:lumOff val="25000"/>
                </a:schemeClr>
              </a:solidFill>
            </a:endParaRP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2991D4D-DC0F-47DA-966B-9D3C312A5C60}"/>
              </a:ext>
            </a:extLst>
          </p:cNvPr>
          <p:cNvPicPr>
            <a:picLocks noChangeAspect="1"/>
          </p:cNvPicPr>
          <p:nvPr/>
        </p:nvPicPr>
        <p:blipFill>
          <a:blip r:embed="rId3"/>
          <a:stretch>
            <a:fillRect/>
          </a:stretch>
        </p:blipFill>
        <p:spPr>
          <a:xfrm>
            <a:off x="8129483" y="4194618"/>
            <a:ext cx="844594" cy="844594"/>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E76B371C-24EF-4EAB-B1D3-3EBFA8AE6A01}"/>
              </a:ext>
            </a:extLst>
          </p:cNvPr>
          <p:cNvPicPr>
            <a:picLocks noChangeAspect="1"/>
          </p:cNvPicPr>
          <p:nvPr/>
        </p:nvPicPr>
        <p:blipFill rotWithShape="1">
          <a:blip r:embed="rId2"/>
          <a:srcRect l="11246" r="30186"/>
          <a:stretch/>
        </p:blipFill>
        <p:spPr>
          <a:xfrm>
            <a:off x="-74628" y="0"/>
            <a:ext cx="4518604" cy="5143500"/>
          </a:xfrm>
          <a:prstGeom prst="rect">
            <a:avLst/>
          </a:prstGeom>
        </p:spPr>
      </p:pic>
      <p:sp>
        <p:nvSpPr>
          <p:cNvPr id="3" name="CuadroTexto 2"/>
          <p:cNvSpPr txBox="1"/>
          <p:nvPr/>
        </p:nvSpPr>
        <p:spPr>
          <a:xfrm>
            <a:off x="4619687" y="1062146"/>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4700026" y="2289439"/>
            <a:ext cx="3389410" cy="923330"/>
          </a:xfrm>
          <a:prstGeom prst="rect">
            <a:avLst/>
          </a:prstGeom>
          <a:noFill/>
        </p:spPr>
        <p:txBody>
          <a:bodyPr wrap="square" rtlCol="0">
            <a:spAutoFit/>
          </a:bodyPr>
          <a:lstStyle/>
          <a:p>
            <a:r>
              <a:rPr lang="es-ES" dirty="0">
                <a:solidFill>
                  <a:schemeClr val="tx1">
                    <a:lumMod val="75000"/>
                    <a:lumOff val="25000"/>
                  </a:schemeClr>
                </a:solidFill>
              </a:rPr>
              <a:t>Optimizar los procesos de almacenado y venta de productos en el Remate “El Águila”</a:t>
            </a:r>
          </a:p>
        </p:txBody>
      </p:sp>
      <p:sp>
        <p:nvSpPr>
          <p:cNvPr id="5" name="Rectángulo 4"/>
          <p:cNvSpPr/>
          <p:nvPr/>
        </p:nvSpPr>
        <p:spPr>
          <a:xfrm>
            <a:off x="4808454" y="198867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2" name="Imagen 11">
            <a:extLst>
              <a:ext uri="{FF2B5EF4-FFF2-40B4-BE49-F238E27FC236}">
                <a16:creationId xmlns:a16="http://schemas.microsoft.com/office/drawing/2014/main" id="{B7828E12-60F0-4C2B-AD58-ECD55F5CF0A4}"/>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382867" y="1232954"/>
            <a:ext cx="8347475" cy="1323439"/>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lgn="just"/>
            <a:r>
              <a:rPr lang="es-ES" sz="1600" dirty="0">
                <a:solidFill>
                  <a:schemeClr val="tx1">
                    <a:lumMod val="75000"/>
                    <a:lumOff val="25000"/>
                  </a:schemeClr>
                </a:solidFill>
              </a:rPr>
              <a:t>Desarrollar un Sistema de Información Web CI Cash Inventory para el apoyo de los procesos de inventario y venta de la Empresa El Águila.</a:t>
            </a:r>
            <a:endParaRPr lang="es-ES_tradnl" sz="1600" dirty="0">
              <a:solidFill>
                <a:schemeClr val="tx1">
                  <a:lumMod val="75000"/>
                  <a:lumOff val="25000"/>
                </a:schemeClr>
              </a:solidFill>
            </a:endParaRPr>
          </a:p>
          <a:p>
            <a:pPr lvl="1"/>
            <a:endParaRPr lang="es-ES_tradnl" sz="1600" dirty="0">
              <a:solidFill>
                <a:schemeClr val="tx1">
                  <a:lumMod val="75000"/>
                  <a:lumOff val="25000"/>
                </a:schemeClr>
              </a:solidFill>
            </a:endParaRPr>
          </a:p>
        </p:txBody>
      </p:sp>
      <p:sp>
        <p:nvSpPr>
          <p:cNvPr id="7" name="Rectángulo 6"/>
          <p:cNvSpPr/>
          <p:nvPr/>
        </p:nvSpPr>
        <p:spPr>
          <a:xfrm>
            <a:off x="382866" y="2286737"/>
            <a:ext cx="8347475" cy="2554545"/>
          </a:xfrm>
          <a:prstGeom prst="rect">
            <a:avLst/>
          </a:prstGeom>
        </p:spPr>
        <p:txBody>
          <a:bodyPr wrap="square">
            <a:spAutoFit/>
          </a:bodyPr>
          <a:lstStyle/>
          <a:p>
            <a:r>
              <a:rPr lang="es-ES_tradnl" sz="1600" b="1" dirty="0">
                <a:solidFill>
                  <a:schemeClr val="tx1">
                    <a:lumMod val="75000"/>
                    <a:lumOff val="25000"/>
                  </a:schemeClr>
                </a:solidFill>
              </a:rPr>
              <a:t>OBJETIVOS ESPECÍFICOS</a:t>
            </a:r>
          </a:p>
          <a:p>
            <a:pPr marL="342900" indent="-342900">
              <a:buFont typeface="+mj-lt"/>
              <a:buAutoNum type="arabicPeriod"/>
            </a:pPr>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Gestionar los Usuarios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Sistematizar el inventario de productos en Bodega y tienda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Informar la escasez de un producto para que la Empresa el Águila sea reabastecida en el momento adecuado.</a:t>
            </a:r>
          </a:p>
          <a:p>
            <a:pPr marL="800100" lvl="1" indent="-342900">
              <a:buFont typeface="Arial" panose="020B0604020202020204" pitchFamily="34" charset="0"/>
              <a:buChar char="•"/>
            </a:pPr>
            <a:r>
              <a:rPr lang="es-ES" sz="1600" dirty="0">
                <a:solidFill>
                  <a:schemeClr val="tx1">
                    <a:lumMod val="75000"/>
                    <a:lumOff val="25000"/>
                  </a:schemeClr>
                </a:solidFill>
              </a:rPr>
              <a:t>Optimizar el tiempo de venta, dando a conocer los precios y descontando la existencia del producto en el inventario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el Águila</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AC9C738B-AF8F-47BF-826C-6BF210B2AE4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cribiendo, Lápiz, Nota, Tienda, Rosado, Vendedor">
            <a:extLst>
              <a:ext uri="{FF2B5EF4-FFF2-40B4-BE49-F238E27FC236}">
                <a16:creationId xmlns:a16="http://schemas.microsoft.com/office/drawing/2014/main" id="{89B33243-FC79-4464-B00C-AB0CF69B2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254" r="6298"/>
          <a:stretch/>
        </p:blipFill>
        <p:spPr bwMode="auto">
          <a:xfrm>
            <a:off x="0" y="0"/>
            <a:ext cx="4231603"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231603" y="726903"/>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4324148" y="2036390"/>
            <a:ext cx="4923714" cy="1754326"/>
          </a:xfrm>
          <a:prstGeom prst="rect">
            <a:avLst/>
          </a:prstGeom>
          <a:noFill/>
        </p:spPr>
        <p:txBody>
          <a:bodyPr wrap="square" rtlCol="0">
            <a:spAutoFit/>
          </a:bodyPr>
          <a:lstStyle/>
          <a:p>
            <a:r>
              <a:rPr lang="es-ES" dirty="0">
                <a:solidFill>
                  <a:schemeClr val="tx1">
                    <a:lumMod val="75000"/>
                    <a:lumOff val="25000"/>
                  </a:schemeClr>
                </a:solidFill>
              </a:rPr>
              <a:t>En evidencia de la necesidad de una adecuada organización para optimización de procesos de almacenado y venta y de falencias vistas en los métodos de recolección de datos, nace CI Cash </a:t>
            </a:r>
            <a:r>
              <a:rPr lang="es-ES" dirty="0" err="1">
                <a:solidFill>
                  <a:schemeClr val="tx1">
                    <a:lumMod val="75000"/>
                    <a:lumOff val="25000"/>
                  </a:schemeClr>
                </a:solidFill>
              </a:rPr>
              <a:t>Inventory</a:t>
            </a:r>
            <a:r>
              <a:rPr lang="es-ES" dirty="0">
                <a:solidFill>
                  <a:schemeClr val="tx1">
                    <a:lumMod val="75000"/>
                    <a:lumOff val="25000"/>
                  </a:schemeClr>
                </a:solidFill>
              </a:rPr>
              <a:t> con el fin de sistematizar y apoyar a la empresa el Águila.</a:t>
            </a:r>
          </a:p>
        </p:txBody>
      </p:sp>
      <p:sp>
        <p:nvSpPr>
          <p:cNvPr id="5" name="Rectángulo 4"/>
          <p:cNvSpPr/>
          <p:nvPr/>
        </p:nvSpPr>
        <p:spPr>
          <a:xfrm>
            <a:off x="4397567" y="170531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99EB74DB-99F0-496E-9474-5B212D78EE9E}"/>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76086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232954"/>
            <a:ext cx="8308126" cy="3370153"/>
          </a:xfrm>
          <a:prstGeom prst="rect">
            <a:avLst/>
          </a:prstGeom>
        </p:spPr>
        <p:txBody>
          <a:bodyPr wrap="square">
            <a:spAutoFit/>
          </a:bodyPr>
          <a:lstStyle/>
          <a:p>
            <a:pPr algn="just"/>
            <a:r>
              <a:rPr lang="es-ES" sz="1500" dirty="0">
                <a:solidFill>
                  <a:schemeClr val="tx1">
                    <a:lumMod val="75000"/>
                    <a:lumOff val="25000"/>
                  </a:schemeClr>
                </a:solidFill>
              </a:rPr>
              <a:t>Se propone el desarrollo de un Sistema de Información Web denominado CI Cash </a:t>
            </a:r>
            <a:r>
              <a:rPr lang="es-ES" sz="1500" dirty="0" err="1">
                <a:solidFill>
                  <a:schemeClr val="tx1">
                    <a:lumMod val="75000"/>
                    <a:lumOff val="25000"/>
                  </a:schemeClr>
                </a:solidFill>
              </a:rPr>
              <a:t>Inventory</a:t>
            </a:r>
            <a:r>
              <a:rPr lang="es-ES" sz="1500" dirty="0">
                <a:solidFill>
                  <a:schemeClr val="tx1">
                    <a:lumMod val="75000"/>
                    <a:lumOff val="25000"/>
                  </a:schemeClr>
                </a:solidFill>
              </a:rPr>
              <a:t> que sirva como herramienta software de apoyo al seguimiento  y optimización de los procesos de Venta ye inventariado de la Empresa el Águila</a:t>
            </a:r>
          </a:p>
          <a:p>
            <a:pPr algn="just"/>
            <a:r>
              <a:rPr lang="es-ES" sz="1500" dirty="0">
                <a:solidFill>
                  <a:schemeClr val="tx1">
                    <a:lumMod val="75000"/>
                    <a:lumOff val="25000"/>
                  </a:schemeClr>
                </a:solidFill>
              </a:rPr>
              <a:t>Permitirá la gestión de los vendedores, de Bodega y del administrador como usuarios de la Empresa el Águila. En el proceso de venta los vendedores podrán consultar el precio del producto por medio de código de barras, existencias del mismo en tienda y bodega, generar factura de venta y descontar del inventario el elemento vendido. En el proceso de almacenado los usuarios con rol de bodega podrán ingresar productos al inventario, consultar el stock de los diferentes elementos, cambiar ubicación de los productos en la base de datos (de bodega a tienda), El usuario con rol de administrador podrá crear usuarios, modificar roles y finalmente, facilitará la gestión de reportes gráficos e impresos, necesarios para la toma de decisiones comerciales y administrativas del gerente en la Empresa el Águila</a:t>
            </a:r>
          </a:p>
          <a:p>
            <a:pPr algn="just"/>
            <a:r>
              <a:rPr lang="es-ES" sz="1500" dirty="0">
                <a:solidFill>
                  <a:schemeClr val="tx1">
                    <a:lumMod val="75000"/>
                    <a:lumOff val="25000"/>
                  </a:schemeClr>
                </a:solidFill>
              </a:rPr>
              <a:t>El Sistema CI Cash </a:t>
            </a:r>
            <a:r>
              <a:rPr lang="es-ES" sz="1500" dirty="0" err="1">
                <a:solidFill>
                  <a:schemeClr val="tx1">
                    <a:lumMod val="75000"/>
                    <a:lumOff val="25000"/>
                  </a:schemeClr>
                </a:solidFill>
              </a:rPr>
              <a:t>Inventory</a:t>
            </a:r>
            <a:r>
              <a:rPr lang="es-ES" sz="1500" dirty="0">
                <a:solidFill>
                  <a:schemeClr val="tx1">
                    <a:lumMod val="75000"/>
                    <a:lumOff val="25000"/>
                  </a:schemeClr>
                </a:solidFill>
              </a:rPr>
              <a:t> servirá como aporte al sector comercial como </a:t>
            </a:r>
            <a:r>
              <a:rPr lang="es-MX" sz="1500" dirty="0">
                <a:solidFill>
                  <a:schemeClr val="tx1">
                    <a:lumMod val="75000"/>
                    <a:lumOff val="25000"/>
                  </a:schemeClr>
                </a:solidFill>
              </a:rPr>
              <a:t>herramienta de apoyo para venta y control de almacenado de productos</a:t>
            </a:r>
            <a:endParaRPr lang="es-ES_tradnl" sz="1500" dirty="0">
              <a:solidFill>
                <a:schemeClr val="tx1">
                  <a:lumMod val="75000"/>
                  <a:lumOff val="25000"/>
                </a:schemeClr>
              </a:solidFill>
            </a:endParaRPr>
          </a:p>
          <a:p>
            <a:pPr algn="just">
              <a:tabLst>
                <a:tab pos="268288" algn="l"/>
              </a:tabLst>
            </a:pPr>
            <a:endParaRPr lang="es-ES_tradnl" sz="1600" dirty="0">
              <a:solidFill>
                <a:schemeClr val="tx1">
                  <a:lumMod val="75000"/>
                  <a:lumOff val="25000"/>
                </a:schemeClr>
              </a:solidFill>
            </a:endParaRP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5D771AA1-6376-4BF2-BF7D-083F4509AE6C}"/>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4272611872"/>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1142</Words>
  <Application>Microsoft Office PowerPoint</Application>
  <PresentationFormat>Presentación en pantalla (16:9)</PresentationFormat>
  <Paragraphs>113</Paragraphs>
  <Slides>13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Calibir</vt:lpstr>
      <vt:lpstr>Calibri</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Brayan Stevan Galeano Muñoz</cp:lastModifiedBy>
  <cp:revision>139</cp:revision>
  <dcterms:created xsi:type="dcterms:W3CDTF">2019-11-27T03:16:21Z</dcterms:created>
  <dcterms:modified xsi:type="dcterms:W3CDTF">2021-12-04T02:58:50Z</dcterms:modified>
</cp:coreProperties>
</file>