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1" r:id="rId3"/>
    <p:sldId id="274" r:id="rId4"/>
    <p:sldId id="285" r:id="rId5"/>
    <p:sldId id="286" r:id="rId6"/>
    <p:sldId id="288" r:id="rId7"/>
    <p:sldId id="289" r:id="rId8"/>
    <p:sldId id="290" r:id="rId9"/>
    <p:sldId id="262" r:id="rId10"/>
    <p:sldId id="263" r:id="rId11"/>
    <p:sldId id="276" r:id="rId12"/>
    <p:sldId id="291" r:id="rId13"/>
    <p:sldId id="292" r:id="rId14"/>
    <p:sldId id="293" r:id="rId15"/>
    <p:sldId id="264" r:id="rId16"/>
    <p:sldId id="277" r:id="rId17"/>
    <p:sldId id="265" r:id="rId18"/>
    <p:sldId id="278" r:id="rId19"/>
    <p:sldId id="266" r:id="rId20"/>
    <p:sldId id="279" r:id="rId21"/>
    <p:sldId id="267" r:id="rId22"/>
    <p:sldId id="268" r:id="rId23"/>
    <p:sldId id="296" r:id="rId24"/>
    <p:sldId id="295" r:id="rId25"/>
    <p:sldId id="294" r:id="rId26"/>
    <p:sldId id="270" r:id="rId27"/>
    <p:sldId id="297" r:id="rId28"/>
    <p:sldId id="271" r:id="rId29"/>
    <p:sldId id="298" r:id="rId30"/>
    <p:sldId id="287" r:id="rId31"/>
    <p:sldId id="27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6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66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2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6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9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9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5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4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77F6F2-BDF5-C94D-97F0-03AFDD4D7C1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ACFE74C-CA97-D94A-A6E1-5CEA6A5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r>
              <a:rPr lang="en-US" b="1" i="0" u="none" strike="noStrike" dirty="0">
                <a:solidFill>
                  <a:schemeClr val="bg1"/>
                </a:solidFill>
                <a:effectLst/>
                <a:latin typeface="TimesNewRomanPSMT"/>
              </a:rPr>
              <a:t>The Impact of Ideological Primes on BLM and ALM Support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846ED-4B98-8065-1583-38F68CE27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Brier gallihugh, M.S &amp; Kimberly Rios, </a:t>
            </a:r>
            <a:r>
              <a:rPr lang="en-US" sz="2800" dirty="0" err="1">
                <a:solidFill>
                  <a:schemeClr val="bg1"/>
                </a:solidFill>
              </a:rPr>
              <a:t>Ph.d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9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TimesNewRomanPSMT"/>
              </a:rPr>
              <a:t>Procedure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4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10518490" cy="3416301"/>
          </a:xfrm>
        </p:spPr>
        <p:txBody>
          <a:bodyPr>
            <a:normAutofit/>
          </a:bodyPr>
          <a:lstStyle/>
          <a:p>
            <a:r>
              <a:rPr lang="en-US" sz="2400" dirty="0"/>
              <a:t>We hypothesized that an increase in MC salience would result in higher levels of support for BLM</a:t>
            </a:r>
          </a:p>
          <a:p>
            <a:r>
              <a:rPr lang="en-US" sz="2400" dirty="0"/>
              <a:t>Conversely, we expected an increase in CB salience to result in higher levels of support for ALM</a:t>
            </a:r>
          </a:p>
          <a:p>
            <a:r>
              <a:rPr lang="en-US" sz="2400" dirty="0"/>
              <a:t>Recruited 424 participants (321 retained)</a:t>
            </a:r>
          </a:p>
          <a:p>
            <a:pPr lvl="1"/>
            <a:r>
              <a:rPr lang="en-US" sz="2200" dirty="0"/>
              <a:t>Age</a:t>
            </a:r>
            <a:r>
              <a:rPr lang="en-US" sz="2200" baseline="-25000" dirty="0"/>
              <a:t>MEAN</a:t>
            </a:r>
            <a:r>
              <a:rPr lang="en-US" sz="2200" dirty="0"/>
              <a:t> = 20.41 (SD = 5.10), 80% Female, 52% Christian (All White)</a:t>
            </a:r>
          </a:p>
        </p:txBody>
      </p:sp>
    </p:spTree>
    <p:extLst>
      <p:ext uri="{BB962C8B-B14F-4D97-AF65-F5344CB8AC3E}">
        <p14:creationId xmlns:p14="http://schemas.microsoft.com/office/powerpoint/2010/main" val="73579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PROCEDURE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F7359A-911E-04EE-D620-D481FEC0F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10411612" cy="3416301"/>
          </a:xfrm>
        </p:spPr>
        <p:txBody>
          <a:bodyPr>
            <a:normAutofit/>
          </a:bodyPr>
          <a:lstStyle/>
          <a:p>
            <a:r>
              <a:rPr lang="en-US" sz="2400" dirty="0"/>
              <a:t>Presented 1 of 3 conditions</a:t>
            </a:r>
          </a:p>
          <a:p>
            <a:pPr lvl="1"/>
            <a:r>
              <a:rPr lang="en-US" sz="2200" dirty="0"/>
              <a:t>Increase Multiculturalism</a:t>
            </a:r>
          </a:p>
          <a:p>
            <a:pPr lvl="1"/>
            <a:r>
              <a:rPr lang="en-US" sz="2200" dirty="0"/>
              <a:t>Increase Colorblindness</a:t>
            </a:r>
          </a:p>
          <a:p>
            <a:pPr lvl="1"/>
            <a:r>
              <a:rPr lang="en-US" sz="2200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68466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COLORBLIND PRIME</a:t>
            </a:r>
          </a:p>
        </p:txBody>
      </p:sp>
      <p:pic>
        <p:nvPicPr>
          <p:cNvPr id="10" name="Picture 9" descr="A picture containing text, font, screenshot, document&#10;&#10;Description automatically generated">
            <a:extLst>
              <a:ext uri="{FF2B5EF4-FFF2-40B4-BE49-F238E27FC236}">
                <a16:creationId xmlns:a16="http://schemas.microsoft.com/office/drawing/2014/main" id="{F524F319-9A2E-6FF1-5203-36C9A14C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08" y="2605318"/>
            <a:ext cx="5603092" cy="4009238"/>
          </a:xfrm>
          <a:prstGeom prst="rect">
            <a:avLst/>
          </a:prstGeom>
        </p:spPr>
      </p:pic>
      <p:pic>
        <p:nvPicPr>
          <p:cNvPr id="14" name="Picture 13" descr="A picture containing screenshot, font, graphics, diagram&#10;&#10;Description automatically generated">
            <a:extLst>
              <a:ext uri="{FF2B5EF4-FFF2-40B4-BE49-F238E27FC236}">
                <a16:creationId xmlns:a16="http://schemas.microsoft.com/office/drawing/2014/main" id="{425FF828-04A8-C1C3-4EDF-9AECD1BD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67" y="2605317"/>
            <a:ext cx="5603093" cy="40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0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MULTICULTURAL PRIME</a:t>
            </a:r>
          </a:p>
        </p:txBody>
      </p:sp>
      <p:pic>
        <p:nvPicPr>
          <p:cNvPr id="12" name="Picture 11" descr="A picture containing text, font, document, algebra&#10;&#10;Description automatically generated">
            <a:extLst>
              <a:ext uri="{FF2B5EF4-FFF2-40B4-BE49-F238E27FC236}">
                <a16:creationId xmlns:a16="http://schemas.microsoft.com/office/drawing/2014/main" id="{ABDF2974-66A4-CE7D-6863-9A063883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4" y="2744364"/>
            <a:ext cx="5493266" cy="3870192"/>
          </a:xfrm>
          <a:prstGeom prst="rect">
            <a:avLst/>
          </a:prstGeom>
        </p:spPr>
      </p:pic>
      <p:pic>
        <p:nvPicPr>
          <p:cNvPr id="4" name="Picture 3" descr="A picture containing screenshot, diagram, text, graphics&#10;&#10;Description automatically generated">
            <a:extLst>
              <a:ext uri="{FF2B5EF4-FFF2-40B4-BE49-F238E27FC236}">
                <a16:creationId xmlns:a16="http://schemas.microsoft.com/office/drawing/2014/main" id="{B3A80B62-10D0-4175-623A-578D4BDCA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4364"/>
            <a:ext cx="5683003" cy="3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7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TimesNewRomanPSMT"/>
              </a:rPr>
              <a:t>Measures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5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364111" cy="3416301"/>
          </a:xfrm>
        </p:spPr>
        <p:txBody>
          <a:bodyPr>
            <a:normAutofit/>
          </a:bodyPr>
          <a:lstStyle/>
          <a:p>
            <a:r>
              <a:rPr lang="en-US" sz="2400" dirty="0"/>
              <a:t>Given additional measures</a:t>
            </a:r>
          </a:p>
          <a:p>
            <a:pPr lvl="1"/>
            <a:r>
              <a:rPr lang="en-US" sz="2400" dirty="0"/>
              <a:t>Social Dominance Orientation (Ho et al, 2015)</a:t>
            </a:r>
          </a:p>
          <a:p>
            <a:pPr lvl="1"/>
            <a:r>
              <a:rPr lang="en-US" sz="2400" dirty="0"/>
              <a:t>Modern Racism (McConahay, 1986)</a:t>
            </a:r>
          </a:p>
          <a:p>
            <a:pPr lvl="1"/>
            <a:r>
              <a:rPr lang="en-US" sz="2400" dirty="0"/>
              <a:t>White Privilege</a:t>
            </a:r>
          </a:p>
          <a:p>
            <a:pPr lvl="1"/>
            <a:r>
              <a:rPr lang="en-US" sz="2400" dirty="0"/>
              <a:t>Inter-ethnic Ideologies (Hahn et al, 2015)</a:t>
            </a:r>
          </a:p>
          <a:p>
            <a:pPr lvl="1"/>
            <a:r>
              <a:rPr lang="en-US" sz="2400" dirty="0"/>
              <a:t>BLM/ALM* Support (Holt &amp; Sweitzer, 2020)</a:t>
            </a:r>
          </a:p>
        </p:txBody>
      </p:sp>
    </p:spTree>
    <p:extLst>
      <p:ext uri="{BB962C8B-B14F-4D97-AF65-F5344CB8AC3E}">
        <p14:creationId xmlns:p14="http://schemas.microsoft.com/office/powerpoint/2010/main" val="390332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TimesNewRomanPSMT"/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363190"/>
            <a:ext cx="9817846" cy="42513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Colorblind Prime</a:t>
            </a:r>
          </a:p>
          <a:p>
            <a:pPr lvl="1"/>
            <a:r>
              <a:rPr lang="en-US" sz="2400" i="1" dirty="0"/>
              <a:t>F</a:t>
            </a:r>
            <a:r>
              <a:rPr lang="en-US" sz="2400" dirty="0"/>
              <a:t>(317,2) = 1.16, </a:t>
            </a:r>
            <a:r>
              <a:rPr lang="en-US" sz="2400" i="1" dirty="0"/>
              <a:t>p</a:t>
            </a:r>
            <a:r>
              <a:rPr lang="en-US" sz="2400" dirty="0"/>
              <a:t> = .31</a:t>
            </a:r>
          </a:p>
          <a:p>
            <a:r>
              <a:rPr lang="en-US" sz="2400" dirty="0"/>
              <a:t>Multiculturalism Prime</a:t>
            </a:r>
          </a:p>
          <a:p>
            <a:pPr lvl="1"/>
            <a:r>
              <a:rPr lang="en-US" sz="2400" i="1" dirty="0"/>
              <a:t>F</a:t>
            </a:r>
            <a:r>
              <a:rPr lang="en-US" sz="2400" dirty="0"/>
              <a:t>(317,2) = 1.02, </a:t>
            </a:r>
            <a:r>
              <a:rPr lang="en-US" sz="2400" i="1" dirty="0"/>
              <a:t>p</a:t>
            </a:r>
            <a:r>
              <a:rPr lang="en-US" sz="2400" dirty="0"/>
              <a:t> = .36</a:t>
            </a:r>
          </a:p>
          <a:p>
            <a:pPr lvl="1"/>
            <a:endParaRPr lang="en-US" sz="2400" dirty="0"/>
          </a:p>
          <a:p>
            <a:r>
              <a:rPr lang="en-US" sz="2800" dirty="0"/>
              <a:t>Collapsed across conditions (no diff in support), we find consist results to our previous work regarding inter-ethnic ideologies on BLM and ALM support</a:t>
            </a:r>
          </a:p>
          <a:p>
            <a:pPr lvl="1"/>
            <a:r>
              <a:rPr lang="en-US" sz="2600" dirty="0"/>
              <a:t>Control is underpowered (n = 115 w/ 4 predictors)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360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TimesNewRomanPSMT"/>
              </a:rPr>
              <a:t>Study 3 Discussion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TimesNewRomanPSMT"/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8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3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734719" cy="3416301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Results suggest that inter-ethnic ideologies are an important predictor for support for BLM or ALM.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Despite this ineffective manipulation, it might be worth investigating other manipulation primes which might elicit stronger impact.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We’ll attempt to do this for Study 4</a:t>
            </a:r>
          </a:p>
        </p:txBody>
      </p:sp>
    </p:spTree>
    <p:extLst>
      <p:ext uri="{BB962C8B-B14F-4D97-AF65-F5344CB8AC3E}">
        <p14:creationId xmlns:p14="http://schemas.microsoft.com/office/powerpoint/2010/main" val="56350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TimesNewRomanPSMT"/>
              </a:rPr>
              <a:t>Study 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1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TimesNewRomanPSMT"/>
              </a:rPr>
              <a:t>Procedure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8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472872"/>
            <a:ext cx="10364111" cy="4129809"/>
          </a:xfrm>
        </p:spPr>
        <p:txBody>
          <a:bodyPr>
            <a:normAutofit/>
          </a:bodyPr>
          <a:lstStyle/>
          <a:p>
            <a:r>
              <a:rPr lang="en-US" sz="2400" dirty="0"/>
              <a:t>Same as Study 3</a:t>
            </a:r>
          </a:p>
          <a:p>
            <a:endParaRPr lang="en-US" sz="2400" dirty="0"/>
          </a:p>
          <a:p>
            <a:r>
              <a:rPr lang="en-US" sz="2400" dirty="0"/>
              <a:t>However, we tried to strengthen the primes by also asking participants to list 2-3 positive aspects of the ideologies that would benefit American society</a:t>
            </a:r>
          </a:p>
          <a:p>
            <a:endParaRPr lang="en-US" sz="2400" dirty="0"/>
          </a:p>
          <a:p>
            <a:r>
              <a:rPr lang="en-US" sz="2400" dirty="0"/>
              <a:t>Recruited 701 participants (511 retained)</a:t>
            </a:r>
          </a:p>
          <a:p>
            <a:pPr lvl="1"/>
            <a:r>
              <a:rPr lang="en-US" sz="2200" dirty="0"/>
              <a:t>Age</a:t>
            </a:r>
            <a:r>
              <a:rPr lang="en-US" sz="2200" baseline="-25000" dirty="0"/>
              <a:t>MEAN</a:t>
            </a:r>
            <a:r>
              <a:rPr lang="en-US" sz="2200" dirty="0"/>
              <a:t> = 19.81(SD = 3.67), 70% Female, 55% Christian (All White)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991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TimesNewRomanPSMT"/>
              </a:rPr>
              <a:t>Measures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3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364111" cy="3416301"/>
          </a:xfrm>
        </p:spPr>
        <p:txBody>
          <a:bodyPr>
            <a:normAutofit/>
          </a:bodyPr>
          <a:lstStyle/>
          <a:p>
            <a:r>
              <a:rPr lang="en-US" sz="2400" dirty="0"/>
              <a:t>Same as Study 3</a:t>
            </a:r>
          </a:p>
          <a:p>
            <a:pPr lvl="1"/>
            <a:r>
              <a:rPr lang="en-US" sz="2400" dirty="0"/>
              <a:t>Social Dominance Orientation (Ho et al, 2015)</a:t>
            </a:r>
          </a:p>
          <a:p>
            <a:pPr lvl="1"/>
            <a:r>
              <a:rPr lang="en-US" sz="2400" dirty="0"/>
              <a:t>Modern Racism (McConahay, 1986)</a:t>
            </a:r>
          </a:p>
          <a:p>
            <a:pPr lvl="1"/>
            <a:r>
              <a:rPr lang="en-US" sz="2400" dirty="0"/>
              <a:t>White Privilege</a:t>
            </a:r>
          </a:p>
          <a:p>
            <a:pPr lvl="1"/>
            <a:r>
              <a:rPr lang="en-US" sz="2400" dirty="0"/>
              <a:t>Inter-ethnic Ideologies (Hahn et al, 2015)</a:t>
            </a:r>
          </a:p>
          <a:p>
            <a:pPr lvl="1"/>
            <a:r>
              <a:rPr lang="en-US" sz="2400" dirty="0"/>
              <a:t>BLM/ALM* Support (Holt &amp; Sweitzer, 2020)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167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TimesNewRomanPSMT"/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8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363190"/>
            <a:ext cx="9817846" cy="42513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Colorblind Prime</a:t>
            </a:r>
          </a:p>
          <a:p>
            <a:pPr lvl="1"/>
            <a:r>
              <a:rPr lang="en-US" sz="2400" i="1" dirty="0"/>
              <a:t>F</a:t>
            </a:r>
            <a:r>
              <a:rPr lang="en-US" sz="2400" dirty="0"/>
              <a:t>(506,2) = 3.95, </a:t>
            </a:r>
            <a:r>
              <a:rPr lang="en-US" sz="2400" i="1" dirty="0"/>
              <a:t>p</a:t>
            </a:r>
            <a:r>
              <a:rPr lang="en-US" sz="2400" dirty="0"/>
              <a:t> = .02</a:t>
            </a:r>
          </a:p>
          <a:p>
            <a:r>
              <a:rPr lang="en-US" sz="2400" dirty="0"/>
              <a:t>Multiculturalism Prime</a:t>
            </a:r>
          </a:p>
          <a:p>
            <a:pPr lvl="1"/>
            <a:r>
              <a:rPr lang="en-US" sz="2400" i="1" dirty="0"/>
              <a:t>F</a:t>
            </a:r>
            <a:r>
              <a:rPr lang="en-US" sz="2400" dirty="0"/>
              <a:t>(505,2) = 0.51, </a:t>
            </a:r>
            <a:r>
              <a:rPr lang="en-US" sz="2400" i="1" dirty="0"/>
              <a:t>p</a:t>
            </a:r>
            <a:r>
              <a:rPr lang="en-US" sz="2400" dirty="0"/>
              <a:t> = .60</a:t>
            </a:r>
          </a:p>
          <a:p>
            <a:pPr lvl="1"/>
            <a:endParaRPr lang="en-US" sz="2400" dirty="0">
              <a:highlight>
                <a:srgbClr val="FFFF00"/>
              </a:highlight>
            </a:endParaRPr>
          </a:p>
          <a:p>
            <a:r>
              <a:rPr lang="en-US" sz="2600" dirty="0"/>
              <a:t>Wrong Comparison (Multiculturalism  =/ Colorblindness)</a:t>
            </a:r>
          </a:p>
          <a:p>
            <a:endParaRPr lang="en-US" sz="2600" dirty="0"/>
          </a:p>
          <a:p>
            <a:r>
              <a:rPr lang="en-US" sz="2600" dirty="0"/>
              <a:t>Neutral Condition shows roughly consistent results to Study 1 and previous studies (MC &amp; Assimilation &gt; CB on ALM)</a:t>
            </a:r>
          </a:p>
        </p:txBody>
      </p:sp>
    </p:spTree>
    <p:extLst>
      <p:ext uri="{BB962C8B-B14F-4D97-AF65-F5344CB8AC3E}">
        <p14:creationId xmlns:p14="http://schemas.microsoft.com/office/powerpoint/2010/main" val="3399063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TimesNewRomanPSMT"/>
              </a:rPr>
              <a:t>Study 4 Discussion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3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4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734719" cy="3987305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work again suggests that MC and Assimilation are better predictors of ALM than CB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Overall, this work suggests that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>
              <a:spcBef>
                <a:spcPts val="0"/>
              </a:spcBef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A) Provides further evidence that CB isn’t the driving force behind ALM support (despite this common claim) </a:t>
            </a:r>
          </a:p>
          <a:p>
            <a:pPr marL="400050" lvl="1">
              <a:spcBef>
                <a:spcPts val="0"/>
              </a:spcBef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>
              <a:spcBef>
                <a:spcPts val="0"/>
              </a:spcBef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 ) Manipulating MC and CB attitudes is difficult</a:t>
            </a:r>
          </a:p>
        </p:txBody>
      </p:sp>
    </p:spTree>
    <p:extLst>
      <p:ext uri="{BB962C8B-B14F-4D97-AF65-F5344CB8AC3E}">
        <p14:creationId xmlns:p14="http://schemas.microsoft.com/office/powerpoint/2010/main" val="298767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BLACK LIVES MATTER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936599" cy="3416301"/>
          </a:xfrm>
        </p:spPr>
        <p:txBody>
          <a:bodyPr>
            <a:normAutofit/>
          </a:bodyPr>
          <a:lstStyle/>
          <a:p>
            <a:r>
              <a:rPr lang="en-US" sz="2400" dirty="0"/>
              <a:t>In response to the systemic injustice perpetrated toward people of color (particularly black men), the Black Live Matter movement (BLM) has attempted to bring awareness and change</a:t>
            </a:r>
          </a:p>
          <a:p>
            <a:r>
              <a:rPr lang="en-US" sz="2400" dirty="0"/>
              <a:t>Research suggests that around half of all Americans support the BLM movement (Horowitz, 2021)</a:t>
            </a:r>
          </a:p>
          <a:p>
            <a:r>
              <a:rPr lang="en-US" sz="2400" dirty="0"/>
              <a:t>This movement has also led to opposition under the motto “All Lives Matter” (ALM)</a:t>
            </a:r>
          </a:p>
        </p:txBody>
      </p:sp>
    </p:spTree>
    <p:extLst>
      <p:ext uri="{BB962C8B-B14F-4D97-AF65-F5344CB8AC3E}">
        <p14:creationId xmlns:p14="http://schemas.microsoft.com/office/powerpoint/2010/main" val="3877202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NewRomanPSMT"/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95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NewRomanPSMT"/>
              </a:rPr>
              <a:t>Q &amp; 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5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 LIVES MATTER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265" y="2603500"/>
            <a:ext cx="11186556" cy="4046682"/>
          </a:xfrm>
        </p:spPr>
        <p:txBody>
          <a:bodyPr>
            <a:normAutofit/>
          </a:bodyPr>
          <a:lstStyle/>
          <a:p>
            <a:r>
              <a:rPr lang="en-US" sz="2400" dirty="0"/>
              <a:t>The ALM movement argues that everyone should matter and not just “black lives”</a:t>
            </a:r>
          </a:p>
          <a:p>
            <a:r>
              <a:rPr lang="en-US" sz="2400" dirty="0"/>
              <a:t>From an ideology perspective, this viewpoint suggests a colorblind motivation </a:t>
            </a:r>
          </a:p>
          <a:p>
            <a:pPr lvl="1"/>
            <a:r>
              <a:rPr lang="en-US" sz="2400" dirty="0"/>
              <a:t>Such motivations tend to correlate with higher racism (Poteat &amp; Spanierman, 2012)</a:t>
            </a:r>
          </a:p>
          <a:p>
            <a:r>
              <a:rPr lang="en-US" sz="2400" dirty="0"/>
              <a:t>Critics of this ALM movement suggest that this terminology seeks to de-legitimize the BLM movement (</a:t>
            </a:r>
            <a:r>
              <a:rPr lang="en-US" sz="2400" dirty="0" err="1"/>
              <a:t>Tsikas</a:t>
            </a:r>
            <a:r>
              <a:rPr lang="en-US" sz="2400" dirty="0"/>
              <a:t>, 2021)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34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936599" cy="3416301"/>
          </a:xfrm>
        </p:spPr>
        <p:txBody>
          <a:bodyPr>
            <a:normAutofit/>
          </a:bodyPr>
          <a:lstStyle/>
          <a:p>
            <a:r>
              <a:rPr lang="en-US" sz="2400" dirty="0"/>
              <a:t>This divide suggests a need to investigate predictors of both the BLM and ALM movements</a:t>
            </a:r>
          </a:p>
          <a:p>
            <a:r>
              <a:rPr lang="en-US" sz="2400" dirty="0"/>
              <a:t>One potential starting point might be to look at various </a:t>
            </a:r>
            <a:r>
              <a:rPr lang="en-US" sz="2400" b="1" i="1" dirty="0"/>
              <a:t>inter-ethnic ideologies </a:t>
            </a:r>
            <a:r>
              <a:rPr lang="en-US" sz="2400" dirty="0"/>
              <a:t>(Hahn et al, 2015)</a:t>
            </a:r>
          </a:p>
          <a:p>
            <a:pPr lvl="1"/>
            <a:r>
              <a:rPr lang="en-US" sz="2200" dirty="0"/>
              <a:t>Assimilation, Segregation, Multiculturalism, Colorblindness</a:t>
            </a:r>
          </a:p>
        </p:txBody>
      </p:sp>
    </p:spTree>
    <p:extLst>
      <p:ext uri="{BB962C8B-B14F-4D97-AF65-F5344CB8AC3E}">
        <p14:creationId xmlns:p14="http://schemas.microsoft.com/office/powerpoint/2010/main" val="351232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68" y="945513"/>
            <a:ext cx="10197857" cy="704088"/>
          </a:xfrm>
        </p:spPr>
        <p:txBody>
          <a:bodyPr/>
          <a:lstStyle/>
          <a:p>
            <a:r>
              <a:rPr lang="en-US" dirty="0"/>
              <a:t>INTER-ETHNIC IDEOLOGIES (HAHN ET AL, 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263" y="2333502"/>
            <a:ext cx="11507190" cy="4524498"/>
          </a:xfrm>
        </p:spPr>
        <p:txBody>
          <a:bodyPr>
            <a:normAutofit/>
          </a:bodyPr>
          <a:lstStyle/>
          <a:p>
            <a:r>
              <a:rPr lang="en-US" sz="2400" dirty="0"/>
              <a:t>Assimilation</a:t>
            </a:r>
          </a:p>
          <a:p>
            <a:pPr lvl="1"/>
            <a:r>
              <a:rPr lang="en-US" sz="2200" dirty="0"/>
              <a:t>Belief in cultural uniformity (typically of dominant culture)</a:t>
            </a:r>
          </a:p>
          <a:p>
            <a:r>
              <a:rPr lang="en-US" sz="2400" dirty="0"/>
              <a:t>Segregation</a:t>
            </a:r>
          </a:p>
          <a:p>
            <a:pPr lvl="1"/>
            <a:r>
              <a:rPr lang="en-US" sz="2200" dirty="0"/>
              <a:t>Belief in racial segregation as the ideal for peace</a:t>
            </a:r>
          </a:p>
          <a:p>
            <a:r>
              <a:rPr lang="en-US" sz="2400" dirty="0"/>
              <a:t>Multiculturalism</a:t>
            </a:r>
          </a:p>
          <a:p>
            <a:pPr lvl="1"/>
            <a:r>
              <a:rPr lang="en-US" sz="2200" dirty="0"/>
              <a:t> Values all racial and ethnic cultures</a:t>
            </a:r>
          </a:p>
          <a:p>
            <a:r>
              <a:rPr lang="en-US" sz="2400" dirty="0"/>
              <a:t>Colorblindness</a:t>
            </a:r>
          </a:p>
          <a:p>
            <a:pPr lvl="1"/>
            <a:r>
              <a:rPr lang="en-US" sz="2400" dirty="0"/>
              <a:t>Suggests we should focus less on differences and more on similarities</a:t>
            </a:r>
          </a:p>
        </p:txBody>
      </p:sp>
    </p:spTree>
    <p:extLst>
      <p:ext uri="{BB962C8B-B14F-4D97-AF65-F5344CB8AC3E}">
        <p14:creationId xmlns:p14="http://schemas.microsoft.com/office/powerpoint/2010/main" val="166930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68" y="945513"/>
            <a:ext cx="10197857" cy="704088"/>
          </a:xfrm>
        </p:spPr>
        <p:txBody>
          <a:bodyPr/>
          <a:lstStyle/>
          <a:p>
            <a:r>
              <a:rPr lang="en-US" dirty="0"/>
              <a:t>OUR 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263" y="2333502"/>
            <a:ext cx="11507190" cy="4524498"/>
          </a:xfrm>
        </p:spPr>
        <p:txBody>
          <a:bodyPr>
            <a:normAutofit/>
          </a:bodyPr>
          <a:lstStyle/>
          <a:p>
            <a:r>
              <a:rPr lang="en-US" sz="2400" dirty="0"/>
              <a:t>Our previous work looking to explore various predictors of support for ALM and BLM</a:t>
            </a:r>
          </a:p>
          <a:p>
            <a:r>
              <a:rPr lang="en-US" sz="2400" dirty="0"/>
              <a:t>Multiple regression consisting of Assimilation, Colorblindness, Multiculturalism and Segregation on BLM and ALM support was run</a:t>
            </a:r>
          </a:p>
          <a:p>
            <a:r>
              <a:rPr lang="en-US" sz="2400" dirty="0"/>
              <a:t>Across 2 studies we found consistent support for the following:</a:t>
            </a:r>
          </a:p>
          <a:p>
            <a:r>
              <a:rPr lang="en-US" sz="2400" dirty="0"/>
              <a:t>Assimilation (-) and MC (+) predict BLM Support</a:t>
            </a:r>
          </a:p>
          <a:p>
            <a:r>
              <a:rPr lang="en-US" sz="2400" dirty="0"/>
              <a:t>Assimilation (+) and MC (-) predict ALM Support</a:t>
            </a:r>
          </a:p>
          <a:p>
            <a:r>
              <a:rPr lang="en-US" sz="2400" dirty="0"/>
              <a:t>Crucially, CB is less predictive of ALM support compared to Assimilation &amp; Multiculturalism</a:t>
            </a:r>
          </a:p>
        </p:txBody>
      </p:sp>
    </p:spTree>
    <p:extLst>
      <p:ext uri="{BB962C8B-B14F-4D97-AF65-F5344CB8AC3E}">
        <p14:creationId xmlns:p14="http://schemas.microsoft.com/office/powerpoint/2010/main" val="32537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6E1-D369-2BC4-DBAA-F171A0D0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68" y="945513"/>
            <a:ext cx="10197857" cy="704088"/>
          </a:xfrm>
        </p:spPr>
        <p:txBody>
          <a:bodyPr/>
          <a:lstStyle/>
          <a:p>
            <a:r>
              <a:rPr lang="en-US" dirty="0"/>
              <a:t>CURRENT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0515-29B2-67E4-FA19-B289B236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263" y="2333502"/>
            <a:ext cx="11507190" cy="452449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After finding these results (the second being a replication with a non-college sample; i.e., Prolific), raises the question of the extent to which manipulating colorblindness and multiculturalism might impact BLM and ALM support</a:t>
            </a:r>
          </a:p>
        </p:txBody>
      </p:sp>
    </p:spTree>
    <p:extLst>
      <p:ext uri="{BB962C8B-B14F-4D97-AF65-F5344CB8AC3E}">
        <p14:creationId xmlns:p14="http://schemas.microsoft.com/office/powerpoint/2010/main" val="247977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F52-540D-351C-7935-5F8DE81D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751352"/>
            <a:ext cx="10735293" cy="2677648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TimesNewRomanPSMT"/>
              </a:rPr>
              <a:t>Study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20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{9D5D6102-9CDA-7645-A88B-F6CB0CD19B9B}tf10001076</Template>
  <TotalTime>2762</TotalTime>
  <Words>846</Words>
  <Application>Microsoft Macintosh PowerPoint</Application>
  <PresentationFormat>Widescreen</PresentationFormat>
  <Paragraphs>112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TimesNewRomanPSMT</vt:lpstr>
      <vt:lpstr>Wingdings 3</vt:lpstr>
      <vt:lpstr>Ion Boardroom</vt:lpstr>
      <vt:lpstr>The Impact of Ideological Primes on BLM and ALM Support</vt:lpstr>
      <vt:lpstr>Introduction</vt:lpstr>
      <vt:lpstr>THE BLACK LIVES MATTER MOVEMENT</vt:lpstr>
      <vt:lpstr>THE ALL LIVES MATTER MOVEMENT</vt:lpstr>
      <vt:lpstr>NEED FOR PREDICTORS</vt:lpstr>
      <vt:lpstr>INTER-ETHNIC IDEOLOGIES (HAHN ET AL, 2015)</vt:lpstr>
      <vt:lpstr>OUR PREVIOUS WORK</vt:lpstr>
      <vt:lpstr>CURRENT STUDIES</vt:lpstr>
      <vt:lpstr>Study 3</vt:lpstr>
      <vt:lpstr>Procedure</vt:lpstr>
      <vt:lpstr>EXPERIMENTAL PROCEDURE</vt:lpstr>
      <vt:lpstr>EXPERIMENTAL PROCEDURE (CONT.)</vt:lpstr>
      <vt:lpstr>INCREASE COLORBLIND PRIME</vt:lpstr>
      <vt:lpstr>INCREASE MULTICULTURAL PRIME</vt:lpstr>
      <vt:lpstr>Measures</vt:lpstr>
      <vt:lpstr>MEASURES</vt:lpstr>
      <vt:lpstr>Results</vt:lpstr>
      <vt:lpstr>STUDY 1 RESULTS</vt:lpstr>
      <vt:lpstr>Study 3 Discussion</vt:lpstr>
      <vt:lpstr>STUDY 3 DISCUSSION</vt:lpstr>
      <vt:lpstr>Study 4</vt:lpstr>
      <vt:lpstr>Procedure</vt:lpstr>
      <vt:lpstr>EXPERIMENTAL PROCEDURES</vt:lpstr>
      <vt:lpstr>Measures</vt:lpstr>
      <vt:lpstr>MEASURES</vt:lpstr>
      <vt:lpstr>Results</vt:lpstr>
      <vt:lpstr>STUDY 2 RESULTS</vt:lpstr>
      <vt:lpstr>Study 4 Discussion</vt:lpstr>
      <vt:lpstr>STUDY 4 DISCUSSION</vt:lpstr>
      <vt:lpstr>Thank You!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Ideological Primes on BLM and ALM Support</dc:title>
  <dc:creator>Gallihugh, Brier</dc:creator>
  <cp:lastModifiedBy>Gallihugh, Brier</cp:lastModifiedBy>
  <cp:revision>7</cp:revision>
  <dcterms:created xsi:type="dcterms:W3CDTF">2023-04-19T14:11:06Z</dcterms:created>
  <dcterms:modified xsi:type="dcterms:W3CDTF">2023-04-21T12:13:43Z</dcterms:modified>
</cp:coreProperties>
</file>