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58"/>
  </p:notesMasterIdLst>
  <p:sldIdLst>
    <p:sldId id="290" r:id="rId2"/>
    <p:sldId id="289" r:id="rId3"/>
    <p:sldId id="257" r:id="rId4"/>
    <p:sldId id="311" r:id="rId5"/>
    <p:sldId id="318" r:id="rId6"/>
    <p:sldId id="295" r:id="rId7"/>
    <p:sldId id="361" r:id="rId8"/>
    <p:sldId id="362" r:id="rId9"/>
    <p:sldId id="363" r:id="rId10"/>
    <p:sldId id="296" r:id="rId11"/>
    <p:sldId id="302" r:id="rId12"/>
    <p:sldId id="303" r:id="rId13"/>
    <p:sldId id="304" r:id="rId14"/>
    <p:sldId id="274" r:id="rId15"/>
    <p:sldId id="291" r:id="rId16"/>
    <p:sldId id="364" r:id="rId17"/>
    <p:sldId id="307" r:id="rId18"/>
    <p:sldId id="308" r:id="rId19"/>
    <p:sldId id="309" r:id="rId20"/>
    <p:sldId id="276" r:id="rId21"/>
    <p:sldId id="277" r:id="rId22"/>
    <p:sldId id="365" r:id="rId23"/>
    <p:sldId id="366" r:id="rId24"/>
    <p:sldId id="367" r:id="rId25"/>
    <p:sldId id="368" r:id="rId26"/>
    <p:sldId id="278" r:id="rId27"/>
    <p:sldId id="286" r:id="rId28"/>
    <p:sldId id="279" r:id="rId29"/>
    <p:sldId id="281" r:id="rId30"/>
    <p:sldId id="283" r:id="rId31"/>
    <p:sldId id="285" r:id="rId32"/>
    <p:sldId id="287" r:id="rId33"/>
    <p:sldId id="319" r:id="rId34"/>
    <p:sldId id="325" r:id="rId35"/>
    <p:sldId id="327" r:id="rId36"/>
    <p:sldId id="328" r:id="rId37"/>
    <p:sldId id="329" r:id="rId38"/>
    <p:sldId id="330" r:id="rId39"/>
    <p:sldId id="359" r:id="rId40"/>
    <p:sldId id="360" r:id="rId41"/>
    <p:sldId id="320" r:id="rId42"/>
    <p:sldId id="323" r:id="rId43"/>
    <p:sldId id="331" r:id="rId44"/>
    <p:sldId id="344" r:id="rId45"/>
    <p:sldId id="332" r:id="rId46"/>
    <p:sldId id="347" r:id="rId47"/>
    <p:sldId id="346" r:id="rId48"/>
    <p:sldId id="340" r:id="rId49"/>
    <p:sldId id="334" r:id="rId50"/>
    <p:sldId id="348" r:id="rId51"/>
    <p:sldId id="341" r:id="rId52"/>
    <p:sldId id="349" r:id="rId53"/>
    <p:sldId id="338" r:id="rId54"/>
    <p:sldId id="339" r:id="rId55"/>
    <p:sldId id="343" r:id="rId56"/>
    <p:sldId id="322"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 J" initials="SJ" lastIdx="6" clrIdx="0">
    <p:extLst>
      <p:ext uri="{19B8F6BF-5375-455C-9EA6-DF929625EA0E}">
        <p15:presenceInfo xmlns:p15="http://schemas.microsoft.com/office/powerpoint/2012/main" userId="deac1655c48c7d1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B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4"/>
    <p:restoredTop sz="92424"/>
  </p:normalViewPr>
  <p:slideViewPr>
    <p:cSldViewPr snapToGrid="0" snapToObjects="1">
      <p:cViewPr varScale="1">
        <p:scale>
          <a:sx n="105" d="100"/>
          <a:sy n="105" d="100"/>
        </p:scale>
        <p:origin x="1040" y="19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p:scale>
          <a:sx n="377" d="100"/>
          <a:sy n="377" d="100"/>
        </p:scale>
        <p:origin x="-24"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10T14:50:40.161" idx="3">
    <p:pos x="10" y="10"/>
    <p:text>Remind the audience what high scores on White privilege scale mean, as well as what high scores on the colorblind attitudes scale mean. </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3-10T14:57:19.450" idx="5">
    <p:pos x="4625" y="2381"/>
    <p:text>Do you need to say that the sample was majority Christian when everyone in the sample was Christian?</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F51811-3645-D84B-B6BA-E9B3D4536984}" type="datetimeFigureOut">
              <a:rPr lang="en-US" smtClean="0"/>
              <a:t>3/16/21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38B73-BE31-5045-9436-1AD1BBE0140C}" type="slidenum">
              <a:rPr lang="en-US" smtClean="0"/>
              <a:t>‹#›</a:t>
            </a:fld>
            <a:endParaRPr lang="en-US"/>
          </a:p>
        </p:txBody>
      </p:sp>
    </p:spTree>
    <p:extLst>
      <p:ext uri="{BB962C8B-B14F-4D97-AF65-F5344CB8AC3E}">
        <p14:creationId xmlns:p14="http://schemas.microsoft.com/office/powerpoint/2010/main" val="2707069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Manifest destiny:  https://</a:t>
            </a:r>
            <a:r>
              <a:rPr lang="en-US" dirty="0" err="1"/>
              <a:t>www.history.com</a:t>
            </a:r>
            <a:r>
              <a:rPr lang="en-US" dirty="0"/>
              <a:t>/topics/westward-expansion/manifest-destiny</a:t>
            </a:r>
          </a:p>
          <a:p>
            <a:endParaRPr lang="en-US" dirty="0"/>
          </a:p>
        </p:txBody>
      </p:sp>
      <p:sp>
        <p:nvSpPr>
          <p:cNvPr id="4" name="Slide Number Placeholder 3"/>
          <p:cNvSpPr>
            <a:spLocks noGrp="1"/>
          </p:cNvSpPr>
          <p:nvPr>
            <p:ph type="sldNum" sz="quarter" idx="5"/>
          </p:nvPr>
        </p:nvSpPr>
        <p:spPr/>
        <p:txBody>
          <a:bodyPr/>
          <a:lstStyle/>
          <a:p>
            <a:fld id="{AA938B73-BE31-5045-9436-1AD1BBE0140C}" type="slidenum">
              <a:rPr lang="en-US" smtClean="0"/>
              <a:t>8</a:t>
            </a:fld>
            <a:endParaRPr lang="en-US"/>
          </a:p>
        </p:txBody>
      </p:sp>
    </p:spTree>
    <p:extLst>
      <p:ext uri="{BB962C8B-B14F-4D97-AF65-F5344CB8AC3E}">
        <p14:creationId xmlns:p14="http://schemas.microsoft.com/office/powerpoint/2010/main" val="925427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theologians said it was providence that had brought Africans to America as slaves, since their enslavement would allow them to encounter the Christian message and thus their eternal souls would be saved, said Mark Noll, a historian of American Christianity.”  Source:  https://</a:t>
            </a:r>
            <a:r>
              <a:rPr lang="en-US" dirty="0" err="1"/>
              <a:t>www.washingtonpost.com</a:t>
            </a:r>
            <a:r>
              <a:rPr lang="en-US" dirty="0"/>
              <a:t>/local/the-bible-was-used-to-justify-slavery-then-africans-made-it-their-path-to-freedom/2019/04/29/34699e8e-6512-11e9-82ba-fcfeff232e8f_story.html</a:t>
            </a:r>
          </a:p>
          <a:p>
            <a:endParaRPr lang="en-US" dirty="0"/>
          </a:p>
        </p:txBody>
      </p:sp>
      <p:sp>
        <p:nvSpPr>
          <p:cNvPr id="4" name="Slide Number Placeholder 3"/>
          <p:cNvSpPr>
            <a:spLocks noGrp="1"/>
          </p:cNvSpPr>
          <p:nvPr>
            <p:ph type="sldNum" sz="quarter" idx="5"/>
          </p:nvPr>
        </p:nvSpPr>
        <p:spPr/>
        <p:txBody>
          <a:bodyPr/>
          <a:lstStyle/>
          <a:p>
            <a:fld id="{AA938B73-BE31-5045-9436-1AD1BBE0140C}" type="slidenum">
              <a:rPr lang="en-US" smtClean="0"/>
              <a:t>9</a:t>
            </a:fld>
            <a:endParaRPr lang="en-US"/>
          </a:p>
        </p:txBody>
      </p:sp>
    </p:spTree>
    <p:extLst>
      <p:ext uri="{BB962C8B-B14F-4D97-AF65-F5344CB8AC3E}">
        <p14:creationId xmlns:p14="http://schemas.microsoft.com/office/powerpoint/2010/main" val="2188156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938B73-BE31-5045-9436-1AD1BBE0140C}" type="slidenum">
              <a:rPr lang="en-US" smtClean="0"/>
              <a:t>17</a:t>
            </a:fld>
            <a:endParaRPr lang="en-US"/>
          </a:p>
        </p:txBody>
      </p:sp>
    </p:spTree>
    <p:extLst>
      <p:ext uri="{BB962C8B-B14F-4D97-AF65-F5344CB8AC3E}">
        <p14:creationId xmlns:p14="http://schemas.microsoft.com/office/powerpoint/2010/main" val="826661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multiracial </a:t>
            </a:r>
          </a:p>
        </p:txBody>
      </p:sp>
      <p:sp>
        <p:nvSpPr>
          <p:cNvPr id="4" name="Slide Number Placeholder 3"/>
          <p:cNvSpPr>
            <a:spLocks noGrp="1"/>
          </p:cNvSpPr>
          <p:nvPr>
            <p:ph type="sldNum" sz="quarter" idx="5"/>
          </p:nvPr>
        </p:nvSpPr>
        <p:spPr/>
        <p:txBody>
          <a:bodyPr/>
          <a:lstStyle/>
          <a:p>
            <a:fld id="{AA938B73-BE31-5045-9436-1AD1BBE0140C}" type="slidenum">
              <a:rPr lang="en-US" smtClean="0"/>
              <a:t>25</a:t>
            </a:fld>
            <a:endParaRPr lang="en-US"/>
          </a:p>
        </p:txBody>
      </p:sp>
    </p:spTree>
    <p:extLst>
      <p:ext uri="{BB962C8B-B14F-4D97-AF65-F5344CB8AC3E}">
        <p14:creationId xmlns:p14="http://schemas.microsoft.com/office/powerpoint/2010/main" val="2765277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938B73-BE31-5045-9436-1AD1BBE0140C}" type="slidenum">
              <a:rPr lang="en-US" smtClean="0"/>
              <a:t>40</a:t>
            </a:fld>
            <a:endParaRPr lang="en-US"/>
          </a:p>
        </p:txBody>
      </p:sp>
    </p:spTree>
    <p:extLst>
      <p:ext uri="{BB962C8B-B14F-4D97-AF65-F5344CB8AC3E}">
        <p14:creationId xmlns:p14="http://schemas.microsoft.com/office/powerpoint/2010/main" val="3921953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938B73-BE31-5045-9436-1AD1BBE0140C}" type="slidenum">
              <a:rPr lang="en-US" smtClean="0"/>
              <a:t>56</a:t>
            </a:fld>
            <a:endParaRPr lang="en-US"/>
          </a:p>
        </p:txBody>
      </p:sp>
    </p:spTree>
    <p:extLst>
      <p:ext uri="{BB962C8B-B14F-4D97-AF65-F5344CB8AC3E}">
        <p14:creationId xmlns:p14="http://schemas.microsoft.com/office/powerpoint/2010/main" val="3931176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3/16/21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0678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7418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4604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7502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2633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3/16/21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6785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3/16/21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5048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3/16/21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4581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t>3/16/21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3517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3495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8760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5646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1423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4084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3/16/21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6175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6338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7198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3/16/21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945526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5" name="Rectangle 8">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CAB423C0-E37E-42E8-8F33-948800C2779C}"/>
              </a:ext>
            </a:extLst>
          </p:cNvPr>
          <p:cNvSpPr>
            <a:spLocks noGrp="1"/>
          </p:cNvSpPr>
          <p:nvPr>
            <p:ph type="ctrTitle"/>
          </p:nvPr>
        </p:nvSpPr>
        <p:spPr>
          <a:xfrm>
            <a:off x="1683171" y="1169773"/>
            <a:ext cx="8825658" cy="2870161"/>
          </a:xfrm>
        </p:spPr>
        <p:txBody>
          <a:bodyPr vert="horz" lIns="91440" tIns="45720" rIns="91440" bIns="45720" rtlCol="0" anchor="b">
            <a:normAutofit/>
          </a:bodyPr>
          <a:lstStyle/>
          <a:p>
            <a:pPr algn="ctr"/>
            <a:r>
              <a:rPr lang="en-US" dirty="0">
                <a:solidFill>
                  <a:schemeClr val="tx1"/>
                </a:solidFill>
                <a:latin typeface="Times New Roman" panose="02020603050405020304" pitchFamily="18" charset="0"/>
                <a:cs typeface="Times New Roman" panose="02020603050405020304" pitchFamily="18" charset="0"/>
              </a:rPr>
              <a:t>Measuring Christian Privilege: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A Two-Factor Scale</a:t>
            </a:r>
          </a:p>
        </p:txBody>
      </p:sp>
      <p:sp>
        <p:nvSpPr>
          <p:cNvPr id="3" name="Subtitle 2">
            <a:extLst>
              <a:ext uri="{FF2B5EF4-FFF2-40B4-BE49-F238E27FC236}">
                <a16:creationId xmlns:a16="http://schemas.microsoft.com/office/drawing/2014/main" id="{00E5F6EA-E549-7E4F-BAB8-1FF22813703D}"/>
              </a:ext>
            </a:extLst>
          </p:cNvPr>
          <p:cNvSpPr>
            <a:spLocks noGrp="1"/>
          </p:cNvSpPr>
          <p:nvPr>
            <p:ph type="subTitle" idx="1"/>
          </p:nvPr>
        </p:nvSpPr>
        <p:spPr>
          <a:xfrm>
            <a:off x="1683171" y="4293441"/>
            <a:ext cx="8825658" cy="1234148"/>
          </a:xfrm>
        </p:spPr>
        <p:txBody>
          <a:bodyPr>
            <a:normAutofit/>
          </a:bodyPr>
          <a:lstStyle/>
          <a:p>
            <a:pPr algn="ctr"/>
            <a:r>
              <a:rPr lang="en-US" sz="2000" dirty="0">
                <a:solidFill>
                  <a:schemeClr val="tx1"/>
                </a:solidFill>
              </a:rPr>
              <a:t>Thesis Defense Meeting</a:t>
            </a:r>
          </a:p>
        </p:txBody>
      </p:sp>
      <p:cxnSp>
        <p:nvCxnSpPr>
          <p:cNvPr id="12" name="Straight Connector 11">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37881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64148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White Privilege: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A Blueprint for Christian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4830867" y="1187734"/>
            <a:ext cx="6615726" cy="4686903"/>
          </a:xfrm>
        </p:spPr>
        <p:txBody>
          <a:bodyPr anchor="ctr">
            <a:noAutofit/>
          </a:bodyPr>
          <a:lstStyle/>
          <a:p>
            <a:r>
              <a:rPr lang="en-US" sz="2200" b="1" dirty="0">
                <a:solidFill>
                  <a:schemeClr val="tx1"/>
                </a:solidFill>
                <a:latin typeface="Times New Roman" panose="02020603050405020304" pitchFamily="18" charset="0"/>
                <a:cs typeface="Times New Roman" panose="02020603050405020304" pitchFamily="18" charset="0"/>
              </a:rPr>
              <a:t>White privilege gives us a societal template from which we can readily extrapolate the workings of  Christian privilege in this country. </a:t>
            </a:r>
          </a:p>
          <a:p>
            <a:pPr lvl="1"/>
            <a:r>
              <a:rPr lang="en-US" sz="2000" dirty="0">
                <a:solidFill>
                  <a:srgbClr val="FFFF00"/>
                </a:solidFill>
                <a:latin typeface="Times New Roman" panose="02020603050405020304" pitchFamily="18" charset="0"/>
                <a:cs typeface="Times New Roman" panose="02020603050405020304" pitchFamily="18" charset="0"/>
              </a:rPr>
              <a:t>In fact, some have postulated that White Privilege and Christian privilege are mutually self-reinforcing (Sutton, 2010)</a:t>
            </a:r>
          </a:p>
          <a:p>
            <a:pPr lvl="1"/>
            <a:r>
              <a:rPr lang="en-US" sz="2000" dirty="0">
                <a:solidFill>
                  <a:srgbClr val="FFFF00"/>
                </a:solidFill>
                <a:latin typeface="Times New Roman" panose="02020603050405020304" pitchFamily="18" charset="0"/>
                <a:cs typeface="Times New Roman" panose="02020603050405020304" pitchFamily="18" charset="0"/>
              </a:rPr>
              <a:t>Others suggest these two privileges share the same fundamental denial processes (Faber, 2012)</a:t>
            </a:r>
          </a:p>
          <a:p>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26579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641479"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Mechanisms of Christian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9" y="1085549"/>
            <a:ext cx="5579707" cy="4686903"/>
          </a:xfrm>
        </p:spPr>
        <p:txBody>
          <a:bodyPr anchor="ctr">
            <a:noAutofit/>
          </a:bodyPr>
          <a:lstStyle/>
          <a:p>
            <a:r>
              <a:rPr lang="en-US" sz="2400" dirty="0">
                <a:solidFill>
                  <a:schemeClr val="tx1"/>
                </a:solidFill>
                <a:latin typeface="Times New Roman" panose="02020603050405020304" pitchFamily="18" charset="0"/>
                <a:cs typeface="Times New Roman" panose="02020603050405020304" pitchFamily="18" charset="0"/>
              </a:rPr>
              <a:t>The same institutions the privilege Whiteness over other racial groups can be said to privilege Christianity over other religions in the US.</a:t>
            </a:r>
          </a:p>
          <a:p>
            <a:r>
              <a:rPr lang="en-US" sz="2400" dirty="0">
                <a:solidFill>
                  <a:schemeClr val="tx1"/>
                </a:solidFill>
                <a:latin typeface="Times New Roman" panose="02020603050405020304" pitchFamily="18" charset="0"/>
                <a:cs typeface="Times New Roman" panose="02020603050405020304" pitchFamily="18" charset="0"/>
              </a:rPr>
              <a:t>Examples of Christianity being given privileged status can be seen in all of the following major social institutions:</a:t>
            </a:r>
          </a:p>
          <a:p>
            <a:pPr lvl="1"/>
            <a:r>
              <a:rPr lang="en-US" sz="2200" dirty="0">
                <a:solidFill>
                  <a:schemeClr val="tx1"/>
                </a:solidFill>
                <a:latin typeface="Times New Roman" panose="02020603050405020304" pitchFamily="18" charset="0"/>
                <a:cs typeface="Times New Roman" panose="02020603050405020304" pitchFamily="18" charset="0"/>
              </a:rPr>
              <a:t>Presidential </a:t>
            </a:r>
          </a:p>
          <a:p>
            <a:pPr lvl="1"/>
            <a:r>
              <a:rPr lang="en-US" sz="2200" dirty="0">
                <a:solidFill>
                  <a:schemeClr val="tx1"/>
                </a:solidFill>
                <a:latin typeface="Times New Roman" panose="02020603050405020304" pitchFamily="18" charset="0"/>
                <a:cs typeface="Times New Roman" panose="02020603050405020304" pitchFamily="18" charset="0"/>
              </a:rPr>
              <a:t>Legislative (i.e., Congress)</a:t>
            </a:r>
          </a:p>
          <a:p>
            <a:pPr lvl="1"/>
            <a:r>
              <a:rPr lang="en-US" sz="2200" dirty="0">
                <a:solidFill>
                  <a:schemeClr val="tx1"/>
                </a:solidFill>
                <a:latin typeface="Times New Roman" panose="02020603050405020304" pitchFamily="18" charset="0"/>
                <a:cs typeface="Times New Roman" panose="02020603050405020304" pitchFamily="18" charset="0"/>
              </a:rPr>
              <a:t>Judicial (i.e., Supreme Court)</a:t>
            </a:r>
          </a:p>
          <a:p>
            <a:pPr lvl="1"/>
            <a:r>
              <a:rPr lang="en-US" sz="2200" dirty="0">
                <a:solidFill>
                  <a:schemeClr val="tx1"/>
                </a:solidFill>
                <a:latin typeface="Times New Roman" panose="02020603050405020304" pitchFamily="18" charset="0"/>
                <a:cs typeface="Times New Roman" panose="02020603050405020304" pitchFamily="18" charset="0"/>
              </a:rPr>
              <a:t>Cultural (i.e., Society)</a:t>
            </a:r>
          </a:p>
        </p:txBody>
      </p:sp>
    </p:spTree>
    <p:extLst>
      <p:ext uri="{BB962C8B-B14F-4D97-AF65-F5344CB8AC3E}">
        <p14:creationId xmlns:p14="http://schemas.microsoft.com/office/powerpoint/2010/main" val="353617247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632053"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Manifestations of Christian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4840293" y="897104"/>
            <a:ext cx="6373139" cy="5063791"/>
          </a:xfrm>
        </p:spPr>
        <p:txBody>
          <a:bodyPr anchor="ctr">
            <a:noAutofit/>
          </a:bodyPr>
          <a:lstStyle/>
          <a:p>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Overrepresentation of Christians in all 3 branches of government relative to population in the US</a:t>
            </a:r>
          </a:p>
          <a:p>
            <a:pPr lvl="2"/>
            <a:r>
              <a:rPr lang="en-US" sz="2400" dirty="0">
                <a:solidFill>
                  <a:srgbClr val="FFFF00"/>
                </a:solidFill>
                <a:latin typeface="Times New Roman" panose="02020603050405020304" pitchFamily="18" charset="0"/>
                <a:cs typeface="Times New Roman" panose="02020603050405020304" pitchFamily="18" charset="0"/>
              </a:rPr>
              <a:t>Population: </a:t>
            </a:r>
            <a:r>
              <a:rPr lang="en-US" sz="2400" dirty="0">
                <a:solidFill>
                  <a:srgbClr val="00B050"/>
                </a:solidFill>
                <a:latin typeface="Times New Roman" panose="02020603050405020304" pitchFamily="18" charset="0"/>
                <a:cs typeface="Times New Roman" panose="02020603050405020304" pitchFamily="18" charset="0"/>
              </a:rPr>
              <a:t>70%</a:t>
            </a:r>
          </a:p>
          <a:p>
            <a:pPr lvl="2"/>
            <a:r>
              <a:rPr lang="en-US" sz="2400" dirty="0">
                <a:solidFill>
                  <a:srgbClr val="FFFF00"/>
                </a:solidFill>
                <a:latin typeface="Times New Roman" panose="02020603050405020304" pitchFamily="18" charset="0"/>
                <a:cs typeface="Times New Roman" panose="02020603050405020304" pitchFamily="18" charset="0"/>
              </a:rPr>
              <a:t>Congress: </a:t>
            </a:r>
            <a:r>
              <a:rPr lang="en-US" sz="2400" dirty="0">
                <a:solidFill>
                  <a:srgbClr val="00B050"/>
                </a:solidFill>
                <a:latin typeface="Times New Roman" panose="02020603050405020304" pitchFamily="18" charset="0"/>
                <a:cs typeface="Times New Roman" panose="02020603050405020304" pitchFamily="18" charset="0"/>
              </a:rPr>
              <a:t>85%</a:t>
            </a:r>
          </a:p>
          <a:p>
            <a:pPr lvl="2"/>
            <a:r>
              <a:rPr lang="en-US" sz="2400" dirty="0">
                <a:solidFill>
                  <a:srgbClr val="FFFF00"/>
                </a:solidFill>
                <a:latin typeface="Times New Roman" panose="02020603050405020304" pitchFamily="18" charset="0"/>
                <a:cs typeface="Times New Roman" panose="02020603050405020304" pitchFamily="18" charset="0"/>
              </a:rPr>
              <a:t>SCOTUS: </a:t>
            </a:r>
            <a:r>
              <a:rPr lang="en-US" sz="2400" dirty="0">
                <a:solidFill>
                  <a:srgbClr val="00B050"/>
                </a:solidFill>
                <a:latin typeface="Times New Roman" panose="02020603050405020304" pitchFamily="18" charset="0"/>
                <a:cs typeface="Times New Roman" panose="02020603050405020304" pitchFamily="18" charset="0"/>
              </a:rPr>
              <a:t>92%</a:t>
            </a:r>
          </a:p>
          <a:p>
            <a:pPr lvl="2"/>
            <a:r>
              <a:rPr lang="en-US" sz="2400" dirty="0">
                <a:solidFill>
                  <a:srgbClr val="FFFF00"/>
                </a:solidFill>
                <a:latin typeface="Times New Roman" panose="02020603050405020304" pitchFamily="18" charset="0"/>
                <a:cs typeface="Times New Roman" panose="02020603050405020304" pitchFamily="18" charset="0"/>
              </a:rPr>
              <a:t>Presidency: </a:t>
            </a:r>
            <a:r>
              <a:rPr lang="en-US" sz="2400" dirty="0">
                <a:solidFill>
                  <a:srgbClr val="00B050"/>
                </a:solidFill>
                <a:latin typeface="Times New Roman" panose="02020603050405020304" pitchFamily="18" charset="0"/>
                <a:cs typeface="Times New Roman" panose="02020603050405020304" pitchFamily="18" charset="0"/>
              </a:rPr>
              <a:t>95%</a:t>
            </a:r>
          </a:p>
          <a:p>
            <a:pPr lvl="1"/>
            <a:r>
              <a:rPr lang="en-US" sz="2400" dirty="0">
                <a:solidFill>
                  <a:schemeClr val="tx1"/>
                </a:solidFill>
                <a:latin typeface="Times New Roman" panose="02020603050405020304" pitchFamily="18" charset="0"/>
                <a:cs typeface="Times New Roman" panose="02020603050405020304" pitchFamily="18" charset="0"/>
              </a:rPr>
              <a:t>Aphorism “In God We Trust” is on our money and displayed in public schools and on government buildings</a:t>
            </a:r>
          </a:p>
          <a:p>
            <a:pPr lvl="1"/>
            <a:r>
              <a:rPr lang="en-US" sz="2400" dirty="0">
                <a:solidFill>
                  <a:schemeClr val="tx1"/>
                </a:solidFill>
                <a:latin typeface="Times New Roman" panose="02020603050405020304" pitchFamily="18" charset="0"/>
                <a:cs typeface="Times New Roman" panose="02020603050405020304" pitchFamily="18" charset="0"/>
              </a:rPr>
              <a:t>Religious Freedom Laws</a:t>
            </a:r>
          </a:p>
          <a:p>
            <a:pPr lvl="2"/>
            <a:r>
              <a:rPr lang="en-US" sz="2200" dirty="0">
                <a:solidFill>
                  <a:srgbClr val="FFFF00"/>
                </a:solidFill>
                <a:latin typeface="Times New Roman" panose="02020603050405020304" pitchFamily="18" charset="0"/>
                <a:cs typeface="Times New Roman" panose="02020603050405020304" pitchFamily="18" charset="0"/>
              </a:rPr>
              <a:t>Allows denial of services based on “deeply held” religious beliefs</a:t>
            </a:r>
          </a:p>
          <a:p>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708681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Examples of Christian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4778509" y="1085549"/>
            <a:ext cx="6731499" cy="4686903"/>
          </a:xfrm>
        </p:spPr>
        <p:txBody>
          <a:bodyPr anchor="ctr">
            <a:noAutofit/>
          </a:bodyPr>
          <a:lstStyle/>
          <a:p>
            <a:pPr marL="0" indent="0" algn="ctr">
              <a:buNone/>
            </a:pPr>
            <a:r>
              <a:rPr lang="en-US" sz="2400" dirty="0">
                <a:solidFill>
                  <a:schemeClr val="tx1"/>
                </a:solidFill>
                <a:latin typeface="Times New Roman" panose="02020603050405020304" pitchFamily="18" charset="0"/>
                <a:cs typeface="Times New Roman" panose="02020603050405020304" pitchFamily="18" charset="0"/>
              </a:rPr>
              <a:t>Schlosser (2003):</a:t>
            </a:r>
          </a:p>
          <a:p>
            <a:r>
              <a:rPr lang="en-US" sz="2400" dirty="0">
                <a:solidFill>
                  <a:schemeClr val="tx1"/>
                </a:solidFill>
                <a:latin typeface="Times New Roman" panose="02020603050405020304" pitchFamily="18" charset="0"/>
                <a:cs typeface="Times New Roman" panose="02020603050405020304" pitchFamily="18" charset="0"/>
              </a:rPr>
              <a:t>As observed with White privilege, many Christians appear to ignore or are oblivious to the religious oppression of non-Christians and others.</a:t>
            </a:r>
          </a:p>
          <a:p>
            <a:r>
              <a:rPr lang="en-US" sz="2400" dirty="0">
                <a:solidFill>
                  <a:schemeClr val="tx1"/>
                </a:solidFill>
                <a:latin typeface="Times New Roman" panose="02020603050405020304" pitchFamily="18" charset="0"/>
                <a:cs typeface="Times New Roman" panose="02020603050405020304" pitchFamily="18" charset="0"/>
              </a:rPr>
              <a:t>The ability to express your faith without fear that you will be discriminated against based upon such beliefs is another privilege.</a:t>
            </a:r>
          </a:p>
          <a:p>
            <a:r>
              <a:rPr lang="en-US" sz="2400" dirty="0">
                <a:solidFill>
                  <a:schemeClr val="tx1"/>
                </a:solidFill>
                <a:latin typeface="Times New Roman" panose="02020603050405020304" pitchFamily="18" charset="0"/>
                <a:cs typeface="Times New Roman" panose="02020603050405020304" pitchFamily="18" charset="0"/>
              </a:rPr>
              <a:t>Christian values are often explicitly incorporated into federal and state laws and policies.</a:t>
            </a:r>
          </a:p>
          <a:p>
            <a:r>
              <a:rPr lang="en-US" sz="2400" dirty="0">
                <a:solidFill>
                  <a:schemeClr val="tx1"/>
                </a:solidFill>
                <a:latin typeface="Times New Roman" panose="02020603050405020304" pitchFamily="18" charset="0"/>
                <a:cs typeface="Times New Roman" panose="02020603050405020304" pitchFamily="18" charset="0"/>
              </a:rPr>
              <a:t>There is a relative lack of hate groups targeting Christians</a:t>
            </a:r>
          </a:p>
        </p:txBody>
      </p:sp>
    </p:spTree>
    <p:extLst>
      <p:ext uri="{BB962C8B-B14F-4D97-AF65-F5344CB8AC3E}">
        <p14:creationId xmlns:p14="http://schemas.microsoft.com/office/powerpoint/2010/main" val="265360404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CAB423C0-E37E-42E8-8F33-948800C2779C}"/>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dirty="0">
                <a:solidFill>
                  <a:schemeClr val="tx1"/>
                </a:solidFill>
                <a:latin typeface="Times New Roman" panose="02020603050405020304" pitchFamily="18" charset="0"/>
                <a:cs typeface="Times New Roman" panose="02020603050405020304" pitchFamily="18" charset="0"/>
              </a:rPr>
              <a:t>Present Study Goals</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996518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Present Study Goals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9" y="1085549"/>
            <a:ext cx="6491467" cy="4686903"/>
          </a:xfrm>
        </p:spPr>
        <p:txBody>
          <a:bodyPr anchor="ctr">
            <a:normAutofit/>
          </a:bodyPr>
          <a:lstStyle/>
          <a:p>
            <a:r>
              <a:rPr lang="en-US" sz="2400" dirty="0">
                <a:solidFill>
                  <a:schemeClr val="tx1"/>
                </a:solidFill>
                <a:latin typeface="Times New Roman" panose="02020603050405020304" pitchFamily="18" charset="0"/>
                <a:cs typeface="Times New Roman" panose="02020603050405020304" pitchFamily="18" charset="0"/>
              </a:rPr>
              <a:t>Creation of a scale to assess Christians’ awareness of Christian privilege</a:t>
            </a:r>
          </a:p>
          <a:p>
            <a:r>
              <a:rPr lang="en-US" sz="2400" dirty="0">
                <a:solidFill>
                  <a:schemeClr val="tx1"/>
                </a:solidFill>
                <a:latin typeface="Times New Roman" panose="02020603050405020304" pitchFamily="18" charset="0"/>
                <a:cs typeface="Times New Roman" panose="02020603050405020304" pitchFamily="18" charset="0"/>
              </a:rPr>
              <a:t>Items will be based on the ideas highlighted by Schlosser (2003) in conjunction with thematically relevant or analogous items adapted from Pinterits, et al. (2009) and Neville, et al. (2000).</a:t>
            </a:r>
          </a:p>
        </p:txBody>
      </p:sp>
    </p:spTree>
    <p:extLst>
      <p:ext uri="{BB962C8B-B14F-4D97-AF65-F5344CB8AC3E}">
        <p14:creationId xmlns:p14="http://schemas.microsoft.com/office/powerpoint/2010/main" val="179410496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Why Should We Measure Christian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9" y="1085549"/>
            <a:ext cx="6491467" cy="4686903"/>
          </a:xfrm>
        </p:spPr>
        <p:txBody>
          <a:bodyPr anchor="ctr">
            <a:normAutofit/>
          </a:bodyPr>
          <a:lstStyle/>
          <a:p>
            <a:r>
              <a:rPr lang="en-US" sz="2400" dirty="0">
                <a:solidFill>
                  <a:schemeClr val="tx1"/>
                </a:solidFill>
                <a:latin typeface="Times New Roman" panose="02020603050405020304" pitchFamily="18" charset="0"/>
                <a:cs typeface="Times New Roman" panose="02020603050405020304" pitchFamily="18" charset="0"/>
              </a:rPr>
              <a:t>To better fulfill our ideals of living a truly fair society</a:t>
            </a:r>
          </a:p>
          <a:p>
            <a:pPr lvl="1"/>
            <a:r>
              <a:rPr lang="en-US" sz="2200" dirty="0">
                <a:solidFill>
                  <a:schemeClr val="tx1"/>
                </a:solidFill>
                <a:latin typeface="Times New Roman" panose="02020603050405020304" pitchFamily="18" charset="0"/>
                <a:cs typeface="Times New Roman" panose="02020603050405020304" pitchFamily="18" charset="0"/>
              </a:rPr>
              <a:t>i.e., privilege can only exist in systems where some have it and others do not</a:t>
            </a:r>
          </a:p>
          <a:p>
            <a:r>
              <a:rPr lang="en-US" sz="2400" dirty="0">
                <a:solidFill>
                  <a:schemeClr val="tx1"/>
                </a:solidFill>
                <a:latin typeface="Times New Roman" panose="02020603050405020304" pitchFamily="18" charset="0"/>
                <a:cs typeface="Times New Roman" panose="02020603050405020304" pitchFamily="18" charset="0"/>
              </a:rPr>
              <a:t>To have a more accurate and objective view of reality</a:t>
            </a:r>
          </a:p>
          <a:p>
            <a:pPr lvl="1"/>
            <a:r>
              <a:rPr lang="en-US" sz="2200" dirty="0">
                <a:solidFill>
                  <a:schemeClr val="tx1"/>
                </a:solidFill>
                <a:latin typeface="Times New Roman" panose="02020603050405020304" pitchFamily="18" charset="0"/>
                <a:cs typeface="Times New Roman" panose="02020603050405020304" pitchFamily="18" charset="0"/>
              </a:rPr>
              <a:t>A lack of awareness of privilege prevents one from seeing how advantages influence societal outcomes</a:t>
            </a:r>
          </a:p>
        </p:txBody>
      </p:sp>
    </p:spTree>
    <p:extLst>
      <p:ext uri="{BB962C8B-B14F-4D97-AF65-F5344CB8AC3E}">
        <p14:creationId xmlns:p14="http://schemas.microsoft.com/office/powerpoint/2010/main" val="220943830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745179"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Why Should We Measure Christian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4727167" y="480060"/>
            <a:ext cx="7000009" cy="5875019"/>
          </a:xfrm>
        </p:spPr>
        <p:txBody>
          <a:bodyPr anchor="ctr">
            <a:normAutofit/>
          </a:bodyPr>
          <a:lstStyle/>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Very little work has been done on Christian Privilege, and it is important to begin to fill this gap in our knowledge. With such knowledge, we can answer questions such as:</a:t>
            </a:r>
          </a:p>
          <a:p>
            <a:pPr lvl="1"/>
            <a:r>
              <a:rPr lang="en-US" sz="2200" dirty="0">
                <a:solidFill>
                  <a:schemeClr val="tx1"/>
                </a:solidFill>
                <a:latin typeface="Times New Roman" panose="02020603050405020304" pitchFamily="18" charset="0"/>
                <a:cs typeface="Times New Roman" panose="02020603050405020304" pitchFamily="18" charset="0"/>
              </a:rPr>
              <a:t>What impact does privilege have on society?</a:t>
            </a:r>
          </a:p>
          <a:p>
            <a:pPr lvl="1"/>
            <a:r>
              <a:rPr lang="en-US" sz="2200" dirty="0">
                <a:solidFill>
                  <a:schemeClr val="tx1"/>
                </a:solidFill>
                <a:latin typeface="Times New Roman" panose="02020603050405020304" pitchFamily="18" charset="0"/>
                <a:cs typeface="Times New Roman" panose="02020603050405020304" pitchFamily="18" charset="0"/>
              </a:rPr>
              <a:t>How does awareness impact our ability to understand the plights of others</a:t>
            </a:r>
            <a:endParaRPr lang="en-US" sz="22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56025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745179"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Why Should We Measure Christian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4727167" y="457200"/>
            <a:ext cx="6954290" cy="5920739"/>
          </a:xfrm>
        </p:spPr>
        <p:txBody>
          <a:bodyPr anchor="ctr">
            <a:normAutofit/>
          </a:bodyPr>
          <a:lstStyle/>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This research will begin to allow us to assess if different forms of privilege (e.g., White privilege vs. Christian privilege) are equivalent, or if they uniquely predict different outcomes. </a:t>
            </a:r>
          </a:p>
          <a:p>
            <a:r>
              <a:rPr lang="en-US" sz="2400" dirty="0">
                <a:solidFill>
                  <a:schemeClr val="tx1"/>
                </a:solidFill>
                <a:latin typeface="Times New Roman" panose="02020603050405020304" pitchFamily="18" charset="0"/>
                <a:cs typeface="Times New Roman" panose="02020603050405020304" pitchFamily="18" charset="0"/>
              </a:rPr>
              <a:t>This research will also allow us to begin to explore the validity of the idea that Christianity and racism are inextricably linked in the United States. </a:t>
            </a:r>
          </a:p>
        </p:txBody>
      </p:sp>
    </p:spTree>
    <p:extLst>
      <p:ext uri="{BB962C8B-B14F-4D97-AF65-F5344CB8AC3E}">
        <p14:creationId xmlns:p14="http://schemas.microsoft.com/office/powerpoint/2010/main" val="105879718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745179"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How Is It Different From The POI Christian Privilege Sub-Scale?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9" y="1085549"/>
            <a:ext cx="5579707" cy="4686903"/>
          </a:xfrm>
        </p:spPr>
        <p:txBody>
          <a:bodyPr anchor="ctr">
            <a:normAutofit lnSpcReduction="10000"/>
          </a:bodyPr>
          <a:lstStyle/>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More specific from a content perspective with shared themes in the POI-CP</a:t>
            </a:r>
          </a:p>
          <a:p>
            <a:pPr lvl="1"/>
            <a:r>
              <a:rPr lang="en-US" sz="2200" dirty="0">
                <a:solidFill>
                  <a:schemeClr val="tx1"/>
                </a:solidFill>
                <a:latin typeface="Times New Roman" panose="02020603050405020304" pitchFamily="18" charset="0"/>
                <a:cs typeface="Times New Roman" panose="02020603050405020304" pitchFamily="18" charset="0"/>
              </a:rPr>
              <a:t>Society is based on Christian views (1)</a:t>
            </a:r>
            <a:endParaRPr lang="en-US" sz="2400" dirty="0">
              <a:solidFill>
                <a:schemeClr val="tx1"/>
              </a:solidFill>
              <a:latin typeface="Times New Roman" panose="02020603050405020304" pitchFamily="18" charset="0"/>
              <a:cs typeface="Times New Roman" panose="02020603050405020304" pitchFamily="18" charset="0"/>
            </a:endParaRPr>
          </a:p>
          <a:p>
            <a:pPr lvl="1"/>
            <a:r>
              <a:rPr lang="en-US" sz="2200" dirty="0">
                <a:solidFill>
                  <a:schemeClr val="tx1"/>
                </a:solidFill>
                <a:latin typeface="Times New Roman" panose="02020603050405020304" pitchFamily="18" charset="0"/>
                <a:cs typeface="Times New Roman" panose="02020603050405020304" pitchFamily="18" charset="0"/>
              </a:rPr>
              <a:t>Christians have religious advantage (5)</a:t>
            </a:r>
          </a:p>
          <a:p>
            <a:pPr lvl="1"/>
            <a:r>
              <a:rPr lang="en-US" sz="2200" dirty="0">
                <a:solidFill>
                  <a:schemeClr val="tx1"/>
                </a:solidFill>
                <a:latin typeface="Times New Roman" panose="02020603050405020304" pitchFamily="18" charset="0"/>
                <a:cs typeface="Times New Roman" panose="02020603050405020304" pitchFamily="18" charset="0"/>
              </a:rPr>
              <a:t>Christianity is the norm (8)</a:t>
            </a:r>
          </a:p>
          <a:p>
            <a:r>
              <a:rPr lang="en-US" sz="2400" dirty="0">
                <a:solidFill>
                  <a:srgbClr val="FFFF00"/>
                </a:solidFill>
                <a:latin typeface="Times New Roman" panose="02020603050405020304" pitchFamily="18" charset="0"/>
                <a:cs typeface="Times New Roman" panose="02020603050405020304" pitchFamily="18" charset="0"/>
              </a:rPr>
              <a:t>Having a theoretical understanding of privilege without being able to recognize concrete examples of said privilege is one of the ways the new scale attempts to differentiate itself (and builds upon) the POI.  </a:t>
            </a:r>
          </a:p>
        </p:txBody>
      </p:sp>
    </p:spTree>
    <p:extLst>
      <p:ext uri="{BB962C8B-B14F-4D97-AF65-F5344CB8AC3E}">
        <p14:creationId xmlns:p14="http://schemas.microsoft.com/office/powerpoint/2010/main" val="48450059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CAB423C0-E37E-42E8-8F33-948800C2779C}"/>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dirty="0">
                <a:solidFill>
                  <a:schemeClr val="tx1"/>
                </a:solidFill>
                <a:latin typeface="Times New Roman" panose="02020603050405020304" pitchFamily="18" charset="0"/>
                <a:cs typeface="Times New Roman" panose="02020603050405020304" pitchFamily="18" charset="0"/>
              </a:rPr>
              <a:t>A Brief Literature Review</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99190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CAB423C0-E37E-42E8-8F33-948800C2779C}"/>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dirty="0">
                <a:solidFill>
                  <a:schemeClr val="tx1"/>
                </a:solidFill>
                <a:latin typeface="Times New Roman" panose="02020603050405020304" pitchFamily="18" charset="0"/>
                <a:cs typeface="Times New Roman" panose="02020603050405020304" pitchFamily="18" charset="0"/>
              </a:rPr>
              <a:t>Methods</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61836"/>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836247" y="1085549"/>
            <a:ext cx="3430947" cy="4686903"/>
          </a:xfrm>
        </p:spPr>
        <p:txBody>
          <a:bodyPr anchor="ctr">
            <a:normAutofit/>
          </a:bodyPr>
          <a:lstStyle/>
          <a:p>
            <a:pPr algn="r"/>
            <a:r>
              <a:rPr lang="en-US" dirty="0">
                <a:solidFill>
                  <a:schemeClr val="tx1"/>
                </a:solidFill>
                <a:latin typeface="Times New Roman" panose="02020603050405020304" pitchFamily="18" charset="0"/>
                <a:cs typeface="Times New Roman" panose="02020603050405020304" pitchFamily="18" charset="0"/>
              </a:rPr>
              <a:t>Study Procedures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4267194" y="582930"/>
            <a:ext cx="7311395" cy="5703569"/>
          </a:xfrm>
        </p:spPr>
        <p:txBody>
          <a:bodyPr anchor="ctr">
            <a:normAutofit/>
          </a:bodyPr>
          <a:lstStyle/>
          <a:p>
            <a:pPr lvl="1"/>
            <a:r>
              <a:rPr lang="en-US" sz="2400" dirty="0">
                <a:solidFill>
                  <a:schemeClr val="tx1"/>
                </a:solidFill>
                <a:latin typeface="Times New Roman" panose="02020603050405020304" pitchFamily="18" charset="0"/>
                <a:cs typeface="Times New Roman" panose="02020603050405020304" pitchFamily="18" charset="0"/>
              </a:rPr>
              <a:t>Christian participants will be recruited to take part in a study</a:t>
            </a:r>
          </a:p>
          <a:p>
            <a:pPr lvl="1"/>
            <a:r>
              <a:rPr lang="en-US" sz="2400" dirty="0">
                <a:solidFill>
                  <a:schemeClr val="tx1"/>
                </a:solidFill>
                <a:latin typeface="Times New Roman" panose="02020603050405020304" pitchFamily="18" charset="0"/>
                <a:cs typeface="Times New Roman" panose="02020603050405020304" pitchFamily="18" charset="0"/>
              </a:rPr>
              <a:t>Asked to read a consent form</a:t>
            </a:r>
          </a:p>
          <a:p>
            <a:pPr lvl="1"/>
            <a:r>
              <a:rPr lang="en-US" sz="2400" dirty="0">
                <a:solidFill>
                  <a:schemeClr val="tx1"/>
                </a:solidFill>
                <a:latin typeface="Times New Roman" panose="02020603050405020304" pitchFamily="18" charset="0"/>
                <a:cs typeface="Times New Roman" panose="02020603050405020304" pitchFamily="18" charset="0"/>
              </a:rPr>
              <a:t>Fills out various relevant measures (including proposed scale)</a:t>
            </a:r>
          </a:p>
          <a:p>
            <a:pPr lvl="1"/>
            <a:r>
              <a:rPr lang="en-US" sz="2400" dirty="0">
                <a:solidFill>
                  <a:schemeClr val="tx1"/>
                </a:solidFill>
                <a:latin typeface="Times New Roman" panose="02020603050405020304" pitchFamily="18" charset="0"/>
                <a:cs typeface="Times New Roman" panose="02020603050405020304" pitchFamily="18" charset="0"/>
              </a:rPr>
              <a:t>Reads a debrief</a:t>
            </a:r>
          </a:p>
          <a:p>
            <a:pPr lvl="1"/>
            <a:r>
              <a:rPr lang="en-US" sz="2400" dirty="0">
                <a:solidFill>
                  <a:schemeClr val="tx1"/>
                </a:solidFill>
                <a:latin typeface="Times New Roman" panose="02020603050405020304" pitchFamily="18" charset="0"/>
                <a:cs typeface="Times New Roman" panose="02020603050405020304" pitchFamily="18" charset="0"/>
              </a:rPr>
              <a:t>Gets compensated for their time should they pass study screening questions and attention checks</a:t>
            </a:r>
          </a:p>
        </p:txBody>
      </p:sp>
    </p:spTree>
    <p:extLst>
      <p:ext uri="{BB962C8B-B14F-4D97-AF65-F5344CB8AC3E}">
        <p14:creationId xmlns:p14="http://schemas.microsoft.com/office/powerpoint/2010/main" val="2962315595"/>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Participants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4267194" y="582930"/>
            <a:ext cx="7311395" cy="5703569"/>
          </a:xfrm>
        </p:spPr>
        <p:txBody>
          <a:bodyPr anchor="ctr">
            <a:normAutofit/>
          </a:bodyPr>
          <a:lstStyle/>
          <a:p>
            <a:pPr lvl="1"/>
            <a:r>
              <a:rPr lang="en-US" sz="2400" dirty="0">
                <a:solidFill>
                  <a:schemeClr val="tx1"/>
                </a:solidFill>
                <a:latin typeface="Times New Roman" panose="02020603050405020304" pitchFamily="18" charset="0"/>
                <a:cs typeface="Times New Roman" panose="02020603050405020304" pitchFamily="18" charset="0"/>
              </a:rPr>
              <a:t>Recruitment (</a:t>
            </a:r>
            <a:r>
              <a:rPr lang="en-US" sz="2400" i="1" dirty="0">
                <a:solidFill>
                  <a:schemeClr val="tx1"/>
                </a:solidFill>
                <a:latin typeface="Times New Roman" panose="02020603050405020304" pitchFamily="18" charset="0"/>
                <a:cs typeface="Times New Roman" panose="02020603050405020304" pitchFamily="18" charset="0"/>
              </a:rPr>
              <a:t>N</a:t>
            </a:r>
            <a:r>
              <a:rPr lang="en-US" sz="2400" dirty="0">
                <a:solidFill>
                  <a:schemeClr val="tx1"/>
                </a:solidFill>
                <a:latin typeface="Times New Roman" panose="02020603050405020304" pitchFamily="18" charset="0"/>
                <a:cs typeface="Times New Roman" panose="02020603050405020304" pitchFamily="18" charset="0"/>
              </a:rPr>
              <a:t> = 389)</a:t>
            </a:r>
          </a:p>
          <a:p>
            <a:pPr lvl="2"/>
            <a:r>
              <a:rPr lang="en-US" sz="2400" dirty="0">
                <a:solidFill>
                  <a:schemeClr val="tx1"/>
                </a:solidFill>
                <a:latin typeface="Times New Roman" panose="02020603050405020304" pitchFamily="18" charset="0"/>
                <a:cs typeface="Times New Roman" panose="02020603050405020304" pitchFamily="18" charset="0"/>
              </a:rPr>
              <a:t>SONA (</a:t>
            </a:r>
            <a:r>
              <a:rPr lang="en-US" sz="2400" i="1" dirty="0">
                <a:solidFill>
                  <a:schemeClr val="tx1"/>
                </a:solidFill>
                <a:latin typeface="Times New Roman" panose="02020603050405020304" pitchFamily="18" charset="0"/>
                <a:cs typeface="Times New Roman" panose="02020603050405020304" pitchFamily="18" charset="0"/>
              </a:rPr>
              <a:t>n</a:t>
            </a:r>
            <a:r>
              <a:rPr lang="en-US" sz="2400" dirty="0">
                <a:solidFill>
                  <a:schemeClr val="tx1"/>
                </a:solidFill>
                <a:latin typeface="Times New Roman" panose="02020603050405020304" pitchFamily="18" charset="0"/>
                <a:cs typeface="Times New Roman" panose="02020603050405020304" pitchFamily="18" charset="0"/>
              </a:rPr>
              <a:t> = 10; ~ 3%)</a:t>
            </a:r>
          </a:p>
          <a:p>
            <a:pPr lvl="2"/>
            <a:r>
              <a:rPr lang="en-US" sz="2400" dirty="0">
                <a:solidFill>
                  <a:schemeClr val="tx1"/>
                </a:solidFill>
                <a:latin typeface="Times New Roman" panose="02020603050405020304" pitchFamily="18" charset="0"/>
                <a:cs typeface="Times New Roman" panose="02020603050405020304" pitchFamily="18" charset="0"/>
              </a:rPr>
              <a:t>Reddit (</a:t>
            </a:r>
            <a:r>
              <a:rPr lang="en-US" sz="2400" i="1" dirty="0">
                <a:solidFill>
                  <a:schemeClr val="tx1"/>
                </a:solidFill>
                <a:latin typeface="Times New Roman" panose="02020603050405020304" pitchFamily="18" charset="0"/>
                <a:cs typeface="Times New Roman" panose="02020603050405020304" pitchFamily="18" charset="0"/>
              </a:rPr>
              <a:t>n</a:t>
            </a:r>
            <a:r>
              <a:rPr lang="en-US" sz="2400" dirty="0">
                <a:solidFill>
                  <a:schemeClr val="tx1"/>
                </a:solidFill>
                <a:latin typeface="Times New Roman" panose="02020603050405020304" pitchFamily="18" charset="0"/>
                <a:cs typeface="Times New Roman" panose="02020603050405020304" pitchFamily="18" charset="0"/>
              </a:rPr>
              <a:t> = 319; ~82%)</a:t>
            </a:r>
          </a:p>
          <a:p>
            <a:pPr lvl="2"/>
            <a:r>
              <a:rPr lang="en-US" sz="2400" dirty="0">
                <a:solidFill>
                  <a:schemeClr val="tx1"/>
                </a:solidFill>
                <a:latin typeface="Times New Roman" panose="02020603050405020304" pitchFamily="18" charset="0"/>
                <a:cs typeface="Times New Roman" panose="02020603050405020304" pitchFamily="18" charset="0"/>
              </a:rPr>
              <a:t>Facebook (</a:t>
            </a:r>
            <a:r>
              <a:rPr lang="en-US" sz="2400" i="1" dirty="0">
                <a:solidFill>
                  <a:schemeClr val="tx1"/>
                </a:solidFill>
                <a:latin typeface="Times New Roman" panose="02020603050405020304" pitchFamily="18" charset="0"/>
                <a:cs typeface="Times New Roman" panose="02020603050405020304" pitchFamily="18" charset="0"/>
              </a:rPr>
              <a:t>n</a:t>
            </a:r>
            <a:r>
              <a:rPr lang="en-US" sz="2400" dirty="0">
                <a:solidFill>
                  <a:schemeClr val="tx1"/>
                </a:solidFill>
                <a:latin typeface="Times New Roman" panose="02020603050405020304" pitchFamily="18" charset="0"/>
                <a:cs typeface="Times New Roman" panose="02020603050405020304" pitchFamily="18" charset="0"/>
              </a:rPr>
              <a:t> = 59; ~15%)</a:t>
            </a:r>
          </a:p>
          <a:p>
            <a:pPr lvl="2"/>
            <a:r>
              <a:rPr lang="en-US" sz="2400" dirty="0">
                <a:solidFill>
                  <a:schemeClr val="tx1"/>
                </a:solidFill>
                <a:latin typeface="Times New Roman" panose="02020603050405020304" pitchFamily="18" charset="0"/>
                <a:cs typeface="Times New Roman" panose="02020603050405020304" pitchFamily="18" charset="0"/>
              </a:rPr>
              <a:t>Twitter (</a:t>
            </a:r>
            <a:r>
              <a:rPr lang="en-US" sz="2400" i="1" dirty="0">
                <a:solidFill>
                  <a:schemeClr val="tx1"/>
                </a:solidFill>
                <a:latin typeface="Times New Roman" panose="02020603050405020304" pitchFamily="18" charset="0"/>
                <a:cs typeface="Times New Roman" panose="02020603050405020304" pitchFamily="18" charset="0"/>
              </a:rPr>
              <a:t>n</a:t>
            </a:r>
            <a:r>
              <a:rPr lang="en-US" sz="2400" dirty="0">
                <a:solidFill>
                  <a:schemeClr val="tx1"/>
                </a:solidFill>
                <a:latin typeface="Times New Roman" panose="02020603050405020304" pitchFamily="18" charset="0"/>
                <a:cs typeface="Times New Roman" panose="02020603050405020304" pitchFamily="18" charset="0"/>
              </a:rPr>
              <a:t> = 1)</a:t>
            </a:r>
          </a:p>
        </p:txBody>
      </p:sp>
    </p:spTree>
    <p:extLst>
      <p:ext uri="{BB962C8B-B14F-4D97-AF65-F5344CB8AC3E}">
        <p14:creationId xmlns:p14="http://schemas.microsoft.com/office/powerpoint/2010/main" val="319299073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Participants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4267194" y="582930"/>
            <a:ext cx="7311395" cy="5703569"/>
          </a:xfrm>
        </p:spPr>
        <p:txBody>
          <a:bodyPr anchor="ctr">
            <a:normAutofit/>
          </a:bodyPr>
          <a:lstStyle/>
          <a:p>
            <a:pPr lvl="1"/>
            <a:r>
              <a:rPr lang="en-US" sz="2800" dirty="0">
                <a:solidFill>
                  <a:schemeClr val="tx1"/>
                </a:solidFill>
                <a:latin typeface="Times New Roman" panose="02020603050405020304" pitchFamily="18" charset="0"/>
                <a:cs typeface="Times New Roman" panose="02020603050405020304" pitchFamily="18" charset="0"/>
              </a:rPr>
              <a:t>Gender</a:t>
            </a:r>
          </a:p>
          <a:p>
            <a:pPr lvl="2"/>
            <a:r>
              <a:rPr lang="en-US" sz="2200" dirty="0">
                <a:solidFill>
                  <a:schemeClr val="tx1"/>
                </a:solidFill>
                <a:latin typeface="Times New Roman" panose="02020603050405020304" pitchFamily="18" charset="0"/>
                <a:cs typeface="Times New Roman" panose="02020603050405020304" pitchFamily="18" charset="0"/>
              </a:rPr>
              <a:t>Male (</a:t>
            </a:r>
            <a:r>
              <a:rPr lang="en-US" sz="2200" i="1" dirty="0">
                <a:solidFill>
                  <a:schemeClr val="tx1"/>
                </a:solidFill>
                <a:latin typeface="Times New Roman" panose="02020603050405020304" pitchFamily="18" charset="0"/>
                <a:cs typeface="Times New Roman" panose="02020603050405020304" pitchFamily="18" charset="0"/>
              </a:rPr>
              <a:t>n</a:t>
            </a:r>
            <a:r>
              <a:rPr lang="en-US" sz="2200" dirty="0">
                <a:solidFill>
                  <a:schemeClr val="tx1"/>
                </a:solidFill>
                <a:latin typeface="Times New Roman" panose="02020603050405020304" pitchFamily="18" charset="0"/>
                <a:cs typeface="Times New Roman" panose="02020603050405020304" pitchFamily="18" charset="0"/>
              </a:rPr>
              <a:t> = 248; ~64%)</a:t>
            </a:r>
          </a:p>
          <a:p>
            <a:pPr lvl="2"/>
            <a:r>
              <a:rPr lang="en-US" sz="2200" dirty="0">
                <a:solidFill>
                  <a:schemeClr val="tx1"/>
                </a:solidFill>
                <a:latin typeface="Times New Roman" panose="02020603050405020304" pitchFamily="18" charset="0"/>
                <a:cs typeface="Times New Roman" panose="02020603050405020304" pitchFamily="18" charset="0"/>
              </a:rPr>
              <a:t>Female (</a:t>
            </a:r>
            <a:r>
              <a:rPr lang="en-US" sz="2200" i="1" dirty="0">
                <a:solidFill>
                  <a:schemeClr val="tx1"/>
                </a:solidFill>
                <a:latin typeface="Times New Roman" panose="02020603050405020304" pitchFamily="18" charset="0"/>
                <a:cs typeface="Times New Roman" panose="02020603050405020304" pitchFamily="18" charset="0"/>
              </a:rPr>
              <a:t>n</a:t>
            </a:r>
            <a:r>
              <a:rPr lang="en-US" sz="2200" dirty="0">
                <a:solidFill>
                  <a:schemeClr val="tx1"/>
                </a:solidFill>
                <a:latin typeface="Times New Roman" panose="02020603050405020304" pitchFamily="18" charset="0"/>
                <a:cs typeface="Times New Roman" panose="02020603050405020304" pitchFamily="18" charset="0"/>
              </a:rPr>
              <a:t> = 122; ~31%)</a:t>
            </a:r>
          </a:p>
          <a:p>
            <a:pPr lvl="2"/>
            <a:r>
              <a:rPr lang="en-US" sz="2200" dirty="0">
                <a:solidFill>
                  <a:schemeClr val="tx1"/>
                </a:solidFill>
                <a:latin typeface="Times New Roman" panose="02020603050405020304" pitchFamily="18" charset="0"/>
                <a:cs typeface="Times New Roman" panose="02020603050405020304" pitchFamily="18" charset="0"/>
              </a:rPr>
              <a:t>Trans-Male (</a:t>
            </a:r>
            <a:r>
              <a:rPr lang="en-US" sz="2200" i="1" dirty="0">
                <a:solidFill>
                  <a:schemeClr val="tx1"/>
                </a:solidFill>
                <a:latin typeface="Times New Roman" panose="02020603050405020304" pitchFamily="18" charset="0"/>
                <a:cs typeface="Times New Roman" panose="02020603050405020304" pitchFamily="18" charset="0"/>
              </a:rPr>
              <a:t>n</a:t>
            </a:r>
            <a:r>
              <a:rPr lang="en-US" sz="2200" dirty="0">
                <a:solidFill>
                  <a:schemeClr val="tx1"/>
                </a:solidFill>
                <a:latin typeface="Times New Roman" panose="02020603050405020304" pitchFamily="18" charset="0"/>
                <a:cs typeface="Times New Roman" panose="02020603050405020304" pitchFamily="18" charset="0"/>
              </a:rPr>
              <a:t> = 4; ~1%)</a:t>
            </a:r>
          </a:p>
          <a:p>
            <a:pPr lvl="2"/>
            <a:r>
              <a:rPr lang="en-US" sz="2200" dirty="0">
                <a:solidFill>
                  <a:schemeClr val="tx1"/>
                </a:solidFill>
                <a:latin typeface="Times New Roman" panose="02020603050405020304" pitchFamily="18" charset="0"/>
                <a:cs typeface="Times New Roman" panose="02020603050405020304" pitchFamily="18" charset="0"/>
              </a:rPr>
              <a:t>Trans-Female (</a:t>
            </a:r>
            <a:r>
              <a:rPr lang="en-US" sz="2200" i="1" dirty="0">
                <a:solidFill>
                  <a:schemeClr val="tx1"/>
                </a:solidFill>
                <a:latin typeface="Times New Roman" panose="02020603050405020304" pitchFamily="18" charset="0"/>
                <a:cs typeface="Times New Roman" panose="02020603050405020304" pitchFamily="18" charset="0"/>
              </a:rPr>
              <a:t>n</a:t>
            </a:r>
            <a:r>
              <a:rPr lang="en-US" sz="2200" dirty="0">
                <a:solidFill>
                  <a:schemeClr val="tx1"/>
                </a:solidFill>
                <a:latin typeface="Times New Roman" panose="02020603050405020304" pitchFamily="18" charset="0"/>
                <a:cs typeface="Times New Roman" panose="02020603050405020304" pitchFamily="18" charset="0"/>
              </a:rPr>
              <a:t> = 2; ~ .5%)</a:t>
            </a:r>
          </a:p>
          <a:p>
            <a:pPr lvl="2"/>
            <a:r>
              <a:rPr lang="en-US" sz="2200" dirty="0">
                <a:solidFill>
                  <a:schemeClr val="tx1"/>
                </a:solidFill>
                <a:latin typeface="Times New Roman" panose="02020603050405020304" pitchFamily="18" charset="0"/>
                <a:cs typeface="Times New Roman" panose="02020603050405020304" pitchFamily="18" charset="0"/>
              </a:rPr>
              <a:t>Non-Binary/Queer/Trans (</a:t>
            </a:r>
            <a:r>
              <a:rPr lang="en-US" sz="2200" i="1" dirty="0">
                <a:solidFill>
                  <a:schemeClr val="tx1"/>
                </a:solidFill>
                <a:latin typeface="Times New Roman" panose="02020603050405020304" pitchFamily="18" charset="0"/>
                <a:cs typeface="Times New Roman" panose="02020603050405020304" pitchFamily="18" charset="0"/>
              </a:rPr>
              <a:t>n</a:t>
            </a:r>
            <a:r>
              <a:rPr lang="en-US" sz="2200" dirty="0">
                <a:solidFill>
                  <a:schemeClr val="tx1"/>
                </a:solidFill>
                <a:latin typeface="Times New Roman" panose="02020603050405020304" pitchFamily="18" charset="0"/>
                <a:cs typeface="Times New Roman" panose="02020603050405020304" pitchFamily="18" charset="0"/>
              </a:rPr>
              <a:t> = 6; ~1.5%)</a:t>
            </a:r>
          </a:p>
          <a:p>
            <a:pPr lvl="2"/>
            <a:r>
              <a:rPr lang="en-US" sz="2200" dirty="0">
                <a:solidFill>
                  <a:schemeClr val="tx1"/>
                </a:solidFill>
                <a:latin typeface="Times New Roman" panose="02020603050405020304" pitchFamily="18" charset="0"/>
                <a:cs typeface="Times New Roman" panose="02020603050405020304" pitchFamily="18" charset="0"/>
              </a:rPr>
              <a:t>Prefer Not To Answer (</a:t>
            </a:r>
            <a:r>
              <a:rPr lang="en-US" sz="2200" i="1" dirty="0">
                <a:solidFill>
                  <a:schemeClr val="tx1"/>
                </a:solidFill>
                <a:latin typeface="Times New Roman" panose="02020603050405020304" pitchFamily="18" charset="0"/>
                <a:cs typeface="Times New Roman" panose="02020603050405020304" pitchFamily="18" charset="0"/>
              </a:rPr>
              <a:t>n </a:t>
            </a:r>
            <a:r>
              <a:rPr lang="en-US" sz="2200" dirty="0">
                <a:solidFill>
                  <a:schemeClr val="tx1"/>
                </a:solidFill>
                <a:latin typeface="Times New Roman" panose="02020603050405020304" pitchFamily="18" charset="0"/>
                <a:cs typeface="Times New Roman" panose="02020603050405020304" pitchFamily="18" charset="0"/>
              </a:rPr>
              <a:t>= 3; ~1%)</a:t>
            </a:r>
          </a:p>
          <a:p>
            <a:pPr lvl="2"/>
            <a:r>
              <a:rPr lang="en-US" sz="2200" dirty="0">
                <a:solidFill>
                  <a:schemeClr val="tx1"/>
                </a:solidFill>
                <a:latin typeface="Times New Roman" panose="02020603050405020304" pitchFamily="18" charset="0"/>
                <a:cs typeface="Times New Roman" panose="02020603050405020304" pitchFamily="18" charset="0"/>
              </a:rPr>
              <a:t>Other (</a:t>
            </a:r>
            <a:r>
              <a:rPr lang="en-US" sz="2200" i="1" dirty="0">
                <a:solidFill>
                  <a:schemeClr val="tx1"/>
                </a:solidFill>
                <a:latin typeface="Times New Roman" panose="02020603050405020304" pitchFamily="18" charset="0"/>
                <a:cs typeface="Times New Roman" panose="02020603050405020304" pitchFamily="18" charset="0"/>
              </a:rPr>
              <a:t>n</a:t>
            </a:r>
            <a:r>
              <a:rPr lang="en-US" sz="2200" dirty="0">
                <a:solidFill>
                  <a:schemeClr val="tx1"/>
                </a:solidFill>
                <a:latin typeface="Times New Roman" panose="02020603050405020304" pitchFamily="18" charset="0"/>
                <a:cs typeface="Times New Roman" panose="02020603050405020304" pitchFamily="18" charset="0"/>
              </a:rPr>
              <a:t> = 3; ~1%)</a:t>
            </a:r>
          </a:p>
          <a:p>
            <a:pPr lvl="2"/>
            <a:r>
              <a:rPr lang="en-US" sz="2200" dirty="0">
                <a:solidFill>
                  <a:schemeClr val="tx1"/>
                </a:solidFill>
                <a:latin typeface="Times New Roman" panose="02020603050405020304" pitchFamily="18" charset="0"/>
                <a:cs typeface="Times New Roman" panose="02020603050405020304" pitchFamily="18" charset="0"/>
              </a:rPr>
              <a:t>Did Not Answer (</a:t>
            </a:r>
            <a:r>
              <a:rPr lang="en-US" sz="2200" i="1" dirty="0">
                <a:solidFill>
                  <a:schemeClr val="tx1"/>
                </a:solidFill>
                <a:latin typeface="Times New Roman" panose="02020603050405020304" pitchFamily="18" charset="0"/>
                <a:cs typeface="Times New Roman" panose="02020603050405020304" pitchFamily="18" charset="0"/>
              </a:rPr>
              <a:t>n</a:t>
            </a:r>
            <a:r>
              <a:rPr lang="en-US" sz="2200" dirty="0">
                <a:solidFill>
                  <a:schemeClr val="tx1"/>
                </a:solidFill>
                <a:latin typeface="Times New Roman" panose="02020603050405020304" pitchFamily="18" charset="0"/>
                <a:cs typeface="Times New Roman" panose="02020603050405020304" pitchFamily="18" charset="0"/>
              </a:rPr>
              <a:t> = 1)</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370822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Participants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4267194" y="582930"/>
            <a:ext cx="7311395" cy="5703569"/>
          </a:xfrm>
        </p:spPr>
        <p:txBody>
          <a:bodyPr anchor="ctr">
            <a:normAutofit/>
          </a:bodyPr>
          <a:lstStyle/>
          <a:p>
            <a:pPr lvl="1"/>
            <a:r>
              <a:rPr lang="en-US" sz="3200" dirty="0">
                <a:solidFill>
                  <a:schemeClr val="tx1"/>
                </a:solidFill>
                <a:latin typeface="Times New Roman" panose="02020603050405020304" pitchFamily="18" charset="0"/>
                <a:cs typeface="Times New Roman" panose="02020603050405020304" pitchFamily="18" charset="0"/>
              </a:rPr>
              <a:t>Christian Denomination: </a:t>
            </a:r>
          </a:p>
          <a:p>
            <a:pPr lvl="2"/>
            <a:r>
              <a:rPr lang="en-US" sz="2400" dirty="0">
                <a:solidFill>
                  <a:schemeClr val="tx1"/>
                </a:solidFill>
                <a:latin typeface="Times New Roman" panose="02020603050405020304" pitchFamily="18" charset="0"/>
                <a:cs typeface="Times New Roman" panose="02020603050405020304" pitchFamily="18" charset="0"/>
              </a:rPr>
              <a:t>Protestant (</a:t>
            </a:r>
            <a:r>
              <a:rPr lang="en-US" sz="2400" i="1" dirty="0">
                <a:solidFill>
                  <a:schemeClr val="tx1"/>
                </a:solidFill>
                <a:latin typeface="Times New Roman" panose="02020603050405020304" pitchFamily="18" charset="0"/>
                <a:cs typeface="Times New Roman" panose="02020603050405020304" pitchFamily="18" charset="0"/>
              </a:rPr>
              <a:t>n </a:t>
            </a:r>
            <a:r>
              <a:rPr lang="en-US" sz="2400" dirty="0">
                <a:solidFill>
                  <a:schemeClr val="tx1"/>
                </a:solidFill>
                <a:latin typeface="Times New Roman" panose="02020603050405020304" pitchFamily="18" charset="0"/>
                <a:cs typeface="Times New Roman" panose="02020603050405020304" pitchFamily="18" charset="0"/>
              </a:rPr>
              <a:t>= 166; ~42%)</a:t>
            </a:r>
          </a:p>
          <a:p>
            <a:pPr lvl="2"/>
            <a:r>
              <a:rPr lang="en-US" sz="2400" dirty="0">
                <a:solidFill>
                  <a:schemeClr val="tx1"/>
                </a:solidFill>
                <a:latin typeface="Times New Roman" panose="02020603050405020304" pitchFamily="18" charset="0"/>
                <a:cs typeface="Times New Roman" panose="02020603050405020304" pitchFamily="18" charset="0"/>
              </a:rPr>
              <a:t>Evangelical (</a:t>
            </a:r>
            <a:r>
              <a:rPr lang="en-US" sz="2400" i="1" dirty="0">
                <a:solidFill>
                  <a:schemeClr val="tx1"/>
                </a:solidFill>
                <a:latin typeface="Times New Roman" panose="02020603050405020304" pitchFamily="18" charset="0"/>
                <a:cs typeface="Times New Roman" panose="02020603050405020304" pitchFamily="18" charset="0"/>
              </a:rPr>
              <a:t>n</a:t>
            </a:r>
            <a:r>
              <a:rPr lang="en-US" sz="2400" dirty="0">
                <a:solidFill>
                  <a:schemeClr val="tx1"/>
                </a:solidFill>
                <a:latin typeface="Times New Roman" panose="02020603050405020304" pitchFamily="18" charset="0"/>
                <a:cs typeface="Times New Roman" panose="02020603050405020304" pitchFamily="18" charset="0"/>
              </a:rPr>
              <a:t> = 71; ~18%)</a:t>
            </a:r>
          </a:p>
          <a:p>
            <a:pPr lvl="2"/>
            <a:r>
              <a:rPr lang="en-US" sz="2400" dirty="0">
                <a:solidFill>
                  <a:schemeClr val="tx1"/>
                </a:solidFill>
                <a:latin typeface="Times New Roman" panose="02020603050405020304" pitchFamily="18" charset="0"/>
                <a:cs typeface="Times New Roman" panose="02020603050405020304" pitchFamily="18" charset="0"/>
              </a:rPr>
              <a:t>Catholic (</a:t>
            </a:r>
            <a:r>
              <a:rPr lang="en-US" sz="2400" i="1" dirty="0">
                <a:solidFill>
                  <a:schemeClr val="tx1"/>
                </a:solidFill>
                <a:latin typeface="Times New Roman" panose="02020603050405020304" pitchFamily="18" charset="0"/>
                <a:cs typeface="Times New Roman" panose="02020603050405020304" pitchFamily="18" charset="0"/>
              </a:rPr>
              <a:t>n</a:t>
            </a:r>
            <a:r>
              <a:rPr lang="en-US" sz="2400" dirty="0">
                <a:solidFill>
                  <a:schemeClr val="tx1"/>
                </a:solidFill>
                <a:latin typeface="Times New Roman" panose="02020603050405020304" pitchFamily="18" charset="0"/>
                <a:cs typeface="Times New Roman" panose="02020603050405020304" pitchFamily="18" charset="0"/>
              </a:rPr>
              <a:t> = 62; ~16%)</a:t>
            </a:r>
          </a:p>
          <a:p>
            <a:pPr lvl="2"/>
            <a:r>
              <a:rPr lang="en-US" sz="2400" dirty="0">
                <a:solidFill>
                  <a:schemeClr val="tx1"/>
                </a:solidFill>
                <a:latin typeface="Times New Roman" panose="02020603050405020304" pitchFamily="18" charset="0"/>
                <a:cs typeface="Times New Roman" panose="02020603050405020304" pitchFamily="18" charset="0"/>
              </a:rPr>
              <a:t>“Other” Christian (</a:t>
            </a:r>
            <a:r>
              <a:rPr lang="en-US" sz="2400" i="1" dirty="0">
                <a:solidFill>
                  <a:schemeClr val="tx1"/>
                </a:solidFill>
                <a:latin typeface="Times New Roman" panose="02020603050405020304" pitchFamily="18" charset="0"/>
                <a:cs typeface="Times New Roman" panose="02020603050405020304" pitchFamily="18" charset="0"/>
              </a:rPr>
              <a:t>n</a:t>
            </a:r>
            <a:r>
              <a:rPr lang="en-US" sz="2400" dirty="0">
                <a:solidFill>
                  <a:schemeClr val="tx1"/>
                </a:solidFill>
                <a:latin typeface="Times New Roman" panose="02020603050405020304" pitchFamily="18" charset="0"/>
                <a:cs typeface="Times New Roman" panose="02020603050405020304" pitchFamily="18" charset="0"/>
              </a:rPr>
              <a:t> = 90; ~23%)</a:t>
            </a:r>
          </a:p>
        </p:txBody>
      </p:sp>
    </p:spTree>
    <p:extLst>
      <p:ext uri="{BB962C8B-B14F-4D97-AF65-F5344CB8AC3E}">
        <p14:creationId xmlns:p14="http://schemas.microsoft.com/office/powerpoint/2010/main" val="2302918479"/>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Participants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4267194" y="582930"/>
            <a:ext cx="7311395" cy="5703569"/>
          </a:xfrm>
        </p:spPr>
        <p:txBody>
          <a:bodyPr anchor="ctr">
            <a:normAutofit/>
          </a:bodyPr>
          <a:lstStyle/>
          <a:p>
            <a:pPr lvl="1"/>
            <a:r>
              <a:rPr lang="en-US" sz="3200" dirty="0">
                <a:solidFill>
                  <a:schemeClr val="tx1"/>
                </a:solidFill>
                <a:latin typeface="Times New Roman" panose="02020603050405020304" pitchFamily="18" charset="0"/>
                <a:cs typeface="Times New Roman" panose="02020603050405020304" pitchFamily="18" charset="0"/>
              </a:rPr>
              <a:t>Racial Identity</a:t>
            </a:r>
          </a:p>
          <a:p>
            <a:pPr lvl="2"/>
            <a:r>
              <a:rPr lang="en-US" sz="2200" dirty="0">
                <a:solidFill>
                  <a:schemeClr val="tx1"/>
                </a:solidFill>
                <a:latin typeface="Times New Roman" panose="02020603050405020304" pitchFamily="18" charset="0"/>
                <a:cs typeface="Times New Roman" panose="02020603050405020304" pitchFamily="18" charset="0"/>
              </a:rPr>
              <a:t>Caucasian/White (</a:t>
            </a:r>
            <a:r>
              <a:rPr lang="en-US" sz="2200" i="1" dirty="0">
                <a:solidFill>
                  <a:schemeClr val="tx1"/>
                </a:solidFill>
                <a:latin typeface="Times New Roman" panose="02020603050405020304" pitchFamily="18" charset="0"/>
                <a:cs typeface="Times New Roman" panose="02020603050405020304" pitchFamily="18" charset="0"/>
              </a:rPr>
              <a:t>n</a:t>
            </a:r>
            <a:r>
              <a:rPr lang="en-US" sz="2200" dirty="0">
                <a:solidFill>
                  <a:schemeClr val="tx1"/>
                </a:solidFill>
                <a:latin typeface="Times New Roman" panose="02020603050405020304" pitchFamily="18" charset="0"/>
                <a:cs typeface="Times New Roman" panose="02020603050405020304" pitchFamily="18" charset="0"/>
              </a:rPr>
              <a:t> = 287; ~74%)</a:t>
            </a:r>
          </a:p>
          <a:p>
            <a:pPr lvl="2"/>
            <a:r>
              <a:rPr lang="en-US" sz="2200" dirty="0">
                <a:solidFill>
                  <a:schemeClr val="tx1"/>
                </a:solidFill>
                <a:latin typeface="Times New Roman" panose="02020603050405020304" pitchFamily="18" charset="0"/>
                <a:cs typeface="Times New Roman" panose="02020603050405020304" pitchFamily="18" charset="0"/>
              </a:rPr>
              <a:t>African-American/Black (</a:t>
            </a:r>
            <a:r>
              <a:rPr lang="en-US" sz="2200" i="1" dirty="0">
                <a:solidFill>
                  <a:schemeClr val="tx1"/>
                </a:solidFill>
                <a:latin typeface="Times New Roman" panose="02020603050405020304" pitchFamily="18" charset="0"/>
                <a:cs typeface="Times New Roman" panose="02020603050405020304" pitchFamily="18" charset="0"/>
              </a:rPr>
              <a:t>n</a:t>
            </a:r>
            <a:r>
              <a:rPr lang="en-US" sz="2200" dirty="0">
                <a:solidFill>
                  <a:schemeClr val="tx1"/>
                </a:solidFill>
                <a:latin typeface="Times New Roman" panose="02020603050405020304" pitchFamily="18" charset="0"/>
                <a:cs typeface="Times New Roman" panose="02020603050405020304" pitchFamily="18" charset="0"/>
              </a:rPr>
              <a:t> = 14; ~4%)</a:t>
            </a:r>
          </a:p>
          <a:p>
            <a:pPr lvl="2"/>
            <a:r>
              <a:rPr lang="en-US" sz="2200" dirty="0">
                <a:solidFill>
                  <a:schemeClr val="tx1"/>
                </a:solidFill>
                <a:latin typeface="Times New Roman" panose="02020603050405020304" pitchFamily="18" charset="0"/>
                <a:cs typeface="Times New Roman" panose="02020603050405020304" pitchFamily="18" charset="0"/>
              </a:rPr>
              <a:t>Hispanics/Latino (</a:t>
            </a:r>
            <a:r>
              <a:rPr lang="en-US" sz="2200" i="1" dirty="0">
                <a:solidFill>
                  <a:schemeClr val="tx1"/>
                </a:solidFill>
                <a:latin typeface="Times New Roman" panose="02020603050405020304" pitchFamily="18" charset="0"/>
                <a:cs typeface="Times New Roman" panose="02020603050405020304" pitchFamily="18" charset="0"/>
              </a:rPr>
              <a:t>n</a:t>
            </a:r>
            <a:r>
              <a:rPr lang="en-US" sz="2200" dirty="0">
                <a:solidFill>
                  <a:schemeClr val="tx1"/>
                </a:solidFill>
                <a:latin typeface="Times New Roman" panose="02020603050405020304" pitchFamily="18" charset="0"/>
                <a:cs typeface="Times New Roman" panose="02020603050405020304" pitchFamily="18" charset="0"/>
              </a:rPr>
              <a:t> = 28; ~7%) </a:t>
            </a:r>
          </a:p>
          <a:p>
            <a:pPr lvl="2"/>
            <a:r>
              <a:rPr lang="en-US" sz="2200" dirty="0">
                <a:solidFill>
                  <a:schemeClr val="tx1"/>
                </a:solidFill>
                <a:latin typeface="Times New Roman" panose="02020603050405020304" pitchFamily="18" charset="0"/>
                <a:cs typeface="Times New Roman" panose="02020603050405020304" pitchFamily="18" charset="0"/>
              </a:rPr>
              <a:t>Other (</a:t>
            </a:r>
            <a:r>
              <a:rPr lang="en-US" sz="2200" i="1" dirty="0">
                <a:solidFill>
                  <a:schemeClr val="tx1"/>
                </a:solidFill>
                <a:latin typeface="Times New Roman" panose="02020603050405020304" pitchFamily="18" charset="0"/>
                <a:cs typeface="Times New Roman" panose="02020603050405020304" pitchFamily="18" charset="0"/>
              </a:rPr>
              <a:t>n</a:t>
            </a:r>
            <a:r>
              <a:rPr lang="en-US" sz="2200" dirty="0">
                <a:solidFill>
                  <a:schemeClr val="tx1"/>
                </a:solidFill>
                <a:latin typeface="Times New Roman" panose="02020603050405020304" pitchFamily="18" charset="0"/>
                <a:cs typeface="Times New Roman" panose="02020603050405020304" pitchFamily="18" charset="0"/>
              </a:rPr>
              <a:t> = 17; ~4%)</a:t>
            </a:r>
          </a:p>
          <a:p>
            <a:pPr lvl="2"/>
            <a:r>
              <a:rPr lang="en-US" sz="2200" dirty="0">
                <a:solidFill>
                  <a:schemeClr val="tx1"/>
                </a:solidFill>
                <a:latin typeface="Times New Roman" panose="02020603050405020304" pitchFamily="18" charset="0"/>
                <a:cs typeface="Times New Roman" panose="02020603050405020304" pitchFamily="18" charset="0"/>
              </a:rPr>
              <a:t>Multiracial (</a:t>
            </a:r>
            <a:r>
              <a:rPr lang="en-US" sz="2200" i="1" dirty="0">
                <a:solidFill>
                  <a:schemeClr val="tx1"/>
                </a:solidFill>
                <a:latin typeface="Times New Roman" panose="02020603050405020304" pitchFamily="18" charset="0"/>
                <a:cs typeface="Times New Roman" panose="02020603050405020304" pitchFamily="18" charset="0"/>
              </a:rPr>
              <a:t>n</a:t>
            </a:r>
            <a:r>
              <a:rPr lang="en-US" sz="2200" dirty="0">
                <a:solidFill>
                  <a:schemeClr val="tx1"/>
                </a:solidFill>
                <a:latin typeface="Times New Roman" panose="02020603050405020304" pitchFamily="18" charset="0"/>
                <a:cs typeface="Times New Roman" panose="02020603050405020304" pitchFamily="18" charset="0"/>
              </a:rPr>
              <a:t> = 43; ~11%)</a:t>
            </a:r>
          </a:p>
        </p:txBody>
      </p:sp>
    </p:spTree>
    <p:extLst>
      <p:ext uri="{BB962C8B-B14F-4D97-AF65-F5344CB8AC3E}">
        <p14:creationId xmlns:p14="http://schemas.microsoft.com/office/powerpoint/2010/main" val="1242176638"/>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CAB423C0-E37E-42E8-8F33-948800C2779C}"/>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dirty="0">
                <a:solidFill>
                  <a:schemeClr val="tx1"/>
                </a:solidFill>
                <a:latin typeface="Times New Roman" panose="02020603050405020304" pitchFamily="18" charset="0"/>
                <a:cs typeface="Times New Roman" panose="02020603050405020304" pitchFamily="18" charset="0"/>
              </a:rPr>
              <a:t>Study Measures</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025876"/>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207390" y="1085549"/>
            <a:ext cx="5033913"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Proposed: Christian Privilege Awareness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Scale</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94360"/>
            <a:ext cx="6491467" cy="5634989"/>
          </a:xfrm>
        </p:spPr>
        <p:txBody>
          <a:bodyPr anchor="ctr">
            <a:normAutofit/>
          </a:bodyPr>
          <a:lstStyle/>
          <a:p>
            <a:r>
              <a:rPr lang="en-US" sz="2400" dirty="0">
                <a:solidFill>
                  <a:schemeClr val="tx1"/>
                </a:solidFill>
                <a:latin typeface="Times New Roman" panose="02020603050405020304" pitchFamily="18" charset="0"/>
                <a:cs typeface="Times New Roman" panose="02020603050405020304" pitchFamily="18" charset="0"/>
              </a:rPr>
              <a:t>The scale consists of 28 preliminary items</a:t>
            </a:r>
          </a:p>
          <a:p>
            <a:pPr lvl="1"/>
            <a:r>
              <a:rPr lang="en-US" sz="2400" dirty="0">
                <a:solidFill>
                  <a:schemeClr val="tx1"/>
                </a:solidFill>
                <a:latin typeface="Times New Roman" panose="02020603050405020304" pitchFamily="18" charset="0"/>
                <a:cs typeface="Times New Roman" panose="02020603050405020304" pitchFamily="18" charset="0"/>
              </a:rPr>
              <a:t>15 forward scored</a:t>
            </a:r>
          </a:p>
          <a:p>
            <a:pPr lvl="1"/>
            <a:r>
              <a:rPr lang="en-US" sz="2400" dirty="0">
                <a:solidFill>
                  <a:schemeClr val="tx1"/>
                </a:solidFill>
                <a:latin typeface="Times New Roman" panose="02020603050405020304" pitchFamily="18" charset="0"/>
                <a:cs typeface="Times New Roman" panose="02020603050405020304" pitchFamily="18" charset="0"/>
              </a:rPr>
              <a:t>13 reverse scored</a:t>
            </a:r>
          </a:p>
          <a:p>
            <a:r>
              <a:rPr lang="en-US" sz="2400" dirty="0">
                <a:solidFill>
                  <a:schemeClr val="tx1"/>
                </a:solidFill>
                <a:latin typeface="Times New Roman" panose="02020603050405020304" pitchFamily="18" charset="0"/>
                <a:cs typeface="Times New Roman" panose="02020603050405020304" pitchFamily="18" charset="0"/>
              </a:rPr>
              <a:t>Items scored on a 11-item Likert scale</a:t>
            </a:r>
          </a:p>
          <a:p>
            <a:pPr lvl="1"/>
            <a:r>
              <a:rPr lang="en-US" sz="2400" dirty="0">
                <a:solidFill>
                  <a:schemeClr val="tx1"/>
                </a:solidFill>
                <a:latin typeface="Times New Roman" panose="02020603050405020304" pitchFamily="18" charset="0"/>
                <a:cs typeface="Times New Roman" panose="02020603050405020304" pitchFamily="18" charset="0"/>
              </a:rPr>
              <a:t>Very Strongly Disagree (1) </a:t>
            </a:r>
            <a:r>
              <a:rPr lang="en-US" sz="2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Very Strongly Agree (11)</a:t>
            </a:r>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rgbClr val="FFFF00"/>
                </a:solidFill>
                <a:latin typeface="Times New Roman" panose="02020603050405020304" pitchFamily="18" charset="0"/>
                <a:cs typeface="Times New Roman" panose="02020603050405020304" pitchFamily="18" charset="0"/>
              </a:rPr>
              <a:t>Higher scores will indicate a greater level of Christian privilege awareness while lower scores will indicate a lower level of Christian privilege awareness</a:t>
            </a:r>
          </a:p>
        </p:txBody>
      </p:sp>
    </p:spTree>
    <p:extLst>
      <p:ext uri="{BB962C8B-B14F-4D97-AF65-F5344CB8AC3E}">
        <p14:creationId xmlns:p14="http://schemas.microsoft.com/office/powerpoint/2010/main" val="712415955"/>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173523"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Relevant Measures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4760689" y="612742"/>
            <a:ext cx="6836220" cy="5552387"/>
          </a:xfrm>
        </p:spPr>
        <p:txBody>
          <a:bodyPr anchor="ctr">
            <a:noAutofit/>
          </a:bodyPr>
          <a:lstStyle/>
          <a:p>
            <a:r>
              <a:rPr lang="en-US" sz="2400" dirty="0">
                <a:solidFill>
                  <a:schemeClr val="tx1"/>
                </a:solidFill>
                <a:latin typeface="Times New Roman" panose="02020603050405020304" pitchFamily="18" charset="0"/>
                <a:cs typeface="Times New Roman" panose="02020603050405020304" pitchFamily="18" charset="0"/>
              </a:rPr>
              <a:t>Color Blind Racial Attitudes Scale (Neville, et al., 2000)</a:t>
            </a:r>
          </a:p>
          <a:p>
            <a:pPr lvl="1"/>
            <a:r>
              <a:rPr lang="en-US" sz="2400" dirty="0">
                <a:solidFill>
                  <a:schemeClr val="tx1"/>
                </a:solidFill>
                <a:latin typeface="Times New Roman" panose="02020603050405020304" pitchFamily="18" charset="0"/>
                <a:cs typeface="Times New Roman" panose="02020603050405020304" pitchFamily="18" charset="0"/>
              </a:rPr>
              <a:t>20-item 3 factor scale (</a:t>
            </a:r>
            <a:r>
              <a:rPr lang="el-GR" sz="2400" dirty="0">
                <a:solidFill>
                  <a:schemeClr val="tx1"/>
                </a:solidFill>
                <a:latin typeface="Times New Roman" panose="02020603050405020304" pitchFamily="18" charset="0"/>
                <a:cs typeface="Times New Roman" panose="02020603050405020304" pitchFamily="18" charset="0"/>
              </a:rPr>
              <a:t>α</a:t>
            </a:r>
            <a:r>
              <a:rPr lang="en-US" sz="2400" dirty="0">
                <a:solidFill>
                  <a:schemeClr val="tx1"/>
                </a:solidFill>
                <a:latin typeface="Times New Roman" panose="02020603050405020304" pitchFamily="18" charset="0"/>
                <a:cs typeface="Times New Roman" panose="02020603050405020304" pitchFamily="18" charset="0"/>
              </a:rPr>
              <a:t> = .91)</a:t>
            </a:r>
          </a:p>
          <a:p>
            <a:pPr lvl="1"/>
            <a:r>
              <a:rPr lang="en-US" sz="2400" dirty="0">
                <a:solidFill>
                  <a:srgbClr val="FFFF00"/>
                </a:solidFill>
                <a:latin typeface="Times New Roman" panose="02020603050405020304" pitchFamily="18" charset="0"/>
                <a:cs typeface="Times New Roman" panose="02020603050405020304" pitchFamily="18" charset="0"/>
              </a:rPr>
              <a:t>Higher scores indicate greater endorsement of color-blind ideology</a:t>
            </a:r>
          </a:p>
          <a:p>
            <a:r>
              <a:rPr lang="en-US" sz="2400" dirty="0">
                <a:solidFill>
                  <a:schemeClr val="tx1"/>
                </a:solidFill>
                <a:latin typeface="Times New Roman" panose="02020603050405020304" pitchFamily="18" charset="0"/>
                <a:cs typeface="Times New Roman" panose="02020603050405020304" pitchFamily="18" charset="0"/>
              </a:rPr>
              <a:t>Privilege and Oppression Inventory: White Privilege Subscale (Hayes, 2007)</a:t>
            </a:r>
          </a:p>
          <a:p>
            <a:pPr lvl="1"/>
            <a:r>
              <a:rPr lang="en-US" sz="2400" dirty="0">
                <a:solidFill>
                  <a:schemeClr val="tx1"/>
                </a:solidFill>
                <a:latin typeface="Times New Roman" panose="02020603050405020304" pitchFamily="18" charset="0"/>
                <a:cs typeface="Times New Roman" panose="02020603050405020304" pitchFamily="18" charset="0"/>
              </a:rPr>
              <a:t>Assesses awareness of “racial advantage, power, and access” </a:t>
            </a:r>
            <a:r>
              <a:rPr lang="en-US" sz="2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(p. 71)</a:t>
            </a:r>
            <a:endParaRPr lang="en-US" sz="2400" dirty="0">
              <a:solidFill>
                <a:schemeClr val="tx1"/>
              </a:solidFill>
              <a:latin typeface="Times New Roman" panose="02020603050405020304" pitchFamily="18" charset="0"/>
              <a:cs typeface="Times New Roman" panose="02020603050405020304" pitchFamily="18" charset="0"/>
            </a:endParaRPr>
          </a:p>
          <a:p>
            <a:pPr lvl="1"/>
            <a:r>
              <a:rPr lang="en-US" sz="2400" dirty="0">
                <a:solidFill>
                  <a:srgbClr val="FFFF00"/>
                </a:solidFill>
                <a:latin typeface="Times New Roman" panose="02020603050405020304" pitchFamily="18" charset="0"/>
                <a:cs typeface="Times New Roman" panose="02020603050405020304" pitchFamily="18" charset="0"/>
              </a:rPr>
              <a:t>Higher scores indicate greater awareness</a:t>
            </a:r>
          </a:p>
          <a:p>
            <a:pPr lvl="1"/>
            <a:r>
              <a:rPr lang="en-US" sz="2400" dirty="0">
                <a:solidFill>
                  <a:schemeClr val="tx1"/>
                </a:solidFill>
                <a:latin typeface="Times New Roman" panose="02020603050405020304" pitchFamily="18" charset="0"/>
                <a:cs typeface="Times New Roman" panose="02020603050405020304" pitchFamily="18" charset="0"/>
              </a:rPr>
              <a:t>MCC Training population =/= General Public</a:t>
            </a:r>
          </a:p>
          <a:p>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459753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173523"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Relevant Measures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12371" y="812800"/>
            <a:ext cx="6482942" cy="5683975"/>
          </a:xfrm>
        </p:spPr>
        <p:txBody>
          <a:bodyPr anchor="ctr">
            <a:noAutofit/>
          </a:bodyPr>
          <a:lstStyle/>
          <a:p>
            <a:r>
              <a:rPr lang="en-US" sz="2000" dirty="0">
                <a:solidFill>
                  <a:schemeClr val="tx1"/>
                </a:solidFill>
                <a:latin typeface="Times New Roman" panose="02020603050405020304" pitchFamily="18" charset="0"/>
                <a:cs typeface="Times New Roman" panose="02020603050405020304" pitchFamily="18" charset="0"/>
              </a:rPr>
              <a:t>Social Dominance Orientation (</a:t>
            </a:r>
            <a:r>
              <a:rPr lang="en-US" sz="2000" dirty="0" err="1">
                <a:solidFill>
                  <a:schemeClr val="tx1"/>
                </a:solidFill>
                <a:latin typeface="Times New Roman" panose="02020603050405020304" pitchFamily="18" charset="0"/>
                <a:cs typeface="Times New Roman" panose="02020603050405020304" pitchFamily="18" charset="0"/>
              </a:rPr>
              <a:t>Pratto</a:t>
            </a:r>
            <a:r>
              <a:rPr lang="en-US" sz="2000" dirty="0">
                <a:solidFill>
                  <a:schemeClr val="tx1"/>
                </a:solidFill>
                <a:latin typeface="Times New Roman" panose="02020603050405020304" pitchFamily="18" charset="0"/>
                <a:cs typeface="Times New Roman" panose="02020603050405020304" pitchFamily="18" charset="0"/>
              </a:rPr>
              <a:t>, 1994)</a:t>
            </a:r>
          </a:p>
          <a:p>
            <a:pPr lvl="1"/>
            <a:r>
              <a:rPr lang="en-US" sz="2000" dirty="0">
                <a:solidFill>
                  <a:schemeClr val="tx1"/>
                </a:solidFill>
                <a:latin typeface="Times New Roman" panose="02020603050405020304" pitchFamily="18" charset="0"/>
                <a:cs typeface="Times New Roman" panose="02020603050405020304" pitchFamily="18" charset="0"/>
              </a:rPr>
              <a:t>14-item single factor scale (</a:t>
            </a:r>
            <a:r>
              <a:rPr lang="el-GR" sz="2000" dirty="0">
                <a:solidFill>
                  <a:schemeClr val="tx1"/>
                </a:solidFill>
                <a:latin typeface="Times New Roman" panose="02020603050405020304" pitchFamily="18" charset="0"/>
                <a:cs typeface="Times New Roman" panose="02020603050405020304" pitchFamily="18" charset="0"/>
              </a:rPr>
              <a:t>α</a:t>
            </a:r>
            <a:r>
              <a:rPr lang="en-US" sz="2000" dirty="0">
                <a:solidFill>
                  <a:schemeClr val="tx1"/>
                </a:solidFill>
                <a:latin typeface="Times New Roman" panose="02020603050405020304" pitchFamily="18" charset="0"/>
                <a:cs typeface="Times New Roman" panose="02020603050405020304" pitchFamily="18" charset="0"/>
              </a:rPr>
              <a:t> = .83)</a:t>
            </a:r>
          </a:p>
          <a:p>
            <a:pPr lvl="1"/>
            <a:r>
              <a:rPr lang="en-US" sz="2000" dirty="0">
                <a:solidFill>
                  <a:schemeClr val="tx1"/>
                </a:solidFill>
                <a:latin typeface="Times New Roman" panose="02020603050405020304" pitchFamily="18" charset="0"/>
                <a:cs typeface="Times New Roman" panose="02020603050405020304" pitchFamily="18" charset="0"/>
              </a:rPr>
              <a:t>Assesses the degree to which “some people are inherently superior or inferior to others and [their] approval of unequal group relationships” (Pratto, et al., 1994, p. 745)</a:t>
            </a:r>
          </a:p>
          <a:p>
            <a:pPr lvl="1"/>
            <a:r>
              <a:rPr lang="en-US" sz="2000" dirty="0">
                <a:solidFill>
                  <a:srgbClr val="FFFF00"/>
                </a:solidFill>
                <a:latin typeface="Times New Roman" panose="02020603050405020304" pitchFamily="18" charset="0"/>
                <a:cs typeface="Times New Roman" panose="02020603050405020304" pitchFamily="18" charset="0"/>
              </a:rPr>
              <a:t>Higher scores indicate greater agreement with the idea that some are inherently superior or inferior to others</a:t>
            </a:r>
          </a:p>
          <a:p>
            <a:r>
              <a:rPr lang="en-US" sz="2000" dirty="0">
                <a:solidFill>
                  <a:schemeClr val="tx1"/>
                </a:solidFill>
                <a:latin typeface="Times New Roman" panose="02020603050405020304" pitchFamily="18" charset="0"/>
                <a:cs typeface="Times New Roman" panose="02020603050405020304" pitchFamily="18" charset="0"/>
              </a:rPr>
              <a:t>Religious Fundamentalism Scale (Altemeyer &amp; Bruce Hunsberger, 2004)</a:t>
            </a:r>
          </a:p>
          <a:p>
            <a:pPr lvl="1"/>
            <a:r>
              <a:rPr lang="en-US" sz="2000" dirty="0">
                <a:solidFill>
                  <a:schemeClr val="tx1"/>
                </a:solidFill>
                <a:latin typeface="Times New Roman" panose="02020603050405020304" pitchFamily="18" charset="0"/>
                <a:cs typeface="Times New Roman" panose="02020603050405020304" pitchFamily="18" charset="0"/>
              </a:rPr>
              <a:t>12-item single factor scale ( = .91)</a:t>
            </a:r>
          </a:p>
          <a:p>
            <a:pPr lvl="1"/>
            <a:r>
              <a:rPr lang="en-US" sz="2000" dirty="0">
                <a:solidFill>
                  <a:schemeClr val="tx1"/>
                </a:solidFill>
                <a:latin typeface="Times New Roman" panose="02020603050405020304" pitchFamily="18" charset="0"/>
                <a:cs typeface="Times New Roman" panose="02020603050405020304" pitchFamily="18" charset="0"/>
              </a:rPr>
              <a:t>Looks to measure how infallible people view their religious beliefs</a:t>
            </a:r>
          </a:p>
          <a:p>
            <a:pPr lvl="1"/>
            <a:r>
              <a:rPr lang="en-US" sz="2000" dirty="0">
                <a:solidFill>
                  <a:srgbClr val="FFFF00"/>
                </a:solidFill>
                <a:latin typeface="Times New Roman" panose="02020603050405020304" pitchFamily="18" charset="0"/>
                <a:cs typeface="Times New Roman" panose="02020603050405020304" pitchFamily="18" charset="0"/>
              </a:rPr>
              <a:t>Higher scores indicate higher levels of religious fundamentalism </a:t>
            </a:r>
          </a:p>
          <a:p>
            <a:pPr lvl="1"/>
            <a:endParaRPr lang="en-US" sz="1800" dirty="0">
              <a:solidFill>
                <a:schemeClr val="tx1"/>
              </a:solidFill>
              <a:latin typeface="Times New Roman" panose="02020603050405020304" pitchFamily="18" charset="0"/>
              <a:cs typeface="Times New Roman" panose="02020603050405020304" pitchFamily="18" charset="0"/>
            </a:endParaRPr>
          </a:p>
          <a:p>
            <a:pPr lvl="1"/>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576201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First off, what is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9" y="1085549"/>
            <a:ext cx="5579707" cy="4686903"/>
          </a:xfrm>
        </p:spPr>
        <p:txBody>
          <a:bodyPr anchor="ctr">
            <a:noAutofit/>
          </a:bodyPr>
          <a:lstStyle/>
          <a:p>
            <a:r>
              <a:rPr lang="en-US" sz="2400" dirty="0">
                <a:solidFill>
                  <a:schemeClr val="tx1"/>
                </a:solidFill>
                <a:latin typeface="Times New Roman" panose="02020603050405020304" pitchFamily="18" charset="0"/>
                <a:cs typeface="Times New Roman" panose="02020603050405020304" pitchFamily="18" charset="0"/>
              </a:rPr>
              <a:t>Per Israel (2012, p. 158), privilege can be defined as the “unearned advantages that are conferred to individuals based on membership or assumed membership in a dominant group”</a:t>
            </a:r>
          </a:p>
          <a:p>
            <a:r>
              <a:rPr lang="en-US" sz="2400" dirty="0">
                <a:solidFill>
                  <a:schemeClr val="tx1"/>
                </a:solidFill>
                <a:latin typeface="Times New Roman" panose="02020603050405020304" pitchFamily="18" charset="0"/>
                <a:cs typeface="Times New Roman" panose="02020603050405020304" pitchFamily="18" charset="0"/>
              </a:rPr>
              <a:t>Groups that have been theorized to confer privilege include Whites, Male, Middle Class, and Christian (McIntosh, 2008; Liu, Pickett &amp; Ivey, 2007; Schlosser, 2004)</a:t>
            </a:r>
          </a:p>
          <a:p>
            <a:r>
              <a:rPr lang="en-US" sz="2400" dirty="0">
                <a:solidFill>
                  <a:schemeClr val="tx1"/>
                </a:solidFill>
                <a:latin typeface="Times New Roman" panose="02020603050405020304" pitchFamily="18" charset="0"/>
                <a:cs typeface="Times New Roman" panose="02020603050405020304" pitchFamily="18" charset="0"/>
              </a:rPr>
              <a:t>However, to this end, much of the literature regarding privilege has mostly been allocated to research regarding White privilege (Pinterits et al, 2009)</a:t>
            </a:r>
          </a:p>
        </p:txBody>
      </p:sp>
    </p:spTree>
    <p:extLst>
      <p:ext uri="{BB962C8B-B14F-4D97-AF65-F5344CB8AC3E}">
        <p14:creationId xmlns:p14="http://schemas.microsoft.com/office/powerpoint/2010/main" val="2458815970"/>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173526"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Relevant Measures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624114"/>
            <a:ext cx="6555512" cy="5675086"/>
          </a:xfrm>
        </p:spPr>
        <p:txBody>
          <a:bodyPr anchor="ctr">
            <a:normAutofit fontScale="85000" lnSpcReduction="20000"/>
          </a:bodyPr>
          <a:lstStyle/>
          <a:p>
            <a:endParaRPr lang="en-US" sz="2200" dirty="0">
              <a:solidFill>
                <a:schemeClr val="tx1"/>
              </a:solidFill>
              <a:latin typeface="Times New Roman" panose="02020603050405020304" pitchFamily="18" charset="0"/>
              <a:cs typeface="Times New Roman" panose="02020603050405020304" pitchFamily="18" charset="0"/>
            </a:endParaRPr>
          </a:p>
          <a:p>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Global Just World Beliefs Scale (</a:t>
            </a:r>
            <a:r>
              <a:rPr lang="en-US" sz="2200" dirty="0" err="1">
                <a:solidFill>
                  <a:schemeClr val="tx1"/>
                </a:solidFill>
                <a:latin typeface="Times New Roman" panose="02020603050405020304" pitchFamily="18" charset="0"/>
                <a:cs typeface="Times New Roman" panose="02020603050405020304" pitchFamily="18" charset="0"/>
              </a:rPr>
              <a:t>Lipkus</a:t>
            </a:r>
            <a:r>
              <a:rPr lang="en-US" sz="2200" dirty="0">
                <a:solidFill>
                  <a:schemeClr val="tx1"/>
                </a:solidFill>
                <a:latin typeface="Times New Roman" panose="02020603050405020304" pitchFamily="18" charset="0"/>
                <a:cs typeface="Times New Roman" panose="02020603050405020304" pitchFamily="18" charset="0"/>
              </a:rPr>
              <a:t>, 1991)</a:t>
            </a:r>
          </a:p>
          <a:p>
            <a:pPr lvl="1"/>
            <a:r>
              <a:rPr lang="en-US" sz="2200" dirty="0">
                <a:solidFill>
                  <a:schemeClr val="tx1"/>
                </a:solidFill>
                <a:latin typeface="Times New Roman" panose="02020603050405020304" pitchFamily="18" charset="0"/>
                <a:cs typeface="Times New Roman" panose="02020603050405020304" pitchFamily="18" charset="0"/>
              </a:rPr>
              <a:t>7-item single factor scale (</a:t>
            </a:r>
            <a:r>
              <a:rPr lang="el-GR" sz="2200" dirty="0">
                <a:solidFill>
                  <a:schemeClr val="tx1"/>
                </a:solidFill>
                <a:latin typeface="Times New Roman" panose="02020603050405020304" pitchFamily="18" charset="0"/>
                <a:cs typeface="Times New Roman" panose="02020603050405020304" pitchFamily="18" charset="0"/>
              </a:rPr>
              <a:t>α</a:t>
            </a:r>
            <a:r>
              <a:rPr lang="en-US" sz="2200" dirty="0">
                <a:solidFill>
                  <a:schemeClr val="tx1"/>
                </a:solidFill>
                <a:latin typeface="Times New Roman" panose="02020603050405020304" pitchFamily="18" charset="0"/>
                <a:cs typeface="Times New Roman" panose="02020603050405020304" pitchFamily="18" charset="0"/>
              </a:rPr>
              <a:t> = .83)</a:t>
            </a:r>
          </a:p>
          <a:p>
            <a:pPr lvl="1"/>
            <a:r>
              <a:rPr lang="en-US" sz="2200" dirty="0">
                <a:solidFill>
                  <a:schemeClr val="tx1"/>
                </a:solidFill>
                <a:latin typeface="Times New Roman" panose="02020603050405020304" pitchFamily="18" charset="0"/>
                <a:cs typeface="Times New Roman" panose="02020603050405020304" pitchFamily="18" charset="0"/>
              </a:rPr>
              <a:t>Looks to measure “the general belief that people get what they deserve and deserve what they get.” (</a:t>
            </a:r>
            <a:r>
              <a:rPr lang="en-US" sz="2200" dirty="0" err="1">
                <a:solidFill>
                  <a:schemeClr val="tx1"/>
                </a:solidFill>
                <a:latin typeface="Times New Roman" panose="02020603050405020304" pitchFamily="18" charset="0"/>
                <a:cs typeface="Times New Roman" panose="02020603050405020304" pitchFamily="18" charset="0"/>
              </a:rPr>
              <a:t>Lipkus</a:t>
            </a:r>
            <a:r>
              <a:rPr lang="en-US" sz="2200" dirty="0">
                <a:solidFill>
                  <a:schemeClr val="tx1"/>
                </a:solidFill>
                <a:latin typeface="Times New Roman" panose="02020603050405020304" pitchFamily="18" charset="0"/>
                <a:cs typeface="Times New Roman" panose="02020603050405020304" pitchFamily="18" charset="0"/>
              </a:rPr>
              <a:t>, 1991, p. 1172)</a:t>
            </a:r>
          </a:p>
          <a:p>
            <a:pPr lvl="1"/>
            <a:r>
              <a:rPr lang="en-US" sz="2200" dirty="0">
                <a:solidFill>
                  <a:srgbClr val="FFFF00"/>
                </a:solidFill>
                <a:latin typeface="Times New Roman" panose="02020603050405020304" pitchFamily="18" charset="0"/>
                <a:cs typeface="Times New Roman" panose="02020603050405020304" pitchFamily="18" charset="0"/>
              </a:rPr>
              <a:t>Higher scores indicate greater belief that people do indeed get what they deserve and deserve what they get</a:t>
            </a:r>
          </a:p>
          <a:p>
            <a:r>
              <a:rPr lang="en-US" sz="2200" dirty="0">
                <a:solidFill>
                  <a:schemeClr val="tx1"/>
                </a:solidFill>
                <a:latin typeface="Times New Roman" panose="02020603050405020304" pitchFamily="18" charset="0"/>
                <a:cs typeface="Times New Roman" panose="02020603050405020304" pitchFamily="18" charset="0"/>
              </a:rPr>
              <a:t>Sanctification for Social Justice Scale (Todd et. al., 2015)</a:t>
            </a:r>
          </a:p>
          <a:p>
            <a:pPr lvl="1"/>
            <a:r>
              <a:rPr lang="en-US" sz="2200" dirty="0">
                <a:solidFill>
                  <a:schemeClr val="tx1"/>
                </a:solidFill>
                <a:latin typeface="Times New Roman" panose="02020603050405020304" pitchFamily="18" charset="0"/>
                <a:cs typeface="Times New Roman" panose="02020603050405020304" pitchFamily="18" charset="0"/>
              </a:rPr>
              <a:t>5-item single factor scale (</a:t>
            </a:r>
            <a:r>
              <a:rPr lang="el-GR" sz="2200" dirty="0">
                <a:solidFill>
                  <a:schemeClr val="tx1"/>
                </a:solidFill>
                <a:latin typeface="Times New Roman" panose="02020603050405020304" pitchFamily="18" charset="0"/>
                <a:cs typeface="Times New Roman" panose="02020603050405020304" pitchFamily="18" charset="0"/>
              </a:rPr>
              <a:t>α</a:t>
            </a:r>
            <a:r>
              <a:rPr lang="en-US" sz="2200" dirty="0">
                <a:solidFill>
                  <a:schemeClr val="tx1"/>
                </a:solidFill>
                <a:latin typeface="Times New Roman" panose="02020603050405020304" pitchFamily="18" charset="0"/>
                <a:cs typeface="Times New Roman" panose="02020603050405020304" pitchFamily="18" charset="0"/>
              </a:rPr>
              <a:t> = .82)</a:t>
            </a:r>
          </a:p>
          <a:p>
            <a:pPr lvl="1"/>
            <a:r>
              <a:rPr lang="en-US" sz="2200" dirty="0">
                <a:solidFill>
                  <a:schemeClr val="tx1"/>
                </a:solidFill>
                <a:latin typeface="Times New Roman" panose="02020603050405020304" pitchFamily="18" charset="0"/>
                <a:cs typeface="Times New Roman" panose="02020603050405020304" pitchFamily="18" charset="0"/>
              </a:rPr>
              <a:t>Looks to measure “how strongly individuals connect working for social justice to an expression of God’s will and what it means to be Christian” (Todd, et al., 2015, p. 245)</a:t>
            </a:r>
          </a:p>
          <a:p>
            <a:pPr lvl="1"/>
            <a:r>
              <a:rPr lang="en-US" sz="2200" dirty="0">
                <a:solidFill>
                  <a:srgbClr val="FFFF00"/>
                </a:solidFill>
                <a:latin typeface="Times New Roman" panose="02020603050405020304" pitchFamily="18" charset="0"/>
                <a:cs typeface="Times New Roman" panose="02020603050405020304" pitchFamily="18" charset="0"/>
              </a:rPr>
              <a:t>Higher scores indicate a perceived stronger connection to working for social justice being an expression of God’s will and what it means to be Christian</a:t>
            </a: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pPr lvl="1"/>
            <a:endParaRPr lang="en-US" sz="1800"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5248534"/>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Relevant Measures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rmAutofit/>
          </a:bodyPr>
          <a:lstStyle/>
          <a:p>
            <a:r>
              <a:rPr lang="en-US" sz="2000" dirty="0">
                <a:solidFill>
                  <a:schemeClr val="tx1"/>
                </a:solidFill>
                <a:latin typeface="Times New Roman" panose="02020603050405020304" pitchFamily="18" charset="0"/>
                <a:cs typeface="Times New Roman" panose="02020603050405020304" pitchFamily="18" charset="0"/>
              </a:rPr>
              <a:t>Privilege and Oppression Inventory: Christian Privilege Subscale (Hayes, 2007)</a:t>
            </a:r>
          </a:p>
          <a:p>
            <a:pPr lvl="1"/>
            <a:r>
              <a:rPr lang="en-US" sz="2000" dirty="0">
                <a:solidFill>
                  <a:schemeClr val="tx1"/>
                </a:solidFill>
                <a:latin typeface="Times New Roman" panose="02020603050405020304" pitchFamily="18" charset="0"/>
                <a:cs typeface="Times New Roman" panose="02020603050405020304" pitchFamily="18" charset="0"/>
              </a:rPr>
              <a:t>8 items (</a:t>
            </a:r>
            <a:r>
              <a:rPr lang="el-GR" sz="2000" dirty="0">
                <a:solidFill>
                  <a:schemeClr val="tx1"/>
                </a:solidFill>
                <a:latin typeface="Times New Roman" panose="02020603050405020304" pitchFamily="18" charset="0"/>
                <a:cs typeface="Times New Roman" panose="02020603050405020304" pitchFamily="18" charset="0"/>
              </a:rPr>
              <a:t>α</a:t>
            </a:r>
            <a:r>
              <a:rPr lang="en-US" sz="2000" dirty="0">
                <a:solidFill>
                  <a:schemeClr val="tx1"/>
                </a:solidFill>
                <a:latin typeface="Times New Roman" panose="02020603050405020304" pitchFamily="18" charset="0"/>
                <a:cs typeface="Times New Roman" panose="02020603050405020304" pitchFamily="18" charset="0"/>
              </a:rPr>
              <a:t> = .86)</a:t>
            </a:r>
          </a:p>
          <a:p>
            <a:pPr lvl="1"/>
            <a:r>
              <a:rPr lang="en-US" sz="2000" dirty="0">
                <a:solidFill>
                  <a:schemeClr val="tx1"/>
                </a:solidFill>
                <a:latin typeface="Times New Roman" panose="02020603050405020304" pitchFamily="18" charset="0"/>
                <a:cs typeface="Times New Roman" panose="02020603050405020304" pitchFamily="18" charset="0"/>
              </a:rPr>
              <a:t>Assesses the degree to which people are aware of “the positive portrayal of Christianity in history and contemporary times” </a:t>
            </a:r>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(p. 71)</a:t>
            </a:r>
          </a:p>
          <a:p>
            <a:pPr lvl="1"/>
            <a:r>
              <a:rPr lang="en-US" sz="20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Higher scores indicate greater awareness</a:t>
            </a:r>
            <a:endParaRPr lang="en-US" sz="2000" dirty="0">
              <a:solidFill>
                <a:srgbClr val="FFFF00"/>
              </a:solidFill>
              <a:latin typeface="Times New Roman" panose="02020603050405020304" pitchFamily="18" charset="0"/>
              <a:cs typeface="Times New Roman" panose="02020603050405020304" pitchFamily="18" charset="0"/>
            </a:endParaRPr>
          </a:p>
          <a:p>
            <a:pPr lvl="1"/>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6994195"/>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CAB423C0-E37E-42E8-8F33-948800C2779C}"/>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dirty="0">
                <a:solidFill>
                  <a:schemeClr val="tx1"/>
                </a:solidFill>
                <a:latin typeface="Times New Roman" panose="02020603050405020304" pitchFamily="18" charset="0"/>
                <a:cs typeface="Times New Roman" panose="02020603050405020304" pitchFamily="18" charset="0"/>
              </a:rPr>
              <a:t>Results</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219793"/>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Data Analysis Plan</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4722829" y="794803"/>
            <a:ext cx="6988397" cy="5680709"/>
          </a:xfrm>
        </p:spPr>
        <p:txBody>
          <a:bodyPr anchor="ctr">
            <a:normAutofit fontScale="92500" lnSpcReduction="10000"/>
          </a:bodyPr>
          <a:lstStyle/>
          <a:p>
            <a:pPr lvl="1"/>
            <a:r>
              <a:rPr lang="en-US" sz="2400" dirty="0">
                <a:solidFill>
                  <a:schemeClr val="tx1"/>
                </a:solidFill>
                <a:latin typeface="Times New Roman" panose="02020603050405020304" pitchFamily="18" charset="0"/>
                <a:cs typeface="Times New Roman" panose="02020603050405020304" pitchFamily="18" charset="0"/>
              </a:rPr>
              <a:t>Only cases meeting the following criteria were retained:</a:t>
            </a:r>
          </a:p>
          <a:p>
            <a:pPr lvl="2"/>
            <a:r>
              <a:rPr lang="en-US" sz="1900" dirty="0">
                <a:solidFill>
                  <a:srgbClr val="FFFF00"/>
                </a:solidFill>
                <a:latin typeface="Times New Roman" panose="02020603050405020304" pitchFamily="18" charset="0"/>
                <a:cs typeface="Times New Roman" panose="02020603050405020304" pitchFamily="18" charset="0"/>
              </a:rPr>
              <a:t>Correctly answer 5 (of 8) attention checks</a:t>
            </a:r>
          </a:p>
          <a:p>
            <a:pPr lvl="2"/>
            <a:r>
              <a:rPr lang="en-US" sz="1900" dirty="0">
                <a:solidFill>
                  <a:srgbClr val="FFFF00"/>
                </a:solidFill>
                <a:latin typeface="Times New Roman" panose="02020603050405020304" pitchFamily="18" charset="0"/>
                <a:cs typeface="Times New Roman" panose="02020603050405020304" pitchFamily="18" charset="0"/>
              </a:rPr>
              <a:t>Correctly indicate an eggplant</a:t>
            </a:r>
          </a:p>
          <a:p>
            <a:pPr lvl="1"/>
            <a:r>
              <a:rPr lang="en-US" sz="2400" dirty="0">
                <a:solidFill>
                  <a:schemeClr val="tx1"/>
                </a:solidFill>
                <a:latin typeface="Times New Roman" panose="02020603050405020304" pitchFamily="18" charset="0"/>
                <a:cs typeface="Times New Roman" panose="02020603050405020304" pitchFamily="18" charset="0"/>
              </a:rPr>
              <a:t>In the case of double IP addresses, only the earliest response was retained</a:t>
            </a:r>
          </a:p>
          <a:p>
            <a:pPr lvl="1"/>
            <a:r>
              <a:rPr lang="en-US" sz="2400" dirty="0">
                <a:solidFill>
                  <a:schemeClr val="tx1"/>
                </a:solidFill>
                <a:latin typeface="Times New Roman" panose="02020603050405020304" pitchFamily="18" charset="0"/>
                <a:cs typeface="Times New Roman" panose="02020603050405020304" pitchFamily="18" charset="0"/>
              </a:rPr>
              <a:t>R and R Studio were used to conduct analyses</a:t>
            </a:r>
          </a:p>
          <a:p>
            <a:pPr lvl="1"/>
            <a:r>
              <a:rPr lang="en-US" sz="2400" dirty="0">
                <a:solidFill>
                  <a:schemeClr val="tx1"/>
                </a:solidFill>
                <a:latin typeface="Times New Roman" panose="02020603050405020304" pitchFamily="18" charset="0"/>
                <a:cs typeface="Times New Roman" panose="02020603050405020304" pitchFamily="18" charset="0"/>
              </a:rPr>
              <a:t>The following supplemental packages were also used:</a:t>
            </a:r>
          </a:p>
          <a:p>
            <a:pPr lvl="2"/>
            <a:r>
              <a:rPr lang="en-US" sz="1900" dirty="0">
                <a:solidFill>
                  <a:schemeClr val="tx1"/>
                </a:solidFill>
                <a:latin typeface="Times New Roman" panose="02020603050405020304" pitchFamily="18" charset="0"/>
                <a:cs typeface="Times New Roman" panose="02020603050405020304" pitchFamily="18" charset="0"/>
              </a:rPr>
              <a:t>“pastecs”</a:t>
            </a:r>
          </a:p>
          <a:p>
            <a:pPr lvl="2"/>
            <a:r>
              <a:rPr lang="en-US" sz="1900" dirty="0">
                <a:solidFill>
                  <a:schemeClr val="tx1"/>
                </a:solidFill>
                <a:latin typeface="Times New Roman" panose="02020603050405020304" pitchFamily="18" charset="0"/>
                <a:cs typeface="Times New Roman" panose="02020603050405020304" pitchFamily="18" charset="0"/>
              </a:rPr>
              <a:t>“GPArotation”</a:t>
            </a:r>
          </a:p>
          <a:p>
            <a:pPr lvl="2"/>
            <a:r>
              <a:rPr lang="en-US" sz="1900" dirty="0">
                <a:solidFill>
                  <a:schemeClr val="tx1"/>
                </a:solidFill>
                <a:latin typeface="Times New Roman" panose="02020603050405020304" pitchFamily="18" charset="0"/>
                <a:cs typeface="Times New Roman" panose="02020603050405020304" pitchFamily="18" charset="0"/>
              </a:rPr>
              <a:t>“psych”</a:t>
            </a:r>
          </a:p>
          <a:p>
            <a:pPr lvl="2"/>
            <a:r>
              <a:rPr lang="en-US" sz="1900" dirty="0">
                <a:solidFill>
                  <a:schemeClr val="tx1"/>
                </a:solidFill>
                <a:latin typeface="Times New Roman" panose="02020603050405020304" pitchFamily="18" charset="0"/>
                <a:cs typeface="Times New Roman" panose="02020603050405020304" pitchFamily="18" charset="0"/>
              </a:rPr>
              <a:t>“apaTables”</a:t>
            </a:r>
          </a:p>
          <a:p>
            <a:pPr lvl="2"/>
            <a:r>
              <a:rPr lang="en-US" sz="1900" dirty="0">
                <a:solidFill>
                  <a:schemeClr val="tx1"/>
                </a:solidFill>
                <a:latin typeface="Times New Roman" panose="02020603050405020304" pitchFamily="18" charset="0"/>
                <a:cs typeface="Times New Roman" panose="02020603050405020304" pitchFamily="18" charset="0"/>
              </a:rPr>
              <a:t>“readxl” </a:t>
            </a:r>
          </a:p>
          <a:p>
            <a:pPr lvl="2"/>
            <a:r>
              <a:rPr lang="en-US" sz="1900" dirty="0">
                <a:solidFill>
                  <a:schemeClr val="tx1"/>
                </a:solidFill>
                <a:latin typeface="Times New Roman" panose="02020603050405020304" pitchFamily="18" charset="0"/>
                <a:cs typeface="Times New Roman" panose="02020603050405020304" pitchFamily="18" charset="0"/>
              </a:rPr>
              <a:t>“foreign” </a:t>
            </a:r>
          </a:p>
          <a:p>
            <a:endParaRPr lang="en-US"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0878933"/>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Exploratory Factor Analysis: Assumptions Check</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rmAutofit/>
          </a:bodyPr>
          <a:lstStyle/>
          <a:p>
            <a:pPr lvl="1"/>
            <a:r>
              <a:rPr lang="en-US" sz="2400" dirty="0">
                <a:solidFill>
                  <a:schemeClr val="tx1"/>
                </a:solidFill>
                <a:latin typeface="Times New Roman" panose="02020603050405020304" pitchFamily="18" charset="0"/>
                <a:cs typeface="Times New Roman" panose="02020603050405020304" pitchFamily="18" charset="0"/>
              </a:rPr>
              <a:t>Bivariate Correlations</a:t>
            </a:r>
          </a:p>
          <a:p>
            <a:pPr lvl="2"/>
            <a:r>
              <a:rPr lang="en-US" sz="2200" dirty="0">
                <a:solidFill>
                  <a:schemeClr val="tx1"/>
                </a:solidFill>
                <a:latin typeface="Times New Roman" panose="02020603050405020304" pitchFamily="18" charset="0"/>
                <a:cs typeface="Times New Roman" panose="02020603050405020304" pitchFamily="18" charset="0"/>
              </a:rPr>
              <a:t>Met (~ 60% between </a:t>
            </a:r>
            <a:r>
              <a:rPr lang="en-US" sz="2200" dirty="0">
                <a:solidFill>
                  <a:srgbClr val="FFFF00"/>
                </a:solidFill>
                <a:latin typeface="Times New Roman" panose="02020603050405020304" pitchFamily="18" charset="0"/>
                <a:cs typeface="Times New Roman" panose="02020603050405020304" pitchFamily="18" charset="0"/>
              </a:rPr>
              <a:t>r = .30 </a:t>
            </a:r>
            <a:r>
              <a:rPr lang="en-US" sz="2200" dirty="0">
                <a:solidFill>
                  <a:schemeClr val="tx1"/>
                </a:solidFill>
                <a:latin typeface="Times New Roman" panose="02020603050405020304" pitchFamily="18" charset="0"/>
                <a:cs typeface="Times New Roman" panose="02020603050405020304" pitchFamily="18" charset="0"/>
              </a:rPr>
              <a:t>and </a:t>
            </a:r>
            <a:r>
              <a:rPr lang="en-US" sz="2200" dirty="0">
                <a:solidFill>
                  <a:srgbClr val="FFFF00"/>
                </a:solidFill>
                <a:latin typeface="Times New Roman" panose="02020603050405020304" pitchFamily="18" charset="0"/>
                <a:cs typeface="Times New Roman" panose="02020603050405020304" pitchFamily="18" charset="0"/>
              </a:rPr>
              <a:t>r = .66 </a:t>
            </a:r>
            <a:r>
              <a:rPr lang="en-US" sz="2200" dirty="0">
                <a:solidFill>
                  <a:schemeClr val="tx1"/>
                </a:solidFill>
                <a:latin typeface="Times New Roman" panose="02020603050405020304" pitchFamily="18" charset="0"/>
                <a:cs typeface="Times New Roman" panose="02020603050405020304" pitchFamily="18" charset="0"/>
              </a:rPr>
              <a:t>in final solution)</a:t>
            </a:r>
          </a:p>
          <a:p>
            <a:pPr lvl="1"/>
            <a:r>
              <a:rPr lang="en-US" sz="2400" dirty="0">
                <a:solidFill>
                  <a:schemeClr val="tx1"/>
                </a:solidFill>
                <a:latin typeface="Times New Roman" panose="02020603050405020304" pitchFamily="18" charset="0"/>
                <a:cs typeface="Times New Roman" panose="02020603050405020304" pitchFamily="18" charset="0"/>
              </a:rPr>
              <a:t>Homogeneity of Variance</a:t>
            </a:r>
          </a:p>
          <a:p>
            <a:pPr lvl="2"/>
            <a:r>
              <a:rPr lang="en-US" sz="2200" dirty="0">
                <a:solidFill>
                  <a:schemeClr val="tx1"/>
                </a:solidFill>
                <a:latin typeface="Times New Roman" panose="02020603050405020304" pitchFamily="18" charset="0"/>
                <a:cs typeface="Times New Roman" panose="02020603050405020304" pitchFamily="18" charset="0"/>
              </a:rPr>
              <a:t>Met (Bartlett Test, </a:t>
            </a:r>
            <a:r>
              <a:rPr lang="en-US" sz="2200" i="1" dirty="0">
                <a:solidFill>
                  <a:schemeClr val="tx1"/>
                </a:solidFill>
                <a:latin typeface="Times New Roman" panose="02020603050405020304" pitchFamily="18" charset="0"/>
                <a:cs typeface="Times New Roman" panose="02020603050405020304" pitchFamily="18" charset="0"/>
              </a:rPr>
              <a:t>p</a:t>
            </a:r>
            <a:r>
              <a:rPr lang="en-US" sz="2200" dirty="0">
                <a:solidFill>
                  <a:schemeClr val="tx1"/>
                </a:solidFill>
                <a:latin typeface="Times New Roman" panose="02020603050405020304" pitchFamily="18" charset="0"/>
                <a:cs typeface="Times New Roman" panose="02020603050405020304" pitchFamily="18" charset="0"/>
              </a:rPr>
              <a:t> &lt; .001)</a:t>
            </a:r>
          </a:p>
          <a:p>
            <a:pPr lvl="1"/>
            <a:r>
              <a:rPr lang="en-US" sz="2400" dirty="0">
                <a:solidFill>
                  <a:schemeClr val="tx1"/>
                </a:solidFill>
                <a:latin typeface="Times New Roman" panose="02020603050405020304" pitchFamily="18" charset="0"/>
                <a:cs typeface="Times New Roman" panose="02020603050405020304" pitchFamily="18" charset="0"/>
              </a:rPr>
              <a:t>Sample Size</a:t>
            </a:r>
          </a:p>
          <a:p>
            <a:pPr lvl="2"/>
            <a:r>
              <a:rPr lang="en-US" sz="2200" dirty="0">
                <a:solidFill>
                  <a:schemeClr val="tx1"/>
                </a:solidFill>
                <a:latin typeface="Times New Roman" panose="02020603050405020304" pitchFamily="18" charset="0"/>
                <a:cs typeface="Times New Roman" panose="02020603050405020304" pitchFamily="18" charset="0"/>
              </a:rPr>
              <a:t>Met (</a:t>
            </a:r>
            <a:r>
              <a:rPr lang="en-US" sz="2200" i="1" dirty="0">
                <a:solidFill>
                  <a:schemeClr val="tx1"/>
                </a:solidFill>
                <a:latin typeface="Times New Roman" panose="02020603050405020304" pitchFamily="18" charset="0"/>
                <a:cs typeface="Times New Roman" panose="02020603050405020304" pitchFamily="18" charset="0"/>
              </a:rPr>
              <a:t>KMO</a:t>
            </a:r>
            <a:r>
              <a:rPr lang="en-US" sz="2200" dirty="0">
                <a:solidFill>
                  <a:schemeClr val="tx1"/>
                </a:solidFill>
                <a:latin typeface="Times New Roman" panose="02020603050405020304" pitchFamily="18" charset="0"/>
                <a:cs typeface="Times New Roman" panose="02020603050405020304" pitchFamily="18" charset="0"/>
              </a:rPr>
              <a:t> = </a:t>
            </a:r>
            <a:r>
              <a:rPr lang="en-US" sz="2200" dirty="0">
                <a:solidFill>
                  <a:srgbClr val="FFFF00"/>
                </a:solidFill>
                <a:latin typeface="Times New Roman" panose="02020603050405020304" pitchFamily="18" charset="0"/>
                <a:cs typeface="Times New Roman" panose="02020603050405020304" pitchFamily="18" charset="0"/>
              </a:rPr>
              <a:t>.94</a:t>
            </a:r>
            <a:r>
              <a:rPr lang="en-US" sz="2200" dirty="0">
                <a:solidFill>
                  <a:schemeClr val="tx1"/>
                </a:solidFill>
                <a:latin typeface="Times New Roman" panose="02020603050405020304" pitchFamily="18" charset="0"/>
                <a:cs typeface="Times New Roman" panose="02020603050405020304" pitchFamily="18" charset="0"/>
              </a:rPr>
              <a:t>)</a:t>
            </a:r>
          </a:p>
          <a:p>
            <a:pPr lvl="1"/>
            <a:r>
              <a:rPr lang="en-US" sz="2400" dirty="0">
                <a:solidFill>
                  <a:schemeClr val="tx1"/>
                </a:solidFill>
                <a:latin typeface="Times New Roman" panose="02020603050405020304" pitchFamily="18" charset="0"/>
                <a:cs typeface="Times New Roman" panose="02020603050405020304" pitchFamily="18" charset="0"/>
              </a:rPr>
              <a:t>Multicollinearity</a:t>
            </a:r>
          </a:p>
          <a:p>
            <a:pPr lvl="2"/>
            <a:r>
              <a:rPr lang="en-US" sz="2200" dirty="0">
                <a:solidFill>
                  <a:schemeClr val="tx1"/>
                </a:solidFill>
                <a:latin typeface="Times New Roman" panose="02020603050405020304" pitchFamily="18" charset="0"/>
                <a:cs typeface="Times New Roman" panose="02020603050405020304" pitchFamily="18" charset="0"/>
              </a:rPr>
              <a:t>Met (None over </a:t>
            </a:r>
            <a:r>
              <a:rPr lang="en-US" sz="2200" dirty="0">
                <a:solidFill>
                  <a:srgbClr val="FFFF00"/>
                </a:solidFill>
                <a:latin typeface="Times New Roman" panose="02020603050405020304" pitchFamily="18" charset="0"/>
                <a:cs typeface="Times New Roman" panose="02020603050405020304" pitchFamily="18" charset="0"/>
              </a:rPr>
              <a:t>.66 </a:t>
            </a:r>
            <a:r>
              <a:rPr lang="en-US" sz="2200" dirty="0">
                <a:solidFill>
                  <a:schemeClr val="tx1"/>
                </a:solidFill>
                <a:latin typeface="Times New Roman" panose="02020603050405020304" pitchFamily="18" charset="0"/>
                <a:cs typeface="Times New Roman" panose="02020603050405020304" pitchFamily="18" charset="0"/>
              </a:rPr>
              <a:t>in final solution)</a:t>
            </a:r>
          </a:p>
          <a:p>
            <a:pPr lvl="1"/>
            <a:r>
              <a:rPr lang="en-US" sz="2400" dirty="0">
                <a:solidFill>
                  <a:schemeClr val="tx1"/>
                </a:solidFill>
                <a:latin typeface="Times New Roman" panose="02020603050405020304" pitchFamily="18" charset="0"/>
                <a:cs typeface="Times New Roman" panose="02020603050405020304" pitchFamily="18" charset="0"/>
              </a:rPr>
              <a:t>Normality</a:t>
            </a:r>
          </a:p>
          <a:p>
            <a:pPr lvl="2"/>
            <a:r>
              <a:rPr lang="en-US" sz="2200" dirty="0">
                <a:solidFill>
                  <a:schemeClr val="tx1"/>
                </a:solidFill>
                <a:latin typeface="Times New Roman" panose="02020603050405020304" pitchFamily="18" charset="0"/>
                <a:cs typeface="Times New Roman" panose="02020603050405020304" pitchFamily="18" charset="0"/>
              </a:rPr>
              <a:t>Violated (Shapiro-Wilks, </a:t>
            </a:r>
            <a:r>
              <a:rPr lang="en-US" sz="2200" i="1" dirty="0">
                <a:solidFill>
                  <a:schemeClr val="tx1"/>
                </a:solidFill>
                <a:latin typeface="Times New Roman" panose="02020603050405020304" pitchFamily="18" charset="0"/>
                <a:cs typeface="Times New Roman" panose="02020603050405020304" pitchFamily="18" charset="0"/>
              </a:rPr>
              <a:t>p</a:t>
            </a:r>
            <a:r>
              <a:rPr lang="en-US" sz="2200" dirty="0">
                <a:solidFill>
                  <a:schemeClr val="tx1"/>
                </a:solidFill>
                <a:latin typeface="Times New Roman" panose="02020603050405020304" pitchFamily="18" charset="0"/>
                <a:cs typeface="Times New Roman" panose="02020603050405020304" pitchFamily="18" charset="0"/>
              </a:rPr>
              <a:t> &lt; .001)</a:t>
            </a:r>
          </a:p>
          <a:p>
            <a:pPr lvl="2"/>
            <a:r>
              <a:rPr lang="en-US" sz="2200" dirty="0">
                <a:solidFill>
                  <a:schemeClr val="tx1"/>
                </a:solidFill>
                <a:latin typeface="Times New Roman" panose="02020603050405020304" pitchFamily="18" charset="0"/>
                <a:cs typeface="Times New Roman" panose="02020603050405020304" pitchFamily="18" charset="0"/>
              </a:rPr>
              <a:t>Skew (</a:t>
            </a:r>
            <a:r>
              <a:rPr lang="en-US" sz="2200" dirty="0">
                <a:solidFill>
                  <a:srgbClr val="FFFF00"/>
                </a:solidFill>
                <a:latin typeface="Times New Roman" panose="02020603050405020304" pitchFamily="18" charset="0"/>
                <a:cs typeface="Times New Roman" panose="02020603050405020304" pitchFamily="18" charset="0"/>
              </a:rPr>
              <a:t>-.42</a:t>
            </a:r>
            <a:r>
              <a:rPr lang="en-US" sz="2200" dirty="0">
                <a:solidFill>
                  <a:schemeClr val="tx1"/>
                </a:solidFill>
                <a:latin typeface="Times New Roman" panose="02020603050405020304" pitchFamily="18" charset="0"/>
                <a:cs typeface="Times New Roman" panose="02020603050405020304" pitchFamily="18" charset="0"/>
              </a:rPr>
              <a:t>) &amp; Kurtosis (</a:t>
            </a:r>
            <a:r>
              <a:rPr lang="en-US" sz="2200" dirty="0">
                <a:solidFill>
                  <a:srgbClr val="FFFF00"/>
                </a:solidFill>
                <a:latin typeface="Times New Roman" panose="02020603050405020304" pitchFamily="18" charset="0"/>
                <a:cs typeface="Times New Roman" panose="02020603050405020304" pitchFamily="18" charset="0"/>
              </a:rPr>
              <a:t>-.22</a:t>
            </a:r>
            <a:r>
              <a:rPr lang="en-US" sz="22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26717665"/>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Initial Factor Omission Procedure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rmAutofit/>
          </a:bodyPr>
          <a:lstStyle/>
          <a:p>
            <a:pPr lvl="1"/>
            <a:r>
              <a:rPr lang="en-US" sz="2400" dirty="0">
                <a:solidFill>
                  <a:schemeClr val="tx1"/>
                </a:solidFill>
                <a:latin typeface="Times New Roman" panose="02020603050405020304" pitchFamily="18" charset="0"/>
                <a:cs typeface="Times New Roman" panose="02020603050405020304" pitchFamily="18" charset="0"/>
              </a:rPr>
              <a:t>Per Fields, et al. (2012), correlation matrix of the proposed 28 items were analyzed for correlations above </a:t>
            </a:r>
            <a:r>
              <a:rPr lang="en-US" sz="2400" dirty="0">
                <a:solidFill>
                  <a:srgbClr val="FFFF00"/>
                </a:solidFill>
                <a:latin typeface="Times New Roman" panose="02020603050405020304" pitchFamily="18" charset="0"/>
                <a:cs typeface="Times New Roman" panose="02020603050405020304" pitchFamily="18" charset="0"/>
              </a:rPr>
              <a:t>r = .80 </a:t>
            </a:r>
            <a:r>
              <a:rPr lang="en-US" sz="2400" dirty="0">
                <a:solidFill>
                  <a:schemeClr val="tx1"/>
                </a:solidFill>
                <a:latin typeface="Times New Roman" panose="02020603050405020304" pitchFamily="18" charset="0"/>
                <a:cs typeface="Times New Roman" panose="02020603050405020304" pitchFamily="18" charset="0"/>
              </a:rPr>
              <a:t>and below </a:t>
            </a:r>
            <a:r>
              <a:rPr lang="en-US" sz="2400" dirty="0">
                <a:solidFill>
                  <a:srgbClr val="FFFF00"/>
                </a:solidFill>
                <a:latin typeface="Times New Roman" panose="02020603050405020304" pitchFamily="18" charset="0"/>
                <a:cs typeface="Times New Roman" panose="02020603050405020304" pitchFamily="18" charset="0"/>
              </a:rPr>
              <a:t>r = .30</a:t>
            </a:r>
          </a:p>
          <a:p>
            <a:pPr lvl="2"/>
            <a:r>
              <a:rPr lang="en-US" sz="2400" dirty="0">
                <a:solidFill>
                  <a:schemeClr val="tx1"/>
                </a:solidFill>
                <a:latin typeface="Times New Roman" panose="02020603050405020304" pitchFamily="18" charset="0"/>
                <a:cs typeface="Times New Roman" panose="02020603050405020304" pitchFamily="18" charset="0"/>
              </a:rPr>
              <a:t>1 Item was removed due to several correlations </a:t>
            </a:r>
            <a:r>
              <a:rPr lang="en-US" sz="2400" b="1" dirty="0">
                <a:solidFill>
                  <a:schemeClr val="tx1"/>
                </a:solidFill>
                <a:latin typeface="Times New Roman" panose="02020603050405020304" pitchFamily="18" charset="0"/>
                <a:cs typeface="Times New Roman" panose="02020603050405020304" pitchFamily="18" charset="0"/>
              </a:rPr>
              <a:t>above</a:t>
            </a:r>
            <a:r>
              <a:rPr lang="en-US" sz="2400" dirty="0">
                <a:solidFill>
                  <a:schemeClr val="tx1"/>
                </a:solidFill>
                <a:latin typeface="Times New Roman" panose="02020603050405020304" pitchFamily="18" charset="0"/>
                <a:cs typeface="Times New Roman" panose="02020603050405020304" pitchFamily="18" charset="0"/>
              </a:rPr>
              <a:t> </a:t>
            </a:r>
            <a:r>
              <a:rPr lang="en-US" sz="2400" i="1" dirty="0">
                <a:solidFill>
                  <a:srgbClr val="FFFF00"/>
                </a:solidFill>
                <a:latin typeface="Times New Roman" panose="02020603050405020304" pitchFamily="18" charset="0"/>
                <a:cs typeface="Times New Roman" panose="02020603050405020304" pitchFamily="18" charset="0"/>
              </a:rPr>
              <a:t>r</a:t>
            </a:r>
            <a:r>
              <a:rPr lang="en-US" sz="2400" dirty="0">
                <a:solidFill>
                  <a:srgbClr val="FFFF00"/>
                </a:solidFill>
                <a:latin typeface="Times New Roman" panose="02020603050405020304" pitchFamily="18" charset="0"/>
                <a:cs typeface="Times New Roman" panose="02020603050405020304" pitchFamily="18" charset="0"/>
              </a:rPr>
              <a:t> = .80</a:t>
            </a:r>
          </a:p>
          <a:p>
            <a:pPr lvl="2"/>
            <a:r>
              <a:rPr lang="en-US" sz="2400" dirty="0">
                <a:solidFill>
                  <a:schemeClr val="tx1"/>
                </a:solidFill>
                <a:latin typeface="Times New Roman" panose="02020603050405020304" pitchFamily="18" charset="0"/>
                <a:cs typeface="Times New Roman" panose="02020603050405020304" pitchFamily="18" charset="0"/>
              </a:rPr>
              <a:t>3 Items were removed due to several correlations </a:t>
            </a:r>
            <a:r>
              <a:rPr lang="en-US" sz="2400" b="1" dirty="0">
                <a:solidFill>
                  <a:schemeClr val="tx1"/>
                </a:solidFill>
                <a:latin typeface="Times New Roman" panose="02020603050405020304" pitchFamily="18" charset="0"/>
                <a:cs typeface="Times New Roman" panose="02020603050405020304" pitchFamily="18" charset="0"/>
              </a:rPr>
              <a:t>below</a:t>
            </a:r>
            <a:r>
              <a:rPr lang="en-US" sz="2400" dirty="0">
                <a:solidFill>
                  <a:schemeClr val="tx1"/>
                </a:solidFill>
                <a:latin typeface="Times New Roman" panose="02020603050405020304" pitchFamily="18" charset="0"/>
                <a:cs typeface="Times New Roman" panose="02020603050405020304" pitchFamily="18" charset="0"/>
              </a:rPr>
              <a:t> </a:t>
            </a:r>
            <a:r>
              <a:rPr lang="en-US" sz="2400" i="1" dirty="0">
                <a:solidFill>
                  <a:srgbClr val="FFFF00"/>
                </a:solidFill>
                <a:latin typeface="Times New Roman" panose="02020603050405020304" pitchFamily="18" charset="0"/>
                <a:cs typeface="Times New Roman" panose="02020603050405020304" pitchFamily="18" charset="0"/>
              </a:rPr>
              <a:t>r</a:t>
            </a:r>
            <a:r>
              <a:rPr lang="en-US" sz="2400" dirty="0">
                <a:solidFill>
                  <a:srgbClr val="FFFF00"/>
                </a:solidFill>
                <a:latin typeface="Times New Roman" panose="02020603050405020304" pitchFamily="18" charset="0"/>
                <a:cs typeface="Times New Roman" panose="02020603050405020304" pitchFamily="18" charset="0"/>
              </a:rPr>
              <a:t> = .30</a:t>
            </a:r>
          </a:p>
          <a:p>
            <a:pPr lvl="1"/>
            <a:r>
              <a:rPr lang="en-US" sz="2400" dirty="0">
                <a:solidFill>
                  <a:schemeClr val="tx1"/>
                </a:solidFill>
                <a:latin typeface="Times New Roman" panose="02020603050405020304" pitchFamily="18" charset="0"/>
                <a:cs typeface="Times New Roman" panose="02020603050405020304" pitchFamily="18" charset="0"/>
              </a:rPr>
              <a:t>Left 24 items remaining </a:t>
            </a:r>
          </a:p>
        </p:txBody>
      </p:sp>
    </p:spTree>
    <p:extLst>
      <p:ext uri="{BB962C8B-B14F-4D97-AF65-F5344CB8AC3E}">
        <p14:creationId xmlns:p14="http://schemas.microsoft.com/office/powerpoint/2010/main" val="510222165"/>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Item Omission Criteria</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rmAutofit/>
          </a:bodyPr>
          <a:lstStyle/>
          <a:p>
            <a:pPr lvl="1"/>
            <a:r>
              <a:rPr lang="en-US" sz="2400" dirty="0">
                <a:latin typeface="Times New Roman" panose="02020603050405020304" pitchFamily="18" charset="0"/>
                <a:cs typeface="Times New Roman" panose="02020603050405020304" pitchFamily="18" charset="0"/>
              </a:rPr>
              <a:t>Less than </a:t>
            </a:r>
            <a:r>
              <a:rPr lang="en-US" sz="2400" dirty="0">
                <a:solidFill>
                  <a:srgbClr val="FFFF00"/>
                </a:solidFill>
                <a:latin typeface="Times New Roman" panose="02020603050405020304" pitchFamily="18" charset="0"/>
                <a:cs typeface="Times New Roman" panose="02020603050405020304" pitchFamily="18" charset="0"/>
              </a:rPr>
              <a:t>.32 </a:t>
            </a:r>
            <a:r>
              <a:rPr lang="en-US" sz="2400" dirty="0">
                <a:latin typeface="Times New Roman" panose="02020603050405020304" pitchFamily="18" charset="0"/>
                <a:cs typeface="Times New Roman" panose="02020603050405020304" pitchFamily="18" charset="0"/>
              </a:rPr>
              <a:t>on primary factor</a:t>
            </a:r>
          </a:p>
          <a:p>
            <a:pPr lvl="1"/>
            <a:r>
              <a:rPr lang="en-US" sz="2400" dirty="0">
                <a:latin typeface="Times New Roman" panose="02020603050405020304" pitchFamily="18" charset="0"/>
                <a:cs typeface="Times New Roman" panose="02020603050405020304" pitchFamily="18" charset="0"/>
              </a:rPr>
              <a:t>Less than </a:t>
            </a:r>
            <a:r>
              <a:rPr lang="en-US" sz="2400" dirty="0">
                <a:solidFill>
                  <a:srgbClr val="FFFF00"/>
                </a:solidFill>
                <a:latin typeface="Times New Roman" panose="02020603050405020304" pitchFamily="18" charset="0"/>
                <a:cs typeface="Times New Roman" panose="02020603050405020304" pitchFamily="18" charset="0"/>
              </a:rPr>
              <a:t>.15 </a:t>
            </a:r>
            <a:r>
              <a:rPr lang="en-US" sz="2400" dirty="0">
                <a:latin typeface="Times New Roman" panose="02020603050405020304" pitchFamily="18" charset="0"/>
                <a:cs typeface="Times New Roman" panose="02020603050405020304" pitchFamily="18" charset="0"/>
              </a:rPr>
              <a:t>difference</a:t>
            </a:r>
          </a:p>
          <a:p>
            <a:pPr lvl="1"/>
            <a:r>
              <a:rPr lang="en-US" sz="2400" dirty="0">
                <a:latin typeface="Times New Roman" panose="02020603050405020304" pitchFamily="18" charset="0"/>
                <a:cs typeface="Times New Roman" panose="02020603050405020304" pitchFamily="18" charset="0"/>
              </a:rPr>
              <a:t>Multiple factors greater than </a:t>
            </a:r>
            <a:r>
              <a:rPr lang="en-US" sz="2400" dirty="0">
                <a:solidFill>
                  <a:srgbClr val="FFFF00"/>
                </a:solidFill>
                <a:latin typeface="Times New Roman" panose="02020603050405020304" pitchFamily="18" charset="0"/>
                <a:cs typeface="Times New Roman" panose="02020603050405020304" pitchFamily="18" charset="0"/>
              </a:rPr>
              <a:t>.32</a:t>
            </a:r>
          </a:p>
          <a:p>
            <a:pPr lvl="2"/>
            <a:r>
              <a:rPr lang="en-US" sz="2400" dirty="0">
                <a:latin typeface="Times New Roman" panose="02020603050405020304" pitchFamily="18" charset="0"/>
                <a:cs typeface="Times New Roman" panose="02020603050405020304" pitchFamily="18" charset="0"/>
              </a:rPr>
              <a:t>(Worthington &amp; Whittaker, 2006)</a:t>
            </a:r>
          </a:p>
          <a:p>
            <a:pPr lvl="2"/>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No factors with less than </a:t>
            </a:r>
            <a:r>
              <a:rPr lang="en-US" sz="2400" dirty="0">
                <a:solidFill>
                  <a:srgbClr val="FFFF00"/>
                </a:solidFill>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items</a:t>
            </a:r>
          </a:p>
          <a:p>
            <a:pPr lvl="2"/>
            <a:r>
              <a:rPr lang="en-US" sz="2400" dirty="0">
                <a:latin typeface="Times New Roman" panose="02020603050405020304" pitchFamily="18" charset="0"/>
                <a:cs typeface="Times New Roman" panose="02020603050405020304" pitchFamily="18" charset="0"/>
              </a:rPr>
              <a:t>(Costello &amp; Osborne, 2005)</a:t>
            </a:r>
          </a:p>
          <a:p>
            <a:pPr lvl="1"/>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5172309"/>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Final Factor Solution</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rmAutofit fontScale="85000" lnSpcReduction="20000"/>
          </a:bodyPr>
          <a:lstStyle/>
          <a:p>
            <a:pPr lvl="1"/>
            <a:r>
              <a:rPr lang="en-US" sz="2400" dirty="0">
                <a:solidFill>
                  <a:schemeClr val="tx1"/>
                </a:solidFill>
                <a:latin typeface="Times New Roman" panose="02020603050405020304" pitchFamily="18" charset="0"/>
                <a:cs typeface="Times New Roman" panose="02020603050405020304" pitchFamily="18" charset="0"/>
              </a:rPr>
              <a:t>21 Item Two Factor Solution (</a:t>
            </a:r>
            <a:r>
              <a:rPr lang="en-US" dirty="0">
                <a:solidFill>
                  <a:srgbClr val="FFFF00"/>
                </a:solidFill>
              </a:rPr>
              <a:t>α</a:t>
            </a:r>
            <a:r>
              <a:rPr lang="en-US" sz="2400" dirty="0">
                <a:solidFill>
                  <a:srgbClr val="FFFF00"/>
                </a:solidFill>
              </a:rPr>
              <a:t> </a:t>
            </a:r>
            <a:r>
              <a:rPr lang="en-US" sz="2400" dirty="0">
                <a:solidFill>
                  <a:srgbClr val="FFFF00"/>
                </a:solidFill>
                <a:latin typeface="Times New Roman" panose="02020603050405020304" pitchFamily="18" charset="0"/>
                <a:cs typeface="Times New Roman" panose="02020603050405020304" pitchFamily="18" charset="0"/>
              </a:rPr>
              <a:t>= .91</a:t>
            </a:r>
            <a:r>
              <a:rPr lang="en-US" sz="2400" dirty="0">
                <a:solidFill>
                  <a:schemeClr val="tx1"/>
                </a:solidFill>
                <a:latin typeface="Times New Roman" panose="02020603050405020304" pitchFamily="18" charset="0"/>
                <a:cs typeface="Times New Roman" panose="02020603050405020304" pitchFamily="18" charset="0"/>
              </a:rPr>
              <a:t>)</a:t>
            </a:r>
          </a:p>
          <a:p>
            <a:pPr lvl="2"/>
            <a:r>
              <a:rPr lang="en-US" sz="2200" dirty="0">
                <a:solidFill>
                  <a:schemeClr val="tx1"/>
                </a:solidFill>
                <a:latin typeface="Times New Roman" panose="02020603050405020304" pitchFamily="18" charset="0"/>
                <a:cs typeface="Times New Roman" panose="02020603050405020304" pitchFamily="18" charset="0"/>
              </a:rPr>
              <a:t>Oblimin Oblique Rotation</a:t>
            </a:r>
          </a:p>
          <a:p>
            <a:pPr lvl="2"/>
            <a:r>
              <a:rPr lang="en-US" sz="2200" dirty="0">
                <a:solidFill>
                  <a:srgbClr val="FFFF00"/>
                </a:solidFill>
                <a:latin typeface="Times New Roman" panose="02020603050405020304" pitchFamily="18" charset="0"/>
                <a:cs typeface="Times New Roman" panose="02020603050405020304" pitchFamily="18" charset="0"/>
              </a:rPr>
              <a:t>Higher scores indicate greater awareness of privilege (i.e., exceptionalism) and their awareness they are not discriminated against because of their faith</a:t>
            </a:r>
          </a:p>
          <a:p>
            <a:pPr lvl="1"/>
            <a:endParaRPr lang="en-US" sz="2400" dirty="0">
              <a:solidFill>
                <a:schemeClr val="tx1"/>
              </a:solidFill>
              <a:latin typeface="Times New Roman" panose="02020603050405020304" pitchFamily="18" charset="0"/>
              <a:cs typeface="Times New Roman" panose="02020603050405020304" pitchFamily="18" charset="0"/>
            </a:endParaRPr>
          </a:p>
          <a:p>
            <a:pPr lvl="1"/>
            <a:r>
              <a:rPr lang="en-US" sz="2400" dirty="0">
                <a:solidFill>
                  <a:schemeClr val="tx1"/>
                </a:solidFill>
                <a:latin typeface="Times New Roman" panose="02020603050405020304" pitchFamily="18" charset="0"/>
                <a:cs typeface="Times New Roman" panose="02020603050405020304" pitchFamily="18" charset="0"/>
              </a:rPr>
              <a:t>Christian Exceptionalism (Factor 1) </a:t>
            </a:r>
          </a:p>
          <a:p>
            <a:pPr lvl="2"/>
            <a:r>
              <a:rPr lang="en-US" sz="2400" dirty="0">
                <a:solidFill>
                  <a:schemeClr val="tx1"/>
                </a:solidFill>
                <a:latin typeface="Times New Roman" panose="02020603050405020304" pitchFamily="18" charset="0"/>
                <a:cs typeface="Times New Roman" panose="02020603050405020304" pitchFamily="18" charset="0"/>
              </a:rPr>
              <a:t>16 Items (</a:t>
            </a:r>
            <a:r>
              <a:rPr lang="en-US" dirty="0">
                <a:solidFill>
                  <a:srgbClr val="FFFF00"/>
                </a:solidFill>
              </a:rPr>
              <a:t>α</a:t>
            </a:r>
            <a:r>
              <a:rPr lang="en-US" sz="2400" dirty="0">
                <a:solidFill>
                  <a:srgbClr val="FFFF00"/>
                </a:solidFill>
                <a:latin typeface="Times New Roman" panose="02020603050405020304" pitchFamily="18" charset="0"/>
                <a:cs typeface="Times New Roman" panose="02020603050405020304" pitchFamily="18" charset="0"/>
              </a:rPr>
              <a:t> = .92</a:t>
            </a:r>
            <a:r>
              <a:rPr lang="en-US" sz="2400" dirty="0">
                <a:solidFill>
                  <a:schemeClr val="tx1"/>
                </a:solidFill>
                <a:latin typeface="Times New Roman" panose="02020603050405020304" pitchFamily="18" charset="0"/>
                <a:cs typeface="Times New Roman" panose="02020603050405020304" pitchFamily="18" charset="0"/>
              </a:rPr>
              <a:t>)</a:t>
            </a:r>
          </a:p>
          <a:p>
            <a:pPr lvl="2"/>
            <a:r>
              <a:rPr lang="en-US" sz="2400" dirty="0">
                <a:solidFill>
                  <a:srgbClr val="FFFF00"/>
                </a:solidFill>
                <a:latin typeface="Times New Roman" panose="02020603050405020304" pitchFamily="18" charset="0"/>
                <a:cs typeface="Times New Roman" panose="02020603050405020304" pitchFamily="18" charset="0"/>
              </a:rPr>
              <a:t>Higher scores indicate greater awareness of Christian exceptionalism (i.e., privilege)</a:t>
            </a:r>
          </a:p>
          <a:p>
            <a:pPr lvl="1"/>
            <a:endParaRPr lang="en-US" sz="2400" dirty="0">
              <a:solidFill>
                <a:schemeClr val="tx1"/>
              </a:solidFill>
              <a:latin typeface="Times New Roman" panose="02020603050405020304" pitchFamily="18" charset="0"/>
              <a:cs typeface="Times New Roman" panose="02020603050405020304" pitchFamily="18" charset="0"/>
            </a:endParaRPr>
          </a:p>
          <a:p>
            <a:pPr lvl="1"/>
            <a:r>
              <a:rPr lang="en-US" sz="2400" dirty="0">
                <a:solidFill>
                  <a:schemeClr val="tx1"/>
                </a:solidFill>
                <a:latin typeface="Times New Roman" panose="02020603050405020304" pitchFamily="18" charset="0"/>
                <a:cs typeface="Times New Roman" panose="02020603050405020304" pitchFamily="18" charset="0"/>
              </a:rPr>
              <a:t>Freedom from Discrimination (Factor 2)</a:t>
            </a:r>
          </a:p>
          <a:p>
            <a:pPr lvl="2"/>
            <a:r>
              <a:rPr lang="en-US" sz="2400" dirty="0">
                <a:solidFill>
                  <a:schemeClr val="tx1"/>
                </a:solidFill>
                <a:latin typeface="Times New Roman" panose="02020603050405020304" pitchFamily="18" charset="0"/>
                <a:cs typeface="Times New Roman" panose="02020603050405020304" pitchFamily="18" charset="0"/>
              </a:rPr>
              <a:t>5 Items (</a:t>
            </a:r>
            <a:r>
              <a:rPr lang="en-US" dirty="0">
                <a:solidFill>
                  <a:srgbClr val="FFFF00"/>
                </a:solidFill>
              </a:rPr>
              <a:t>α</a:t>
            </a:r>
            <a:r>
              <a:rPr lang="en-US" sz="2400" dirty="0">
                <a:solidFill>
                  <a:srgbClr val="FFFF00"/>
                </a:solidFill>
              </a:rPr>
              <a:t> </a:t>
            </a:r>
            <a:r>
              <a:rPr lang="en-US" sz="2400" dirty="0">
                <a:solidFill>
                  <a:srgbClr val="FFFF00"/>
                </a:solidFill>
                <a:latin typeface="Times New Roman" panose="02020603050405020304" pitchFamily="18" charset="0"/>
                <a:cs typeface="Times New Roman" panose="02020603050405020304" pitchFamily="18" charset="0"/>
              </a:rPr>
              <a:t>= .74</a:t>
            </a:r>
            <a:r>
              <a:rPr lang="en-US" sz="2400" dirty="0">
                <a:solidFill>
                  <a:schemeClr val="tx1"/>
                </a:solidFill>
                <a:latin typeface="Times New Roman" panose="02020603050405020304" pitchFamily="18" charset="0"/>
                <a:cs typeface="Times New Roman" panose="02020603050405020304" pitchFamily="18" charset="0"/>
              </a:rPr>
              <a:t>)</a:t>
            </a:r>
          </a:p>
          <a:p>
            <a:pPr lvl="2"/>
            <a:r>
              <a:rPr lang="en-US" sz="2400" dirty="0">
                <a:solidFill>
                  <a:srgbClr val="FFFF00"/>
                </a:solidFill>
                <a:latin typeface="Times New Roman" panose="02020603050405020304" pitchFamily="18" charset="0"/>
                <a:cs typeface="Times New Roman" panose="02020603050405020304" pitchFamily="18" charset="0"/>
              </a:rPr>
              <a:t>Higher scores indicate greater awareness they are not discriminated against because of their faith</a:t>
            </a:r>
          </a:p>
        </p:txBody>
      </p:sp>
    </p:spTree>
    <p:extLst>
      <p:ext uri="{BB962C8B-B14F-4D97-AF65-F5344CB8AC3E}">
        <p14:creationId xmlns:p14="http://schemas.microsoft.com/office/powerpoint/2010/main" val="4247945541"/>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Total Score Validity</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690831"/>
            <a:ext cx="6422891" cy="5680709"/>
          </a:xfrm>
        </p:spPr>
        <p:txBody>
          <a:bodyPr anchor="ctr">
            <a:normAutofit lnSpcReduction="10000"/>
          </a:bodyPr>
          <a:lstStyle/>
          <a:p>
            <a:pPr lvl="1"/>
            <a:r>
              <a:rPr lang="en-US" sz="2000" dirty="0">
                <a:solidFill>
                  <a:schemeClr val="tx1"/>
                </a:solidFill>
                <a:latin typeface="Times New Roman" panose="02020603050405020304" pitchFamily="18" charset="0"/>
                <a:cs typeface="Times New Roman" panose="02020603050405020304" pitchFamily="18" charset="0"/>
              </a:rPr>
              <a:t>Convergent (i.e., same construct; </a:t>
            </a:r>
            <a:r>
              <a:rPr lang="en-US" sz="2000" dirty="0" err="1">
                <a:solidFill>
                  <a:schemeClr val="tx1"/>
                </a:solidFill>
                <a:latin typeface="Times New Roman" panose="02020603050405020304" pitchFamily="18" charset="0"/>
                <a:cs typeface="Times New Roman" panose="02020603050405020304" pitchFamily="18" charset="0"/>
              </a:rPr>
              <a:t>Krabbe</a:t>
            </a:r>
            <a:r>
              <a:rPr lang="en-US" sz="2000" dirty="0">
                <a:solidFill>
                  <a:schemeClr val="tx1"/>
                </a:solidFill>
                <a:latin typeface="Times New Roman" panose="02020603050405020304" pitchFamily="18" charset="0"/>
                <a:cs typeface="Times New Roman" panose="02020603050405020304" pitchFamily="18" charset="0"/>
              </a:rPr>
              <a:t>, 2017)</a:t>
            </a:r>
          </a:p>
          <a:p>
            <a:pPr lvl="2"/>
            <a:r>
              <a:rPr lang="en-US" sz="2000" dirty="0">
                <a:solidFill>
                  <a:schemeClr val="tx1"/>
                </a:solidFill>
                <a:latin typeface="Times New Roman" panose="02020603050405020304" pitchFamily="18" charset="0"/>
                <a:cs typeface="Times New Roman" panose="02020603050405020304" pitchFamily="18" charset="0"/>
              </a:rPr>
              <a:t>POI: Christian Subscale (</a:t>
            </a:r>
            <a:r>
              <a:rPr lang="en-US" sz="2000" dirty="0">
                <a:solidFill>
                  <a:srgbClr val="FFFF00"/>
                </a:solidFill>
                <a:latin typeface="Times New Roman" panose="02020603050405020304" pitchFamily="18" charset="0"/>
                <a:cs typeface="Times New Roman" panose="02020603050405020304" pitchFamily="18" charset="0"/>
              </a:rPr>
              <a:t>r = .84</a:t>
            </a:r>
            <a:r>
              <a:rPr lang="en-US" sz="2000" dirty="0">
                <a:solidFill>
                  <a:schemeClr val="tx1"/>
                </a:solidFill>
                <a:latin typeface="Times New Roman" panose="02020603050405020304" pitchFamily="18" charset="0"/>
                <a:cs typeface="Times New Roman" panose="02020603050405020304" pitchFamily="18" charset="0"/>
              </a:rPr>
              <a:t>)</a:t>
            </a:r>
          </a:p>
          <a:p>
            <a:pPr lvl="2"/>
            <a:r>
              <a:rPr lang="en-US" sz="2000" dirty="0">
                <a:solidFill>
                  <a:schemeClr val="tx1"/>
                </a:solidFill>
                <a:latin typeface="Times New Roman" panose="02020603050405020304" pitchFamily="18" charset="0"/>
                <a:cs typeface="Times New Roman" panose="02020603050405020304" pitchFamily="18" charset="0"/>
              </a:rPr>
              <a:t>The association suggests that the proposed scale is measuring the same construct</a:t>
            </a:r>
          </a:p>
          <a:p>
            <a:pPr lvl="1"/>
            <a:r>
              <a:rPr lang="en-US" sz="2000" dirty="0">
                <a:solidFill>
                  <a:schemeClr val="tx1"/>
                </a:solidFill>
                <a:latin typeface="Times New Roman" panose="02020603050405020304" pitchFamily="18" charset="0"/>
                <a:cs typeface="Times New Roman" panose="02020603050405020304" pitchFamily="18" charset="0"/>
              </a:rPr>
              <a:t>Concurrent (i.e., the amount of agreement between two different assessments; Adams et al, 2014, p. 506)</a:t>
            </a:r>
          </a:p>
          <a:p>
            <a:pPr lvl="2"/>
            <a:r>
              <a:rPr lang="en-US" sz="2000" dirty="0">
                <a:solidFill>
                  <a:schemeClr val="tx1"/>
                </a:solidFill>
                <a:latin typeface="Times New Roman" panose="02020603050405020304" pitchFamily="18" charset="0"/>
                <a:cs typeface="Times New Roman" panose="02020603050405020304" pitchFamily="18" charset="0"/>
              </a:rPr>
              <a:t>POI: White (</a:t>
            </a:r>
            <a:r>
              <a:rPr lang="en-US" sz="2000" dirty="0">
                <a:solidFill>
                  <a:srgbClr val="FFFF00"/>
                </a:solidFill>
                <a:latin typeface="Times New Roman" panose="02020603050405020304" pitchFamily="18" charset="0"/>
                <a:cs typeface="Times New Roman" panose="02020603050405020304" pitchFamily="18" charset="0"/>
              </a:rPr>
              <a:t>r = .78</a:t>
            </a:r>
            <a:r>
              <a:rPr lang="en-US" sz="2000" dirty="0">
                <a:solidFill>
                  <a:schemeClr val="tx1"/>
                </a:solidFill>
                <a:latin typeface="Times New Roman" panose="02020603050405020304" pitchFamily="18" charset="0"/>
                <a:cs typeface="Times New Roman" panose="02020603050405020304" pitchFamily="18" charset="0"/>
              </a:rPr>
              <a:t>)</a:t>
            </a:r>
          </a:p>
          <a:p>
            <a:pPr lvl="3"/>
            <a:r>
              <a:rPr lang="en-US" sz="2000" dirty="0">
                <a:solidFill>
                  <a:schemeClr val="tx1"/>
                </a:solidFill>
                <a:latin typeface="Times New Roman" panose="02020603050405020304" pitchFamily="18" charset="0"/>
                <a:cs typeface="Times New Roman" panose="02020603050405020304" pitchFamily="18" charset="0"/>
              </a:rPr>
              <a:t>More Christian Aware = More White Aware</a:t>
            </a:r>
          </a:p>
          <a:p>
            <a:pPr lvl="2"/>
            <a:r>
              <a:rPr lang="en-US" sz="2000" dirty="0">
                <a:solidFill>
                  <a:schemeClr val="tx1"/>
                </a:solidFill>
                <a:latin typeface="Times New Roman" panose="02020603050405020304" pitchFamily="18" charset="0"/>
                <a:cs typeface="Times New Roman" panose="02020603050405020304" pitchFamily="18" charset="0"/>
              </a:rPr>
              <a:t>COBRAS (</a:t>
            </a:r>
            <a:r>
              <a:rPr lang="en-US" sz="2000" dirty="0">
                <a:solidFill>
                  <a:srgbClr val="FFFF00"/>
                </a:solidFill>
                <a:latin typeface="Times New Roman" panose="02020603050405020304" pitchFamily="18" charset="0"/>
                <a:cs typeface="Times New Roman" panose="02020603050405020304" pitchFamily="18" charset="0"/>
              </a:rPr>
              <a:t>r = -.84</a:t>
            </a:r>
            <a:r>
              <a:rPr lang="en-US" sz="2000" dirty="0">
                <a:solidFill>
                  <a:schemeClr val="tx1"/>
                </a:solidFill>
                <a:latin typeface="Times New Roman" panose="02020603050405020304" pitchFamily="18" charset="0"/>
                <a:cs typeface="Times New Roman" panose="02020603050405020304" pitchFamily="18" charset="0"/>
              </a:rPr>
              <a:t>)</a:t>
            </a:r>
          </a:p>
          <a:p>
            <a:pPr lvl="3"/>
            <a:r>
              <a:rPr lang="en-US" sz="2000" dirty="0">
                <a:solidFill>
                  <a:schemeClr val="tx1"/>
                </a:solidFill>
                <a:latin typeface="Times New Roman" panose="02020603050405020304" pitchFamily="18" charset="0"/>
                <a:cs typeface="Times New Roman" panose="02020603050405020304" pitchFamily="18" charset="0"/>
              </a:rPr>
              <a:t>More Christian Aware = Less CB Attitudes</a:t>
            </a:r>
          </a:p>
          <a:p>
            <a:pPr lvl="2"/>
            <a:r>
              <a:rPr lang="en-US" sz="2000" dirty="0">
                <a:solidFill>
                  <a:schemeClr val="tx1"/>
                </a:solidFill>
                <a:latin typeface="Times New Roman" panose="02020603050405020304" pitchFamily="18" charset="0"/>
                <a:cs typeface="Times New Roman" panose="02020603050405020304" pitchFamily="18" charset="0"/>
              </a:rPr>
              <a:t>SDO (</a:t>
            </a:r>
            <a:r>
              <a:rPr lang="en-US" sz="2000" dirty="0">
                <a:solidFill>
                  <a:srgbClr val="FFFF00"/>
                </a:solidFill>
                <a:latin typeface="Times New Roman" panose="02020603050405020304" pitchFamily="18" charset="0"/>
                <a:cs typeface="Times New Roman" panose="02020603050405020304" pitchFamily="18" charset="0"/>
              </a:rPr>
              <a:t>r = -.70</a:t>
            </a:r>
            <a:r>
              <a:rPr lang="en-US" sz="2000" dirty="0">
                <a:solidFill>
                  <a:schemeClr val="tx1"/>
                </a:solidFill>
                <a:latin typeface="Times New Roman" panose="02020603050405020304" pitchFamily="18" charset="0"/>
                <a:cs typeface="Times New Roman" panose="02020603050405020304" pitchFamily="18" charset="0"/>
              </a:rPr>
              <a:t>)</a:t>
            </a:r>
          </a:p>
          <a:p>
            <a:pPr lvl="3"/>
            <a:r>
              <a:rPr lang="en-US" sz="2000" dirty="0">
                <a:solidFill>
                  <a:schemeClr val="tx1"/>
                </a:solidFill>
                <a:latin typeface="Times New Roman" panose="02020603050405020304" pitchFamily="18" charset="0"/>
                <a:cs typeface="Times New Roman" panose="02020603050405020304" pitchFamily="18" charset="0"/>
              </a:rPr>
              <a:t>More Christian Aware = Less Accept of Natural Hierarchies</a:t>
            </a:r>
          </a:p>
          <a:p>
            <a:pPr lvl="2"/>
            <a:r>
              <a:rPr lang="en-US" sz="2000" dirty="0">
                <a:solidFill>
                  <a:schemeClr val="tx1"/>
                </a:solidFill>
                <a:latin typeface="Times New Roman" panose="02020603050405020304" pitchFamily="18" charset="0"/>
                <a:cs typeface="Times New Roman" panose="02020603050405020304" pitchFamily="18" charset="0"/>
              </a:rPr>
              <a:t>Religious Fundamentalism (</a:t>
            </a:r>
            <a:r>
              <a:rPr lang="en-US" sz="2000" dirty="0">
                <a:solidFill>
                  <a:srgbClr val="FFFF00"/>
                </a:solidFill>
                <a:latin typeface="Times New Roman" panose="02020603050405020304" pitchFamily="18" charset="0"/>
                <a:cs typeface="Times New Roman" panose="02020603050405020304" pitchFamily="18" charset="0"/>
              </a:rPr>
              <a:t>r = -.62</a:t>
            </a:r>
            <a:r>
              <a:rPr lang="en-US" sz="2000" dirty="0">
                <a:solidFill>
                  <a:schemeClr val="tx1"/>
                </a:solidFill>
                <a:latin typeface="Times New Roman" panose="02020603050405020304" pitchFamily="18" charset="0"/>
                <a:cs typeface="Times New Roman" panose="02020603050405020304" pitchFamily="18" charset="0"/>
              </a:rPr>
              <a:t>)</a:t>
            </a:r>
          </a:p>
          <a:p>
            <a:pPr lvl="3"/>
            <a:r>
              <a:rPr lang="en-US" sz="1800" dirty="0">
                <a:solidFill>
                  <a:schemeClr val="tx1"/>
                </a:solidFill>
                <a:latin typeface="Times New Roman" panose="02020603050405020304" pitchFamily="18" charset="0"/>
                <a:cs typeface="Times New Roman" panose="02020603050405020304" pitchFamily="18" charset="0"/>
              </a:rPr>
              <a:t>More Christian Aware = Less Fundamentalist</a:t>
            </a:r>
          </a:p>
          <a:p>
            <a:pPr lvl="3"/>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5393984"/>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858EF3F8-188F-2A40-BA74-9CB39FF08A10}"/>
              </a:ext>
            </a:extLst>
          </p:cNvPr>
          <p:cNvPicPr>
            <a:picLocks noChangeAspect="1"/>
          </p:cNvPicPr>
          <p:nvPr/>
        </p:nvPicPr>
        <p:blipFill>
          <a:blip r:embed="rId2"/>
          <a:stretch>
            <a:fillRect/>
          </a:stretch>
        </p:blipFill>
        <p:spPr>
          <a:xfrm>
            <a:off x="558800" y="943428"/>
            <a:ext cx="11074400" cy="5182507"/>
          </a:xfrm>
          <a:prstGeom prst="rect">
            <a:avLst/>
          </a:prstGeom>
        </p:spPr>
      </p:pic>
    </p:spTree>
    <p:extLst>
      <p:ext uri="{BB962C8B-B14F-4D97-AF65-F5344CB8AC3E}">
        <p14:creationId xmlns:p14="http://schemas.microsoft.com/office/powerpoint/2010/main" val="2151569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White Privilege &amp; Examples</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(McIntosh, 2015)</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9" y="571501"/>
            <a:ext cx="6400029" cy="5612130"/>
          </a:xfrm>
        </p:spPr>
        <p:txBody>
          <a:bodyPr anchor="ctr">
            <a:noAutofit/>
          </a:bodyPr>
          <a:lstStyle/>
          <a:p>
            <a:r>
              <a:rPr lang="en-US" sz="2400" dirty="0">
                <a:solidFill>
                  <a:schemeClr val="tx1"/>
                </a:solidFill>
                <a:latin typeface="Times New Roman" panose="02020603050405020304" pitchFamily="18" charset="0"/>
                <a:cs typeface="Times New Roman" panose="02020603050405020304" pitchFamily="18" charset="0"/>
              </a:rPr>
              <a:t>Unearned benefits given to people who are classified as White (McIntosh, 2008)</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 can be sure that if I need legal or medical help, my race will not work against me."</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“If a traffic cop pulls me over or if the IRS audits my tax return, I can be sure I haven’t been singled out because of my race.”</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 can swear, or dress in second-hand clothes, or not answer letters, without having people attribute these choices to the bad morals, the poverty, or the illiteracy of my race.” </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“When I am told about our national heritage or about ‘civilization,’ I am shown that people of my color made it what it is.” </a:t>
            </a:r>
          </a:p>
        </p:txBody>
      </p:sp>
    </p:spTree>
    <p:extLst>
      <p:ext uri="{BB962C8B-B14F-4D97-AF65-F5344CB8AC3E}">
        <p14:creationId xmlns:p14="http://schemas.microsoft.com/office/powerpoint/2010/main" val="648043055"/>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6BDB8200-67B4-2E47-BD45-A080E31F5AB1}"/>
              </a:ext>
            </a:extLst>
          </p:cNvPr>
          <p:cNvPicPr>
            <a:picLocks noChangeAspect="1"/>
          </p:cNvPicPr>
          <p:nvPr/>
        </p:nvPicPr>
        <p:blipFill>
          <a:blip r:embed="rId3"/>
          <a:stretch>
            <a:fillRect/>
          </a:stretch>
        </p:blipFill>
        <p:spPr>
          <a:xfrm>
            <a:off x="704850" y="894896"/>
            <a:ext cx="10782300" cy="5201104"/>
          </a:xfrm>
          <a:prstGeom prst="rect">
            <a:avLst/>
          </a:prstGeom>
        </p:spPr>
      </p:pic>
    </p:spTree>
    <p:extLst>
      <p:ext uri="{BB962C8B-B14F-4D97-AF65-F5344CB8AC3E}">
        <p14:creationId xmlns:p14="http://schemas.microsoft.com/office/powerpoint/2010/main" val="16823069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CAB423C0-E37E-42E8-8F33-948800C2779C}"/>
              </a:ext>
            </a:extLst>
          </p:cNvPr>
          <p:cNvSpPr>
            <a:spLocks noGrp="1"/>
          </p:cNvSpPr>
          <p:nvPr>
            <p:ph type="title"/>
          </p:nvPr>
        </p:nvSpPr>
        <p:spPr>
          <a:xfrm>
            <a:off x="903249" y="1169773"/>
            <a:ext cx="10404088" cy="2870161"/>
          </a:xfrm>
        </p:spPr>
        <p:txBody>
          <a:bodyPr vert="horz" lIns="91440" tIns="45720" rIns="91440" bIns="45720" rtlCol="0" anchor="b">
            <a:normAutofit/>
          </a:bodyPr>
          <a:lstStyle/>
          <a:p>
            <a:pPr algn="ctr"/>
            <a:r>
              <a:rPr lang="en-US" sz="5400" dirty="0">
                <a:solidFill>
                  <a:schemeClr val="tx1"/>
                </a:solidFill>
                <a:latin typeface="Times New Roman" panose="02020603050405020304" pitchFamily="18" charset="0"/>
                <a:cs typeface="Times New Roman" panose="02020603050405020304" pitchFamily="18" charset="0"/>
              </a:rPr>
              <a:t>Discussion and Future Directions</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980653"/>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General Thoughts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rmAutofit/>
          </a:bodyPr>
          <a:lstStyle/>
          <a:p>
            <a:pPr lvl="1"/>
            <a:r>
              <a:rPr lang="en-US" sz="2400" dirty="0">
                <a:solidFill>
                  <a:schemeClr val="tx1"/>
                </a:solidFill>
                <a:latin typeface="Times New Roman" panose="02020603050405020304" pitchFamily="18" charset="0"/>
                <a:cs typeface="Times New Roman" panose="02020603050405020304" pitchFamily="18" charset="0"/>
              </a:rPr>
              <a:t>There are many scales to look at privilege related constructs (i.e., racism, sexism, White privilege, etc.)</a:t>
            </a:r>
          </a:p>
          <a:p>
            <a:pPr lvl="1"/>
            <a:r>
              <a:rPr lang="en-US" sz="2400" dirty="0">
                <a:solidFill>
                  <a:schemeClr val="tx1"/>
                </a:solidFill>
                <a:latin typeface="Times New Roman" panose="02020603050405020304" pitchFamily="18" charset="0"/>
                <a:cs typeface="Times New Roman" panose="02020603050405020304" pitchFamily="18" charset="0"/>
              </a:rPr>
              <a:t>These constructs influence human behavior and attitudes</a:t>
            </a:r>
          </a:p>
          <a:p>
            <a:pPr lvl="1"/>
            <a:r>
              <a:rPr lang="en-US" sz="2400" dirty="0">
                <a:solidFill>
                  <a:srgbClr val="FFFF00"/>
                </a:solidFill>
                <a:latin typeface="Times New Roman" panose="02020603050405020304" pitchFamily="18" charset="0"/>
                <a:cs typeface="Times New Roman" panose="02020603050405020304" pitchFamily="18" charset="0"/>
              </a:rPr>
              <a:t>While Christianity is pervasive and influential in the United States, there is relatively little research (i.e., Hays et al., 2007) that attempts to measure Christian privilege</a:t>
            </a:r>
          </a:p>
          <a:p>
            <a:pPr lvl="1"/>
            <a:r>
              <a:rPr lang="en-US" sz="2400" dirty="0">
                <a:solidFill>
                  <a:srgbClr val="FFFF00"/>
                </a:solidFill>
                <a:latin typeface="Times New Roman" panose="02020603050405020304" pitchFamily="18" charset="0"/>
                <a:cs typeface="Times New Roman" panose="02020603050405020304" pitchFamily="18" charset="0"/>
              </a:rPr>
              <a:t>This scale is one more attempt to extend the literature on this scarcely researched topic </a:t>
            </a:r>
          </a:p>
        </p:txBody>
      </p:sp>
    </p:spTree>
    <p:extLst>
      <p:ext uri="{BB962C8B-B14F-4D97-AF65-F5344CB8AC3E}">
        <p14:creationId xmlns:p14="http://schemas.microsoft.com/office/powerpoint/2010/main" val="4090497074"/>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2" name="Rectangle 21">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836247" y="1085549"/>
            <a:ext cx="3430947" cy="4686903"/>
          </a:xfrm>
        </p:spPr>
        <p:txBody>
          <a:bodyPr anchor="ctr">
            <a:normAutofit/>
          </a:bodyPr>
          <a:lstStyle/>
          <a:p>
            <a:pPr algn="r"/>
            <a:r>
              <a:rPr lang="en-US" dirty="0">
                <a:solidFill>
                  <a:schemeClr val="tx1"/>
                </a:solidFill>
                <a:latin typeface="Times New Roman" panose="02020603050405020304" pitchFamily="18" charset="0"/>
                <a:cs typeface="Times New Roman" panose="02020603050405020304" pitchFamily="18" charset="0"/>
              </a:rPr>
              <a:t>Christian Exceptionalism Subscale</a:t>
            </a:r>
            <a:endParaRPr lang="en-US">
              <a:solidFill>
                <a:schemeClr val="tx1"/>
              </a:solidFill>
              <a:latin typeface="Times New Roman" panose="02020603050405020304" pitchFamily="18" charset="0"/>
              <a:cs typeface="Times New Roman" panose="02020603050405020304" pitchFamily="18" charset="0"/>
            </a:endParaRPr>
          </a:p>
        </p:txBody>
      </p:sp>
      <p:cxnSp>
        <p:nvCxnSpPr>
          <p:cNvPr id="25" name="Straight Connector 24">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1085549"/>
            <a:ext cx="5579707" cy="4686903"/>
          </a:xfrm>
        </p:spPr>
        <p:txBody>
          <a:bodyPr anchor="ctr">
            <a:normAutofit/>
          </a:bodyPr>
          <a:lstStyle/>
          <a:p>
            <a:pPr lvl="1"/>
            <a:r>
              <a:rPr lang="en-US" dirty="0">
                <a:solidFill>
                  <a:schemeClr val="tx1"/>
                </a:solidFill>
                <a:latin typeface="Times New Roman" panose="02020603050405020304" pitchFamily="18" charset="0"/>
                <a:cs typeface="Times New Roman" panose="02020603050405020304" pitchFamily="18" charset="0"/>
              </a:rPr>
              <a:t>Taps themes related to advantages that Christians have in society (e.g., Christian symbols on government property)</a:t>
            </a:r>
          </a:p>
          <a:p>
            <a:pPr lvl="1"/>
            <a:r>
              <a:rPr lang="en-US" dirty="0">
                <a:solidFill>
                  <a:schemeClr val="tx1"/>
                </a:solidFill>
                <a:latin typeface="Times New Roman" panose="02020603050405020304" pitchFamily="18" charset="0"/>
                <a:cs typeface="Times New Roman" panose="02020603050405020304" pitchFamily="18" charset="0"/>
              </a:rPr>
              <a:t>Higher scores on Christian Exceptionalism correlate positively with White privilege and negatively with colorblind racial attitudes, social dominance orientation, and religious fundamentalism</a:t>
            </a:r>
          </a:p>
          <a:p>
            <a:pPr lvl="1"/>
            <a:r>
              <a:rPr lang="en-US" dirty="0">
                <a:solidFill>
                  <a:schemeClr val="tx1"/>
                </a:solidFill>
                <a:latin typeface="Times New Roman" panose="02020603050405020304" pitchFamily="18" charset="0"/>
                <a:cs typeface="Times New Roman" panose="02020603050405020304" pitchFamily="18" charset="0"/>
              </a:rPr>
              <a:t>The fact that the Christian Exceptionalism subscale correlates (</a:t>
            </a:r>
            <a:r>
              <a:rPr lang="en-US" dirty="0">
                <a:solidFill>
                  <a:srgbClr val="FFFF00"/>
                </a:solidFill>
                <a:latin typeface="Times New Roman" panose="02020603050405020304" pitchFamily="18" charset="0"/>
                <a:cs typeface="Times New Roman" panose="02020603050405020304" pitchFamily="18" charset="0"/>
              </a:rPr>
              <a:t>r = .79</a:t>
            </a:r>
            <a:r>
              <a:rPr lang="en-US" dirty="0">
                <a:solidFill>
                  <a:schemeClr val="tx1"/>
                </a:solidFill>
                <a:latin typeface="Times New Roman" panose="02020603050405020304" pitchFamily="18" charset="0"/>
                <a:cs typeface="Times New Roman" panose="02020603050405020304" pitchFamily="18" charset="0"/>
              </a:rPr>
              <a:t>) so strongly with the White privilege scale suggests they are measuring a similar construct; however, they are distinct as the white privilege scale (</a:t>
            </a:r>
            <a:r>
              <a:rPr lang="en-US" dirty="0">
                <a:solidFill>
                  <a:srgbClr val="FFFF00"/>
                </a:solidFill>
                <a:latin typeface="Times New Roman" panose="02020603050405020304" pitchFamily="18" charset="0"/>
                <a:cs typeface="Times New Roman" panose="02020603050405020304" pitchFamily="18" charset="0"/>
              </a:rPr>
              <a:t>r = -.91</a:t>
            </a:r>
            <a:r>
              <a:rPr lang="en-US" dirty="0">
                <a:solidFill>
                  <a:schemeClr val="tx1"/>
                </a:solidFill>
                <a:latin typeface="Times New Roman" panose="02020603050405020304" pitchFamily="18" charset="0"/>
                <a:cs typeface="Times New Roman" panose="02020603050405020304" pitchFamily="18" charset="0"/>
              </a:rPr>
              <a:t>) more strongly predicts color blind racial attitudes compared to the proposed subscale (</a:t>
            </a:r>
            <a:r>
              <a:rPr lang="en-US" dirty="0">
                <a:solidFill>
                  <a:srgbClr val="FFFF00"/>
                </a:solidFill>
                <a:latin typeface="Times New Roman" panose="02020603050405020304" pitchFamily="18" charset="0"/>
                <a:cs typeface="Times New Roman" panose="02020603050405020304" pitchFamily="18" charset="0"/>
              </a:rPr>
              <a:t>r = -.83</a:t>
            </a:r>
            <a:r>
              <a:rPr lang="en-US" dirty="0">
                <a:solidFill>
                  <a:schemeClr val="tx1"/>
                </a:solidFill>
                <a:latin typeface="Times New Roman" panose="02020603050405020304" pitchFamily="18" charset="0"/>
                <a:cs typeface="Times New Roman" panose="02020603050405020304" pitchFamily="18" charset="0"/>
              </a:rPr>
              <a:t>)  </a:t>
            </a:r>
          </a:p>
          <a:p>
            <a:pPr lvl="1"/>
            <a:r>
              <a:rPr lang="en-US" dirty="0">
                <a:solidFill>
                  <a:schemeClr val="tx1"/>
                </a:solidFill>
                <a:latin typeface="Times New Roman" panose="02020603050405020304" pitchFamily="18" charset="0"/>
                <a:cs typeface="Times New Roman" panose="02020603050405020304" pitchFamily="18" charset="0"/>
              </a:rPr>
              <a:t>Importantly, the proposed subscale (r = -.64) more strongly predicts religious fundamentalism compared to the white privilege scale (</a:t>
            </a:r>
            <a:r>
              <a:rPr lang="en-US" dirty="0">
                <a:solidFill>
                  <a:srgbClr val="FFFF00"/>
                </a:solidFill>
                <a:latin typeface="Times New Roman" panose="02020603050405020304" pitchFamily="18" charset="0"/>
                <a:cs typeface="Times New Roman" panose="02020603050405020304" pitchFamily="18" charset="0"/>
              </a:rPr>
              <a:t>r = -.43</a:t>
            </a:r>
            <a:r>
              <a:rPr lang="en-US"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33258993"/>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Christian Exceptionalism Subscale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Autofit/>
          </a:bodyPr>
          <a:lstStyle/>
          <a:p>
            <a:pPr lvl="1"/>
            <a:r>
              <a:rPr lang="en-US" sz="2400" dirty="0">
                <a:solidFill>
                  <a:schemeClr val="tx1"/>
                </a:solidFill>
                <a:latin typeface="Times New Roman" panose="02020603050405020304" pitchFamily="18" charset="0"/>
                <a:cs typeface="Times New Roman" panose="02020603050405020304" pitchFamily="18" charset="0"/>
              </a:rPr>
              <a:t>However, the high correlation (</a:t>
            </a:r>
            <a:r>
              <a:rPr lang="en-US" sz="2400" dirty="0">
                <a:solidFill>
                  <a:srgbClr val="FFFF00"/>
                </a:solidFill>
                <a:latin typeface="Times New Roman" panose="02020603050405020304" pitchFamily="18" charset="0"/>
                <a:cs typeface="Times New Roman" panose="02020603050405020304" pitchFamily="18" charset="0"/>
              </a:rPr>
              <a:t>r = .79</a:t>
            </a:r>
            <a:r>
              <a:rPr lang="en-US" sz="2400" dirty="0">
                <a:solidFill>
                  <a:schemeClr val="tx1"/>
                </a:solidFill>
                <a:latin typeface="Times New Roman" panose="02020603050405020304" pitchFamily="18" charset="0"/>
                <a:cs typeface="Times New Roman" panose="02020603050405020304" pitchFamily="18" charset="0"/>
              </a:rPr>
              <a:t>) between the Christian Exceptionalism factor and White privilege isn’t necessarily unexpected as one might expect both constructs to have overlapping underpinnings (i.e., they’re branching manifestations of the broader concept of privilege)</a:t>
            </a:r>
          </a:p>
          <a:p>
            <a:pPr lvl="1"/>
            <a:r>
              <a:rPr lang="en-US" sz="2400" dirty="0">
                <a:solidFill>
                  <a:schemeClr val="tx1"/>
                </a:solidFill>
                <a:latin typeface="Times New Roman" panose="02020603050405020304" pitchFamily="18" charset="0"/>
                <a:cs typeface="Times New Roman" panose="02020603050405020304" pitchFamily="18" charset="0"/>
              </a:rPr>
              <a:t>Lastly, this subscale is positively correlated with the Christian privilege subscale (</a:t>
            </a:r>
            <a:r>
              <a:rPr lang="en-US" sz="2400" dirty="0">
                <a:solidFill>
                  <a:srgbClr val="FFFF00"/>
                </a:solidFill>
                <a:latin typeface="Times New Roman" panose="02020603050405020304" pitchFamily="18" charset="0"/>
                <a:cs typeface="Times New Roman" panose="02020603050405020304" pitchFamily="18" charset="0"/>
              </a:rPr>
              <a:t>r = .81</a:t>
            </a:r>
            <a:r>
              <a:rPr lang="en-US" sz="2400" dirty="0">
                <a:solidFill>
                  <a:schemeClr val="tx1"/>
                </a:solidFill>
                <a:latin typeface="Times New Roman" panose="02020603050405020304" pitchFamily="18" charset="0"/>
                <a:cs typeface="Times New Roman" panose="02020603050405020304" pitchFamily="18" charset="0"/>
              </a:rPr>
              <a:t>) in the Privilege and Oppression Inventory.</a:t>
            </a:r>
          </a:p>
          <a:p>
            <a:pPr lvl="2"/>
            <a:r>
              <a:rPr lang="en-US" sz="2200" dirty="0">
                <a:solidFill>
                  <a:srgbClr val="FFFF00"/>
                </a:solidFill>
                <a:latin typeface="Times New Roman" panose="02020603050405020304" pitchFamily="18" charset="0"/>
                <a:cs typeface="Times New Roman" panose="02020603050405020304" pitchFamily="18" charset="0"/>
              </a:rPr>
              <a:t>The latter finding indicates that the new scale demonstrates convergent validity</a:t>
            </a:r>
          </a:p>
        </p:txBody>
      </p:sp>
    </p:spTree>
    <p:extLst>
      <p:ext uri="{BB962C8B-B14F-4D97-AF65-F5344CB8AC3E}">
        <p14:creationId xmlns:p14="http://schemas.microsoft.com/office/powerpoint/2010/main" val="3693792120"/>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Freedom from Discrimination Subscale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Autofit/>
          </a:bodyPr>
          <a:lstStyle/>
          <a:p>
            <a:pPr lvl="1"/>
            <a:r>
              <a:rPr lang="en-US" sz="2000" dirty="0">
                <a:solidFill>
                  <a:schemeClr val="tx1"/>
                </a:solidFill>
                <a:latin typeface="Times New Roman" panose="02020603050405020304" pitchFamily="18" charset="0"/>
                <a:cs typeface="Times New Roman" panose="02020603050405020304" pitchFamily="18" charset="0"/>
              </a:rPr>
              <a:t>Taps themes related to respondents’ awareness that they are not discriminated against because of their Christian beliefs (i.e., not having to worry about losing one’s job because they are Christian)</a:t>
            </a:r>
          </a:p>
          <a:p>
            <a:pPr lvl="1"/>
            <a:r>
              <a:rPr lang="en-US" sz="2000" dirty="0">
                <a:solidFill>
                  <a:schemeClr val="tx1"/>
                </a:solidFill>
                <a:latin typeface="Times New Roman" panose="02020603050405020304" pitchFamily="18" charset="0"/>
                <a:cs typeface="Times New Roman" panose="02020603050405020304" pitchFamily="18" charset="0"/>
              </a:rPr>
              <a:t>The subscale does show a moderately positive association (</a:t>
            </a:r>
            <a:r>
              <a:rPr lang="en-US" sz="2000" dirty="0">
                <a:solidFill>
                  <a:srgbClr val="FFFF00"/>
                </a:solidFill>
                <a:latin typeface="Times New Roman" panose="02020603050405020304" pitchFamily="18" charset="0"/>
                <a:cs typeface="Times New Roman" panose="02020603050405020304" pitchFamily="18" charset="0"/>
              </a:rPr>
              <a:t>r = .42</a:t>
            </a:r>
            <a:r>
              <a:rPr lang="en-US" sz="2000" dirty="0">
                <a:solidFill>
                  <a:schemeClr val="tx1"/>
                </a:solidFill>
                <a:latin typeface="Times New Roman" panose="02020603050405020304" pitchFamily="18" charset="0"/>
                <a:cs typeface="Times New Roman" panose="02020603050405020304" pitchFamily="18" charset="0"/>
              </a:rPr>
              <a:t>) with the Christian Exceptionalism subscale, suggesting that the two factors are still tapping a similar topic</a:t>
            </a:r>
          </a:p>
          <a:p>
            <a:pPr lvl="1"/>
            <a:r>
              <a:rPr lang="en-US" sz="2000" dirty="0">
                <a:solidFill>
                  <a:schemeClr val="tx1"/>
                </a:solidFill>
                <a:latin typeface="Times New Roman" panose="02020603050405020304" pitchFamily="18" charset="0"/>
                <a:cs typeface="Times New Roman" panose="02020603050405020304" pitchFamily="18" charset="0"/>
              </a:rPr>
              <a:t>This subscale mostly correlates in the same pattern directionally as the Christian Exceptionalism subscale. </a:t>
            </a:r>
          </a:p>
          <a:p>
            <a:pPr lvl="1"/>
            <a:r>
              <a:rPr lang="en-US" sz="2000" dirty="0">
                <a:solidFill>
                  <a:schemeClr val="tx1"/>
                </a:solidFill>
                <a:latin typeface="Times New Roman" panose="02020603050405020304" pitchFamily="18" charset="0"/>
                <a:cs typeface="Times New Roman" panose="02020603050405020304" pitchFamily="18" charset="0"/>
              </a:rPr>
              <a:t>The one exception is the Global Just World Beliefs scale</a:t>
            </a:r>
          </a:p>
          <a:p>
            <a:pPr lvl="1"/>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7098671"/>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Why does Freedom From Discrimination Correlate with GJWB But Christian Exceptionalism Doesn’t?</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rmAutofit lnSpcReduction="10000"/>
          </a:bodyPr>
          <a:lstStyle/>
          <a:p>
            <a:pPr lvl="1"/>
            <a:endParaRPr lang="en-US" sz="2400" dirty="0">
              <a:solidFill>
                <a:schemeClr val="tx1"/>
              </a:solidFill>
              <a:latin typeface="Times New Roman" panose="02020603050405020304" pitchFamily="18" charset="0"/>
              <a:cs typeface="Times New Roman" panose="02020603050405020304" pitchFamily="18" charset="0"/>
            </a:endParaRPr>
          </a:p>
          <a:p>
            <a:pPr lvl="1"/>
            <a:r>
              <a:rPr lang="en-US" sz="2400" dirty="0">
                <a:solidFill>
                  <a:schemeClr val="tx1"/>
                </a:solidFill>
                <a:latin typeface="Times New Roman" panose="02020603050405020304" pitchFamily="18" charset="0"/>
                <a:cs typeface="Times New Roman" panose="02020603050405020304" pitchFamily="18" charset="0"/>
              </a:rPr>
              <a:t>It may suggest that being able to see oneself as free from being the target of discrimination is independent of privilege awareness</a:t>
            </a:r>
          </a:p>
          <a:p>
            <a:pPr lvl="2"/>
            <a:r>
              <a:rPr lang="en-US" sz="2400" dirty="0">
                <a:solidFill>
                  <a:schemeClr val="tx1"/>
                </a:solidFill>
                <a:latin typeface="Times New Roman" panose="02020603050405020304" pitchFamily="18" charset="0"/>
                <a:cs typeface="Times New Roman" panose="02020603050405020304" pitchFamily="18" charset="0"/>
              </a:rPr>
              <a:t>e.g., One may recognize one is not discriminated against, but fail to recognize either that one is privileged, or how others are discriminated against</a:t>
            </a:r>
          </a:p>
          <a:p>
            <a:pPr lvl="1"/>
            <a:r>
              <a:rPr lang="en-US" sz="2400" dirty="0">
                <a:solidFill>
                  <a:schemeClr val="tx1"/>
                </a:solidFill>
                <a:latin typeface="Times New Roman" panose="02020603050405020304" pitchFamily="18" charset="0"/>
                <a:cs typeface="Times New Roman" panose="02020603050405020304" pitchFamily="18" charset="0"/>
              </a:rPr>
              <a:t>May be worth adding additional items to this subscale to flesh this out (or dropping the factor if not)</a:t>
            </a:r>
          </a:p>
          <a:p>
            <a:pPr lvl="2"/>
            <a:r>
              <a:rPr lang="en-US" sz="2400" dirty="0">
                <a:solidFill>
                  <a:schemeClr val="tx1"/>
                </a:solidFill>
                <a:latin typeface="Times New Roman" panose="02020603050405020304" pitchFamily="18" charset="0"/>
                <a:cs typeface="Times New Roman" panose="02020603050405020304" pitchFamily="18" charset="0"/>
              </a:rPr>
              <a:t>E.g.,  “It should be okay for Christian organizations to deny employment to someone who isn’t Christian”</a:t>
            </a:r>
          </a:p>
        </p:txBody>
      </p:sp>
    </p:spTree>
    <p:extLst>
      <p:ext uri="{BB962C8B-B14F-4D97-AF65-F5344CB8AC3E}">
        <p14:creationId xmlns:p14="http://schemas.microsoft.com/office/powerpoint/2010/main" val="346398663"/>
      </p:ext>
    </p:extLst>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Interpretations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4490817" y="690831"/>
            <a:ext cx="7096132" cy="5680709"/>
          </a:xfrm>
        </p:spPr>
        <p:txBody>
          <a:bodyPr anchor="ctr">
            <a:normAutofit/>
          </a:bodyPr>
          <a:lstStyle/>
          <a:p>
            <a:pPr lvl="1"/>
            <a:r>
              <a:rPr lang="en-US" sz="2400" dirty="0">
                <a:solidFill>
                  <a:schemeClr val="tx1"/>
                </a:solidFill>
                <a:latin typeface="Times New Roman" panose="02020603050405020304" pitchFamily="18" charset="0"/>
                <a:cs typeface="Times New Roman" panose="02020603050405020304" pitchFamily="18" charset="0"/>
              </a:rPr>
              <a:t>So why are Christian privilege and White privilege so strongly correlated?</a:t>
            </a:r>
          </a:p>
          <a:p>
            <a:pPr lvl="1"/>
            <a:r>
              <a:rPr lang="en-US" sz="2600" dirty="0">
                <a:solidFill>
                  <a:srgbClr val="FFFF00"/>
                </a:solidFill>
                <a:latin typeface="Times New Roman" panose="02020603050405020304" pitchFamily="18" charset="0"/>
                <a:cs typeface="Times New Roman" panose="02020603050405020304" pitchFamily="18" charset="0"/>
              </a:rPr>
              <a:t>1) Consistent with Faber (2012) theorizing </a:t>
            </a:r>
          </a:p>
          <a:p>
            <a:pPr lvl="1"/>
            <a:r>
              <a:rPr lang="en-US" sz="2400" dirty="0">
                <a:solidFill>
                  <a:schemeClr val="tx1"/>
                </a:solidFill>
                <a:latin typeface="Times New Roman" panose="02020603050405020304" pitchFamily="18" charset="0"/>
                <a:cs typeface="Times New Roman" panose="02020603050405020304" pitchFamily="18" charset="0"/>
              </a:rPr>
              <a:t>2) It’s also possible, however, that this is the result of bias in the sample (i.e., the sample was majority White and male)</a:t>
            </a:r>
          </a:p>
          <a:p>
            <a:pPr lvl="2"/>
            <a:r>
              <a:rPr lang="en-US" sz="2400" dirty="0">
                <a:solidFill>
                  <a:srgbClr val="FFFF00"/>
                </a:solidFill>
                <a:latin typeface="Times New Roman" panose="02020603050405020304" pitchFamily="18" charset="0"/>
                <a:cs typeface="Times New Roman" panose="02020603050405020304" pitchFamily="18" charset="0"/>
              </a:rPr>
              <a:t>Holding simultaneously advantaged identities may make one equally aware (or unaware) of multiple forms of privilege. This might cause various forms of privilege to appear highly correlated</a:t>
            </a:r>
          </a:p>
        </p:txBody>
      </p:sp>
    </p:spTree>
    <p:extLst>
      <p:ext uri="{BB962C8B-B14F-4D97-AF65-F5344CB8AC3E}">
        <p14:creationId xmlns:p14="http://schemas.microsoft.com/office/powerpoint/2010/main" val="734128835"/>
      </p:ext>
    </p:extLst>
  </p:cSld>
  <p:clrMapOvr>
    <a:overrideClrMapping bg1="dk1" tx1="lt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Interpretations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rmAutofit/>
          </a:bodyPr>
          <a:lstStyle/>
          <a:p>
            <a:r>
              <a:rPr lang="en-US" sz="2600" dirty="0">
                <a:solidFill>
                  <a:schemeClr val="tx1"/>
                </a:solidFill>
                <a:latin typeface="Times New Roman" panose="02020603050405020304" pitchFamily="18" charset="0"/>
                <a:cs typeface="Times New Roman" panose="02020603050405020304" pitchFamily="18" charset="0"/>
              </a:rPr>
              <a:t>How might we potentially tease this out?</a:t>
            </a:r>
          </a:p>
          <a:p>
            <a:pPr lvl="1"/>
            <a:r>
              <a:rPr lang="en-US" sz="2400" dirty="0">
                <a:solidFill>
                  <a:srgbClr val="FFFF00"/>
                </a:solidFill>
                <a:latin typeface="Times New Roman" panose="02020603050405020304" pitchFamily="18" charset="0"/>
                <a:cs typeface="Times New Roman" panose="02020603050405020304" pitchFamily="18" charset="0"/>
              </a:rPr>
              <a:t>One way to parse this would be to give this scale to both Black and White Christians to see if they differ on White privilege awareness while being similarly aware of Christian privilege</a:t>
            </a:r>
            <a:r>
              <a:rPr lang="en-US" sz="2400" dirty="0">
                <a:solidFill>
                  <a:schemeClr val="tx1"/>
                </a:solidFill>
                <a:latin typeface="Times New Roman" panose="02020603050405020304" pitchFamily="18" charset="0"/>
                <a:cs typeface="Times New Roman" panose="02020603050405020304" pitchFamily="18" charset="0"/>
              </a:rPr>
              <a:t>.</a:t>
            </a:r>
          </a:p>
          <a:p>
            <a:pPr lvl="1"/>
            <a:r>
              <a:rPr lang="en-US" sz="2400" dirty="0">
                <a:solidFill>
                  <a:srgbClr val="FFFF00"/>
                </a:solidFill>
                <a:latin typeface="Times New Roman" panose="02020603050405020304" pitchFamily="18" charset="0"/>
                <a:cs typeface="Times New Roman" panose="02020603050405020304" pitchFamily="18" charset="0"/>
              </a:rPr>
              <a:t>However, even if White and Christian privilege are the same construct, this still opens up a world of research possibilities regarding the relationship between Christianity and White Supremacy. </a:t>
            </a:r>
          </a:p>
        </p:txBody>
      </p:sp>
    </p:spTree>
    <p:extLst>
      <p:ext uri="{BB962C8B-B14F-4D97-AF65-F5344CB8AC3E}">
        <p14:creationId xmlns:p14="http://schemas.microsoft.com/office/powerpoint/2010/main" val="1788576162"/>
      </p:ext>
    </p:extLst>
  </p:cSld>
  <p:clrMapOvr>
    <a:overrideClrMapping bg1="dk1" tx1="lt1" bg2="dk2" tx2="lt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Practical Uses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rmAutofit lnSpcReduction="10000"/>
          </a:bodyPr>
          <a:lstStyle/>
          <a:p>
            <a:pPr lvl="1"/>
            <a:r>
              <a:rPr lang="en-US" sz="2400" dirty="0">
                <a:solidFill>
                  <a:schemeClr val="tx1"/>
                </a:solidFill>
                <a:latin typeface="Times New Roman" panose="02020603050405020304" pitchFamily="18" charset="0"/>
                <a:cs typeface="Times New Roman" panose="02020603050405020304" pitchFamily="18" charset="0"/>
              </a:rPr>
              <a:t>Outcomes of privilege and oppression are multifaceted interactions among and between identities</a:t>
            </a:r>
          </a:p>
          <a:p>
            <a:pPr lvl="1"/>
            <a:r>
              <a:rPr lang="en-US" sz="2400" dirty="0">
                <a:solidFill>
                  <a:schemeClr val="tx1"/>
                </a:solidFill>
                <a:latin typeface="Times New Roman" panose="02020603050405020304" pitchFamily="18" charset="0"/>
                <a:cs typeface="Times New Roman" panose="02020603050405020304" pitchFamily="18" charset="0"/>
              </a:rPr>
              <a:t>For example, the experiences of a Black atheist may differ from those of a White atheist as a result of the interaction between racial identity and religious affiliation</a:t>
            </a:r>
          </a:p>
          <a:p>
            <a:pPr lvl="1"/>
            <a:r>
              <a:rPr lang="en-US" sz="2400" dirty="0">
                <a:solidFill>
                  <a:schemeClr val="tx1"/>
                </a:solidFill>
                <a:latin typeface="Times New Roman" panose="02020603050405020304" pitchFamily="18" charset="0"/>
                <a:cs typeface="Times New Roman" panose="02020603050405020304" pitchFamily="18" charset="0"/>
              </a:rPr>
              <a:t>Intersectionality, or the idea that differential outcomes can result from complex interactions, may help us to understand differential outcomes</a:t>
            </a:r>
          </a:p>
          <a:p>
            <a:pPr lvl="1"/>
            <a:r>
              <a:rPr lang="en-US" sz="2400" dirty="0">
                <a:solidFill>
                  <a:schemeClr val="tx1"/>
                </a:solidFill>
                <a:latin typeface="Times New Roman" panose="02020603050405020304" pitchFamily="18" charset="0"/>
                <a:cs typeface="Times New Roman" panose="02020603050405020304" pitchFamily="18" charset="0"/>
              </a:rPr>
              <a:t>Society benefits (from an inclusion perspective) when people are aware of how privilege operates. This understanding reveals the myth of meritocracy</a:t>
            </a:r>
          </a:p>
        </p:txBody>
      </p:sp>
    </p:spTree>
    <p:extLst>
      <p:ext uri="{BB962C8B-B14F-4D97-AF65-F5344CB8AC3E}">
        <p14:creationId xmlns:p14="http://schemas.microsoft.com/office/powerpoint/2010/main" val="125526565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Critical Race Theory</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8" y="571501"/>
            <a:ext cx="6571465" cy="5669280"/>
          </a:xfrm>
        </p:spPr>
        <p:txBody>
          <a:bodyPr anchor="ctr">
            <a:noAutofit/>
          </a:bodyPr>
          <a:lstStyle/>
          <a:p>
            <a:r>
              <a:rPr lang="en-US" sz="2800" dirty="0">
                <a:solidFill>
                  <a:schemeClr val="tx1"/>
                </a:solidFill>
                <a:latin typeface="Times New Roman" panose="02020603050405020304" pitchFamily="18" charset="0"/>
                <a:cs typeface="Times New Roman" panose="02020603050405020304" pitchFamily="18" charset="0"/>
              </a:rPr>
              <a:t>Critical Race Theory</a:t>
            </a:r>
          </a:p>
          <a:p>
            <a:pPr lvl="1"/>
            <a:r>
              <a:rPr lang="en-US" sz="2400" dirty="0">
                <a:solidFill>
                  <a:srgbClr val="FFFB91"/>
                </a:solidFill>
                <a:latin typeface="Times New Roman" panose="02020603050405020304" pitchFamily="18" charset="0"/>
                <a:cs typeface="Times New Roman" panose="02020603050405020304" pitchFamily="18" charset="0"/>
              </a:rPr>
              <a:t>Racism is so embedded, it’s difficult to distinguish from the everyday</a:t>
            </a:r>
          </a:p>
          <a:p>
            <a:r>
              <a:rPr lang="en-US" sz="2800" dirty="0">
                <a:solidFill>
                  <a:schemeClr val="tx1"/>
                </a:solidFill>
                <a:latin typeface="Times New Roman" panose="02020603050405020304" pitchFamily="18" charset="0"/>
                <a:cs typeface="Times New Roman" panose="02020603050405020304" pitchFamily="18" charset="0"/>
              </a:rPr>
              <a:t>Insists what is “normal” should not be equated with “White” (Taylor, 1989)</a:t>
            </a:r>
          </a:p>
          <a:p>
            <a:r>
              <a:rPr lang="en-US" sz="2800" dirty="0">
                <a:solidFill>
                  <a:schemeClr val="tx1"/>
                </a:solidFill>
                <a:latin typeface="Times New Roman" panose="02020603050405020304" pitchFamily="18" charset="0"/>
                <a:cs typeface="Times New Roman" panose="02020603050405020304" pitchFamily="18" charset="0"/>
              </a:rPr>
              <a:t>Historical inequalities still play out in modern times (Taylor, 1989)</a:t>
            </a:r>
          </a:p>
        </p:txBody>
      </p:sp>
    </p:spTree>
    <p:extLst>
      <p:ext uri="{BB962C8B-B14F-4D97-AF65-F5344CB8AC3E}">
        <p14:creationId xmlns:p14="http://schemas.microsoft.com/office/powerpoint/2010/main" val="307078113"/>
      </p:ext>
    </p:extLst>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Multiculturalism In Real World Action</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rmAutofit/>
          </a:bodyPr>
          <a:lstStyle/>
          <a:p>
            <a:pPr lvl="1"/>
            <a:r>
              <a:rPr lang="en-US" sz="2400" dirty="0">
                <a:solidFill>
                  <a:schemeClr val="tx1"/>
                </a:solidFill>
                <a:latin typeface="Times New Roman" panose="02020603050405020304" pitchFamily="18" charset="0"/>
                <a:cs typeface="Times New Roman" panose="02020603050405020304" pitchFamily="18" charset="0"/>
              </a:rPr>
              <a:t>For those interested in issues of social justice and or diversity/inclusion this research is useful because:</a:t>
            </a:r>
          </a:p>
          <a:p>
            <a:pPr lvl="2"/>
            <a:r>
              <a:rPr lang="en-US" sz="2200" dirty="0">
                <a:solidFill>
                  <a:schemeClr val="tx1"/>
                </a:solidFill>
                <a:latin typeface="Times New Roman" panose="02020603050405020304" pitchFamily="18" charset="0"/>
                <a:cs typeface="Times New Roman" panose="02020603050405020304" pitchFamily="18" charset="0"/>
              </a:rPr>
              <a:t>High levels of multicultural competency have been shown to be correlated with White privilege awareness (</a:t>
            </a:r>
            <a:r>
              <a:rPr lang="en-US" sz="2200" dirty="0" err="1">
                <a:solidFill>
                  <a:schemeClr val="tx1"/>
                </a:solidFill>
                <a:latin typeface="Times New Roman" panose="02020603050405020304" pitchFamily="18" charset="0"/>
                <a:cs typeface="Times New Roman" panose="02020603050405020304" pitchFamily="18" charset="0"/>
              </a:rPr>
              <a:t>Mindrup</a:t>
            </a:r>
            <a:r>
              <a:rPr lang="en-US" sz="2200" dirty="0">
                <a:solidFill>
                  <a:schemeClr val="tx1"/>
                </a:solidFill>
                <a:latin typeface="Times New Roman" panose="02020603050405020304" pitchFamily="18" charset="0"/>
                <a:cs typeface="Times New Roman" panose="02020603050405020304" pitchFamily="18" charset="0"/>
              </a:rPr>
              <a:t>, 2011)</a:t>
            </a:r>
          </a:p>
          <a:p>
            <a:pPr lvl="2"/>
            <a:r>
              <a:rPr lang="en-US" sz="2200" dirty="0">
                <a:solidFill>
                  <a:schemeClr val="tx1"/>
                </a:solidFill>
                <a:latin typeface="Times New Roman" panose="02020603050405020304" pitchFamily="18" charset="0"/>
                <a:cs typeface="Times New Roman" panose="02020603050405020304" pitchFamily="18" charset="0"/>
              </a:rPr>
              <a:t>Additional research has shown that White privilege awareness in Christians are positively correlated with engagement in social justice (Todd, et al., 2015)</a:t>
            </a:r>
          </a:p>
          <a:p>
            <a:pPr lvl="1"/>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0189678"/>
      </p:ext>
    </p:extLst>
  </p:cSld>
  <p:clrMapOvr>
    <a:overrideClrMapping bg1="dk1" tx1="lt1" bg2="dk2" tx2="lt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Why should people with privilege care?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rmAutofit lnSpcReduction="10000"/>
          </a:bodyPr>
          <a:lstStyle/>
          <a:p>
            <a:pPr lvl="1"/>
            <a:r>
              <a:rPr lang="en-US" sz="2400" dirty="0">
                <a:solidFill>
                  <a:schemeClr val="tx1"/>
                </a:solidFill>
                <a:latin typeface="Times New Roman" panose="02020603050405020304" pitchFamily="18" charset="0"/>
                <a:cs typeface="Times New Roman" panose="02020603050405020304" pitchFamily="18" charset="0"/>
              </a:rPr>
              <a:t>Interestingly, White privilege awareness among White participants has been shown to be correlated with poorer mental health (potentially from guilt; Fujishiro, 2009).</a:t>
            </a:r>
          </a:p>
          <a:p>
            <a:pPr lvl="1"/>
            <a:r>
              <a:rPr lang="en-US" sz="2400" dirty="0">
                <a:solidFill>
                  <a:schemeClr val="tx1"/>
                </a:solidFill>
                <a:latin typeface="Times New Roman" panose="02020603050405020304" pitchFamily="18" charset="0"/>
                <a:cs typeface="Times New Roman" panose="02020603050405020304" pitchFamily="18" charset="0"/>
              </a:rPr>
              <a:t>This suggests that understanding (and eventually eliminating White privilege ) is even beneficial to White people</a:t>
            </a:r>
          </a:p>
          <a:p>
            <a:pPr lvl="2"/>
            <a:r>
              <a:rPr lang="en-US" sz="2400" dirty="0">
                <a:solidFill>
                  <a:srgbClr val="FFFF00"/>
                </a:solidFill>
                <a:latin typeface="Times New Roman" panose="02020603050405020304" pitchFamily="18" charset="0"/>
                <a:cs typeface="Times New Roman" panose="02020603050405020304" pitchFamily="18" charset="0"/>
              </a:rPr>
              <a:t>Elimination of guilt</a:t>
            </a:r>
          </a:p>
          <a:p>
            <a:pPr lvl="1"/>
            <a:r>
              <a:rPr lang="en-US" sz="2600" dirty="0">
                <a:solidFill>
                  <a:srgbClr val="FFFF00"/>
                </a:solidFill>
                <a:latin typeface="Times New Roman" panose="02020603050405020304" pitchFamily="18" charset="0"/>
                <a:cs typeface="Times New Roman" panose="02020603050405020304" pitchFamily="18" charset="0"/>
              </a:rPr>
              <a:t>Research shows those lower in White privilege awareness show less empathy with respect to racism (</a:t>
            </a:r>
            <a:r>
              <a:rPr lang="en-US" sz="2600" dirty="0" err="1">
                <a:solidFill>
                  <a:srgbClr val="FFFF00"/>
                </a:solidFill>
                <a:latin typeface="Times New Roman" panose="02020603050405020304" pitchFamily="18" charset="0"/>
                <a:cs typeface="Times New Roman" panose="02020603050405020304" pitchFamily="18" charset="0"/>
              </a:rPr>
              <a:t>Spanierman</a:t>
            </a:r>
            <a:r>
              <a:rPr lang="en-US" sz="2600" dirty="0">
                <a:solidFill>
                  <a:srgbClr val="FFFF00"/>
                </a:solidFill>
                <a:latin typeface="Times New Roman" panose="02020603050405020304" pitchFamily="18" charset="0"/>
                <a:cs typeface="Times New Roman" panose="02020603050405020304" pitchFamily="18" charset="0"/>
              </a:rPr>
              <a:t> &amp; Heppner, 2004)</a:t>
            </a:r>
          </a:p>
          <a:p>
            <a:pPr lvl="1"/>
            <a:r>
              <a:rPr lang="en-US" sz="2400" dirty="0">
                <a:solidFill>
                  <a:schemeClr val="tx1"/>
                </a:solidFill>
                <a:latin typeface="Times New Roman" panose="02020603050405020304" pitchFamily="18" charset="0"/>
                <a:cs typeface="Times New Roman" panose="02020603050405020304" pitchFamily="18" charset="0"/>
              </a:rPr>
              <a:t>One could reasonably speculate these similar associations (and outcomes) could also apply to Christian privilege as well</a:t>
            </a:r>
          </a:p>
        </p:txBody>
      </p:sp>
    </p:spTree>
    <p:extLst>
      <p:ext uri="{BB962C8B-B14F-4D97-AF65-F5344CB8AC3E}">
        <p14:creationId xmlns:p14="http://schemas.microsoft.com/office/powerpoint/2010/main" val="3351691453"/>
      </p:ext>
    </p:extLst>
  </p:cSld>
  <p:clrMapOvr>
    <a:overrideClrMapping bg1="dk1" tx1="lt1" bg2="dk2" tx2="lt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Another Tool In The Toolbox</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rmAutofit/>
          </a:bodyPr>
          <a:lstStyle/>
          <a:p>
            <a:pPr lvl="1"/>
            <a:r>
              <a:rPr lang="en-US" sz="2400" dirty="0">
                <a:solidFill>
                  <a:schemeClr val="tx1"/>
                </a:solidFill>
                <a:latin typeface="Times New Roman" panose="02020603050405020304" pitchFamily="18" charset="0"/>
                <a:cs typeface="Times New Roman" panose="02020603050405020304" pitchFamily="18" charset="0"/>
              </a:rPr>
              <a:t>In this regard, while many tools exist to help society to better understand oppression resulting from race and gender, there are not many tools to examine oppression that results from religious affiliation.</a:t>
            </a:r>
          </a:p>
          <a:p>
            <a:pPr lvl="1"/>
            <a:r>
              <a:rPr lang="en-US" sz="2400" dirty="0">
                <a:solidFill>
                  <a:schemeClr val="tx1"/>
                </a:solidFill>
                <a:latin typeface="Times New Roman" panose="02020603050405020304" pitchFamily="18" charset="0"/>
                <a:cs typeface="Times New Roman" panose="02020603050405020304" pitchFamily="18" charset="0"/>
              </a:rPr>
              <a:t>The proposed scale (with its two subscales) provide one more tool that can allow educators in multiple disciplines to foster greater awareness of how Christians understand their religious identity and the privileges that come along with it</a:t>
            </a:r>
          </a:p>
        </p:txBody>
      </p:sp>
    </p:spTree>
    <p:extLst>
      <p:ext uri="{BB962C8B-B14F-4D97-AF65-F5344CB8AC3E}">
        <p14:creationId xmlns:p14="http://schemas.microsoft.com/office/powerpoint/2010/main" val="1851506997"/>
      </p:ext>
    </p:extLst>
  </p:cSld>
  <p:clrMapOvr>
    <a:overrideClrMapping bg1="dk1" tx1="lt1" bg2="dk2" tx2="lt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Limitations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rmAutofit/>
          </a:bodyPr>
          <a:lstStyle/>
          <a:p>
            <a:pPr lvl="1"/>
            <a:r>
              <a:rPr lang="en-US" sz="2400" dirty="0">
                <a:solidFill>
                  <a:schemeClr val="tx1"/>
                </a:solidFill>
                <a:latin typeface="Times New Roman" panose="02020603050405020304" pitchFamily="18" charset="0"/>
                <a:cs typeface="Times New Roman" panose="02020603050405020304" pitchFamily="18" charset="0"/>
              </a:rPr>
              <a:t>Convenience sample that may limit the generalizability of these findings</a:t>
            </a:r>
          </a:p>
          <a:p>
            <a:pPr lvl="1"/>
            <a:r>
              <a:rPr lang="en-US" sz="2400" dirty="0">
                <a:solidFill>
                  <a:schemeClr val="tx1"/>
                </a:solidFill>
                <a:latin typeface="Times New Roman" panose="02020603050405020304" pitchFamily="18" charset="0"/>
                <a:cs typeface="Times New Roman" panose="02020603050405020304" pitchFamily="18" charset="0"/>
              </a:rPr>
              <a:t>This sample was developed only for Christian participants. More work will be needed to see if some modification of this measure would work for other religious groups as well</a:t>
            </a:r>
          </a:p>
        </p:txBody>
      </p:sp>
    </p:spTree>
    <p:extLst>
      <p:ext uri="{BB962C8B-B14F-4D97-AF65-F5344CB8AC3E}">
        <p14:creationId xmlns:p14="http://schemas.microsoft.com/office/powerpoint/2010/main" val="745304407"/>
      </p:ext>
    </p:extLst>
  </p:cSld>
  <p:clrMapOvr>
    <a:overrideClrMapping bg1="dk1" tx1="lt1" bg2="dk2" tx2="lt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Future Directions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Autofit/>
          </a:bodyPr>
          <a:lstStyle/>
          <a:p>
            <a:pPr lvl="1"/>
            <a:r>
              <a:rPr lang="en-US" sz="2400" dirty="0">
                <a:solidFill>
                  <a:schemeClr val="tx1"/>
                </a:solidFill>
                <a:latin typeface="Times New Roman" panose="02020603050405020304" pitchFamily="18" charset="0"/>
                <a:cs typeface="Times New Roman" panose="02020603050405020304" pitchFamily="18" charset="0"/>
              </a:rPr>
              <a:t>Further studies need to confirm this factor structure applies not only outside this sample, but across denominations and race</a:t>
            </a:r>
          </a:p>
          <a:p>
            <a:pPr lvl="1"/>
            <a:r>
              <a:rPr lang="en-US" sz="2400" dirty="0">
                <a:solidFill>
                  <a:schemeClr val="tx1"/>
                </a:solidFill>
                <a:latin typeface="Times New Roman" panose="02020603050405020304" pitchFamily="18" charset="0"/>
                <a:cs typeface="Times New Roman" panose="02020603050405020304" pitchFamily="18" charset="0"/>
              </a:rPr>
              <a:t>Further studies should assess how this Christian privilege scale relates to other measures of Christian identity and religiosity (e.g., QUEST scale, Intrinsic and Extrinsic religiosity)</a:t>
            </a:r>
          </a:p>
          <a:p>
            <a:pPr lvl="1"/>
            <a:r>
              <a:rPr lang="en-US" sz="2400" dirty="0">
                <a:solidFill>
                  <a:schemeClr val="tx1"/>
                </a:solidFill>
                <a:latin typeface="Times New Roman" panose="02020603050405020304" pitchFamily="18" charset="0"/>
                <a:cs typeface="Times New Roman" panose="02020603050405020304" pitchFamily="18" charset="0"/>
              </a:rPr>
              <a:t>Further research will also wish to investigate how sensitive the scale is to change within individuals</a:t>
            </a:r>
          </a:p>
          <a:p>
            <a:pPr lvl="2"/>
            <a:r>
              <a:rPr lang="en-US" sz="2400" dirty="0">
                <a:solidFill>
                  <a:schemeClr val="tx1"/>
                </a:solidFill>
                <a:latin typeface="Times New Roman" panose="02020603050405020304" pitchFamily="18" charset="0"/>
                <a:cs typeface="Times New Roman" panose="02020603050405020304" pitchFamily="18" charset="0"/>
              </a:rPr>
              <a:t>Such a step is necessary before this instrument could be used in an applied setting or within diversity training programs</a:t>
            </a:r>
          </a:p>
        </p:txBody>
      </p:sp>
    </p:spTree>
    <p:extLst>
      <p:ext uri="{BB962C8B-B14F-4D97-AF65-F5344CB8AC3E}">
        <p14:creationId xmlns:p14="http://schemas.microsoft.com/office/powerpoint/2010/main" val="328395933"/>
      </p:ext>
    </p:extLst>
  </p:cSld>
  <p:clrMapOvr>
    <a:overrideClrMapping bg1="dk1" tx1="lt1" bg2="dk2" tx2="lt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Final Thoughts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rmAutofit/>
          </a:bodyPr>
          <a:lstStyle/>
          <a:p>
            <a:pPr lvl="1"/>
            <a:r>
              <a:rPr lang="en-US" sz="2400" dirty="0">
                <a:solidFill>
                  <a:schemeClr val="tx1"/>
                </a:solidFill>
                <a:latin typeface="Times New Roman" panose="02020603050405020304" pitchFamily="18" charset="0"/>
                <a:cs typeface="Times New Roman" panose="02020603050405020304" pitchFamily="18" charset="0"/>
              </a:rPr>
              <a:t>Overall, this scale provides an initial promising start to assess Christian’s awareness of their own privilege by building on the work of Schlosser (2003) and Hays, et al. (2007) while adding another tool to the toolbox for measuring Christian privilege as is common for White privilege measurement (i.e., Color-Blind Racial Attitudes Scale, White Privilege Attitudes Scale, Privilege and Oppression Inventory, etc.)</a:t>
            </a:r>
          </a:p>
        </p:txBody>
      </p:sp>
    </p:spTree>
    <p:extLst>
      <p:ext uri="{BB962C8B-B14F-4D97-AF65-F5344CB8AC3E}">
        <p14:creationId xmlns:p14="http://schemas.microsoft.com/office/powerpoint/2010/main" val="1719897182"/>
      </p:ext>
    </p:extLst>
  </p:cSld>
  <p:clrMapOvr>
    <a:overrideClrMapping bg1="dk1" tx1="lt1" bg2="dk2" tx2="lt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CAB423C0-E37E-42E8-8F33-948800C2779C}"/>
              </a:ext>
            </a:extLst>
          </p:cNvPr>
          <p:cNvSpPr>
            <a:spLocks noGrp="1"/>
          </p:cNvSpPr>
          <p:nvPr>
            <p:ph type="title"/>
          </p:nvPr>
        </p:nvSpPr>
        <p:spPr>
          <a:xfrm>
            <a:off x="903249" y="1169773"/>
            <a:ext cx="10404088" cy="2870161"/>
          </a:xfrm>
        </p:spPr>
        <p:txBody>
          <a:bodyPr vert="horz" lIns="91440" tIns="45720" rIns="91440" bIns="45720" rtlCol="0" anchor="b">
            <a:normAutofit/>
          </a:bodyPr>
          <a:lstStyle/>
          <a:p>
            <a:pPr algn="ctr"/>
            <a:r>
              <a:rPr lang="en-US" sz="5400" dirty="0">
                <a:solidFill>
                  <a:schemeClr val="tx1"/>
                </a:solidFill>
                <a:latin typeface="Times New Roman" panose="02020603050405020304" pitchFamily="18" charset="0"/>
                <a:cs typeface="Times New Roman" panose="02020603050405020304" pitchFamily="18" charset="0"/>
              </a:rPr>
              <a:t>Q&amp;A Session</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04166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Initial Attempts to Measure White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9" y="1085549"/>
            <a:ext cx="6228579" cy="4686903"/>
          </a:xfrm>
        </p:spPr>
        <p:txBody>
          <a:bodyPr anchor="ctr">
            <a:noAutofit/>
          </a:bodyPr>
          <a:lstStyle/>
          <a:p>
            <a:r>
              <a:rPr lang="en-US" sz="2400" dirty="0">
                <a:solidFill>
                  <a:schemeClr val="tx1"/>
                </a:solidFill>
                <a:latin typeface="Times New Roman" panose="02020603050405020304" pitchFamily="18" charset="0"/>
                <a:cs typeface="Times New Roman" panose="02020603050405020304" pitchFamily="18" charset="0"/>
              </a:rPr>
              <a:t>CoBRAS (Neville, et. al, 2000)</a:t>
            </a:r>
          </a:p>
          <a:p>
            <a:pPr lvl="1"/>
            <a:r>
              <a:rPr lang="en-US" sz="2200" dirty="0">
                <a:solidFill>
                  <a:schemeClr val="tx1"/>
                </a:solidFill>
                <a:latin typeface="Times New Roman" panose="02020603050405020304" pitchFamily="18" charset="0"/>
                <a:cs typeface="Times New Roman" panose="02020603050405020304" pitchFamily="18" charset="0"/>
              </a:rPr>
              <a:t>Color Blind Racial Attitudes Scale</a:t>
            </a:r>
          </a:p>
          <a:p>
            <a:r>
              <a:rPr lang="en-US" sz="2400" dirty="0">
                <a:solidFill>
                  <a:schemeClr val="tx1"/>
                </a:solidFill>
                <a:latin typeface="Times New Roman" panose="02020603050405020304" pitchFamily="18" charset="0"/>
                <a:cs typeface="Times New Roman" panose="02020603050405020304" pitchFamily="18" charset="0"/>
              </a:rPr>
              <a:t>POI (Hayes, 2007)</a:t>
            </a:r>
          </a:p>
          <a:p>
            <a:pPr lvl="1"/>
            <a:r>
              <a:rPr lang="en-US" sz="2200" dirty="0">
                <a:solidFill>
                  <a:schemeClr val="tx1"/>
                </a:solidFill>
                <a:latin typeface="Times New Roman" panose="02020603050405020304" pitchFamily="18" charset="0"/>
                <a:cs typeface="Times New Roman" panose="02020603050405020304" pitchFamily="18" charset="0"/>
              </a:rPr>
              <a:t>Privilege and Oppression Inventory</a:t>
            </a:r>
          </a:p>
          <a:p>
            <a:r>
              <a:rPr lang="en-US" sz="2400" dirty="0">
                <a:solidFill>
                  <a:schemeClr val="tx1"/>
                </a:solidFill>
                <a:latin typeface="Times New Roman" panose="02020603050405020304" pitchFamily="18" charset="0"/>
                <a:cs typeface="Times New Roman" panose="02020603050405020304" pitchFamily="18" charset="0"/>
              </a:rPr>
              <a:t>WPAS (</a:t>
            </a:r>
            <a:r>
              <a:rPr lang="en-US" sz="2400" dirty="0" err="1">
                <a:solidFill>
                  <a:schemeClr val="tx1"/>
                </a:solidFill>
                <a:latin typeface="Times New Roman" panose="02020603050405020304" pitchFamily="18" charset="0"/>
                <a:cs typeface="Times New Roman" panose="02020603050405020304" pitchFamily="18" charset="0"/>
              </a:rPr>
              <a:t>Pinterits</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Poteat</a:t>
            </a:r>
            <a:r>
              <a:rPr lang="en-US" sz="2400" dirty="0">
                <a:solidFill>
                  <a:schemeClr val="tx1"/>
                </a:solidFill>
                <a:latin typeface="Times New Roman" panose="02020603050405020304" pitchFamily="18" charset="0"/>
                <a:cs typeface="Times New Roman" panose="02020603050405020304" pitchFamily="18" charset="0"/>
              </a:rPr>
              <a:t> &amp; </a:t>
            </a:r>
            <a:r>
              <a:rPr lang="en-US" sz="2400" dirty="0" err="1">
                <a:solidFill>
                  <a:schemeClr val="tx1"/>
                </a:solidFill>
                <a:latin typeface="Times New Roman" panose="02020603050405020304" pitchFamily="18" charset="0"/>
                <a:cs typeface="Times New Roman" panose="02020603050405020304" pitchFamily="18" charset="0"/>
              </a:rPr>
              <a:t>Spainerman</a:t>
            </a:r>
            <a:r>
              <a:rPr lang="en-US" sz="2400" dirty="0">
                <a:solidFill>
                  <a:schemeClr val="tx1"/>
                </a:solidFill>
                <a:latin typeface="Times New Roman" panose="02020603050405020304" pitchFamily="18" charset="0"/>
                <a:cs typeface="Times New Roman" panose="02020603050405020304" pitchFamily="18" charset="0"/>
              </a:rPr>
              <a:t>, 2009)</a:t>
            </a:r>
          </a:p>
          <a:p>
            <a:pPr lvl="1"/>
            <a:r>
              <a:rPr lang="en-US" sz="2200" dirty="0">
                <a:solidFill>
                  <a:schemeClr val="tx1"/>
                </a:solidFill>
                <a:latin typeface="Times New Roman" panose="02020603050405020304" pitchFamily="18" charset="0"/>
                <a:cs typeface="Times New Roman" panose="02020603050405020304" pitchFamily="18" charset="0"/>
              </a:rPr>
              <a:t>White Privilege Attitudes Scale</a:t>
            </a:r>
          </a:p>
        </p:txBody>
      </p:sp>
    </p:spTree>
    <p:extLst>
      <p:ext uri="{BB962C8B-B14F-4D97-AF65-F5344CB8AC3E}">
        <p14:creationId xmlns:p14="http://schemas.microsoft.com/office/powerpoint/2010/main" val="132772246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Reactions To Exposure to White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8" y="1085549"/>
            <a:ext cx="6480033" cy="4686903"/>
          </a:xfrm>
        </p:spPr>
        <p:txBody>
          <a:bodyPr anchor="ctr">
            <a:noAutofit/>
          </a:bodyPr>
          <a:lstStyle/>
          <a:p>
            <a:r>
              <a:rPr lang="en-US" sz="2400" dirty="0">
                <a:solidFill>
                  <a:schemeClr val="tx1"/>
                </a:solidFill>
                <a:latin typeface="Times New Roman" panose="02020603050405020304" pitchFamily="18" charset="0"/>
                <a:cs typeface="Times New Roman" panose="02020603050405020304" pitchFamily="18" charset="0"/>
              </a:rPr>
              <a:t>Denial of Privilege (Ancis &amp; Szymanski, 2001)</a:t>
            </a:r>
          </a:p>
          <a:p>
            <a:r>
              <a:rPr lang="en-US" sz="2400" dirty="0">
                <a:solidFill>
                  <a:schemeClr val="tx1"/>
                </a:solidFill>
                <a:latin typeface="Times New Roman" panose="02020603050405020304" pitchFamily="18" charset="0"/>
                <a:cs typeface="Times New Roman" panose="02020603050405020304" pitchFamily="18" charset="0"/>
              </a:rPr>
              <a:t>Anger and Guilt (Ancis &amp; Szymanski, 2001)</a:t>
            </a:r>
          </a:p>
          <a:p>
            <a:r>
              <a:rPr lang="en-US" sz="2400" dirty="0">
                <a:solidFill>
                  <a:schemeClr val="tx1"/>
                </a:solidFill>
                <a:latin typeface="Times New Roman" panose="02020603050405020304" pitchFamily="18" charset="0"/>
                <a:cs typeface="Times New Roman" panose="02020603050405020304" pitchFamily="18" charset="0"/>
              </a:rPr>
              <a:t>Lack of Awareness</a:t>
            </a: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716420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White Privilege: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A Blueprint for Christian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8" y="1085549"/>
            <a:ext cx="6480033" cy="4686903"/>
          </a:xfrm>
        </p:spPr>
        <p:txBody>
          <a:bodyPr anchor="ctr">
            <a:noAutofit/>
          </a:bodyPr>
          <a:lstStyle/>
          <a:p>
            <a:r>
              <a:rPr lang="en-US" sz="2200" b="1" dirty="0">
                <a:solidFill>
                  <a:schemeClr val="tx1"/>
                </a:solidFill>
                <a:latin typeface="Times New Roman" panose="02020603050405020304" pitchFamily="18" charset="0"/>
                <a:cs typeface="Times New Roman" panose="02020603050405020304" pitchFamily="18" charset="0"/>
              </a:rPr>
              <a:t>White people get racial privilege from the founding principles of the United States, which are based upon the following assumptions:</a:t>
            </a:r>
          </a:p>
          <a:p>
            <a:pPr lvl="1"/>
            <a:r>
              <a:rPr lang="en-US" sz="2000" dirty="0">
                <a:solidFill>
                  <a:schemeClr val="tx1"/>
                </a:solidFill>
                <a:latin typeface="Times New Roman" panose="02020603050405020304" pitchFamily="18" charset="0"/>
                <a:cs typeface="Times New Roman" panose="02020603050405020304" pitchFamily="18" charset="0"/>
              </a:rPr>
              <a:t>The belief that enslaved Africans and Native Americans are not fully human and should be treated as chattel.</a:t>
            </a:r>
          </a:p>
          <a:p>
            <a:pPr lvl="1"/>
            <a:r>
              <a:rPr lang="en-US" sz="2000" dirty="0">
                <a:solidFill>
                  <a:schemeClr val="tx1"/>
                </a:solidFill>
                <a:latin typeface="Times New Roman" panose="02020603050405020304" pitchFamily="18" charset="0"/>
                <a:cs typeface="Times New Roman" panose="02020603050405020304" pitchFamily="18" charset="0"/>
              </a:rPr>
              <a:t>The belief that White Europeans deserve more rights and privileges in US society than non-White’s in this country (Liu, 2007)</a:t>
            </a:r>
          </a:p>
          <a:p>
            <a:pPr lvl="1"/>
            <a:r>
              <a:rPr lang="en-US" sz="2000" dirty="0">
                <a:solidFill>
                  <a:schemeClr val="tx1"/>
                </a:solidFill>
                <a:latin typeface="Times New Roman" panose="02020603050405020304" pitchFamily="18" charset="0"/>
                <a:cs typeface="Times New Roman" panose="02020603050405020304" pitchFamily="18" charset="0"/>
              </a:rPr>
              <a:t>The philosophies of manifest destiny and White supremacy (History Editors, 2019)</a:t>
            </a:r>
          </a:p>
          <a:p>
            <a:pPr lvl="2"/>
            <a:r>
              <a:rPr lang="en-US" sz="1800" dirty="0">
                <a:solidFill>
                  <a:schemeClr val="tx1"/>
                </a:solidFill>
                <a:latin typeface="Times New Roman" panose="02020603050405020304" pitchFamily="18" charset="0"/>
                <a:cs typeface="Times New Roman" panose="02020603050405020304" pitchFamily="18" charset="0"/>
              </a:rPr>
              <a:t>i.e., </a:t>
            </a:r>
            <a:r>
              <a:rPr lang="en-US" sz="1800" b="1" i="1" dirty="0">
                <a:solidFill>
                  <a:schemeClr val="tx1"/>
                </a:solidFill>
                <a:latin typeface="Times New Roman" panose="02020603050405020304" pitchFamily="18" charset="0"/>
                <a:cs typeface="Times New Roman" panose="02020603050405020304" pitchFamily="18" charset="0"/>
              </a:rPr>
              <a:t>manifest destiny </a:t>
            </a:r>
            <a:r>
              <a:rPr lang="en-US" sz="1800" dirty="0">
                <a:solidFill>
                  <a:schemeClr val="tx1"/>
                </a:solidFill>
                <a:latin typeface="Times New Roman" panose="02020603050405020304" pitchFamily="18" charset="0"/>
                <a:cs typeface="Times New Roman" panose="02020603050405020304" pitchFamily="18" charset="0"/>
              </a:rPr>
              <a:t>is the assumption that God ordained that White settlers should conquer the “New World.”</a:t>
            </a: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869698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White Privilege: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A Blueprint for Christian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8" y="1085549"/>
            <a:ext cx="6480033" cy="4686903"/>
          </a:xfrm>
        </p:spPr>
        <p:txBody>
          <a:bodyPr anchor="ctr">
            <a:noAutofit/>
          </a:bodyPr>
          <a:lstStyle/>
          <a:p>
            <a:r>
              <a:rPr lang="en-US" sz="2200" b="1" dirty="0">
                <a:solidFill>
                  <a:schemeClr val="tx1"/>
                </a:solidFill>
                <a:latin typeface="Times New Roman" panose="02020603050405020304" pitchFamily="18" charset="0"/>
                <a:cs typeface="Times New Roman" panose="02020603050405020304" pitchFamily="18" charset="0"/>
              </a:rPr>
              <a:t>White people get racial privilege from the founding principles of the United States, which are based upon the following assumptions:</a:t>
            </a:r>
          </a:p>
          <a:p>
            <a:pPr lvl="1"/>
            <a:r>
              <a:rPr lang="en-US" sz="2000" dirty="0">
                <a:solidFill>
                  <a:schemeClr val="tx1"/>
                </a:solidFill>
                <a:latin typeface="Times New Roman" panose="02020603050405020304" pitchFamily="18" charset="0"/>
                <a:cs typeface="Times New Roman" panose="02020603050405020304" pitchFamily="18" charset="0"/>
              </a:rPr>
              <a:t>The Bible supported the practice of slavery. For example (Zauzmer, 2019):</a:t>
            </a:r>
          </a:p>
          <a:p>
            <a:pPr lvl="2"/>
            <a:r>
              <a:rPr lang="en-US" sz="1800" dirty="0">
                <a:solidFill>
                  <a:schemeClr val="tx1"/>
                </a:solidFill>
                <a:latin typeface="Times New Roman" panose="02020603050405020304" pitchFamily="18" charset="0"/>
                <a:cs typeface="Times New Roman" panose="02020603050405020304" pitchFamily="18" charset="0"/>
              </a:rPr>
              <a:t>Slavery was seen as a Godly means for Africans to be exposed to the Gospel </a:t>
            </a:r>
          </a:p>
          <a:p>
            <a:pPr lvl="2"/>
            <a:r>
              <a:rPr lang="en-US" sz="1800" dirty="0">
                <a:solidFill>
                  <a:schemeClr val="tx1"/>
                </a:solidFill>
                <a:latin typeface="Times New Roman" panose="02020603050405020304" pitchFamily="18" charset="0"/>
                <a:cs typeface="Times New Roman" panose="02020603050405020304" pitchFamily="18" charset="0"/>
              </a:rPr>
              <a:t>Some interpretations of the Bible </a:t>
            </a:r>
            <a:r>
              <a:rPr lang="en-US" sz="1800" dirty="0" err="1">
                <a:solidFill>
                  <a:schemeClr val="tx1"/>
                </a:solidFill>
                <a:latin typeface="Times New Roman" panose="02020603050405020304" pitchFamily="18" charset="0"/>
                <a:cs typeface="Times New Roman" panose="02020603050405020304" pitchFamily="18" charset="0"/>
              </a:rPr>
              <a:t>suggestAfricans</a:t>
            </a:r>
            <a:r>
              <a:rPr lang="en-US" sz="1800" dirty="0">
                <a:solidFill>
                  <a:schemeClr val="tx1"/>
                </a:solidFill>
                <a:latin typeface="Times New Roman" panose="02020603050405020304" pitchFamily="18" charset="0"/>
                <a:cs typeface="Times New Roman" panose="02020603050405020304" pitchFamily="18" charset="0"/>
              </a:rPr>
              <a:t> were descendants of Ham and so they deserved to be slaves</a:t>
            </a: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4845071"/>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36607</TotalTime>
  <Words>3704</Words>
  <Application>Microsoft Macintosh PowerPoint</Application>
  <PresentationFormat>Widescreen</PresentationFormat>
  <Paragraphs>309</Paragraphs>
  <Slides>56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Century Gothic</vt:lpstr>
      <vt:lpstr>Times New Roman</vt:lpstr>
      <vt:lpstr>Wingdings 3</vt:lpstr>
      <vt:lpstr>Ion Boardroom</vt:lpstr>
      <vt:lpstr>Measuring Christian Privilege:  A Two-Factor Scale</vt:lpstr>
      <vt:lpstr>A Brief Literature Review</vt:lpstr>
      <vt:lpstr>First off, what is privilege?</vt:lpstr>
      <vt:lpstr>White Privilege &amp; Examples (McIntosh, 2015)</vt:lpstr>
      <vt:lpstr>Critical Race Theory</vt:lpstr>
      <vt:lpstr>Initial Attempts to Measure White Privilege</vt:lpstr>
      <vt:lpstr>Reactions To Exposure to White Privilege</vt:lpstr>
      <vt:lpstr>White Privilege:  A Blueprint for Christian Privilege</vt:lpstr>
      <vt:lpstr>White Privilege:  A Blueprint for Christian Privilege</vt:lpstr>
      <vt:lpstr>White Privilege:  A Blueprint for Christian Privilege</vt:lpstr>
      <vt:lpstr>Mechanisms of Christian Privilege</vt:lpstr>
      <vt:lpstr>Manifestations of Christian Privilege</vt:lpstr>
      <vt:lpstr>Examples of Christian Privilege</vt:lpstr>
      <vt:lpstr>Present Study Goals</vt:lpstr>
      <vt:lpstr>Present Study Goals</vt:lpstr>
      <vt:lpstr>Why Should We Measure Christian Privilege?</vt:lpstr>
      <vt:lpstr>Why Should We Measure Christian Privilege?</vt:lpstr>
      <vt:lpstr>Why Should We Measure Christian Privilege?</vt:lpstr>
      <vt:lpstr>How Is It Different From The POI Christian Privilege Sub-Scale?</vt:lpstr>
      <vt:lpstr>Methods</vt:lpstr>
      <vt:lpstr>Study Procedures</vt:lpstr>
      <vt:lpstr>Participants</vt:lpstr>
      <vt:lpstr>Participants</vt:lpstr>
      <vt:lpstr>Participants</vt:lpstr>
      <vt:lpstr>Participants</vt:lpstr>
      <vt:lpstr>Study Measures</vt:lpstr>
      <vt:lpstr>Proposed: Christian Privilege Awareness  Scale </vt:lpstr>
      <vt:lpstr>Relevant Measures</vt:lpstr>
      <vt:lpstr>Relevant Measures</vt:lpstr>
      <vt:lpstr>Relevant Measures</vt:lpstr>
      <vt:lpstr>Relevant Measures</vt:lpstr>
      <vt:lpstr>Results</vt:lpstr>
      <vt:lpstr>Data Analysis Plan</vt:lpstr>
      <vt:lpstr>Exploratory Factor Analysis: Assumptions Check</vt:lpstr>
      <vt:lpstr>Initial Factor Omission Procedure</vt:lpstr>
      <vt:lpstr>Item Omission Criteria</vt:lpstr>
      <vt:lpstr>Final Factor Solution</vt:lpstr>
      <vt:lpstr>Total Score Validity</vt:lpstr>
      <vt:lpstr>PowerPoint Presentation</vt:lpstr>
      <vt:lpstr>PowerPoint Presentation</vt:lpstr>
      <vt:lpstr>Discussion and Future Directions</vt:lpstr>
      <vt:lpstr>General Thoughts</vt:lpstr>
      <vt:lpstr>Christian Exceptionalism Subscale</vt:lpstr>
      <vt:lpstr>Christian Exceptionalism Subscale</vt:lpstr>
      <vt:lpstr>Freedom from Discrimination Subscale</vt:lpstr>
      <vt:lpstr>Why does Freedom From Discrimination Correlate with GJWB But Christian Exceptionalism Doesn’t?</vt:lpstr>
      <vt:lpstr>Interpretations</vt:lpstr>
      <vt:lpstr>Interpretations</vt:lpstr>
      <vt:lpstr>Practical Uses</vt:lpstr>
      <vt:lpstr>Multiculturalism In Real World Action</vt:lpstr>
      <vt:lpstr>Why should people with privilege care?</vt:lpstr>
      <vt:lpstr>Another Tool In The Toolbox</vt:lpstr>
      <vt:lpstr>Limitations</vt:lpstr>
      <vt:lpstr>Future Directions</vt:lpstr>
      <vt:lpstr>Final Thoughts</vt:lpstr>
      <vt:lpstr>Q&amp;A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EXPLORATORY MODEL OF CHRISTIAN PRIVILEGE</dc:title>
  <dc:creator>Brier Gallihugh</dc:creator>
  <cp:lastModifiedBy>Gallihugh, Brier</cp:lastModifiedBy>
  <cp:revision>164</cp:revision>
  <dcterms:created xsi:type="dcterms:W3CDTF">2020-03-09T14:52:20Z</dcterms:created>
  <dcterms:modified xsi:type="dcterms:W3CDTF">2021-03-17T01:24:57Z</dcterms:modified>
</cp:coreProperties>
</file>