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90" r:id="rId2"/>
    <p:sldId id="289" r:id="rId3"/>
    <p:sldId id="257" r:id="rId4"/>
    <p:sldId id="292" r:id="rId5"/>
    <p:sldId id="311" r:id="rId6"/>
    <p:sldId id="293" r:id="rId7"/>
    <p:sldId id="320" r:id="rId8"/>
    <p:sldId id="319" r:id="rId9"/>
    <p:sldId id="317" r:id="rId10"/>
    <p:sldId id="321" r:id="rId11"/>
    <p:sldId id="322" r:id="rId12"/>
    <p:sldId id="318" r:id="rId13"/>
    <p:sldId id="294" r:id="rId14"/>
    <p:sldId id="295" r:id="rId15"/>
    <p:sldId id="296" r:id="rId16"/>
    <p:sldId id="297" r:id="rId17"/>
    <p:sldId id="299" r:id="rId18"/>
    <p:sldId id="301" r:id="rId19"/>
    <p:sldId id="302" r:id="rId20"/>
    <p:sldId id="303" r:id="rId21"/>
    <p:sldId id="306" r:id="rId22"/>
    <p:sldId id="323" r:id="rId23"/>
    <p:sldId id="304" r:id="rId24"/>
    <p:sldId id="274" r:id="rId25"/>
    <p:sldId id="291" r:id="rId26"/>
    <p:sldId id="307" r:id="rId27"/>
    <p:sldId id="308" r:id="rId28"/>
    <p:sldId id="309" r:id="rId29"/>
    <p:sldId id="276" r:id="rId30"/>
    <p:sldId id="313" r:id="rId31"/>
    <p:sldId id="260" r:id="rId32"/>
    <p:sldId id="310" r:id="rId33"/>
    <p:sldId id="312" r:id="rId34"/>
    <p:sldId id="277" r:id="rId35"/>
    <p:sldId id="278" r:id="rId36"/>
    <p:sldId id="286" r:id="rId37"/>
    <p:sldId id="315" r:id="rId38"/>
    <p:sldId id="314" r:id="rId39"/>
    <p:sldId id="279" r:id="rId40"/>
    <p:sldId id="280" r:id="rId41"/>
    <p:sldId id="281" r:id="rId42"/>
    <p:sldId id="282" r:id="rId43"/>
    <p:sldId id="283" r:id="rId44"/>
    <p:sldId id="284" r:id="rId45"/>
    <p:sldId id="285" r:id="rId46"/>
    <p:sldId id="28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9"/>
    <p:restoredTop sz="95853"/>
  </p:normalViewPr>
  <p:slideViewPr>
    <p:cSldViewPr snapToGrid="0" snapToObjects="1">
      <p:cViewPr varScale="1">
        <p:scale>
          <a:sx n="114" d="100"/>
          <a:sy n="114" d="100"/>
        </p:scale>
        <p:origin x="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4/1/20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0678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741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460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7502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633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4/1/20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678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4/1/20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5048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4/1/20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58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4/1/20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51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3495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876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564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142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408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17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633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19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4/1/20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45526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725864" y="1169773"/>
            <a:ext cx="10633435"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An Exploratory Model of Christian Privilege: Proposal Meeting</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3788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United States v. Bhagat Singh </a:t>
            </a:r>
            <a:r>
              <a:rPr lang="en-US" dirty="0" err="1">
                <a:solidFill>
                  <a:schemeClr val="tx1"/>
                </a:solidFill>
                <a:latin typeface="Times New Roman" panose="02020603050405020304" pitchFamily="18" charset="0"/>
                <a:cs typeface="Times New Roman" panose="02020603050405020304" pitchFamily="18" charset="0"/>
              </a:rPr>
              <a:t>Thind</a:t>
            </a:r>
            <a:r>
              <a:rPr lang="en-US" dirty="0">
                <a:solidFill>
                  <a:schemeClr val="tx1"/>
                </a:solidFill>
                <a:latin typeface="Times New Roman" panose="02020603050405020304" pitchFamily="18" charset="0"/>
                <a:cs typeface="Times New Roman" panose="02020603050405020304" pitchFamily="18" charset="0"/>
              </a:rPr>
              <a:t> (1923)</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571501"/>
            <a:ext cx="6400028" cy="5669280"/>
          </a:xfrm>
        </p:spPr>
        <p:txBody>
          <a:bodyPr anchor="ctr">
            <a:noAutofit/>
          </a:bodyPr>
          <a:lstStyle/>
          <a:p>
            <a:endParaRPr lang="en-US" sz="2000" b="1" dirty="0">
              <a:solidFill>
                <a:srgbClr val="00B050"/>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“But in this country, during the last half century especially, the word by common usage has acquired a popular meaning, not clearly defined to be sure, but sufficiently so to enable us to say that its popular as distinguished from its scientific application is of appreciably narrower scope. It is in the popular sense of the word, therefore, that we employ is as an aid to the construction of the statute, for it would be obviously illogical to convert words of common speech used in a statute into words of scientific terminology when neither the latter nor the science for whose purposes they were coined was within the contemplation of the framers of the statute or of the people for whom it was framed. The words of the statute are to be interpreted in accordance with the understanding of the common man from whose vocabulary they were taken.” (para. 7)</a:t>
            </a:r>
            <a:endParaRPr lang="en-US" sz="1600" b="1" dirty="0">
              <a:solidFill>
                <a:schemeClr val="tx1"/>
              </a:solidFill>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29992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United States v. Bhagat Singh </a:t>
            </a:r>
            <a:r>
              <a:rPr lang="en-US" dirty="0" err="1">
                <a:solidFill>
                  <a:schemeClr val="tx1"/>
                </a:solidFill>
                <a:latin typeface="Times New Roman" panose="02020603050405020304" pitchFamily="18" charset="0"/>
                <a:cs typeface="Times New Roman" panose="02020603050405020304" pitchFamily="18" charset="0"/>
              </a:rPr>
              <a:t>Thind</a:t>
            </a:r>
            <a:r>
              <a:rPr lang="en-US" dirty="0">
                <a:solidFill>
                  <a:schemeClr val="tx1"/>
                </a:solidFill>
                <a:latin typeface="Times New Roman" panose="02020603050405020304" pitchFamily="18" charset="0"/>
                <a:cs typeface="Times New Roman" panose="02020603050405020304" pitchFamily="18" charset="0"/>
              </a:rPr>
              <a:t> (1923)</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571501"/>
            <a:ext cx="6400028" cy="5669280"/>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Despite this evidence of being scientifically White and the previous ruling of Takao Ozawa v. United States (1922), the court still rejected Bhagat Singh Thind’s claim to citizenship</a:t>
            </a:r>
          </a:p>
          <a:p>
            <a:r>
              <a:rPr lang="en-US" sz="2400" dirty="0">
                <a:solidFill>
                  <a:schemeClr val="tx1"/>
                </a:solidFill>
                <a:latin typeface="Times New Roman" panose="02020603050405020304" pitchFamily="18" charset="0"/>
                <a:cs typeface="Times New Roman" panose="02020603050405020304" pitchFamily="18" charset="0"/>
              </a:rPr>
              <a:t>Common sense was used instead</a:t>
            </a: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4797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Critical Race Theory</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8" y="571501"/>
            <a:ext cx="6571465" cy="5669280"/>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Critical Race Theory</a:t>
            </a:r>
          </a:p>
          <a:p>
            <a:pPr lvl="1"/>
            <a:r>
              <a:rPr lang="en-US" sz="2200" dirty="0">
                <a:solidFill>
                  <a:schemeClr val="tx1"/>
                </a:solidFill>
                <a:latin typeface="Times New Roman" panose="02020603050405020304" pitchFamily="18" charset="0"/>
                <a:cs typeface="Times New Roman" panose="02020603050405020304" pitchFamily="18" charset="0"/>
              </a:rPr>
              <a:t>Racism is so embedded, its difficult to distinguish from the everyday</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Insists what is “normal” should not be equated with “White” (Taylor, 1989)</a:t>
            </a:r>
          </a:p>
          <a:p>
            <a:r>
              <a:rPr lang="en-US" sz="2400" dirty="0">
                <a:solidFill>
                  <a:schemeClr val="tx1"/>
                </a:solidFill>
                <a:latin typeface="Times New Roman" panose="02020603050405020304" pitchFamily="18" charset="0"/>
                <a:cs typeface="Times New Roman" panose="02020603050405020304" pitchFamily="18" charset="0"/>
              </a:rPr>
              <a:t>Historical inequalities still play out in modern times (Taylor, 1989)</a:t>
            </a:r>
          </a:p>
        </p:txBody>
      </p:sp>
    </p:spTree>
    <p:extLst>
      <p:ext uri="{BB962C8B-B14F-4D97-AF65-F5344CB8AC3E}">
        <p14:creationId xmlns:p14="http://schemas.microsoft.com/office/powerpoint/2010/main" val="30707811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Reactions To Exposure to White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8" y="1085549"/>
            <a:ext cx="6480033"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Denial of Privilege (Ancis &amp; Szymanski, 2001)</a:t>
            </a:r>
          </a:p>
          <a:p>
            <a:r>
              <a:rPr lang="en-US" sz="2400" dirty="0">
                <a:solidFill>
                  <a:schemeClr val="tx1"/>
                </a:solidFill>
                <a:latin typeface="Times New Roman" panose="02020603050405020304" pitchFamily="18" charset="0"/>
                <a:cs typeface="Times New Roman" panose="02020603050405020304" pitchFamily="18" charset="0"/>
              </a:rPr>
              <a:t>Anger and Guilt (Ancis &amp; Szymanski, 2001)</a:t>
            </a:r>
          </a:p>
          <a:p>
            <a:r>
              <a:rPr lang="en-US" sz="2400" dirty="0">
                <a:solidFill>
                  <a:schemeClr val="tx1"/>
                </a:solidFill>
                <a:latin typeface="Times New Roman" panose="02020603050405020304" pitchFamily="18" charset="0"/>
                <a:cs typeface="Times New Roman" panose="02020603050405020304" pitchFamily="18" charset="0"/>
              </a:rPr>
              <a:t>Lack of Awareness</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15027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Initial Attempts to Measure White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6228579"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CoBRAS (Neville, et. al, 2000)</a:t>
            </a:r>
          </a:p>
          <a:p>
            <a:pPr lvl="1"/>
            <a:r>
              <a:rPr lang="en-US" sz="2200" dirty="0">
                <a:solidFill>
                  <a:schemeClr val="tx1"/>
                </a:solidFill>
                <a:latin typeface="Times New Roman" panose="02020603050405020304" pitchFamily="18" charset="0"/>
                <a:cs typeface="Times New Roman" panose="02020603050405020304" pitchFamily="18" charset="0"/>
              </a:rPr>
              <a:t>Color Blind Racial Attitudes Scale</a:t>
            </a:r>
          </a:p>
          <a:p>
            <a:r>
              <a:rPr lang="en-US" sz="2400" dirty="0">
                <a:solidFill>
                  <a:schemeClr val="tx1"/>
                </a:solidFill>
                <a:latin typeface="Times New Roman" panose="02020603050405020304" pitchFamily="18" charset="0"/>
                <a:cs typeface="Times New Roman" panose="02020603050405020304" pitchFamily="18" charset="0"/>
              </a:rPr>
              <a:t>POI (Hayes, 2007)</a:t>
            </a:r>
          </a:p>
          <a:p>
            <a:pPr lvl="1"/>
            <a:r>
              <a:rPr lang="en-US" sz="2200" dirty="0">
                <a:solidFill>
                  <a:schemeClr val="tx1"/>
                </a:solidFill>
                <a:latin typeface="Times New Roman" panose="02020603050405020304" pitchFamily="18" charset="0"/>
                <a:cs typeface="Times New Roman" panose="02020603050405020304" pitchFamily="18" charset="0"/>
              </a:rPr>
              <a:t>Privilege and Oppression Inventory</a:t>
            </a:r>
          </a:p>
          <a:p>
            <a:r>
              <a:rPr lang="en-US" sz="2400" dirty="0">
                <a:solidFill>
                  <a:schemeClr val="tx1"/>
                </a:solidFill>
                <a:latin typeface="Times New Roman" panose="02020603050405020304" pitchFamily="18" charset="0"/>
                <a:cs typeface="Times New Roman" panose="02020603050405020304" pitchFamily="18" charset="0"/>
              </a:rPr>
              <a:t>WPAS (</a:t>
            </a:r>
            <a:r>
              <a:rPr lang="en-US" sz="2400" dirty="0" err="1">
                <a:solidFill>
                  <a:schemeClr val="tx1"/>
                </a:solidFill>
                <a:latin typeface="Times New Roman" panose="02020603050405020304" pitchFamily="18" charset="0"/>
                <a:cs typeface="Times New Roman" panose="02020603050405020304" pitchFamily="18" charset="0"/>
              </a:rPr>
              <a:t>Pinterits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Poteat</a:t>
            </a:r>
            <a:r>
              <a:rPr lang="en-US" sz="2400" dirty="0">
                <a:solidFill>
                  <a:schemeClr val="tx1"/>
                </a:solidFill>
                <a:latin typeface="Times New Roman" panose="02020603050405020304" pitchFamily="18" charset="0"/>
                <a:cs typeface="Times New Roman" panose="02020603050405020304" pitchFamily="18" charset="0"/>
              </a:rPr>
              <a:t> &amp; </a:t>
            </a:r>
            <a:r>
              <a:rPr lang="en-US" sz="2400" dirty="0" err="1">
                <a:solidFill>
                  <a:schemeClr val="tx1"/>
                </a:solidFill>
                <a:latin typeface="Times New Roman" panose="02020603050405020304" pitchFamily="18" charset="0"/>
                <a:cs typeface="Times New Roman" panose="02020603050405020304" pitchFamily="18" charset="0"/>
              </a:rPr>
              <a:t>Spainerman</a:t>
            </a:r>
            <a:r>
              <a:rPr lang="en-US" sz="2400" dirty="0">
                <a:solidFill>
                  <a:schemeClr val="tx1"/>
                </a:solidFill>
                <a:latin typeface="Times New Roman" panose="02020603050405020304" pitchFamily="18" charset="0"/>
                <a:cs typeface="Times New Roman" panose="02020603050405020304" pitchFamily="18" charset="0"/>
              </a:rPr>
              <a:t>, 2009)</a:t>
            </a:r>
          </a:p>
          <a:p>
            <a:pPr lvl="1"/>
            <a:r>
              <a:rPr lang="en-US" sz="2200" dirty="0">
                <a:solidFill>
                  <a:schemeClr val="tx1"/>
                </a:solidFill>
                <a:latin typeface="Times New Roman" panose="02020603050405020304" pitchFamily="18" charset="0"/>
                <a:cs typeface="Times New Roman" panose="02020603050405020304" pitchFamily="18" charset="0"/>
              </a:rPr>
              <a:t>White Privilege Attitudes Scale</a:t>
            </a:r>
          </a:p>
        </p:txBody>
      </p:sp>
    </p:spTree>
    <p:extLst>
      <p:ext uri="{BB962C8B-B14F-4D97-AF65-F5344CB8AC3E}">
        <p14:creationId xmlns:p14="http://schemas.microsoft.com/office/powerpoint/2010/main" val="13277224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64148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White Privilege: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 Blueprint for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6400027"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Whites get their privilege from being able to have a societal foundation that can grant special status (Liu, 2007)</a:t>
            </a:r>
          </a:p>
          <a:p>
            <a:r>
              <a:rPr lang="en-US" sz="2400" dirty="0">
                <a:solidFill>
                  <a:schemeClr val="tx1"/>
                </a:solidFill>
                <a:latin typeface="Times New Roman" panose="02020603050405020304" pitchFamily="18" charset="0"/>
                <a:cs typeface="Times New Roman" panose="02020603050405020304" pitchFamily="18" charset="0"/>
              </a:rPr>
              <a:t>Given the demographic, legislative and judicial landscape of the United States, Christianity can also be structured in the same way</a:t>
            </a:r>
          </a:p>
          <a:p>
            <a:r>
              <a:rPr lang="en-US" sz="2400" dirty="0">
                <a:solidFill>
                  <a:schemeClr val="tx1"/>
                </a:solidFill>
                <a:latin typeface="Times New Roman" panose="02020603050405020304" pitchFamily="18" charset="0"/>
                <a:cs typeface="Times New Roman" panose="02020603050405020304" pitchFamily="18" charset="0"/>
              </a:rPr>
              <a:t>White privilege gives us a societal template from which to apply Christian privilege </a:t>
            </a:r>
          </a:p>
        </p:txBody>
      </p:sp>
    </p:spTree>
    <p:extLst>
      <p:ext uri="{BB962C8B-B14F-4D97-AF65-F5344CB8AC3E}">
        <p14:creationId xmlns:p14="http://schemas.microsoft.com/office/powerpoint/2010/main" val="35926579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Christianity Within The United States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6137141"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Not a monolithic group</a:t>
            </a:r>
          </a:p>
          <a:p>
            <a:pPr lvl="1"/>
            <a:r>
              <a:rPr lang="en-US" sz="2200" dirty="0">
                <a:solidFill>
                  <a:schemeClr val="tx1"/>
                </a:solidFill>
                <a:latin typeface="Times New Roman" panose="02020603050405020304" pitchFamily="18" charset="0"/>
                <a:cs typeface="Times New Roman" panose="02020603050405020304" pitchFamily="18" charset="0"/>
              </a:rPr>
              <a:t>Contain multiple denominations</a:t>
            </a:r>
          </a:p>
          <a:p>
            <a:r>
              <a:rPr lang="en-US" sz="2400" dirty="0">
                <a:solidFill>
                  <a:schemeClr val="tx1"/>
                </a:solidFill>
                <a:latin typeface="Times New Roman" panose="02020603050405020304" pitchFamily="18" charset="0"/>
                <a:cs typeface="Times New Roman" panose="02020603050405020304" pitchFamily="18" charset="0"/>
              </a:rPr>
              <a:t>However, some general trends (Pew, n.d.)</a:t>
            </a:r>
          </a:p>
          <a:p>
            <a:pPr lvl="1"/>
            <a:r>
              <a:rPr lang="en-US" sz="2200" dirty="0">
                <a:solidFill>
                  <a:schemeClr val="tx1"/>
                </a:solidFill>
                <a:latin typeface="Times New Roman" panose="02020603050405020304" pitchFamily="18" charset="0"/>
                <a:cs typeface="Times New Roman" panose="02020603050405020304" pitchFamily="18" charset="0"/>
              </a:rPr>
              <a:t>Females more likely than males</a:t>
            </a:r>
          </a:p>
          <a:p>
            <a:pPr lvl="1"/>
            <a:r>
              <a:rPr lang="en-US" sz="2200" dirty="0">
                <a:solidFill>
                  <a:schemeClr val="tx1"/>
                </a:solidFill>
                <a:latin typeface="Times New Roman" panose="02020603050405020304" pitchFamily="18" charset="0"/>
                <a:cs typeface="Times New Roman" panose="02020603050405020304" pitchFamily="18" charset="0"/>
              </a:rPr>
              <a:t>Predominately White</a:t>
            </a:r>
          </a:p>
          <a:p>
            <a:pPr lvl="1"/>
            <a:r>
              <a:rPr lang="en-US" sz="2200" dirty="0">
                <a:solidFill>
                  <a:schemeClr val="tx1"/>
                </a:solidFill>
                <a:latin typeface="Times New Roman" panose="02020603050405020304" pitchFamily="18" charset="0"/>
                <a:cs typeface="Times New Roman" panose="02020603050405020304" pitchFamily="18" charset="0"/>
              </a:rPr>
              <a:t>Large majority less than college degree</a:t>
            </a:r>
          </a:p>
          <a:p>
            <a:pPr lvl="1"/>
            <a:r>
              <a:rPr lang="en-US" sz="2200" dirty="0">
                <a:solidFill>
                  <a:schemeClr val="tx1"/>
                </a:solidFill>
                <a:latin typeface="Times New Roman" panose="02020603050405020304" pitchFamily="18" charset="0"/>
                <a:cs typeface="Times New Roman" panose="02020603050405020304" pitchFamily="18" charset="0"/>
              </a:rPr>
              <a:t>Majority think morality is situational</a:t>
            </a:r>
          </a:p>
          <a:p>
            <a:pPr lvl="1"/>
            <a:r>
              <a:rPr lang="en-US" sz="2200" dirty="0">
                <a:solidFill>
                  <a:schemeClr val="tx1"/>
                </a:solidFill>
                <a:latin typeface="Times New Roman" panose="02020603050405020304" pitchFamily="18" charset="0"/>
                <a:cs typeface="Times New Roman" panose="02020603050405020304" pitchFamily="18" charset="0"/>
              </a:rPr>
              <a:t>Roughly equally split between political parties</a:t>
            </a:r>
          </a:p>
          <a:p>
            <a:pPr lvl="1"/>
            <a:r>
              <a:rPr lang="en-US" sz="2200" dirty="0">
                <a:solidFill>
                  <a:schemeClr val="tx1"/>
                </a:solidFill>
                <a:latin typeface="Times New Roman" panose="02020603050405020304" pitchFamily="18" charset="0"/>
                <a:cs typeface="Times New Roman" panose="02020603050405020304" pitchFamily="18" charset="0"/>
              </a:rPr>
              <a:t>Majority say their faith is important to them</a:t>
            </a:r>
          </a:p>
        </p:txBody>
      </p:sp>
    </p:spTree>
    <p:extLst>
      <p:ext uri="{BB962C8B-B14F-4D97-AF65-F5344CB8AC3E}">
        <p14:creationId xmlns:p14="http://schemas.microsoft.com/office/powerpoint/2010/main" val="154473161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726325"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Mutual Friends: White and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796475" y="1085549"/>
            <a:ext cx="6560048"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Some have postulated that White Privilege and Christian privilege are mutually self reinforcing (Sutton, 2010)</a:t>
            </a:r>
          </a:p>
          <a:p>
            <a:r>
              <a:rPr lang="en-US" sz="2400" dirty="0">
                <a:solidFill>
                  <a:schemeClr val="tx1"/>
                </a:solidFill>
                <a:latin typeface="Times New Roman" panose="02020603050405020304" pitchFamily="18" charset="0"/>
                <a:cs typeface="Times New Roman" panose="02020603050405020304" pitchFamily="18" charset="0"/>
              </a:rPr>
              <a:t>Others suggest these two privileges share the same fundamental denial processes (Faber, 2012)</a:t>
            </a:r>
          </a:p>
        </p:txBody>
      </p:sp>
    </p:spTree>
    <p:extLst>
      <p:ext uri="{BB962C8B-B14F-4D97-AF65-F5344CB8AC3E}">
        <p14:creationId xmlns:p14="http://schemas.microsoft.com/office/powerpoint/2010/main" val="219253769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Intolerance of Christians Toward “Others”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743454" y="582930"/>
            <a:ext cx="6800841" cy="5657849"/>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LGBTQA</a:t>
            </a:r>
          </a:p>
          <a:p>
            <a:pPr lvl="1"/>
            <a:r>
              <a:rPr lang="en-US" sz="2400" dirty="0">
                <a:solidFill>
                  <a:schemeClr val="tx1"/>
                </a:solidFill>
                <a:latin typeface="Times New Roman" panose="02020603050405020304" pitchFamily="18" charset="0"/>
                <a:cs typeface="Times New Roman" panose="02020603050405020304" pitchFamily="18" charset="0"/>
              </a:rPr>
              <a:t>Widespread anti-LGBTQA messages </a:t>
            </a:r>
          </a:p>
          <a:p>
            <a:pPr lvl="2"/>
            <a:r>
              <a:rPr lang="en-US" sz="2200" dirty="0">
                <a:solidFill>
                  <a:schemeClr val="tx1"/>
                </a:solidFill>
                <a:latin typeface="Times New Roman" panose="02020603050405020304" pitchFamily="18" charset="0"/>
                <a:cs typeface="Times New Roman" panose="02020603050405020304" pitchFamily="18" charset="0"/>
              </a:rPr>
              <a:t>(Trevino, et al., 2012)</a:t>
            </a:r>
          </a:p>
          <a:p>
            <a:r>
              <a:rPr lang="en-US" sz="2400" dirty="0">
                <a:solidFill>
                  <a:schemeClr val="tx1"/>
                </a:solidFill>
                <a:latin typeface="Times New Roman" panose="02020603050405020304" pitchFamily="18" charset="0"/>
                <a:cs typeface="Times New Roman" panose="02020603050405020304" pitchFamily="18" charset="0"/>
              </a:rPr>
              <a:t>Women</a:t>
            </a:r>
          </a:p>
          <a:p>
            <a:pPr lvl="1"/>
            <a:r>
              <a:rPr lang="en-US" sz="2400" dirty="0">
                <a:solidFill>
                  <a:schemeClr val="tx1"/>
                </a:solidFill>
                <a:latin typeface="Times New Roman" panose="02020603050405020304" pitchFamily="18" charset="0"/>
                <a:cs typeface="Times New Roman" panose="02020603050405020304" pitchFamily="18" charset="0"/>
              </a:rPr>
              <a:t>Historical view of women as less than men (Martos &amp; Hegy, 1998 )</a:t>
            </a:r>
          </a:p>
          <a:p>
            <a:pPr lvl="1"/>
            <a:r>
              <a:rPr lang="en-US" sz="2400" dirty="0">
                <a:solidFill>
                  <a:schemeClr val="tx1"/>
                </a:solidFill>
                <a:latin typeface="Times New Roman" panose="02020603050405020304" pitchFamily="18" charset="0"/>
                <a:cs typeface="Times New Roman" panose="02020603050405020304" pitchFamily="18" charset="0"/>
              </a:rPr>
              <a:t>Also present in current marital expectations and church ministry policy (Martos &amp; Hegy, 1998)</a:t>
            </a:r>
          </a:p>
          <a:p>
            <a:r>
              <a:rPr lang="en-US" sz="2400" dirty="0">
                <a:solidFill>
                  <a:schemeClr val="tx1"/>
                </a:solidFill>
                <a:latin typeface="Times New Roman" panose="02020603050405020304" pitchFamily="18" charset="0"/>
                <a:cs typeface="Times New Roman" panose="02020603050405020304" pitchFamily="18" charset="0"/>
              </a:rPr>
              <a:t>Atheists</a:t>
            </a:r>
          </a:p>
          <a:p>
            <a:pPr lvl="1"/>
            <a:r>
              <a:rPr lang="en-US" sz="2400" dirty="0">
                <a:solidFill>
                  <a:schemeClr val="tx1"/>
                </a:solidFill>
                <a:latin typeface="Times New Roman" panose="02020603050405020304" pitchFamily="18" charset="0"/>
                <a:cs typeface="Times New Roman" panose="02020603050405020304" pitchFamily="18" charset="0"/>
              </a:rPr>
              <a:t>Tend to be viewed more negatively by Christians (Cook, Cottrell, &amp; Webster, 2015; Johnson, Rowatt &amp; LaBouff, 2012 )</a:t>
            </a:r>
          </a:p>
        </p:txBody>
      </p:sp>
    </p:spTree>
    <p:extLst>
      <p:ext uri="{BB962C8B-B14F-4D97-AF65-F5344CB8AC3E}">
        <p14:creationId xmlns:p14="http://schemas.microsoft.com/office/powerpoint/2010/main" val="411198920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6414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Mechanisms of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5579707" cy="4686903"/>
          </a:xfrm>
        </p:spPr>
        <p:txBody>
          <a:bodyPr anchor="ctr">
            <a:noAutofit/>
          </a:bodyPr>
          <a:lstStyle/>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Legislative (i.e. Congress)</a:t>
            </a:r>
          </a:p>
          <a:p>
            <a:r>
              <a:rPr lang="en-US" sz="2400" dirty="0">
                <a:solidFill>
                  <a:schemeClr val="tx1"/>
                </a:solidFill>
                <a:latin typeface="Times New Roman" panose="02020603050405020304" pitchFamily="18" charset="0"/>
                <a:cs typeface="Times New Roman" panose="02020603050405020304" pitchFamily="18" charset="0"/>
              </a:rPr>
              <a:t>Judicial (i.e. Supreme Court)</a:t>
            </a:r>
          </a:p>
          <a:p>
            <a:r>
              <a:rPr lang="en-US" sz="2400" dirty="0">
                <a:solidFill>
                  <a:schemeClr val="tx1"/>
                </a:solidFill>
                <a:latin typeface="Times New Roman" panose="02020603050405020304" pitchFamily="18" charset="0"/>
                <a:cs typeface="Times New Roman" panose="02020603050405020304" pitchFamily="18" charset="0"/>
              </a:rPr>
              <a:t>Cultural (</a:t>
            </a:r>
            <a:r>
              <a:rPr lang="en-US" sz="2400" dirty="0" err="1">
                <a:solidFill>
                  <a:schemeClr val="tx1"/>
                </a:solidFill>
                <a:latin typeface="Times New Roman" panose="02020603050405020304" pitchFamily="18" charset="0"/>
                <a:cs typeface="Times New Roman" panose="02020603050405020304" pitchFamily="18" charset="0"/>
              </a:rPr>
              <a:t>i.e</a:t>
            </a:r>
            <a:r>
              <a:rPr lang="en-US" sz="2400" dirty="0">
                <a:solidFill>
                  <a:schemeClr val="tx1"/>
                </a:solidFill>
                <a:latin typeface="Times New Roman" panose="02020603050405020304" pitchFamily="18" charset="0"/>
                <a:cs typeface="Times New Roman" panose="02020603050405020304" pitchFamily="18" charset="0"/>
              </a:rPr>
              <a:t> Society)</a:t>
            </a:r>
          </a:p>
        </p:txBody>
      </p:sp>
    </p:spTree>
    <p:extLst>
      <p:ext uri="{BB962C8B-B14F-4D97-AF65-F5344CB8AC3E}">
        <p14:creationId xmlns:p14="http://schemas.microsoft.com/office/powerpoint/2010/main" val="35361724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Literature Review</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99190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63205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Manifestations of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5579707" cy="5063791"/>
          </a:xfrm>
        </p:spPr>
        <p:txBody>
          <a:bodyPr anchor="ctr">
            <a:noAutofit/>
          </a:bodyPr>
          <a:lstStyle/>
          <a:p>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Overrepresentation of Christians in all 3 branches of government relative to population in the US</a:t>
            </a:r>
          </a:p>
          <a:p>
            <a:pPr lvl="2"/>
            <a:r>
              <a:rPr lang="en-US" sz="2400" dirty="0">
                <a:latin typeface="Times New Roman" panose="02020603050405020304" pitchFamily="18" charset="0"/>
                <a:cs typeface="Times New Roman" panose="02020603050405020304" pitchFamily="18" charset="0"/>
              </a:rPr>
              <a:t>Population: </a:t>
            </a:r>
            <a:r>
              <a:rPr lang="en-US" sz="2400" dirty="0">
                <a:solidFill>
                  <a:srgbClr val="00B050"/>
                </a:solidFill>
                <a:latin typeface="Times New Roman" panose="02020603050405020304" pitchFamily="18" charset="0"/>
                <a:cs typeface="Times New Roman" panose="02020603050405020304" pitchFamily="18" charset="0"/>
              </a:rPr>
              <a:t>70%</a:t>
            </a:r>
          </a:p>
          <a:p>
            <a:pPr lvl="2"/>
            <a:r>
              <a:rPr lang="en-US" sz="2400" dirty="0">
                <a:latin typeface="Times New Roman" panose="02020603050405020304" pitchFamily="18" charset="0"/>
                <a:cs typeface="Times New Roman" panose="02020603050405020304" pitchFamily="18" charset="0"/>
              </a:rPr>
              <a:t>Congress: </a:t>
            </a:r>
            <a:r>
              <a:rPr lang="en-US" sz="2400" dirty="0">
                <a:solidFill>
                  <a:srgbClr val="00B050"/>
                </a:solidFill>
                <a:latin typeface="Times New Roman" panose="02020603050405020304" pitchFamily="18" charset="0"/>
                <a:cs typeface="Times New Roman" panose="02020603050405020304" pitchFamily="18" charset="0"/>
              </a:rPr>
              <a:t>85%</a:t>
            </a:r>
          </a:p>
          <a:p>
            <a:pPr lvl="2"/>
            <a:r>
              <a:rPr lang="en-US" sz="2400" dirty="0">
                <a:latin typeface="Times New Roman" panose="02020603050405020304" pitchFamily="18" charset="0"/>
                <a:cs typeface="Times New Roman" panose="02020603050405020304" pitchFamily="18" charset="0"/>
              </a:rPr>
              <a:t>SCOTUS: </a:t>
            </a:r>
            <a:r>
              <a:rPr lang="en-US" sz="2400" dirty="0">
                <a:solidFill>
                  <a:srgbClr val="00B050"/>
                </a:solidFill>
                <a:latin typeface="Times New Roman" panose="02020603050405020304" pitchFamily="18" charset="0"/>
                <a:cs typeface="Times New Roman" panose="02020603050405020304" pitchFamily="18" charset="0"/>
              </a:rPr>
              <a:t>92%</a:t>
            </a:r>
          </a:p>
          <a:p>
            <a:pPr lvl="2"/>
            <a:r>
              <a:rPr lang="en-US" sz="2400" dirty="0">
                <a:latin typeface="Times New Roman" panose="02020603050405020304" pitchFamily="18" charset="0"/>
                <a:cs typeface="Times New Roman" panose="02020603050405020304" pitchFamily="18" charset="0"/>
              </a:rPr>
              <a:t>Presidency: </a:t>
            </a:r>
            <a:r>
              <a:rPr lang="en-US" sz="2400" dirty="0">
                <a:solidFill>
                  <a:srgbClr val="00B050"/>
                </a:solidFill>
                <a:latin typeface="Times New Roman" panose="02020603050405020304" pitchFamily="18" charset="0"/>
                <a:cs typeface="Times New Roman" panose="02020603050405020304" pitchFamily="18" charset="0"/>
              </a:rPr>
              <a:t>95%</a:t>
            </a:r>
          </a:p>
          <a:p>
            <a:pPr lvl="1"/>
            <a:r>
              <a:rPr lang="en-US" sz="2400" dirty="0">
                <a:solidFill>
                  <a:schemeClr val="tx1"/>
                </a:solidFill>
                <a:latin typeface="Times New Roman" panose="02020603050405020304" pitchFamily="18" charset="0"/>
                <a:cs typeface="Times New Roman" panose="02020603050405020304" pitchFamily="18" charset="0"/>
              </a:rPr>
              <a:t>Aphorism “In God We Trust” is on our money and displayed in public schools and on government buildings</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0868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63205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Manifestations of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0"/>
            <a:ext cx="6651491" cy="6355079"/>
          </a:xfrm>
        </p:spPr>
        <p:txBody>
          <a:bodyPr anchor="ctr">
            <a:noAutofit/>
          </a:bodyPr>
          <a:lstStyle/>
          <a:p>
            <a:endParaRPr lang="en-US" dirty="0"/>
          </a:p>
          <a:p>
            <a:pPr lvl="1"/>
            <a:r>
              <a:rPr lang="en-US" sz="2000" dirty="0">
                <a:solidFill>
                  <a:schemeClr val="tx1"/>
                </a:solidFill>
                <a:latin typeface="Times New Roman" panose="02020603050405020304" pitchFamily="18" charset="0"/>
                <a:cs typeface="Times New Roman" panose="02020603050405020304" pitchFamily="18" charset="0"/>
              </a:rPr>
              <a:t>Religious Freedom Laws </a:t>
            </a:r>
          </a:p>
          <a:p>
            <a:pPr lvl="2"/>
            <a:r>
              <a:rPr lang="en-US" sz="2000" dirty="0">
                <a:solidFill>
                  <a:schemeClr val="tx1"/>
                </a:solidFill>
                <a:latin typeface="Times New Roman" panose="02020603050405020304" pitchFamily="18" charset="0"/>
                <a:cs typeface="Times New Roman" panose="02020603050405020304" pitchFamily="18" charset="0"/>
              </a:rPr>
              <a:t>Allow denial of services based on “deeply held” beliefs </a:t>
            </a:r>
          </a:p>
          <a:p>
            <a:pPr lvl="1"/>
            <a:r>
              <a:rPr lang="en-US" sz="2000" dirty="0">
                <a:solidFill>
                  <a:schemeClr val="tx1"/>
                </a:solidFill>
                <a:latin typeface="Times New Roman" panose="02020603050405020304" pitchFamily="18" charset="0"/>
                <a:cs typeface="Times New Roman" panose="02020603050405020304" pitchFamily="18" charset="0"/>
              </a:rPr>
              <a:t>Federal Holidays in the US are Christian holidays</a:t>
            </a:r>
          </a:p>
          <a:p>
            <a:pPr lvl="2"/>
            <a:r>
              <a:rPr lang="en-US" sz="2000" dirty="0">
                <a:solidFill>
                  <a:schemeClr val="tx1"/>
                </a:solidFill>
                <a:latin typeface="Times New Roman" panose="02020603050405020304" pitchFamily="18" charset="0"/>
                <a:cs typeface="Times New Roman" panose="02020603050405020304" pitchFamily="18" charset="0"/>
              </a:rPr>
              <a:t>For example, a Jewish, Hindu, Buddhist or Muslim student here at EMU would need to given advanced notice to faculty to celebrate for example Hanukah or other non-Christian holidays</a:t>
            </a:r>
          </a:p>
          <a:p>
            <a:pPr lvl="2"/>
            <a:r>
              <a:rPr lang="en-US" sz="2000" dirty="0">
                <a:solidFill>
                  <a:schemeClr val="tx1"/>
                </a:solidFill>
                <a:latin typeface="Times New Roman" panose="02020603050405020304" pitchFamily="18" charset="0"/>
                <a:cs typeface="Times New Roman" panose="02020603050405020304" pitchFamily="18" charset="0"/>
              </a:rPr>
              <a:t>Christian students can be confident they’ll have their major holidays off</a:t>
            </a:r>
          </a:p>
          <a:p>
            <a:pPr lvl="1"/>
            <a:r>
              <a:rPr lang="en-US" sz="2000" dirty="0">
                <a:solidFill>
                  <a:schemeClr val="tx1"/>
                </a:solidFill>
                <a:latin typeface="Times New Roman" panose="02020603050405020304" pitchFamily="18" charset="0"/>
                <a:cs typeface="Times New Roman" panose="02020603050405020304" pitchFamily="18" charset="0"/>
              </a:rPr>
              <a:t>Even public schools do this</a:t>
            </a:r>
          </a:p>
          <a:p>
            <a:pPr lvl="2"/>
            <a:r>
              <a:rPr lang="en-US" sz="2000" dirty="0">
                <a:solidFill>
                  <a:schemeClr val="tx1"/>
                </a:solidFill>
                <a:latin typeface="Times New Roman" panose="02020603050405020304" pitchFamily="18" charset="0"/>
                <a:cs typeface="Times New Roman" panose="02020603050405020304" pitchFamily="18" charset="0"/>
              </a:rPr>
              <a:t>Many give students Good Friday off</a:t>
            </a:r>
          </a:p>
        </p:txBody>
      </p:sp>
    </p:spTree>
    <p:extLst>
      <p:ext uri="{BB962C8B-B14F-4D97-AF65-F5344CB8AC3E}">
        <p14:creationId xmlns:p14="http://schemas.microsoft.com/office/powerpoint/2010/main" val="321153978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63205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Manifestations of Christian Privilege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(Continued)</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0"/>
            <a:ext cx="6651491" cy="6355079"/>
          </a:xfrm>
        </p:spPr>
        <p:txBody>
          <a:bodyPr anchor="ctr">
            <a:noAutofit/>
          </a:bodyPr>
          <a:lstStyle/>
          <a:p>
            <a:r>
              <a:rPr lang="en-US" sz="2400" i="1" dirty="0">
                <a:latin typeface="Times New Roman" panose="02020603050405020304" pitchFamily="18" charset="0"/>
                <a:cs typeface="Times New Roman" panose="02020603050405020304" pitchFamily="18" charset="0"/>
              </a:rPr>
              <a:t>Burwell vs Hobby Lobby </a:t>
            </a:r>
            <a:r>
              <a:rPr lang="en-US" sz="2400" dirty="0">
                <a:latin typeface="Times New Roman" panose="02020603050405020304" pitchFamily="18" charset="0"/>
                <a:cs typeface="Times New Roman" panose="02020603050405020304" pitchFamily="18" charset="0"/>
              </a:rPr>
              <a:t>(2014)</a:t>
            </a:r>
          </a:p>
          <a:p>
            <a:pPr lvl="1"/>
            <a:r>
              <a:rPr lang="en-US" sz="2400" dirty="0">
                <a:latin typeface="Times New Roman" panose="02020603050405020304" pitchFamily="18" charset="0"/>
                <a:cs typeface="Times New Roman" panose="02020603050405020304" pitchFamily="18" charset="0"/>
              </a:rPr>
              <a:t>Ruled that business owners may ignore federal mandates (in some cases) if failing to do so unreasonably burden the exercise of their religious beliefs</a:t>
            </a:r>
          </a:p>
          <a:p>
            <a:r>
              <a:rPr lang="en-US" sz="2400" dirty="0">
                <a:latin typeface="Times New Roman" panose="02020603050405020304" pitchFamily="18" charset="0"/>
                <a:cs typeface="Times New Roman" panose="02020603050405020304" pitchFamily="18" charset="0"/>
              </a:rPr>
              <a:t>Religious Exemptions</a:t>
            </a:r>
          </a:p>
          <a:p>
            <a:pPr lvl="1"/>
            <a:r>
              <a:rPr lang="en-US" sz="2400" dirty="0">
                <a:latin typeface="Times New Roman" panose="02020603050405020304" pitchFamily="18" charset="0"/>
                <a:cs typeface="Times New Roman" panose="02020603050405020304" pitchFamily="18" charset="0"/>
              </a:rPr>
              <a:t>Quarantine Orders (Michigan, Ohio, Pennsylvania, New York)</a:t>
            </a:r>
          </a:p>
          <a:p>
            <a:pPr lvl="1"/>
            <a:r>
              <a:rPr lang="en-US" sz="2400" dirty="0">
                <a:latin typeface="Times New Roman" panose="02020603050405020304" pitchFamily="18" charset="0"/>
                <a:cs typeface="Times New Roman" panose="02020603050405020304" pitchFamily="18" charset="0"/>
              </a:rPr>
              <a:t>Providing Birth Control </a:t>
            </a:r>
          </a:p>
          <a:p>
            <a:pPr lvl="2"/>
            <a:r>
              <a:rPr lang="en-US" sz="2400" dirty="0">
                <a:latin typeface="Times New Roman" panose="02020603050405020304" pitchFamily="18" charset="0"/>
                <a:cs typeface="Times New Roman" panose="02020603050405020304" pitchFamily="18" charset="0"/>
              </a:rPr>
              <a:t>Some states don’t even require a referral (i.e. Mississippi)</a:t>
            </a:r>
          </a:p>
        </p:txBody>
      </p:sp>
    </p:spTree>
    <p:extLst>
      <p:ext uri="{BB962C8B-B14F-4D97-AF65-F5344CB8AC3E}">
        <p14:creationId xmlns:p14="http://schemas.microsoft.com/office/powerpoint/2010/main" val="291074616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Benefits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(i.e. Examples) of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778509" y="1085549"/>
            <a:ext cx="6731499" cy="4686903"/>
          </a:xfrm>
        </p:spPr>
        <p:txBody>
          <a:bodyPr anchor="ctr">
            <a:noAutofit/>
          </a:bodyPr>
          <a:lstStyle/>
          <a:p>
            <a:pPr marL="0" indent="0" algn="ctr">
              <a:buNone/>
            </a:pPr>
            <a:r>
              <a:rPr lang="en-US" sz="2400" dirty="0">
                <a:solidFill>
                  <a:schemeClr val="tx1"/>
                </a:solidFill>
                <a:latin typeface="Times New Roman" panose="02020603050405020304" pitchFamily="18" charset="0"/>
                <a:cs typeface="Times New Roman" panose="02020603050405020304" pitchFamily="18" charset="0"/>
              </a:rPr>
              <a:t>Schlosser (2003):</a:t>
            </a:r>
          </a:p>
          <a:p>
            <a:r>
              <a:rPr lang="en-US" sz="2400" dirty="0">
                <a:solidFill>
                  <a:schemeClr val="tx1"/>
                </a:solidFill>
                <a:latin typeface="Times New Roman" panose="02020603050405020304" pitchFamily="18" charset="0"/>
                <a:cs typeface="Times New Roman" panose="02020603050405020304" pitchFamily="18" charset="0"/>
              </a:rPr>
              <a:t>Ability to express your faith without fear </a:t>
            </a:r>
          </a:p>
          <a:p>
            <a:r>
              <a:rPr lang="en-US" sz="2400" dirty="0">
                <a:solidFill>
                  <a:schemeClr val="tx1"/>
                </a:solidFill>
                <a:latin typeface="Times New Roman" panose="02020603050405020304" pitchFamily="18" charset="0"/>
                <a:cs typeface="Times New Roman" panose="02020603050405020304" pitchFamily="18" charset="0"/>
              </a:rPr>
              <a:t>Upbringing helps to ignore or be blind to the religious oppression of others </a:t>
            </a:r>
          </a:p>
          <a:p>
            <a:r>
              <a:rPr lang="en-US" sz="2400" dirty="0">
                <a:solidFill>
                  <a:schemeClr val="tx1"/>
                </a:solidFill>
                <a:latin typeface="Times New Roman" panose="02020603050405020304" pitchFamily="18" charset="0"/>
                <a:cs typeface="Times New Roman" panose="02020603050405020304" pitchFamily="18" charset="0"/>
              </a:rPr>
              <a:t>Christianity is considered when passing state laws</a:t>
            </a:r>
          </a:p>
          <a:p>
            <a:r>
              <a:rPr lang="en-US" sz="2400" dirty="0">
                <a:solidFill>
                  <a:schemeClr val="tx1"/>
                </a:solidFill>
                <a:latin typeface="Times New Roman" panose="02020603050405020304" pitchFamily="18" charset="0"/>
                <a:cs typeface="Times New Roman" panose="02020603050405020304" pitchFamily="18" charset="0"/>
              </a:rPr>
              <a:t>Academics centered around Christianity</a:t>
            </a:r>
          </a:p>
          <a:p>
            <a:r>
              <a:rPr lang="en-US" sz="2400" dirty="0">
                <a:solidFill>
                  <a:schemeClr val="tx1"/>
                </a:solidFill>
                <a:latin typeface="Times New Roman" panose="02020603050405020304" pitchFamily="18" charset="0"/>
                <a:cs typeface="Times New Roman" panose="02020603050405020304" pitchFamily="18" charset="0"/>
              </a:rPr>
              <a:t>Relative lack of hate groups targeting Christians</a:t>
            </a:r>
          </a:p>
        </p:txBody>
      </p:sp>
    </p:spTree>
    <p:extLst>
      <p:ext uri="{BB962C8B-B14F-4D97-AF65-F5344CB8AC3E}">
        <p14:creationId xmlns:p14="http://schemas.microsoft.com/office/powerpoint/2010/main" val="265360404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Present Study Goals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96518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Present Study Goals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6491467" cy="4686903"/>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Creation of a scale looking to assess Christian awareness of Christian privilege</a:t>
            </a:r>
          </a:p>
          <a:p>
            <a:r>
              <a:rPr lang="en-US" sz="2400" dirty="0">
                <a:solidFill>
                  <a:schemeClr val="tx1"/>
                </a:solidFill>
                <a:latin typeface="Times New Roman" panose="02020603050405020304" pitchFamily="18" charset="0"/>
                <a:cs typeface="Times New Roman" panose="02020603050405020304" pitchFamily="18" charset="0"/>
              </a:rPr>
              <a:t>Items will be based on the ideas pointed out by Schlosser (2003) in conjunction with analogous adapted items from Pinterits, et al. (2009) and Neville, et al. (2000).</a:t>
            </a:r>
          </a:p>
        </p:txBody>
      </p:sp>
    </p:spTree>
    <p:extLst>
      <p:ext uri="{BB962C8B-B14F-4D97-AF65-F5344CB8AC3E}">
        <p14:creationId xmlns:p14="http://schemas.microsoft.com/office/powerpoint/2010/main" val="179410496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7451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Why Should We Measure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727167" y="480060"/>
            <a:ext cx="7000009" cy="5875019"/>
          </a:xfrm>
        </p:spPr>
        <p:txBody>
          <a:bodyPr anchor="ctr">
            <a:normAutofit/>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Privilege leads to discrimination </a:t>
            </a:r>
          </a:p>
          <a:p>
            <a:r>
              <a:rPr lang="en-US" sz="2400" dirty="0">
                <a:solidFill>
                  <a:schemeClr val="tx1"/>
                </a:solidFill>
                <a:latin typeface="Times New Roman" panose="02020603050405020304" pitchFamily="18" charset="0"/>
                <a:cs typeface="Times New Roman" panose="02020603050405020304" pitchFamily="18" charset="0"/>
              </a:rPr>
              <a:t>A lack of awareness to privilege allows for others to inadvertently contribute that discrimination</a:t>
            </a:r>
          </a:p>
          <a:p>
            <a:r>
              <a:rPr lang="en-US" sz="2400" dirty="0">
                <a:solidFill>
                  <a:schemeClr val="tx1"/>
                </a:solidFill>
                <a:latin typeface="Times New Roman" panose="02020603050405020304" pitchFamily="18" charset="0"/>
                <a:cs typeface="Times New Roman" panose="02020603050405020304" pitchFamily="18" charset="0"/>
              </a:rPr>
              <a:t>Very little work has been done on Christian Privilege</a:t>
            </a:r>
          </a:p>
          <a:p>
            <a:pPr lvl="1"/>
            <a:r>
              <a:rPr lang="en-US" sz="2200" dirty="0">
                <a:solidFill>
                  <a:schemeClr val="tx1"/>
                </a:solidFill>
                <a:latin typeface="Times New Roman" panose="02020603050405020304" pitchFamily="18" charset="0"/>
                <a:cs typeface="Times New Roman" panose="02020603050405020304" pitchFamily="18" charset="0"/>
              </a:rPr>
              <a:t>There are multiple scales looking at various facets of White privilege</a:t>
            </a:r>
          </a:p>
          <a:p>
            <a:pPr lvl="1"/>
            <a:r>
              <a:rPr lang="en-US" sz="2200" dirty="0">
                <a:solidFill>
                  <a:schemeClr val="tx1"/>
                </a:solidFill>
                <a:latin typeface="Times New Roman" panose="02020603050405020304" pitchFamily="18" charset="0"/>
                <a:cs typeface="Times New Roman" panose="02020603050405020304" pitchFamily="18" charset="0"/>
              </a:rPr>
              <a:t>There are substantially fewer such scales looking at Christian privilege </a:t>
            </a:r>
          </a:p>
        </p:txBody>
      </p:sp>
    </p:spTree>
    <p:extLst>
      <p:ext uri="{BB962C8B-B14F-4D97-AF65-F5344CB8AC3E}">
        <p14:creationId xmlns:p14="http://schemas.microsoft.com/office/powerpoint/2010/main" val="217856025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7451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How Is It Separate From White Privilege Scales?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727167" y="457200"/>
            <a:ext cx="6954290" cy="5920739"/>
          </a:xfrm>
        </p:spPr>
        <p:txBody>
          <a:bodyPr anchor="ctr">
            <a:normAutofit fontScale="92500" lnSpcReduction="10000"/>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This scale will look at Christianity as a religious group versus White as a racial group</a:t>
            </a:r>
          </a:p>
          <a:p>
            <a:r>
              <a:rPr lang="en-US" sz="2400" dirty="0">
                <a:solidFill>
                  <a:schemeClr val="tx1"/>
                </a:solidFill>
                <a:latin typeface="Times New Roman" panose="02020603050405020304" pitchFamily="18" charset="0"/>
                <a:cs typeface="Times New Roman" panose="02020603050405020304" pitchFamily="18" charset="0"/>
              </a:rPr>
              <a:t>They have similar manifestations, but the context surrounding those manifestations are rooted in different characteristics (religious views vs race)</a:t>
            </a:r>
          </a:p>
          <a:p>
            <a:pPr lvl="1"/>
            <a:r>
              <a:rPr lang="en-US" sz="2200" dirty="0">
                <a:solidFill>
                  <a:schemeClr val="tx1"/>
                </a:solidFill>
                <a:latin typeface="Times New Roman" panose="02020603050405020304" pitchFamily="18" charset="0"/>
                <a:cs typeface="Times New Roman" panose="02020603050405020304" pitchFamily="18" charset="0"/>
              </a:rPr>
              <a:t>Religious views vs. race</a:t>
            </a:r>
          </a:p>
          <a:p>
            <a:pPr lvl="1"/>
            <a:r>
              <a:rPr lang="en-US" sz="2200" dirty="0">
                <a:solidFill>
                  <a:schemeClr val="tx1"/>
                </a:solidFill>
                <a:latin typeface="Times New Roman" panose="02020603050405020304" pitchFamily="18" charset="0"/>
                <a:cs typeface="Times New Roman" panose="02020603050405020304" pitchFamily="18" charset="0"/>
              </a:rPr>
              <a:t>If these constructs were the same, White and Non-White Christians would be treated the same in society; however, we know that’s not true. </a:t>
            </a:r>
          </a:p>
          <a:p>
            <a:pPr lvl="2"/>
            <a:r>
              <a:rPr lang="en-US" sz="2000" dirty="0">
                <a:solidFill>
                  <a:schemeClr val="tx1"/>
                </a:solidFill>
                <a:latin typeface="Times New Roman" panose="02020603050405020304" pitchFamily="18" charset="0"/>
                <a:cs typeface="Times New Roman" panose="02020603050405020304" pitchFamily="18" charset="0"/>
              </a:rPr>
              <a:t>I.e., remember Ozawa became a Christian to attain White status. </a:t>
            </a:r>
          </a:p>
          <a:p>
            <a:pPr lvl="2"/>
            <a:r>
              <a:rPr lang="en-US" sz="2000" dirty="0">
                <a:solidFill>
                  <a:schemeClr val="tx1"/>
                </a:solidFill>
                <a:latin typeface="Times New Roman" panose="02020603050405020304" pitchFamily="18" charset="0"/>
                <a:cs typeface="Times New Roman" panose="02020603050405020304" pitchFamily="18" charset="0"/>
              </a:rPr>
              <a:t>Black Christians vs White Christians with police</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Content wise, this proposed scale doesn’t look at various outcomes as a factor of race. I’d expect this scale to be correlated with WP scales but not so much that they appear to be measuring the same construct</a:t>
            </a:r>
          </a:p>
        </p:txBody>
      </p:sp>
    </p:spTree>
    <p:extLst>
      <p:ext uri="{BB962C8B-B14F-4D97-AF65-F5344CB8AC3E}">
        <p14:creationId xmlns:p14="http://schemas.microsoft.com/office/powerpoint/2010/main" val="1058797189"/>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7451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How Is It Different From The POI Christian Privilege Sub-Scale?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5579707" cy="4686903"/>
          </a:xfrm>
        </p:spPr>
        <p:txBody>
          <a:bodyPr anchor="ctr">
            <a:normAutofit fontScale="92500" lnSpcReduction="10000"/>
          </a:bodyPr>
          <a:lstStyle/>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Greater Number of Items</a:t>
            </a:r>
          </a:p>
          <a:p>
            <a:pPr lvl="1"/>
            <a:r>
              <a:rPr lang="en-US" sz="2200" dirty="0">
                <a:solidFill>
                  <a:schemeClr val="tx1"/>
                </a:solidFill>
                <a:latin typeface="Times New Roman" panose="02020603050405020304" pitchFamily="18" charset="0"/>
                <a:cs typeface="Times New Roman" panose="02020603050405020304" pitchFamily="18" charset="0"/>
              </a:rPr>
              <a:t>29 to 8</a:t>
            </a:r>
          </a:p>
          <a:p>
            <a:r>
              <a:rPr lang="en-US" sz="2400" dirty="0">
                <a:solidFill>
                  <a:schemeClr val="tx1"/>
                </a:solidFill>
                <a:latin typeface="Times New Roman" panose="02020603050405020304" pitchFamily="18" charset="0"/>
                <a:cs typeface="Times New Roman" panose="02020603050405020304" pitchFamily="18" charset="0"/>
              </a:rPr>
              <a:t>More specific from a content perspective with shared themes in the POI-CP</a:t>
            </a:r>
          </a:p>
          <a:p>
            <a:pPr lvl="1"/>
            <a:r>
              <a:rPr lang="en-US" sz="2200" dirty="0">
                <a:solidFill>
                  <a:schemeClr val="tx1"/>
                </a:solidFill>
                <a:latin typeface="Times New Roman" panose="02020603050405020304" pitchFamily="18" charset="0"/>
                <a:cs typeface="Times New Roman" panose="02020603050405020304" pitchFamily="18" charset="0"/>
              </a:rPr>
              <a:t>Society is based on Christian views (1)</a:t>
            </a:r>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200" dirty="0">
                <a:solidFill>
                  <a:schemeClr val="tx1"/>
                </a:solidFill>
                <a:latin typeface="Times New Roman" panose="02020603050405020304" pitchFamily="18" charset="0"/>
                <a:cs typeface="Times New Roman" panose="02020603050405020304" pitchFamily="18" charset="0"/>
              </a:rPr>
              <a:t>Christians have religious advantage (5)</a:t>
            </a:r>
          </a:p>
          <a:p>
            <a:pPr lvl="1"/>
            <a:r>
              <a:rPr lang="en-US" sz="2200" dirty="0">
                <a:solidFill>
                  <a:schemeClr val="tx1"/>
                </a:solidFill>
                <a:latin typeface="Times New Roman" panose="02020603050405020304" pitchFamily="18" charset="0"/>
                <a:cs typeface="Times New Roman" panose="02020603050405020304" pitchFamily="18" charset="0"/>
              </a:rPr>
              <a:t>Christianity is the norm (8)</a:t>
            </a:r>
          </a:p>
          <a:p>
            <a:pPr lvl="1"/>
            <a:r>
              <a:rPr lang="en-US" sz="2200" dirty="0">
                <a:solidFill>
                  <a:schemeClr val="tx1"/>
                </a:solidFill>
                <a:latin typeface="Times New Roman" panose="02020603050405020304" pitchFamily="18" charset="0"/>
                <a:cs typeface="Times New Roman" panose="02020603050405020304" pitchFamily="18" charset="0"/>
              </a:rPr>
              <a:t>Having a theoretical understanding of privilege without being able to recognize concrete examples of said privilege is one of the ways the new scale attempts to differentiate itself (and builds upon) the POI.  </a:t>
            </a:r>
          </a:p>
        </p:txBody>
      </p:sp>
    </p:spTree>
    <p:extLst>
      <p:ext uri="{BB962C8B-B14F-4D97-AF65-F5344CB8AC3E}">
        <p14:creationId xmlns:p14="http://schemas.microsoft.com/office/powerpoint/2010/main" val="48450059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Methods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18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First off, what is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5579707"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Per Israel (2012, p. 158), privilege can be defined as the “unearned advantages that are conferred to individuals based on membership or assumed membership in a dominant group”</a:t>
            </a:r>
          </a:p>
          <a:p>
            <a:r>
              <a:rPr lang="en-US" sz="2400" dirty="0">
                <a:solidFill>
                  <a:schemeClr val="tx1"/>
                </a:solidFill>
                <a:latin typeface="Times New Roman" panose="02020603050405020304" pitchFamily="18" charset="0"/>
                <a:cs typeface="Times New Roman" panose="02020603050405020304" pitchFamily="18" charset="0"/>
              </a:rPr>
              <a:t>Groups that have been theorized to confer privilege include Whites, Male, Middle Class, and Christian (McIntosh, 2008; Liu, Pickett &amp; Ivey, 2007; Schlosser, 2004)</a:t>
            </a:r>
          </a:p>
          <a:p>
            <a:r>
              <a:rPr lang="en-US" sz="2400" dirty="0">
                <a:solidFill>
                  <a:schemeClr val="tx1"/>
                </a:solidFill>
                <a:latin typeface="Times New Roman" panose="02020603050405020304" pitchFamily="18" charset="0"/>
                <a:cs typeface="Times New Roman" panose="02020603050405020304" pitchFamily="18" charset="0"/>
              </a:rPr>
              <a:t>However, to this end, much of the literature regarding privilege has mostly been allocated to research regarding White privilege (Pinterits et al, 2009)</a:t>
            </a:r>
          </a:p>
        </p:txBody>
      </p:sp>
    </p:spTree>
    <p:extLst>
      <p:ext uri="{BB962C8B-B14F-4D97-AF65-F5344CB8AC3E}">
        <p14:creationId xmlns:p14="http://schemas.microsoft.com/office/powerpoint/2010/main" val="245881597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818046" cy="4686903"/>
          </a:xfrm>
        </p:spPr>
        <p:txBody>
          <a:bodyPr anchor="ctr">
            <a:normAutofit/>
          </a:bodyPr>
          <a:lstStyle/>
          <a:p>
            <a:pPr algn="r"/>
            <a:r>
              <a:rPr lang="en-US" dirty="0">
                <a:solidFill>
                  <a:schemeClr val="tx1"/>
                </a:solidFill>
                <a:latin typeface="Times New Roman" panose="02020603050405020304" pitchFamily="18" charset="0"/>
                <a:cs typeface="Times New Roman" panose="02020603050405020304" pitchFamily="18" charset="0"/>
              </a:rPr>
              <a:t>Study Population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389121" y="548640"/>
            <a:ext cx="7212324" cy="5726429"/>
          </a:xfrm>
        </p:spPr>
        <p:txBody>
          <a:bodyPr anchor="ctr">
            <a:noAutofit/>
          </a:bodyPr>
          <a:lstStyle/>
          <a:p>
            <a:pPr lvl="1"/>
            <a:r>
              <a:rPr lang="en-US" sz="2000" dirty="0">
                <a:solidFill>
                  <a:schemeClr val="tx1"/>
                </a:solidFill>
                <a:latin typeface="Times New Roman" panose="02020603050405020304" pitchFamily="18" charset="0"/>
                <a:cs typeface="Times New Roman" panose="02020603050405020304" pitchFamily="18" charset="0"/>
              </a:rPr>
              <a:t>SONA and MTurk will be used </a:t>
            </a:r>
          </a:p>
          <a:p>
            <a:pPr lvl="1"/>
            <a:r>
              <a:rPr lang="en-US" sz="2000" dirty="0">
                <a:solidFill>
                  <a:schemeClr val="tx1"/>
                </a:solidFill>
                <a:latin typeface="Times New Roman" panose="02020603050405020304" pitchFamily="18" charset="0"/>
                <a:cs typeface="Times New Roman" panose="02020603050405020304" pitchFamily="18" charset="0"/>
              </a:rPr>
              <a:t>Study will consist of only self identified Christians</a:t>
            </a:r>
          </a:p>
          <a:p>
            <a:pPr lvl="2"/>
            <a:r>
              <a:rPr lang="en-US" sz="2000" dirty="0">
                <a:solidFill>
                  <a:schemeClr val="tx1"/>
                </a:solidFill>
                <a:latin typeface="Times New Roman" panose="02020603050405020304" pitchFamily="18" charset="0"/>
                <a:cs typeface="Times New Roman" panose="02020603050405020304" pitchFamily="18" charset="0"/>
              </a:rPr>
              <a:t>Only interested in Christian perceptions of their privilege</a:t>
            </a:r>
          </a:p>
          <a:p>
            <a:pPr lvl="1"/>
            <a:r>
              <a:rPr lang="en-US" sz="2000" dirty="0">
                <a:solidFill>
                  <a:schemeClr val="tx1"/>
                </a:solidFill>
                <a:latin typeface="Times New Roman" panose="02020603050405020304" pitchFamily="18" charset="0"/>
                <a:cs typeface="Times New Roman" panose="02020603050405020304" pitchFamily="18" charset="0"/>
              </a:rPr>
              <a:t>Sample will consist of at least 300 participants</a:t>
            </a:r>
          </a:p>
          <a:p>
            <a:pPr lvl="2"/>
            <a:r>
              <a:rPr lang="en-US" sz="2000" dirty="0">
                <a:solidFill>
                  <a:schemeClr val="tx1"/>
                </a:solidFill>
                <a:latin typeface="Times New Roman" panose="02020603050405020304" pitchFamily="18" charset="0"/>
                <a:cs typeface="Times New Roman" panose="02020603050405020304" pitchFamily="18" charset="0"/>
              </a:rPr>
              <a:t>Typical Rule of Thumb is 10:1 (Participant : Item)</a:t>
            </a:r>
          </a:p>
        </p:txBody>
      </p:sp>
    </p:spTree>
    <p:extLst>
      <p:ext uri="{BB962C8B-B14F-4D97-AF65-F5344CB8AC3E}">
        <p14:creationId xmlns:p14="http://schemas.microsoft.com/office/powerpoint/2010/main" val="196597578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latin typeface="Times New Roman" panose="02020603050405020304" pitchFamily="18" charset="0"/>
                <a:cs typeface="Times New Roman" panose="02020603050405020304" pitchFamily="18" charset="0"/>
              </a:rPr>
              <a:t>MTurk Sample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743449" y="548640"/>
            <a:ext cx="6857995" cy="5977890"/>
          </a:xfrm>
        </p:spPr>
        <p:txBody>
          <a:bodyPr anchor="ctr">
            <a:noAutofit/>
          </a:bodyPr>
          <a:lstStyle/>
          <a:p>
            <a:pPr lvl="0"/>
            <a:r>
              <a:rPr lang="en-US" sz="2400" dirty="0">
                <a:solidFill>
                  <a:schemeClr val="tx1"/>
                </a:solidFill>
                <a:latin typeface="Times New Roman" panose="02020603050405020304" pitchFamily="18" charset="0"/>
                <a:cs typeface="Times New Roman" panose="02020603050405020304" pitchFamily="18" charset="0"/>
              </a:rPr>
              <a:t>Strengths</a:t>
            </a:r>
          </a:p>
          <a:p>
            <a:pPr lvl="1"/>
            <a:r>
              <a:rPr lang="en-US" sz="2400" dirty="0">
                <a:solidFill>
                  <a:schemeClr val="tx1"/>
                </a:solidFill>
                <a:latin typeface="Times New Roman" panose="02020603050405020304" pitchFamily="18" charset="0"/>
                <a:cs typeface="Times New Roman" panose="02020603050405020304" pitchFamily="18" charset="0"/>
              </a:rPr>
              <a:t>Found to be like student samples</a:t>
            </a:r>
          </a:p>
          <a:p>
            <a:pPr lvl="2"/>
            <a:r>
              <a:rPr lang="en-US" sz="2400" dirty="0">
                <a:solidFill>
                  <a:schemeClr val="tx1"/>
                </a:solidFill>
                <a:latin typeface="Times New Roman" panose="02020603050405020304" pitchFamily="18" charset="0"/>
                <a:cs typeface="Times New Roman" panose="02020603050405020304" pitchFamily="18" charset="0"/>
              </a:rPr>
              <a:t>(Kees, Berry, Burton &amp; Sheehan, 2017;Goodman, Cryder &amp; Cheema, 2013;Necka, Cacioppo. Norman &amp; Cacioppo, 2016)</a:t>
            </a:r>
          </a:p>
          <a:p>
            <a:pPr lvl="0"/>
            <a:r>
              <a:rPr lang="en-US" sz="2400" dirty="0">
                <a:solidFill>
                  <a:schemeClr val="tx1"/>
                </a:solidFill>
                <a:latin typeface="Times New Roman" panose="02020603050405020304" pitchFamily="18" charset="0"/>
                <a:cs typeface="Times New Roman" panose="02020603050405020304" pitchFamily="18" charset="0"/>
              </a:rPr>
              <a:t>Weaknesses</a:t>
            </a:r>
          </a:p>
          <a:p>
            <a:pPr lvl="1"/>
            <a:r>
              <a:rPr lang="en-US" sz="2400" dirty="0">
                <a:solidFill>
                  <a:schemeClr val="tx1"/>
                </a:solidFill>
                <a:latin typeface="Times New Roman" panose="02020603050405020304" pitchFamily="18" charset="0"/>
                <a:cs typeface="Times New Roman" panose="02020603050405020304" pitchFamily="18" charset="0"/>
              </a:rPr>
              <a:t>“Bot” Crisis</a:t>
            </a:r>
          </a:p>
          <a:p>
            <a:pPr lvl="2"/>
            <a:r>
              <a:rPr lang="en-US" sz="2400" dirty="0">
                <a:solidFill>
                  <a:schemeClr val="tx1"/>
                </a:solidFill>
                <a:latin typeface="Times New Roman" panose="02020603050405020304" pitchFamily="18" charset="0"/>
                <a:cs typeface="Times New Roman" panose="02020603050405020304" pitchFamily="18" charset="0"/>
              </a:rPr>
              <a:t>(Chmielewski &amp; </a:t>
            </a:r>
            <a:r>
              <a:rPr lang="en-US" sz="2400" dirty="0" err="1">
                <a:solidFill>
                  <a:schemeClr val="tx1"/>
                </a:solidFill>
                <a:latin typeface="Times New Roman" panose="02020603050405020304" pitchFamily="18" charset="0"/>
                <a:cs typeface="Times New Roman" panose="02020603050405020304" pitchFamily="18" charset="0"/>
              </a:rPr>
              <a:t>Kucker</a:t>
            </a:r>
            <a:r>
              <a:rPr lang="en-US" sz="2400" dirty="0">
                <a:solidFill>
                  <a:schemeClr val="tx1"/>
                </a:solidFill>
                <a:latin typeface="Times New Roman" panose="02020603050405020304" pitchFamily="18" charset="0"/>
                <a:cs typeface="Times New Roman" panose="02020603050405020304" pitchFamily="18" charset="0"/>
              </a:rPr>
              <a:t>, 2019; Moss, 2018)</a:t>
            </a:r>
          </a:p>
          <a:p>
            <a:pPr lvl="1"/>
            <a:r>
              <a:rPr lang="en-US" sz="2400" dirty="0">
                <a:solidFill>
                  <a:schemeClr val="tx1"/>
                </a:solidFill>
                <a:latin typeface="Times New Roman" panose="02020603050405020304" pitchFamily="18" charset="0"/>
                <a:cs typeface="Times New Roman" panose="02020603050405020304" pitchFamily="18" charset="0"/>
              </a:rPr>
              <a:t>Server Farm Issues</a:t>
            </a:r>
          </a:p>
          <a:p>
            <a:pPr lvl="2"/>
            <a:r>
              <a:rPr lang="en-US" sz="2400" dirty="0">
                <a:solidFill>
                  <a:schemeClr val="tx1"/>
                </a:solidFill>
                <a:latin typeface="Times New Roman" panose="02020603050405020304" pitchFamily="18" charset="0"/>
                <a:cs typeface="Times New Roman" panose="02020603050405020304" pitchFamily="18" charset="0"/>
              </a:rPr>
              <a:t>(Moss, 2018)</a:t>
            </a:r>
          </a:p>
        </p:txBody>
      </p:sp>
    </p:spTree>
    <p:extLst>
      <p:ext uri="{BB962C8B-B14F-4D97-AF65-F5344CB8AC3E}">
        <p14:creationId xmlns:p14="http://schemas.microsoft.com/office/powerpoint/2010/main" val="241490173"/>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05358" y="1085549"/>
            <a:ext cx="4371486"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MTurk Bot Safeguard</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Procedures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480061"/>
            <a:ext cx="6605771" cy="5852160"/>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Honeypot Question</a:t>
            </a:r>
          </a:p>
          <a:p>
            <a:pPr lvl="2"/>
            <a:r>
              <a:rPr lang="en-US" sz="2200" dirty="0">
                <a:solidFill>
                  <a:schemeClr val="tx1"/>
                </a:solidFill>
                <a:latin typeface="Times New Roman" panose="02020603050405020304" pitchFamily="18" charset="0"/>
                <a:cs typeface="Times New Roman" panose="02020603050405020304" pitchFamily="18" charset="0"/>
              </a:rPr>
              <a:t>Background question</a:t>
            </a:r>
          </a:p>
          <a:p>
            <a:pPr lvl="2"/>
            <a:r>
              <a:rPr lang="en-US" sz="2200" dirty="0">
                <a:solidFill>
                  <a:schemeClr val="tx1"/>
                </a:solidFill>
                <a:latin typeface="Times New Roman" panose="02020603050405020304" pitchFamily="18" charset="0"/>
                <a:cs typeface="Times New Roman" panose="02020603050405020304" pitchFamily="18" charset="0"/>
              </a:rPr>
              <a:t>Humans can’t see it to answer</a:t>
            </a:r>
          </a:p>
          <a:p>
            <a:pPr lvl="2"/>
            <a:r>
              <a:rPr lang="en-US" sz="2200" dirty="0">
                <a:solidFill>
                  <a:schemeClr val="tx1"/>
                </a:solidFill>
                <a:latin typeface="Times New Roman" panose="02020603050405020304" pitchFamily="18" charset="0"/>
                <a:cs typeface="Times New Roman" panose="02020603050405020304" pitchFamily="18" charset="0"/>
              </a:rPr>
              <a:t>Bots will see it and attempt to answer</a:t>
            </a:r>
          </a:p>
          <a:p>
            <a:pPr lvl="1"/>
            <a:r>
              <a:rPr lang="en-US" sz="2400" dirty="0">
                <a:solidFill>
                  <a:schemeClr val="tx1"/>
                </a:solidFill>
                <a:latin typeface="Times New Roman" panose="02020603050405020304" pitchFamily="18" charset="0"/>
                <a:cs typeface="Times New Roman" panose="02020603050405020304" pitchFamily="18" charset="0"/>
              </a:rPr>
              <a:t>Recaptcha Question</a:t>
            </a:r>
          </a:p>
          <a:p>
            <a:pPr lvl="2"/>
            <a:r>
              <a:rPr lang="en-US" sz="2200" dirty="0">
                <a:solidFill>
                  <a:schemeClr val="tx1"/>
                </a:solidFill>
                <a:latin typeface="Times New Roman" panose="02020603050405020304" pitchFamily="18" charset="0"/>
                <a:cs typeface="Times New Roman" panose="02020603050405020304" pitchFamily="18" charset="0"/>
              </a:rPr>
              <a:t>Bots typically struggle with these questions</a:t>
            </a:r>
          </a:p>
          <a:p>
            <a:pPr lvl="2"/>
            <a:r>
              <a:rPr lang="en-US" sz="2200" dirty="0">
                <a:solidFill>
                  <a:schemeClr val="tx1"/>
                </a:solidFill>
                <a:latin typeface="Times New Roman" panose="02020603050405020304" pitchFamily="18" charset="0"/>
                <a:cs typeface="Times New Roman" panose="02020603050405020304" pitchFamily="18" charset="0"/>
              </a:rPr>
              <a:t>Some do not</a:t>
            </a:r>
          </a:p>
          <a:p>
            <a:pPr lvl="1"/>
            <a:r>
              <a:rPr lang="en-US" sz="2400" dirty="0">
                <a:solidFill>
                  <a:schemeClr val="tx1"/>
                </a:solidFill>
                <a:latin typeface="Times New Roman" panose="02020603050405020304" pitchFamily="18" charset="0"/>
                <a:cs typeface="Times New Roman" panose="02020603050405020304" pitchFamily="18" charset="0"/>
              </a:rPr>
              <a:t>Picture Question</a:t>
            </a:r>
            <a:endParaRPr lang="en-US" sz="2200" dirty="0">
              <a:solidFill>
                <a:schemeClr val="tx1"/>
              </a:solidFill>
              <a:latin typeface="Times New Roman" panose="02020603050405020304" pitchFamily="18" charset="0"/>
              <a:cs typeface="Times New Roman" panose="02020603050405020304" pitchFamily="18" charset="0"/>
            </a:endParaRPr>
          </a:p>
          <a:p>
            <a:pPr lvl="2"/>
            <a:r>
              <a:rPr lang="en-US" sz="2200" dirty="0">
                <a:solidFill>
                  <a:schemeClr val="tx1"/>
                </a:solidFill>
                <a:latin typeface="Times New Roman" panose="02020603050405020304" pitchFamily="18" charset="0"/>
                <a:cs typeface="Times New Roman" panose="02020603050405020304" pitchFamily="18" charset="0"/>
              </a:rPr>
              <a:t>Indian server farms (Moss, 2018)</a:t>
            </a:r>
          </a:p>
          <a:p>
            <a:pPr lvl="2"/>
            <a:r>
              <a:rPr lang="en-US" sz="2200" dirty="0">
                <a:solidFill>
                  <a:schemeClr val="tx1"/>
                </a:solidFill>
                <a:latin typeface="Times New Roman" panose="02020603050405020304" pitchFamily="18" charset="0"/>
                <a:cs typeface="Times New Roman" panose="02020603050405020304" pitchFamily="18" charset="0"/>
              </a:rPr>
              <a:t>Eggplant is a different word in Indian</a:t>
            </a:r>
          </a:p>
          <a:p>
            <a:pPr lvl="1"/>
            <a:r>
              <a:rPr lang="en-US" sz="2400" dirty="0">
                <a:solidFill>
                  <a:schemeClr val="tx1"/>
                </a:solidFill>
                <a:latin typeface="Times New Roman" panose="02020603050405020304" pitchFamily="18" charset="0"/>
                <a:cs typeface="Times New Roman" panose="02020603050405020304" pitchFamily="18" charset="0"/>
              </a:rPr>
              <a:t>Time and Attention Checks</a:t>
            </a:r>
          </a:p>
        </p:txBody>
      </p:sp>
    </p:spTree>
    <p:extLst>
      <p:ext uri="{BB962C8B-B14F-4D97-AF65-F5344CB8AC3E}">
        <p14:creationId xmlns:p14="http://schemas.microsoft.com/office/powerpoint/2010/main" val="76528277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latin typeface="Times New Roman" panose="02020603050405020304" pitchFamily="18" charset="0"/>
                <a:cs typeface="Times New Roman" panose="02020603050405020304" pitchFamily="18" charset="0"/>
              </a:rPr>
              <a:t>SONA Sample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743449" y="548640"/>
            <a:ext cx="6857995" cy="5726429"/>
          </a:xfrm>
        </p:spPr>
        <p:txBody>
          <a:bodyPr anchor="ctr">
            <a:noAutofit/>
          </a:bodyPr>
          <a:lstStyle/>
          <a:p>
            <a:pPr lvl="0"/>
            <a:r>
              <a:rPr lang="en-US" sz="2400" dirty="0">
                <a:latin typeface="Times New Roman" panose="02020603050405020304" pitchFamily="18" charset="0"/>
                <a:cs typeface="Times New Roman" panose="02020603050405020304" pitchFamily="18" charset="0"/>
              </a:rPr>
              <a:t>Strengths</a:t>
            </a:r>
          </a:p>
          <a:p>
            <a:pPr lvl="1"/>
            <a:r>
              <a:rPr lang="en-US" sz="2400" dirty="0">
                <a:latin typeface="Times New Roman" panose="02020603050405020304" pitchFamily="18" charset="0"/>
                <a:cs typeface="Times New Roman" panose="02020603050405020304" pitchFamily="18" charset="0"/>
              </a:rPr>
              <a:t>Convenience Sample</a:t>
            </a:r>
          </a:p>
          <a:p>
            <a:pPr lvl="1"/>
            <a:r>
              <a:rPr lang="en-US" sz="2400" dirty="0">
                <a:latin typeface="Times New Roman" panose="02020603050405020304" pitchFamily="18" charset="0"/>
                <a:cs typeface="Times New Roman" panose="02020603050405020304" pitchFamily="18" charset="0"/>
              </a:rPr>
              <a:t>Widely Used</a:t>
            </a:r>
          </a:p>
          <a:p>
            <a:pPr lvl="1"/>
            <a:r>
              <a:rPr lang="en-US" sz="2400" dirty="0">
                <a:latin typeface="Times New Roman" panose="02020603050405020304" pitchFamily="18" charset="0"/>
                <a:cs typeface="Times New Roman" panose="02020603050405020304" pitchFamily="18" charset="0"/>
              </a:rPr>
              <a:t>Cost efficient</a:t>
            </a:r>
          </a:p>
          <a:p>
            <a:pPr lvl="0"/>
            <a:r>
              <a:rPr lang="en-US" sz="2400" dirty="0">
                <a:latin typeface="Times New Roman" panose="02020603050405020304" pitchFamily="18" charset="0"/>
                <a:cs typeface="Times New Roman" panose="02020603050405020304" pitchFamily="18" charset="0"/>
              </a:rPr>
              <a:t>Weaknesses</a:t>
            </a:r>
          </a:p>
          <a:p>
            <a:pPr lvl="1"/>
            <a:r>
              <a:rPr lang="en-US" sz="2400" dirty="0">
                <a:latin typeface="Times New Roman" panose="02020603050405020304" pitchFamily="18" charset="0"/>
                <a:cs typeface="Times New Roman" panose="02020603050405020304" pitchFamily="18" charset="0"/>
              </a:rPr>
              <a:t>Not representative</a:t>
            </a: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23769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latin typeface="Times New Roman" panose="02020603050405020304" pitchFamily="18" charset="0"/>
                <a:cs typeface="Times New Roman" panose="02020603050405020304" pitchFamily="18" charset="0"/>
              </a:rPr>
              <a:t>Study Procedures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267194" y="582930"/>
            <a:ext cx="7311395" cy="5703569"/>
          </a:xfrm>
        </p:spPr>
        <p:txBody>
          <a:bodyPr anchor="ctr">
            <a:normAutofit lnSpcReduction="10000"/>
          </a:bodyPr>
          <a:lstStyle/>
          <a:p>
            <a:pPr lvl="1"/>
            <a:r>
              <a:rPr lang="en-US" sz="2400" dirty="0">
                <a:solidFill>
                  <a:schemeClr val="tx1"/>
                </a:solidFill>
                <a:latin typeface="Times New Roman" panose="02020603050405020304" pitchFamily="18" charset="0"/>
                <a:cs typeface="Times New Roman" panose="02020603050405020304" pitchFamily="18" charset="0"/>
              </a:rPr>
              <a:t>Christian participants will be recruited to take part in a study</a:t>
            </a:r>
          </a:p>
          <a:p>
            <a:pPr lvl="1"/>
            <a:r>
              <a:rPr lang="en-US" sz="2400" dirty="0">
                <a:solidFill>
                  <a:schemeClr val="tx1"/>
                </a:solidFill>
                <a:latin typeface="Times New Roman" panose="02020603050405020304" pitchFamily="18" charset="0"/>
                <a:cs typeface="Times New Roman" panose="02020603050405020304" pitchFamily="18" charset="0"/>
              </a:rPr>
              <a:t>Asked to read a consent form</a:t>
            </a:r>
          </a:p>
          <a:p>
            <a:pPr lvl="1"/>
            <a:r>
              <a:rPr lang="en-US" sz="2400" dirty="0">
                <a:solidFill>
                  <a:schemeClr val="tx1"/>
                </a:solidFill>
                <a:latin typeface="Times New Roman" panose="02020603050405020304" pitchFamily="18" charset="0"/>
                <a:cs typeface="Times New Roman" panose="02020603050405020304" pitchFamily="18" charset="0"/>
              </a:rPr>
              <a:t>Fills out various relevant measures (including proposed scale)</a:t>
            </a:r>
          </a:p>
          <a:p>
            <a:pPr lvl="1"/>
            <a:r>
              <a:rPr lang="en-US" sz="2400" dirty="0">
                <a:solidFill>
                  <a:schemeClr val="tx1"/>
                </a:solidFill>
                <a:latin typeface="Times New Roman" panose="02020603050405020304" pitchFamily="18" charset="0"/>
                <a:cs typeface="Times New Roman" panose="02020603050405020304" pitchFamily="18" charset="0"/>
              </a:rPr>
              <a:t>Reads a debrief</a:t>
            </a:r>
          </a:p>
          <a:p>
            <a:pPr lvl="1"/>
            <a:r>
              <a:rPr lang="en-US" sz="2400" dirty="0">
                <a:solidFill>
                  <a:schemeClr val="tx1"/>
                </a:solidFill>
                <a:latin typeface="Times New Roman" panose="02020603050405020304" pitchFamily="18" charset="0"/>
                <a:cs typeface="Times New Roman" panose="02020603050405020304" pitchFamily="18" charset="0"/>
              </a:rPr>
              <a:t>Gets compensated for their time should they pass study screening questions and attention checks</a:t>
            </a:r>
          </a:p>
          <a:p>
            <a:pPr lvl="1"/>
            <a:r>
              <a:rPr lang="en-US" sz="2400" dirty="0">
                <a:solidFill>
                  <a:schemeClr val="tx1"/>
                </a:solidFill>
                <a:latin typeface="Times New Roman" panose="02020603050405020304" pitchFamily="18" charset="0"/>
                <a:cs typeface="Times New Roman" panose="02020603050405020304" pitchFamily="18" charset="0"/>
              </a:rPr>
              <a:t>Exploratory Factor Analysis</a:t>
            </a:r>
          </a:p>
          <a:p>
            <a:pPr lvl="2"/>
            <a:r>
              <a:rPr lang="en-US" sz="2200" dirty="0">
                <a:solidFill>
                  <a:schemeClr val="tx1"/>
                </a:solidFill>
                <a:latin typeface="Times New Roman" panose="02020603050405020304" pitchFamily="18" charset="0"/>
                <a:cs typeface="Times New Roman" panose="02020603050405020304" pitchFamily="18" charset="0"/>
              </a:rPr>
              <a:t>Initial Attempt to Look at Factor Structure</a:t>
            </a:r>
          </a:p>
          <a:p>
            <a:pPr lvl="2"/>
            <a:r>
              <a:rPr lang="en-US" sz="2200" dirty="0">
                <a:solidFill>
                  <a:schemeClr val="tx1"/>
                </a:solidFill>
                <a:latin typeface="Times New Roman" panose="02020603050405020304" pitchFamily="18" charset="0"/>
                <a:cs typeface="Times New Roman" panose="02020603050405020304" pitchFamily="18" charset="0"/>
              </a:rPr>
              <a:t>Unclear if this will produce more than one factor</a:t>
            </a:r>
          </a:p>
          <a:p>
            <a:pPr lvl="2"/>
            <a:r>
              <a:rPr lang="en-US" sz="2200" dirty="0">
                <a:solidFill>
                  <a:schemeClr val="tx1"/>
                </a:solidFill>
                <a:latin typeface="Times New Roman" panose="02020603050405020304" pitchFamily="18" charset="0"/>
                <a:cs typeface="Times New Roman" panose="02020603050405020304" pitchFamily="18" charset="0"/>
              </a:rPr>
              <a:t>Ideally, it’s a single factor looking at Christian Privilege awareness</a:t>
            </a:r>
          </a:p>
        </p:txBody>
      </p:sp>
    </p:spTree>
    <p:extLst>
      <p:ext uri="{BB962C8B-B14F-4D97-AF65-F5344CB8AC3E}">
        <p14:creationId xmlns:p14="http://schemas.microsoft.com/office/powerpoint/2010/main" val="2962315595"/>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Study Measures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025876"/>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207390" y="1085549"/>
            <a:ext cx="503391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Proposed: Christian Privilege Awareness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Scale</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94360"/>
            <a:ext cx="6491467" cy="5634989"/>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The scale consists of 29 preliminary items</a:t>
            </a:r>
          </a:p>
          <a:p>
            <a:pPr lvl="1"/>
            <a:r>
              <a:rPr lang="en-US" sz="2400" dirty="0">
                <a:solidFill>
                  <a:schemeClr val="tx1"/>
                </a:solidFill>
                <a:latin typeface="Times New Roman" panose="02020603050405020304" pitchFamily="18" charset="0"/>
                <a:cs typeface="Times New Roman" panose="02020603050405020304" pitchFamily="18" charset="0"/>
              </a:rPr>
              <a:t>15 forward scored</a:t>
            </a:r>
          </a:p>
          <a:p>
            <a:pPr lvl="1"/>
            <a:r>
              <a:rPr lang="en-US" sz="2400" dirty="0">
                <a:solidFill>
                  <a:schemeClr val="tx1"/>
                </a:solidFill>
                <a:latin typeface="Times New Roman" panose="02020603050405020304" pitchFamily="18" charset="0"/>
                <a:cs typeface="Times New Roman" panose="02020603050405020304" pitchFamily="18" charset="0"/>
              </a:rPr>
              <a:t>14 reverse scored</a:t>
            </a:r>
          </a:p>
          <a:p>
            <a:r>
              <a:rPr lang="en-US" sz="2400" dirty="0">
                <a:solidFill>
                  <a:schemeClr val="tx1"/>
                </a:solidFill>
                <a:latin typeface="Times New Roman" panose="02020603050405020304" pitchFamily="18" charset="0"/>
                <a:cs typeface="Times New Roman" panose="02020603050405020304" pitchFamily="18" charset="0"/>
              </a:rPr>
              <a:t>Items scored on a 6-item Likert scale</a:t>
            </a:r>
          </a:p>
          <a:p>
            <a:pPr lvl="1"/>
            <a:r>
              <a:rPr lang="en-US" sz="2400" dirty="0">
                <a:solidFill>
                  <a:schemeClr val="tx1"/>
                </a:solidFill>
                <a:latin typeface="Times New Roman" panose="02020603050405020304" pitchFamily="18" charset="0"/>
                <a:cs typeface="Times New Roman" panose="02020603050405020304" pitchFamily="18" charset="0"/>
              </a:rPr>
              <a:t>Strongly Disagree (1) </a:t>
            </a: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Strongly Agree (6)</a:t>
            </a:r>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400" dirty="0">
                <a:solidFill>
                  <a:schemeClr val="tx1"/>
                </a:solidFill>
                <a:latin typeface="Times New Roman" panose="02020603050405020304" pitchFamily="18" charset="0"/>
                <a:cs typeface="Times New Roman" panose="02020603050405020304" pitchFamily="18" charset="0"/>
              </a:rPr>
              <a:t>Many privilege scales are measured this way</a:t>
            </a:r>
          </a:p>
          <a:p>
            <a:pPr lvl="2"/>
            <a:r>
              <a:rPr lang="en-US" sz="2400" dirty="0">
                <a:solidFill>
                  <a:schemeClr val="tx1"/>
                </a:solidFill>
                <a:latin typeface="Times New Roman" panose="02020603050405020304" pitchFamily="18" charset="0"/>
                <a:cs typeface="Times New Roman" panose="02020603050405020304" pitchFamily="18" charset="0"/>
              </a:rPr>
              <a:t>E.g. COBRAS and WPAS</a:t>
            </a:r>
          </a:p>
          <a:p>
            <a:r>
              <a:rPr lang="en-US" sz="2400" dirty="0">
                <a:solidFill>
                  <a:schemeClr val="tx1"/>
                </a:solidFill>
                <a:latin typeface="Times New Roman" panose="02020603050405020304" pitchFamily="18" charset="0"/>
                <a:cs typeface="Times New Roman" panose="02020603050405020304" pitchFamily="18" charset="0"/>
              </a:rPr>
              <a:t>Higher scores will indicate a greater level of Christian privilege awareness while lower scores will indicate a lower level of Christian privilege awareness</a:t>
            </a:r>
          </a:p>
        </p:txBody>
      </p:sp>
    </p:spTree>
    <p:extLst>
      <p:ext uri="{BB962C8B-B14F-4D97-AF65-F5344CB8AC3E}">
        <p14:creationId xmlns:p14="http://schemas.microsoft.com/office/powerpoint/2010/main" val="712415955"/>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207390" y="1085549"/>
            <a:ext cx="503391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Christian Privilege Awareness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Scale Items</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94360"/>
            <a:ext cx="6491467" cy="5634989"/>
          </a:xfrm>
        </p:spPr>
        <p:txBody>
          <a:bodyPr anchor="ctr">
            <a:normAutofit/>
          </a:bodyPr>
          <a:lstStyle/>
          <a:p>
            <a:r>
              <a:rPr lang="en-US" sz="2400" dirty="0">
                <a:latin typeface="Times New Roman" panose="02020603050405020304" pitchFamily="18" charset="0"/>
                <a:cs typeface="Times New Roman" panose="02020603050405020304" pitchFamily="18" charset="0"/>
              </a:rPr>
              <a:t>It is easier to be a Christian in the United States compared to a member of other faiths? </a:t>
            </a:r>
          </a:p>
          <a:p>
            <a:r>
              <a:rPr lang="en-US" sz="2400" dirty="0">
                <a:latin typeface="Times New Roman" panose="02020603050405020304" pitchFamily="18" charset="0"/>
                <a:cs typeface="Times New Roman" panose="02020603050405020304" pitchFamily="18" charset="0"/>
              </a:rPr>
              <a:t>Religious minorities should adapt to the Christian culture of the United States? </a:t>
            </a:r>
          </a:p>
          <a:p>
            <a:r>
              <a:rPr lang="en-US" sz="2400" dirty="0">
                <a:latin typeface="Times New Roman" panose="02020603050405020304" pitchFamily="18" charset="0"/>
                <a:cs typeface="Times New Roman" panose="02020603050405020304" pitchFamily="18" charset="0"/>
              </a:rPr>
              <a:t>Discrimination towards Christians happens frequently in the United States? </a:t>
            </a:r>
          </a:p>
          <a:p>
            <a:r>
              <a:rPr lang="en-US" sz="2400" dirty="0">
                <a:latin typeface="Times New Roman" panose="02020603050405020304" pitchFamily="18" charset="0"/>
                <a:cs typeface="Times New Roman" panose="02020603050405020304" pitchFamily="18" charset="0"/>
              </a:rPr>
              <a:t>I do not have to worry about losing my job because of my Christian faith </a:t>
            </a:r>
          </a:p>
          <a:p>
            <a:r>
              <a:rPr lang="en-US" sz="2400" dirty="0">
                <a:latin typeface="Times New Roman" panose="02020603050405020304" pitchFamily="18" charset="0"/>
                <a:cs typeface="Times New Roman" panose="02020603050405020304" pitchFamily="18" charset="0"/>
              </a:rPr>
              <a:t>A declaration of my Christian faith does not come with personal consequences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903903"/>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Exploratory Relevant Measures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76554"/>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17352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Color Blind Racial Attitudes Scale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(Neville, et al., 2000)</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612742"/>
            <a:ext cx="5579707" cy="5552387"/>
          </a:xfrm>
        </p:spPr>
        <p:txBody>
          <a:bodyPr anchor="ctr">
            <a:noAutofit/>
          </a:bodyPr>
          <a:lstStyle/>
          <a:p>
            <a:r>
              <a:rPr lang="en-US" sz="2300" dirty="0">
                <a:solidFill>
                  <a:schemeClr val="tx1"/>
                </a:solidFill>
                <a:latin typeface="Times New Roman" panose="02020603050405020304" pitchFamily="18" charset="0"/>
                <a:cs typeface="Times New Roman" panose="02020603050405020304" pitchFamily="18" charset="0"/>
              </a:rPr>
              <a:t>20-item 3 factor scale (</a:t>
            </a:r>
            <a:r>
              <a:rPr lang="el-GR" sz="2300" dirty="0">
                <a:solidFill>
                  <a:schemeClr val="tx1"/>
                </a:solidFill>
                <a:latin typeface="Times New Roman" panose="02020603050405020304" pitchFamily="18" charset="0"/>
                <a:cs typeface="Times New Roman" panose="02020603050405020304" pitchFamily="18" charset="0"/>
              </a:rPr>
              <a:t>α</a:t>
            </a:r>
            <a:r>
              <a:rPr lang="en-US" sz="2300" dirty="0">
                <a:solidFill>
                  <a:schemeClr val="tx1"/>
                </a:solidFill>
                <a:latin typeface="Times New Roman" panose="02020603050405020304" pitchFamily="18" charset="0"/>
                <a:cs typeface="Times New Roman" panose="02020603050405020304" pitchFamily="18" charset="0"/>
              </a:rPr>
              <a:t> = .91)</a:t>
            </a:r>
          </a:p>
          <a:p>
            <a:r>
              <a:rPr lang="en-US" sz="2300" dirty="0">
                <a:solidFill>
                  <a:schemeClr val="tx1"/>
                </a:solidFill>
                <a:latin typeface="Times New Roman" panose="02020603050405020304" pitchFamily="18" charset="0"/>
                <a:cs typeface="Times New Roman" panose="02020603050405020304" pitchFamily="18" charset="0"/>
              </a:rPr>
              <a:t>Racial privilege (</a:t>
            </a:r>
            <a:r>
              <a:rPr lang="el-GR" sz="2300" dirty="0">
                <a:solidFill>
                  <a:schemeClr val="tx1"/>
                </a:solidFill>
                <a:latin typeface="Times New Roman" panose="02020603050405020304" pitchFamily="18" charset="0"/>
                <a:cs typeface="Times New Roman" panose="02020603050405020304" pitchFamily="18" charset="0"/>
              </a:rPr>
              <a:t>α</a:t>
            </a:r>
            <a:r>
              <a:rPr lang="en-US" sz="2300" dirty="0">
                <a:solidFill>
                  <a:schemeClr val="tx1"/>
                </a:solidFill>
                <a:latin typeface="Times New Roman" panose="02020603050405020304" pitchFamily="18" charset="0"/>
                <a:cs typeface="Times New Roman" panose="02020603050405020304" pitchFamily="18" charset="0"/>
              </a:rPr>
              <a:t> = .83)</a:t>
            </a:r>
          </a:p>
          <a:p>
            <a:pPr lvl="1"/>
            <a:r>
              <a:rPr lang="en-US" sz="2100" dirty="0">
                <a:solidFill>
                  <a:schemeClr val="tx1"/>
                </a:solidFill>
                <a:latin typeface="Times New Roman" panose="02020603050405020304" pitchFamily="18" charset="0"/>
                <a:cs typeface="Times New Roman" panose="02020603050405020304" pitchFamily="18" charset="0"/>
              </a:rPr>
              <a:t>7 items</a:t>
            </a:r>
          </a:p>
          <a:p>
            <a:r>
              <a:rPr lang="en-US" sz="2300" dirty="0">
                <a:solidFill>
                  <a:schemeClr val="tx1"/>
                </a:solidFill>
                <a:latin typeface="Times New Roman" panose="02020603050405020304" pitchFamily="18" charset="0"/>
                <a:cs typeface="Times New Roman" panose="02020603050405020304" pitchFamily="18" charset="0"/>
              </a:rPr>
              <a:t>Institutional discrimination (</a:t>
            </a:r>
            <a:r>
              <a:rPr lang="el-GR" sz="2300" dirty="0">
                <a:solidFill>
                  <a:schemeClr val="tx1"/>
                </a:solidFill>
                <a:latin typeface="Times New Roman" panose="02020603050405020304" pitchFamily="18" charset="0"/>
                <a:cs typeface="Times New Roman" panose="02020603050405020304" pitchFamily="18" charset="0"/>
              </a:rPr>
              <a:t>α</a:t>
            </a:r>
            <a:r>
              <a:rPr lang="en-US" sz="2300" dirty="0">
                <a:solidFill>
                  <a:schemeClr val="tx1"/>
                </a:solidFill>
                <a:latin typeface="Times New Roman" panose="02020603050405020304" pitchFamily="18" charset="0"/>
                <a:cs typeface="Times New Roman" panose="02020603050405020304" pitchFamily="18" charset="0"/>
              </a:rPr>
              <a:t> = .81)</a:t>
            </a:r>
          </a:p>
          <a:p>
            <a:pPr lvl="1"/>
            <a:r>
              <a:rPr lang="en-US" sz="2100" dirty="0">
                <a:solidFill>
                  <a:schemeClr val="tx1"/>
                </a:solidFill>
                <a:latin typeface="Times New Roman" panose="02020603050405020304" pitchFamily="18" charset="0"/>
                <a:cs typeface="Times New Roman" panose="02020603050405020304" pitchFamily="18" charset="0"/>
              </a:rPr>
              <a:t>7 items</a:t>
            </a:r>
          </a:p>
          <a:p>
            <a:r>
              <a:rPr lang="en-US" sz="2300" dirty="0">
                <a:solidFill>
                  <a:schemeClr val="tx1"/>
                </a:solidFill>
                <a:latin typeface="Times New Roman" panose="02020603050405020304" pitchFamily="18" charset="0"/>
                <a:cs typeface="Times New Roman" panose="02020603050405020304" pitchFamily="18" charset="0"/>
              </a:rPr>
              <a:t>Blatant racial issues (</a:t>
            </a:r>
            <a:r>
              <a:rPr lang="el-GR" sz="2300" dirty="0">
                <a:solidFill>
                  <a:schemeClr val="tx1"/>
                </a:solidFill>
                <a:latin typeface="Times New Roman" panose="02020603050405020304" pitchFamily="18" charset="0"/>
                <a:cs typeface="Times New Roman" panose="02020603050405020304" pitchFamily="18" charset="0"/>
              </a:rPr>
              <a:t>α</a:t>
            </a:r>
            <a:r>
              <a:rPr lang="en-US" sz="2300" dirty="0">
                <a:solidFill>
                  <a:schemeClr val="tx1"/>
                </a:solidFill>
                <a:latin typeface="Times New Roman" panose="02020603050405020304" pitchFamily="18" charset="0"/>
                <a:cs typeface="Times New Roman" panose="02020603050405020304" pitchFamily="18" charset="0"/>
              </a:rPr>
              <a:t> = .76)</a:t>
            </a:r>
          </a:p>
          <a:p>
            <a:pPr lvl="1"/>
            <a:r>
              <a:rPr lang="en-US" sz="2100" dirty="0">
                <a:solidFill>
                  <a:schemeClr val="tx1"/>
                </a:solidFill>
                <a:latin typeface="Times New Roman" panose="02020603050405020304" pitchFamily="18" charset="0"/>
                <a:cs typeface="Times New Roman" panose="02020603050405020304" pitchFamily="18" charset="0"/>
              </a:rPr>
              <a:t>6 items</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Higher scores indicate greater endorsement of color-blind ideology</a:t>
            </a:r>
          </a:p>
        </p:txBody>
      </p:sp>
    </p:spTree>
    <p:extLst>
      <p:ext uri="{BB962C8B-B14F-4D97-AF65-F5344CB8AC3E}">
        <p14:creationId xmlns:p14="http://schemas.microsoft.com/office/powerpoint/2010/main" val="39745975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What is White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5862814"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Unearned benefits given to people who are classified as White (McIntosh, 2008)</a:t>
            </a:r>
          </a:p>
        </p:txBody>
      </p:sp>
    </p:spTree>
    <p:extLst>
      <p:ext uri="{BB962C8B-B14F-4D97-AF65-F5344CB8AC3E}">
        <p14:creationId xmlns:p14="http://schemas.microsoft.com/office/powerpoint/2010/main" val="1260253568"/>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17352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White Privilege Attitudes Scale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(Pinterits, Poteat, &amp; Spanierman, 2009)</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915669" y="845136"/>
            <a:ext cx="6581850" cy="5372100"/>
          </a:xfrm>
        </p:spPr>
        <p:txBody>
          <a:bodyPr anchor="ctr">
            <a:normAutofit fontScale="92500" lnSpcReduction="20000"/>
          </a:bodyPr>
          <a:lstStyle/>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28-item four factor scale</a:t>
            </a:r>
          </a:p>
          <a:p>
            <a:r>
              <a:rPr lang="en-US" sz="2400" dirty="0">
                <a:solidFill>
                  <a:schemeClr val="tx1"/>
                </a:solidFill>
                <a:latin typeface="Times New Roman" panose="02020603050405020304" pitchFamily="18" charset="0"/>
                <a:cs typeface="Times New Roman" panose="02020603050405020304" pitchFamily="18" charset="0"/>
              </a:rPr>
              <a:t>Willingness To Confront White Privilege</a:t>
            </a:r>
          </a:p>
          <a:p>
            <a:pPr lvl="1"/>
            <a:r>
              <a:rPr lang="en-US" sz="2000" dirty="0">
                <a:solidFill>
                  <a:schemeClr val="tx1"/>
                </a:solidFill>
                <a:latin typeface="Times New Roman" panose="02020603050405020304" pitchFamily="18" charset="0"/>
                <a:cs typeface="Times New Roman" panose="02020603050405020304" pitchFamily="18" charset="0"/>
              </a:rPr>
              <a:t>12 items (</a:t>
            </a:r>
            <a:r>
              <a:rPr lang="el-GR" sz="2000" dirty="0">
                <a:solidFill>
                  <a:schemeClr val="tx1"/>
                </a:solidFill>
                <a:latin typeface="Times New Roman" panose="02020603050405020304" pitchFamily="18" charset="0"/>
                <a:cs typeface="Times New Roman" panose="02020603050405020304" pitchFamily="18" charset="0"/>
              </a:rPr>
              <a:t>α</a:t>
            </a:r>
            <a:r>
              <a:rPr lang="en-US" sz="2000" dirty="0">
                <a:solidFill>
                  <a:schemeClr val="tx1"/>
                </a:solidFill>
                <a:latin typeface="Times New Roman" panose="02020603050405020304" pitchFamily="18" charset="0"/>
                <a:cs typeface="Times New Roman" panose="02020603050405020304" pitchFamily="18" charset="0"/>
              </a:rPr>
              <a:t> = . .95)</a:t>
            </a:r>
            <a:endParaRPr lang="en-US" sz="22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Anticipated Cost Of Addressing White Privilege</a:t>
            </a:r>
          </a:p>
          <a:p>
            <a:pPr lvl="1"/>
            <a:r>
              <a:rPr lang="en-US" sz="2000" dirty="0">
                <a:solidFill>
                  <a:schemeClr val="tx1"/>
                </a:solidFill>
                <a:latin typeface="Times New Roman" panose="02020603050405020304" pitchFamily="18" charset="0"/>
                <a:cs typeface="Times New Roman" panose="02020603050405020304" pitchFamily="18" charset="0"/>
              </a:rPr>
              <a:t>6 items (</a:t>
            </a:r>
            <a:r>
              <a:rPr lang="el-GR" sz="2000" dirty="0">
                <a:solidFill>
                  <a:schemeClr val="tx1"/>
                </a:solidFill>
                <a:latin typeface="Times New Roman" panose="02020603050405020304" pitchFamily="18" charset="0"/>
                <a:cs typeface="Times New Roman" panose="02020603050405020304" pitchFamily="18" charset="0"/>
              </a:rPr>
              <a:t>α</a:t>
            </a:r>
            <a:r>
              <a:rPr lang="en-US" sz="2000" dirty="0">
                <a:solidFill>
                  <a:schemeClr val="tx1"/>
                </a:solidFill>
                <a:latin typeface="Times New Roman" panose="02020603050405020304" pitchFamily="18" charset="0"/>
                <a:cs typeface="Times New Roman" panose="02020603050405020304" pitchFamily="18" charset="0"/>
              </a:rPr>
              <a:t> = . .81)</a:t>
            </a:r>
            <a:endParaRPr lang="en-US" sz="22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White Privilege Awareness</a:t>
            </a:r>
          </a:p>
          <a:p>
            <a:pPr lvl="1"/>
            <a:r>
              <a:rPr lang="en-US" sz="2000" dirty="0">
                <a:solidFill>
                  <a:schemeClr val="tx1"/>
                </a:solidFill>
                <a:latin typeface="Times New Roman" panose="02020603050405020304" pitchFamily="18" charset="0"/>
                <a:cs typeface="Times New Roman" panose="02020603050405020304" pitchFamily="18" charset="0"/>
              </a:rPr>
              <a:t>4 items (</a:t>
            </a:r>
            <a:r>
              <a:rPr lang="el-GR" sz="2000" dirty="0">
                <a:solidFill>
                  <a:schemeClr val="tx1"/>
                </a:solidFill>
                <a:latin typeface="Times New Roman" panose="02020603050405020304" pitchFamily="18" charset="0"/>
                <a:cs typeface="Times New Roman" panose="02020603050405020304" pitchFamily="18" charset="0"/>
              </a:rPr>
              <a:t>α</a:t>
            </a:r>
            <a:r>
              <a:rPr lang="en-US" sz="2000" dirty="0">
                <a:solidFill>
                  <a:schemeClr val="tx1"/>
                </a:solidFill>
                <a:latin typeface="Times New Roman" panose="02020603050405020304" pitchFamily="18" charset="0"/>
                <a:cs typeface="Times New Roman" panose="02020603050405020304" pitchFamily="18" charset="0"/>
              </a:rPr>
              <a:t> = . 84)</a:t>
            </a:r>
            <a:endParaRPr lang="en-US" sz="22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White Privilege Remorse</a:t>
            </a:r>
          </a:p>
          <a:p>
            <a:pPr lvl="1"/>
            <a:r>
              <a:rPr lang="en-US" sz="2000" dirty="0">
                <a:solidFill>
                  <a:schemeClr val="tx1"/>
                </a:solidFill>
                <a:latin typeface="Times New Roman" panose="02020603050405020304" pitchFamily="18" charset="0"/>
                <a:cs typeface="Times New Roman" panose="02020603050405020304" pitchFamily="18" charset="0"/>
              </a:rPr>
              <a:t>6 items (</a:t>
            </a:r>
            <a:r>
              <a:rPr lang="el-GR" sz="2000" dirty="0">
                <a:solidFill>
                  <a:schemeClr val="tx1"/>
                </a:solidFill>
                <a:latin typeface="Times New Roman" panose="02020603050405020304" pitchFamily="18" charset="0"/>
                <a:cs typeface="Times New Roman" panose="02020603050405020304" pitchFamily="18" charset="0"/>
              </a:rPr>
              <a:t>α</a:t>
            </a:r>
            <a:r>
              <a:rPr lang="en-US" sz="2000" dirty="0">
                <a:solidFill>
                  <a:schemeClr val="tx1"/>
                </a:solidFill>
                <a:latin typeface="Times New Roman" panose="02020603050405020304" pitchFamily="18" charset="0"/>
                <a:cs typeface="Times New Roman" panose="02020603050405020304" pitchFamily="18" charset="0"/>
              </a:rPr>
              <a:t> = .91)</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Higher scores indicate greater willingness to confront White privilege, anticipate the cost of addressing it, recognize its existence and show remorse for having it</a:t>
            </a:r>
          </a:p>
          <a:p>
            <a:pPr lvl="1"/>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490196"/>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17352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Social Dominance Orientation</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(Pratto, 1994)</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94360"/>
            <a:ext cx="5579707" cy="5612129"/>
          </a:xfrm>
        </p:spPr>
        <p:txBody>
          <a:bodyPr anchor="ctr">
            <a:noAutofit/>
          </a:bodyPr>
          <a:lstStyle/>
          <a:p>
            <a:r>
              <a:rPr lang="en-US" sz="2000" dirty="0">
                <a:solidFill>
                  <a:schemeClr val="tx1"/>
                </a:solidFill>
                <a:latin typeface="Times New Roman" panose="02020603050405020304" pitchFamily="18" charset="0"/>
                <a:cs typeface="Times New Roman" panose="02020603050405020304" pitchFamily="18" charset="0"/>
              </a:rPr>
              <a:t>14-item single factor scale (</a:t>
            </a:r>
            <a:r>
              <a:rPr lang="el-GR" sz="2000" dirty="0">
                <a:solidFill>
                  <a:schemeClr val="tx1"/>
                </a:solidFill>
                <a:latin typeface="Times New Roman" panose="02020603050405020304" pitchFamily="18" charset="0"/>
                <a:cs typeface="Times New Roman" panose="02020603050405020304" pitchFamily="18" charset="0"/>
              </a:rPr>
              <a:t>α</a:t>
            </a:r>
            <a:r>
              <a:rPr lang="en-US" sz="2000" dirty="0">
                <a:solidFill>
                  <a:schemeClr val="tx1"/>
                </a:solidFill>
                <a:latin typeface="Times New Roman" panose="02020603050405020304" pitchFamily="18" charset="0"/>
                <a:cs typeface="Times New Roman" panose="02020603050405020304" pitchFamily="18" charset="0"/>
              </a:rPr>
              <a:t> = .83)</a:t>
            </a:r>
          </a:p>
          <a:p>
            <a:r>
              <a:rPr lang="en-US" sz="2000" dirty="0">
                <a:solidFill>
                  <a:schemeClr val="tx1"/>
                </a:solidFill>
                <a:latin typeface="Times New Roman" panose="02020603050405020304" pitchFamily="18" charset="0"/>
                <a:cs typeface="Times New Roman" panose="02020603050405020304" pitchFamily="18" charset="0"/>
              </a:rPr>
              <a:t>Assesses the degree to which “some people are inherently superior or inferior to others and [their] approval of unequal group relationships” (Pratto, et al., 1994, p. 745)</a:t>
            </a:r>
          </a:p>
          <a:p>
            <a:r>
              <a:rPr lang="en-US" sz="2000" dirty="0">
                <a:solidFill>
                  <a:schemeClr val="tx1"/>
                </a:solidFill>
                <a:latin typeface="Times New Roman" panose="02020603050405020304" pitchFamily="18" charset="0"/>
                <a:cs typeface="Times New Roman" panose="02020603050405020304" pitchFamily="18" charset="0"/>
              </a:rPr>
              <a:t>Some have suggested there are two factors from a factor analysis study (</a:t>
            </a:r>
            <a:r>
              <a:rPr lang="en-US" sz="2000" dirty="0" err="1">
                <a:solidFill>
                  <a:schemeClr val="tx1"/>
                </a:solidFill>
                <a:latin typeface="Times New Roman" panose="02020603050405020304" pitchFamily="18" charset="0"/>
                <a:cs typeface="Times New Roman" panose="02020603050405020304" pitchFamily="18" charset="0"/>
              </a:rPr>
              <a:t>Jost</a:t>
            </a:r>
            <a:r>
              <a:rPr lang="en-US" sz="2000" dirty="0">
                <a:solidFill>
                  <a:schemeClr val="tx1"/>
                </a:solidFill>
                <a:latin typeface="Times New Roman" panose="02020603050405020304" pitchFamily="18" charset="0"/>
                <a:cs typeface="Times New Roman" panose="02020603050405020304" pitchFamily="18" charset="0"/>
              </a:rPr>
              <a:t> &amp; Thompson, 2000, p. 217)</a:t>
            </a:r>
          </a:p>
          <a:p>
            <a:pPr lvl="1"/>
            <a:r>
              <a:rPr lang="en-US" sz="2000" dirty="0">
                <a:solidFill>
                  <a:schemeClr val="tx1"/>
                </a:solidFill>
                <a:latin typeface="Times New Roman" panose="02020603050405020304" pitchFamily="18" charset="0"/>
                <a:cs typeface="Times New Roman" panose="02020603050405020304" pitchFamily="18" charset="0"/>
              </a:rPr>
              <a:t>“Support for Group-Based Dominance” </a:t>
            </a:r>
          </a:p>
          <a:p>
            <a:pPr lvl="1"/>
            <a:r>
              <a:rPr lang="en-US" sz="2000" dirty="0">
                <a:solidFill>
                  <a:schemeClr val="tx1"/>
                </a:solidFill>
                <a:latin typeface="Times New Roman" panose="02020603050405020304" pitchFamily="18" charset="0"/>
                <a:cs typeface="Times New Roman" panose="02020603050405020304" pitchFamily="18" charset="0"/>
              </a:rPr>
              <a:t>“Opposition to Equality”</a:t>
            </a:r>
          </a:p>
          <a:p>
            <a:r>
              <a:rPr lang="en-US" sz="2000" dirty="0">
                <a:solidFill>
                  <a:schemeClr val="tx1"/>
                </a:solidFill>
                <a:latin typeface="Times New Roman" panose="02020603050405020304" pitchFamily="18" charset="0"/>
                <a:cs typeface="Times New Roman" panose="02020603050405020304" pitchFamily="18" charset="0"/>
              </a:rPr>
              <a:t>Higher scores indicate greater agreement with the idea that some are inherently superior or inferior to others</a:t>
            </a:r>
          </a:p>
        </p:txBody>
      </p:sp>
    </p:spTree>
    <p:extLst>
      <p:ext uri="{BB962C8B-B14F-4D97-AF65-F5344CB8AC3E}">
        <p14:creationId xmlns:p14="http://schemas.microsoft.com/office/powerpoint/2010/main" val="2935762012"/>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228600" y="1085549"/>
            <a:ext cx="5509260" cy="4686903"/>
          </a:xfrm>
        </p:spPr>
        <p:txBody>
          <a:bodyPr anchor="ctr">
            <a:normAutofit/>
          </a:bodyPr>
          <a:lstStyle/>
          <a:p>
            <a:pPr algn="ctr"/>
            <a:r>
              <a:rPr lang="en-US" sz="3200" dirty="0">
                <a:solidFill>
                  <a:schemeClr val="tx1"/>
                </a:solidFill>
                <a:latin typeface="Times New Roman" panose="02020603050405020304" pitchFamily="18" charset="0"/>
                <a:cs typeface="Times New Roman" panose="02020603050405020304" pitchFamily="18" charset="0"/>
              </a:rPr>
              <a:t>Religious </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Fundamentalism Scale</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(Altemeyer &amp; Bruce Hunsberger, 2004)</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869949" y="817094"/>
            <a:ext cx="6651489" cy="5223812"/>
          </a:xfrm>
        </p:spPr>
        <p:txBody>
          <a:bodyPr anchor="ctr">
            <a:normAutofit lnSpcReduction="10000"/>
          </a:bodyPr>
          <a:lstStyle/>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600" dirty="0">
              <a:solidFill>
                <a:schemeClr val="tx1"/>
              </a:solidFill>
              <a:latin typeface="Times New Roman" panose="02020603050405020304" pitchFamily="18" charset="0"/>
              <a:cs typeface="Times New Roman" panose="02020603050405020304" pitchFamily="18" charset="0"/>
            </a:endParaRPr>
          </a:p>
          <a:p>
            <a:r>
              <a:rPr lang="en-US" sz="2600" dirty="0">
                <a:solidFill>
                  <a:schemeClr val="tx1"/>
                </a:solidFill>
                <a:latin typeface="Times New Roman" panose="02020603050405020304" pitchFamily="18" charset="0"/>
                <a:cs typeface="Times New Roman" panose="02020603050405020304" pitchFamily="18" charset="0"/>
              </a:rPr>
              <a:t>12-item single factor scale ( = .91)</a:t>
            </a:r>
          </a:p>
          <a:p>
            <a:r>
              <a:rPr lang="en-US" sz="2600" dirty="0">
                <a:solidFill>
                  <a:schemeClr val="tx1"/>
                </a:solidFill>
                <a:latin typeface="Times New Roman" panose="02020603050405020304" pitchFamily="18" charset="0"/>
                <a:cs typeface="Times New Roman" panose="02020603050405020304" pitchFamily="18" charset="0"/>
              </a:rPr>
              <a:t>Looks to measure how infallible people view their religious beliefs</a:t>
            </a:r>
          </a:p>
          <a:p>
            <a:pPr lvl="1"/>
            <a:r>
              <a:rPr lang="en-US" sz="2600" dirty="0">
                <a:solidFill>
                  <a:schemeClr val="tx1"/>
                </a:solidFill>
                <a:latin typeface="Times New Roman" panose="02020603050405020304" pitchFamily="18" charset="0"/>
                <a:cs typeface="Times New Roman" panose="02020603050405020304" pitchFamily="18" charset="0"/>
              </a:rPr>
              <a:t>E.g. Biblical Literalism</a:t>
            </a:r>
          </a:p>
          <a:p>
            <a:r>
              <a:rPr lang="en-US" sz="2600" dirty="0">
                <a:solidFill>
                  <a:schemeClr val="tx1"/>
                </a:solidFill>
                <a:latin typeface="Times New Roman" panose="02020603050405020304" pitchFamily="18" charset="0"/>
                <a:cs typeface="Times New Roman" panose="02020603050405020304" pitchFamily="18" charset="0"/>
              </a:rPr>
              <a:t>Higher scores indicate higher levels of religious fundamentalism </a:t>
            </a:r>
          </a:p>
          <a:p>
            <a:pPr lvl="1"/>
            <a:endParaRPr lang="en-US"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	</a:t>
            </a:r>
          </a:p>
          <a:p>
            <a:pPr lvl="1"/>
            <a:endParaRPr lang="en-US" dirty="0">
              <a:solidFill>
                <a:schemeClr val="tx1"/>
              </a:solidFill>
              <a:latin typeface="Times New Roman" panose="02020603050405020304" pitchFamily="18" charset="0"/>
              <a:cs typeface="Times New Roman" panose="02020603050405020304" pitchFamily="18" charset="0"/>
            </a:endParaRPr>
          </a:p>
          <a:p>
            <a:pPr lvl="1"/>
            <a:endParaRPr lang="en-US"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dirty="0">
              <a:solidFill>
                <a:schemeClr val="tx1"/>
              </a:solidFill>
              <a:latin typeface="Times New Roman" panose="02020603050405020304" pitchFamily="18" charset="0"/>
              <a:cs typeface="Times New Roman" panose="02020603050405020304" pitchFamily="18" charset="0"/>
            </a:endParaRPr>
          </a:p>
          <a:p>
            <a:pPr lvl="1"/>
            <a:endParaRPr lang="en-US" dirty="0">
              <a:solidFill>
                <a:schemeClr val="tx1"/>
              </a:solidFill>
              <a:latin typeface="Times New Roman" panose="02020603050405020304" pitchFamily="18" charset="0"/>
              <a:cs typeface="Times New Roman" panose="02020603050405020304" pitchFamily="18" charset="0"/>
            </a:endParaRP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670510"/>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760534"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Global Just World Beliefs Scale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Lipkus</a:t>
            </a:r>
            <a:r>
              <a:rPr lang="en-US" dirty="0">
                <a:solidFill>
                  <a:schemeClr val="tx1"/>
                </a:solidFill>
                <a:latin typeface="Times New Roman" panose="02020603050405020304" pitchFamily="18" charset="0"/>
                <a:cs typeface="Times New Roman" panose="02020603050405020304" pitchFamily="18" charset="0"/>
              </a:rPr>
              <a:t>, 1991)</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1085549"/>
            <a:ext cx="6445745" cy="4686903"/>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7-item single factor scale ( = .83)</a:t>
            </a:r>
          </a:p>
          <a:p>
            <a:r>
              <a:rPr lang="en-US" sz="2400" dirty="0">
                <a:solidFill>
                  <a:schemeClr val="tx1"/>
                </a:solidFill>
                <a:latin typeface="Times New Roman" panose="02020603050405020304" pitchFamily="18" charset="0"/>
                <a:cs typeface="Times New Roman" panose="02020603050405020304" pitchFamily="18" charset="0"/>
              </a:rPr>
              <a:t>Looks to measure “the general belief that people get what they deserve and deserve what they get.” (</a:t>
            </a:r>
            <a:r>
              <a:rPr lang="en-US" sz="2400" dirty="0" err="1">
                <a:solidFill>
                  <a:schemeClr val="tx1"/>
                </a:solidFill>
                <a:latin typeface="Times New Roman" panose="02020603050405020304" pitchFamily="18" charset="0"/>
                <a:cs typeface="Times New Roman" panose="02020603050405020304" pitchFamily="18" charset="0"/>
              </a:rPr>
              <a:t>Lipkus</a:t>
            </a:r>
            <a:r>
              <a:rPr lang="en-US" sz="2400" dirty="0">
                <a:solidFill>
                  <a:schemeClr val="tx1"/>
                </a:solidFill>
                <a:latin typeface="Times New Roman" panose="02020603050405020304" pitchFamily="18" charset="0"/>
                <a:cs typeface="Times New Roman" panose="02020603050405020304" pitchFamily="18" charset="0"/>
              </a:rPr>
              <a:t>, 1991, p. 1172)</a:t>
            </a:r>
          </a:p>
          <a:p>
            <a:r>
              <a:rPr lang="en-US" sz="2400" dirty="0">
                <a:solidFill>
                  <a:schemeClr val="tx1"/>
                </a:solidFill>
                <a:latin typeface="Times New Roman" panose="02020603050405020304" pitchFamily="18" charset="0"/>
                <a:cs typeface="Times New Roman" panose="02020603050405020304" pitchFamily="18" charset="0"/>
              </a:rPr>
              <a:t>Higher scores indicate greater belief that people do indeed get what they deserve and deserve what they get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248534"/>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114300" y="1085549"/>
            <a:ext cx="535560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Sanctification for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Social Justice Scale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(Todd et. al., 2015)</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1085549"/>
            <a:ext cx="6285725" cy="4686903"/>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5-item single factor scale (</a:t>
            </a:r>
            <a:r>
              <a:rPr lang="el-GR" sz="2400" dirty="0">
                <a:solidFill>
                  <a:schemeClr val="tx1"/>
                </a:solidFill>
                <a:latin typeface="Times New Roman" panose="02020603050405020304" pitchFamily="18" charset="0"/>
                <a:cs typeface="Times New Roman" panose="02020603050405020304" pitchFamily="18" charset="0"/>
              </a:rPr>
              <a:t>α</a:t>
            </a:r>
            <a:r>
              <a:rPr lang="en-US" sz="2400" dirty="0">
                <a:solidFill>
                  <a:schemeClr val="tx1"/>
                </a:solidFill>
                <a:latin typeface="Times New Roman" panose="02020603050405020304" pitchFamily="18" charset="0"/>
                <a:cs typeface="Times New Roman" panose="02020603050405020304" pitchFamily="18" charset="0"/>
              </a:rPr>
              <a:t> = .82)</a:t>
            </a:r>
          </a:p>
          <a:p>
            <a:r>
              <a:rPr lang="en-US" sz="2400" dirty="0">
                <a:solidFill>
                  <a:schemeClr val="tx1"/>
                </a:solidFill>
                <a:latin typeface="Times New Roman" panose="02020603050405020304" pitchFamily="18" charset="0"/>
                <a:cs typeface="Times New Roman" panose="02020603050405020304" pitchFamily="18" charset="0"/>
              </a:rPr>
              <a:t>Looks to measure “how strongly individuals connect working for social justice to an expression of God’s will and what it means to be Christian” (Todd, et al., 2015, p. 245)</a:t>
            </a:r>
          </a:p>
          <a:p>
            <a:r>
              <a:rPr lang="en-US" sz="2400" dirty="0">
                <a:solidFill>
                  <a:schemeClr val="tx1"/>
                </a:solidFill>
                <a:latin typeface="Times New Roman" panose="02020603050405020304" pitchFamily="18" charset="0"/>
                <a:cs typeface="Times New Roman" panose="02020603050405020304" pitchFamily="18" charset="0"/>
              </a:rPr>
              <a:t>Higher scores indicate a perceived stronger connection to working for social justice being an expression of God’s will and what it means to be Christian</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974864"/>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Privilege and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Oppression Inventory:</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Christian Privilege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Subscale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(Hayes, 2007)</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lnSpcReduction="10000"/>
          </a:bodyPr>
          <a:lstStyle/>
          <a:p>
            <a:r>
              <a:rPr lang="en-US" sz="2400" dirty="0">
                <a:solidFill>
                  <a:schemeClr val="tx1"/>
                </a:solidFill>
                <a:latin typeface="Times New Roman" panose="02020603050405020304" pitchFamily="18" charset="0"/>
                <a:cs typeface="Times New Roman" panose="02020603050405020304" pitchFamily="18" charset="0"/>
              </a:rPr>
              <a:t>1 of 4 factors in the Privilege and Oppression Inventory </a:t>
            </a:r>
          </a:p>
          <a:p>
            <a:r>
              <a:rPr lang="en-US" sz="2400" dirty="0">
                <a:solidFill>
                  <a:schemeClr val="tx1"/>
                </a:solidFill>
                <a:latin typeface="Times New Roman" panose="02020603050405020304" pitchFamily="18" charset="0"/>
                <a:cs typeface="Times New Roman" panose="02020603050405020304" pitchFamily="18" charset="0"/>
              </a:rPr>
              <a:t>Contains 8 items with a reliability of ( = .86)</a:t>
            </a:r>
          </a:p>
          <a:p>
            <a:r>
              <a:rPr lang="en-US" sz="2400" dirty="0">
                <a:solidFill>
                  <a:schemeClr val="tx1"/>
                </a:solidFill>
                <a:latin typeface="Times New Roman" panose="02020603050405020304" pitchFamily="18" charset="0"/>
                <a:cs typeface="Times New Roman" panose="02020603050405020304" pitchFamily="18" charset="0"/>
              </a:rPr>
              <a:t>Assesses the degree to which people are aware of “the positive portrayal of Christianity in history and contemporary times” </a:t>
            </a: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 71)</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Only used counseling students</a:t>
            </a:r>
          </a:p>
          <a:p>
            <a:pPr lvl="1"/>
            <a:r>
              <a:rPr lang="en-US" sz="2400" dirty="0">
                <a:solidFill>
                  <a:schemeClr val="tx1"/>
                </a:solidFill>
                <a:latin typeface="Times New Roman" panose="02020603050405020304" pitchFamily="18" charset="0"/>
                <a:cs typeface="Times New Roman" panose="02020603050405020304" pitchFamily="18" charset="0"/>
              </a:rPr>
              <a:t>They receive MCC training</a:t>
            </a:r>
          </a:p>
          <a:p>
            <a:pPr lvl="1"/>
            <a:r>
              <a:rPr lang="en-US" sz="2400" dirty="0">
                <a:solidFill>
                  <a:schemeClr val="tx1"/>
                </a:solidFill>
                <a:latin typeface="Times New Roman" panose="02020603050405020304" pitchFamily="18" charset="0"/>
                <a:cs typeface="Times New Roman" panose="02020603050405020304" pitchFamily="18" charset="0"/>
              </a:rPr>
              <a:t>General public likely does not</a:t>
            </a:r>
          </a:p>
          <a:p>
            <a:r>
              <a:rPr lang="en-US" sz="2400" dirty="0">
                <a:solidFill>
                  <a:schemeClr val="tx1"/>
                </a:solidFill>
                <a:latin typeface="Times New Roman" panose="02020603050405020304" pitchFamily="18" charset="0"/>
                <a:cs typeface="Times New Roman" panose="02020603050405020304" pitchFamily="18" charset="0"/>
              </a:rPr>
              <a:t>Authors suggest adding more items to fully capture the construct</a:t>
            </a:r>
          </a:p>
          <a:p>
            <a:r>
              <a:rPr lang="en-US" sz="2400" dirty="0">
                <a:solidFill>
                  <a:schemeClr val="tx1"/>
                </a:solidFill>
                <a:latin typeface="Times New Roman" panose="02020603050405020304" pitchFamily="18" charset="0"/>
                <a:cs typeface="Times New Roman" panose="02020603050405020304" pitchFamily="18" charset="0"/>
              </a:rPr>
              <a:t>They also suggest more diverse samples be used for the POI</a:t>
            </a: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994195"/>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Q&amp;A Session</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197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White Privilege Examples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(McIntosh, 2015)</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571501"/>
            <a:ext cx="6400029" cy="5612130"/>
          </a:xfrm>
        </p:spPr>
        <p:txBody>
          <a:bodyPr anchor="ctr">
            <a:noAutofit/>
          </a:bodyPr>
          <a:lstStyle/>
          <a:p>
            <a:r>
              <a:rPr lang="en-US" sz="2200" dirty="0">
                <a:latin typeface="Times New Roman" panose="02020603050405020304" pitchFamily="18" charset="0"/>
                <a:cs typeface="Times New Roman" panose="02020603050405020304" pitchFamily="18" charset="0"/>
              </a:rPr>
              <a:t>I can be sure that if I need legal or medical help, my race will not work against me. </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a traffic cop pulls me over or if the IRS audits my tax return, I can be sure I haven’t been singled out because of my race. </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 can swear, or dress in second-hand clothes, or not answer letters, without having people attribute these choices to the bad morals, the poverty, or the illiteracy of my race. </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When I am told about our national heritage or about “civilization,” I am shown that people of my color made it what it is. </a:t>
            </a:r>
          </a:p>
        </p:txBody>
      </p:sp>
    </p:spTree>
    <p:extLst>
      <p:ext uri="{BB962C8B-B14F-4D97-AF65-F5344CB8AC3E}">
        <p14:creationId xmlns:p14="http://schemas.microsoft.com/office/powerpoint/2010/main" val="6480430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History of “Whiteness” In The United States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571501"/>
            <a:ext cx="6400028" cy="5669280"/>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Structuring of society as a function of physical racial characteristics is historically new (Smedley, 1998)</a:t>
            </a:r>
          </a:p>
          <a:p>
            <a:r>
              <a:rPr lang="en-US" sz="2400" i="1" dirty="0">
                <a:solidFill>
                  <a:schemeClr val="tx1"/>
                </a:solidFill>
                <a:latin typeface="Times New Roman" panose="02020603050405020304" pitchFamily="18" charset="0"/>
                <a:cs typeface="Times New Roman" panose="02020603050405020304" pitchFamily="18" charset="0"/>
              </a:rPr>
              <a:t>Takao Ozawa v. United States</a:t>
            </a:r>
            <a:r>
              <a:rPr lang="en-US" sz="2400" dirty="0">
                <a:solidFill>
                  <a:schemeClr val="tx1"/>
                </a:solidFill>
                <a:latin typeface="Times New Roman" panose="02020603050405020304" pitchFamily="18" charset="0"/>
                <a:cs typeface="Times New Roman" panose="02020603050405020304" pitchFamily="18" charset="0"/>
              </a:rPr>
              <a:t> (1922) </a:t>
            </a:r>
          </a:p>
          <a:p>
            <a:r>
              <a:rPr lang="en-US" sz="2400" i="1" dirty="0">
                <a:solidFill>
                  <a:schemeClr val="tx1"/>
                </a:solidFill>
                <a:latin typeface="Times New Roman" panose="02020603050405020304" pitchFamily="18" charset="0"/>
                <a:cs typeface="Times New Roman" panose="02020603050405020304" pitchFamily="18" charset="0"/>
              </a:rPr>
              <a:t>United States v. Bhagat Singh </a:t>
            </a:r>
            <a:r>
              <a:rPr lang="en-US" sz="2400" dirty="0">
                <a:solidFill>
                  <a:schemeClr val="tx1"/>
                </a:solidFill>
                <a:latin typeface="Times New Roman" panose="02020603050405020304" pitchFamily="18" charset="0"/>
                <a:cs typeface="Times New Roman" panose="02020603050405020304" pitchFamily="18" charset="0"/>
              </a:rPr>
              <a:t>(1923) </a:t>
            </a:r>
          </a:p>
          <a:p>
            <a:r>
              <a:rPr lang="en-US" sz="2400" dirty="0">
                <a:solidFill>
                  <a:schemeClr val="tx1"/>
                </a:solidFill>
                <a:latin typeface="Times New Roman" panose="02020603050405020304" pitchFamily="18" charset="0"/>
                <a:cs typeface="Times New Roman" panose="02020603050405020304" pitchFamily="18" charset="0"/>
              </a:rPr>
              <a:t>Critical Race Theory</a:t>
            </a:r>
          </a:p>
        </p:txBody>
      </p:sp>
    </p:spTree>
    <p:extLst>
      <p:ext uri="{BB962C8B-B14F-4D97-AF65-F5344CB8AC3E}">
        <p14:creationId xmlns:p14="http://schemas.microsoft.com/office/powerpoint/2010/main" val="1249404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Takao Ozawa v. United States (1922)</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880624" y="571501"/>
            <a:ext cx="6800828" cy="5669280"/>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Learned English</a:t>
            </a:r>
          </a:p>
          <a:p>
            <a:r>
              <a:rPr lang="en-US" sz="2400" dirty="0">
                <a:solidFill>
                  <a:schemeClr val="tx1"/>
                </a:solidFill>
                <a:latin typeface="Times New Roman" panose="02020603050405020304" pitchFamily="18" charset="0"/>
                <a:cs typeface="Times New Roman" panose="02020603050405020304" pitchFamily="18" charset="0"/>
              </a:rPr>
              <a:t>Attended a Christian church</a:t>
            </a:r>
          </a:p>
          <a:p>
            <a:r>
              <a:rPr lang="en-US" sz="2400" dirty="0">
                <a:solidFill>
                  <a:schemeClr val="tx1"/>
                </a:solidFill>
                <a:latin typeface="Times New Roman" panose="02020603050405020304" pitchFamily="18" charset="0"/>
                <a:cs typeface="Times New Roman" panose="02020603050405020304" pitchFamily="18" charset="0"/>
              </a:rPr>
              <a:t>Very much try to embrace what it meant to be “American” (Race-The Power of an Illusion, 2003)</a:t>
            </a: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85164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Takao Ozawa v. United States (1922)</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571501"/>
            <a:ext cx="6400028" cy="5669280"/>
          </a:xfrm>
        </p:spPr>
        <p:txBody>
          <a:bodyPr anchor="ctr">
            <a:noAutofit/>
          </a:bodyPr>
          <a:lstStyle/>
          <a:p>
            <a:r>
              <a:rPr lang="en-US" sz="2400" b="1" dirty="0">
                <a:solidFill>
                  <a:schemeClr val="tx1"/>
                </a:solidFill>
                <a:latin typeface="Times New Roman" panose="02020603050405020304" pitchFamily="18" charset="0"/>
                <a:cs typeface="Times New Roman" panose="02020603050405020304" pitchFamily="18" charset="0"/>
              </a:rPr>
              <a:t>“The appellant, in the case now under consideration, however, is clearly of a race which is not Caucasian and therefore belongs entirely outside the zone on the negative side. A large number of the federal and state courts have so decided, and we find no reported case definitely to the contrary. These decisions are sustained by numerous scientific authorities, which we do not deem it necessary to review. We think these decisions are right and so hold.” (para. 22)</a:t>
            </a:r>
          </a:p>
          <a:p>
            <a:r>
              <a:rPr lang="en-US" sz="2400" dirty="0">
                <a:solidFill>
                  <a:schemeClr val="tx1"/>
                </a:solidFill>
                <a:latin typeface="Times New Roman" panose="02020603050405020304" pitchFamily="18" charset="0"/>
                <a:cs typeface="Times New Roman" panose="02020603050405020304" pitchFamily="18" charset="0"/>
              </a:rPr>
              <a:t>Was excluded from citizenship due to a lack of being scientifically “White”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1922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United States v. Bhagat Singh </a:t>
            </a:r>
            <a:r>
              <a:rPr lang="en-US" dirty="0" err="1">
                <a:solidFill>
                  <a:schemeClr val="tx1"/>
                </a:solidFill>
                <a:latin typeface="Times New Roman" panose="02020603050405020304" pitchFamily="18" charset="0"/>
                <a:cs typeface="Times New Roman" panose="02020603050405020304" pitchFamily="18" charset="0"/>
              </a:rPr>
              <a:t>Thind</a:t>
            </a:r>
            <a:r>
              <a:rPr lang="en-US" dirty="0">
                <a:solidFill>
                  <a:schemeClr val="tx1"/>
                </a:solidFill>
                <a:latin typeface="Times New Roman" panose="02020603050405020304" pitchFamily="18" charset="0"/>
                <a:cs typeface="Times New Roman" panose="02020603050405020304" pitchFamily="18" charset="0"/>
              </a:rPr>
              <a:t> (1923)</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654296" y="571501"/>
            <a:ext cx="7027163" cy="5669280"/>
          </a:xfrm>
        </p:spPr>
        <p:txBody>
          <a:bodyPr anchor="ctr">
            <a:noAutofit/>
          </a:bodyPr>
          <a:lstStyle/>
          <a:p>
            <a:pPr lvl="1"/>
            <a:r>
              <a:rPr lang="en-US" sz="2400" dirty="0">
                <a:solidFill>
                  <a:schemeClr val="tx1"/>
                </a:solidFill>
                <a:latin typeface="Times New Roman" panose="02020603050405020304" pitchFamily="18" charset="0"/>
                <a:cs typeface="Times New Roman" panose="02020603050405020304" pitchFamily="18" charset="0"/>
              </a:rPr>
              <a:t>Brought evidence stating he was scientifically “White” (Race-The Power of an Illusion, 2003)</a:t>
            </a:r>
            <a:endParaRPr lang="en-US" sz="2200" dirty="0">
              <a:solidFill>
                <a:schemeClr val="tx1"/>
              </a:solidFill>
              <a:latin typeface="Times New Roman" panose="02020603050405020304" pitchFamily="18" charset="0"/>
              <a:cs typeface="Times New Roman" panose="02020603050405020304" pitchFamily="18" charset="0"/>
            </a:endParaRPr>
          </a:p>
          <a:p>
            <a:pPr lvl="1"/>
            <a:endParaRPr lang="en-US" sz="2400" dirty="0">
              <a:solidFill>
                <a:schemeClr val="tx1"/>
              </a:solidFill>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3526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23588</TotalTime>
  <Words>2677</Words>
  <Application>Microsoft Macintosh PowerPoint</Application>
  <PresentationFormat>Widescreen</PresentationFormat>
  <Paragraphs>263</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Century Gothic</vt:lpstr>
      <vt:lpstr>Times New Roman</vt:lpstr>
      <vt:lpstr>Wingdings 3</vt:lpstr>
      <vt:lpstr>Ion Boardroom</vt:lpstr>
      <vt:lpstr>An Exploratory Model of Christian Privilege: Proposal Meeting</vt:lpstr>
      <vt:lpstr>Literature Review</vt:lpstr>
      <vt:lpstr>First off, what is privilege?</vt:lpstr>
      <vt:lpstr>What is White Privilege?</vt:lpstr>
      <vt:lpstr>White Privilege Examples (McIntosh, 2015)</vt:lpstr>
      <vt:lpstr>History of “Whiteness” In The United States</vt:lpstr>
      <vt:lpstr>Takao Ozawa v. United States (1922)</vt:lpstr>
      <vt:lpstr>Takao Ozawa v. United States (1922)</vt:lpstr>
      <vt:lpstr>United States v. Bhagat Singh Thind (1923)</vt:lpstr>
      <vt:lpstr>United States v. Bhagat Singh Thind (1923)</vt:lpstr>
      <vt:lpstr>United States v. Bhagat Singh Thind (1923)</vt:lpstr>
      <vt:lpstr>Critical Race Theory</vt:lpstr>
      <vt:lpstr>Reactions To Exposure to White Privilege</vt:lpstr>
      <vt:lpstr>Initial Attempts to Measure White Privilege</vt:lpstr>
      <vt:lpstr>White Privilege:  A Blueprint for Christian Privilege</vt:lpstr>
      <vt:lpstr>Christianity Within The United States</vt:lpstr>
      <vt:lpstr>Mutual Friends: White and Christian Privilege</vt:lpstr>
      <vt:lpstr>Intolerance of Christians Toward “Others”</vt:lpstr>
      <vt:lpstr>Mechanisms of Christian Privilege</vt:lpstr>
      <vt:lpstr>Manifestations of Christian Privilege</vt:lpstr>
      <vt:lpstr>Manifestations of Christian Privilege</vt:lpstr>
      <vt:lpstr>Manifestations of Christian Privilege (Continued)</vt:lpstr>
      <vt:lpstr>Benefits  (i.e. Examples) of Christian Privilege</vt:lpstr>
      <vt:lpstr>Present Study Goals</vt:lpstr>
      <vt:lpstr>Present Study Goals</vt:lpstr>
      <vt:lpstr>Why Should We Measure Christian Privilege?</vt:lpstr>
      <vt:lpstr>How Is It Separate From White Privilege Scales?</vt:lpstr>
      <vt:lpstr>How Is It Different From The POI Christian Privilege Sub-Scale?</vt:lpstr>
      <vt:lpstr>Methods</vt:lpstr>
      <vt:lpstr>Study Population</vt:lpstr>
      <vt:lpstr>MTurk Sample</vt:lpstr>
      <vt:lpstr>MTurk Bot Safeguard Procedures</vt:lpstr>
      <vt:lpstr>SONA Sample</vt:lpstr>
      <vt:lpstr>Study Procedures</vt:lpstr>
      <vt:lpstr>Study Measures</vt:lpstr>
      <vt:lpstr>Proposed: Christian Privilege Awareness  Scale </vt:lpstr>
      <vt:lpstr>Christian Privilege Awareness  Scale Items </vt:lpstr>
      <vt:lpstr>Exploratory Relevant Measures</vt:lpstr>
      <vt:lpstr>Color Blind Racial Attitudes Scale (Neville, et al., 2000)</vt:lpstr>
      <vt:lpstr>White Privilege Attitudes Scale (Pinterits, Poteat, &amp; Spanierman, 2009)</vt:lpstr>
      <vt:lpstr>Social Dominance Orientation (Pratto, 1994)</vt:lpstr>
      <vt:lpstr>Religious  Fundamentalism Scale (Altemeyer &amp; Bruce Hunsberger, 2004)</vt:lpstr>
      <vt:lpstr>Global Just World Beliefs Scale (Lipkus, 1991)</vt:lpstr>
      <vt:lpstr>Sanctification for  Social Justice Scale (Todd et. al., 2015)</vt:lpstr>
      <vt:lpstr>Privilege and  Oppression Inventory: Christian Privilege  Subscale (Hayes, 2007)</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EXPLORATORY MODEL OF CHRISTIAN PRIVILEGE</dc:title>
  <dc:creator>Brier Gallihugh</dc:creator>
  <cp:lastModifiedBy>Brier Gallihugh</cp:lastModifiedBy>
  <cp:revision>85</cp:revision>
  <dcterms:created xsi:type="dcterms:W3CDTF">2020-03-09T14:52:20Z</dcterms:created>
  <dcterms:modified xsi:type="dcterms:W3CDTF">2020-04-02T23:51:24Z</dcterms:modified>
</cp:coreProperties>
</file>