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Fira Mono" panose="020B0509050000020004" pitchFamily="49" charset="0"/>
      <p:regular r:id="rId10"/>
      <p:bold r:id="rId11"/>
    </p:embeddedFont>
    <p:embeddedFont>
      <p:font typeface="Fira Sans" panose="020B05030500000200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5a554dbf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5a554dbf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f5a554dbf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f5a554db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f5a554dbf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f5a554db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f5d7f86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f5d7f86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5a554dbf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5a554db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9b8670d5f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9b8670d5f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sp>
        <p:nvSpPr>
          <p:cNvPr id="54" name="Google Shape;54;p13"/>
          <p:cNvSpPr/>
          <p:nvPr/>
        </p:nvSpPr>
        <p:spPr>
          <a:xfrm>
            <a:off x="0" y="1140150"/>
            <a:ext cx="5998500" cy="3874800"/>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txBox="1"/>
          <p:nvPr/>
        </p:nvSpPr>
        <p:spPr>
          <a:xfrm rot="412">
            <a:off x="0" y="250375"/>
            <a:ext cx="7511400" cy="6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solidFill>
                  <a:schemeClr val="lt1"/>
                </a:solidFill>
                <a:latin typeface="Lato"/>
                <a:ea typeface="Lato"/>
                <a:cs typeface="Lato"/>
                <a:sym typeface="Lato"/>
              </a:rPr>
              <a:t>Universidad de las Fuerzas Armadas ESPE </a:t>
            </a:r>
            <a:endParaRPr sz="3000">
              <a:solidFill>
                <a:schemeClr val="lt1"/>
              </a:solidFill>
              <a:latin typeface="Lato"/>
              <a:ea typeface="Lato"/>
              <a:cs typeface="Lato"/>
              <a:sym typeface="Lato"/>
            </a:endParaRPr>
          </a:p>
        </p:txBody>
      </p:sp>
      <p:sp>
        <p:nvSpPr>
          <p:cNvPr id="56" name="Google Shape;56;p13"/>
          <p:cNvSpPr txBox="1"/>
          <p:nvPr/>
        </p:nvSpPr>
        <p:spPr>
          <a:xfrm rot="1214">
            <a:off x="394650" y="2930650"/>
            <a:ext cx="4248900" cy="20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b="1" i="1">
              <a:solidFill>
                <a:schemeClr val="dk1"/>
              </a:solidFill>
              <a:latin typeface="Lato"/>
              <a:ea typeface="Lato"/>
              <a:cs typeface="Lato"/>
              <a:sym typeface="Lato"/>
            </a:endParaRPr>
          </a:p>
          <a:p>
            <a:pPr marL="0" lvl="0" indent="0" algn="l" rtl="0">
              <a:spcBef>
                <a:spcPts val="0"/>
              </a:spcBef>
              <a:spcAft>
                <a:spcPts val="0"/>
              </a:spcAft>
              <a:buNone/>
            </a:pPr>
            <a:r>
              <a:rPr lang="es" sz="1600" b="1" i="1">
                <a:solidFill>
                  <a:schemeClr val="dk1"/>
                </a:solidFill>
                <a:latin typeface="Lato"/>
                <a:ea typeface="Lato"/>
                <a:cs typeface="Lato"/>
                <a:sym typeface="Lato"/>
              </a:rPr>
              <a:t>Members: </a:t>
            </a:r>
            <a:endParaRPr sz="1600" b="1" i="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Char char="-"/>
            </a:pPr>
            <a:r>
              <a:rPr lang="es" sz="1600" b="1" i="1">
                <a:solidFill>
                  <a:schemeClr val="dk1"/>
                </a:solidFill>
                <a:latin typeface="Lato"/>
                <a:ea typeface="Lato"/>
                <a:cs typeface="Lato"/>
                <a:sym typeface="Lato"/>
              </a:rPr>
              <a:t>Gudiño Bryan</a:t>
            </a:r>
            <a:endParaRPr sz="1600" b="1" i="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Char char="-"/>
            </a:pPr>
            <a:r>
              <a:rPr lang="es" sz="1600" b="1" i="1">
                <a:solidFill>
                  <a:schemeClr val="dk1"/>
                </a:solidFill>
                <a:latin typeface="Lato"/>
                <a:ea typeface="Lato"/>
                <a:cs typeface="Lato"/>
                <a:sym typeface="Lato"/>
              </a:rPr>
              <a:t>Loza Steven</a:t>
            </a:r>
            <a:endParaRPr sz="1600" b="1" i="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Char char="-"/>
            </a:pPr>
            <a:r>
              <a:rPr lang="es" sz="1600" b="1" i="1">
                <a:solidFill>
                  <a:schemeClr val="dk1"/>
                </a:solidFill>
                <a:latin typeface="Lato"/>
                <a:ea typeface="Lato"/>
                <a:cs typeface="Lato"/>
                <a:sym typeface="Lato"/>
              </a:rPr>
              <a:t>Hidalgo Mikael</a:t>
            </a:r>
            <a:endParaRPr sz="1600" b="1" i="1">
              <a:solidFill>
                <a:schemeClr val="dk1"/>
              </a:solidFill>
              <a:latin typeface="Lato"/>
              <a:ea typeface="Lato"/>
              <a:cs typeface="Lato"/>
              <a:sym typeface="Lato"/>
            </a:endParaRPr>
          </a:p>
          <a:p>
            <a:pPr marL="0" lvl="0" indent="0" algn="l" rtl="0">
              <a:spcBef>
                <a:spcPts val="0"/>
              </a:spcBef>
              <a:spcAft>
                <a:spcPts val="0"/>
              </a:spcAft>
              <a:buNone/>
            </a:pPr>
            <a:r>
              <a:rPr lang="es" sz="1600" b="1" i="1">
                <a:solidFill>
                  <a:schemeClr val="dk1"/>
                </a:solidFill>
                <a:latin typeface="Lato"/>
                <a:ea typeface="Lato"/>
                <a:cs typeface="Lato"/>
                <a:sym typeface="Lato"/>
              </a:rPr>
              <a:t>NRC: 28834</a:t>
            </a:r>
            <a:endParaRPr sz="1600" b="1" i="1">
              <a:solidFill>
                <a:schemeClr val="dk1"/>
              </a:solidFill>
              <a:latin typeface="Lato"/>
              <a:ea typeface="Lato"/>
              <a:cs typeface="Lato"/>
              <a:sym typeface="Lato"/>
            </a:endParaRPr>
          </a:p>
          <a:p>
            <a:pPr marL="0" lvl="0" indent="0" algn="l" rtl="0">
              <a:spcBef>
                <a:spcPts val="0"/>
              </a:spcBef>
              <a:spcAft>
                <a:spcPts val="0"/>
              </a:spcAft>
              <a:buNone/>
            </a:pPr>
            <a:endParaRPr sz="1600" b="1" i="1">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s" sz="1600" b="1" i="1" u="sng">
                <a:solidFill>
                  <a:schemeClr val="accent5"/>
                </a:solidFill>
                <a:latin typeface="Lato"/>
                <a:ea typeface="Lato"/>
                <a:cs typeface="Lato"/>
                <a:sym typeface="Lato"/>
                <a:hlinkClick r:id="rId3" action="ppaction://hlinksldjump">
                  <a:extLst>
                    <a:ext uri="{A12FA001-AC4F-418D-AE19-62706E023703}">
                      <ahyp:hlinkClr xmlns:ahyp="http://schemas.microsoft.com/office/drawing/2018/hyperlinkcolor" val="tx"/>
                    </a:ext>
                  </a:extLst>
                </a:hlinkClick>
              </a:rPr>
              <a:t>OOP_KNOWLEDGE_ENCAPSULATED</a:t>
            </a:r>
            <a:endParaRPr sz="1600" b="1" i="1">
              <a:solidFill>
                <a:schemeClr val="dk1"/>
              </a:solidFill>
              <a:latin typeface="Lato"/>
              <a:ea typeface="Lato"/>
              <a:cs typeface="Lato"/>
              <a:sym typeface="Lato"/>
            </a:endParaRPr>
          </a:p>
          <a:p>
            <a:pPr marL="0" lvl="0" indent="0" algn="l" rtl="0">
              <a:spcBef>
                <a:spcPts val="0"/>
              </a:spcBef>
              <a:spcAft>
                <a:spcPts val="0"/>
              </a:spcAft>
              <a:buNone/>
            </a:pPr>
            <a:endParaRPr sz="1600" b="1" i="1">
              <a:solidFill>
                <a:schemeClr val="dk1"/>
              </a:solidFill>
              <a:latin typeface="Lato"/>
              <a:ea typeface="Lato"/>
              <a:cs typeface="Lato"/>
              <a:sym typeface="Lato"/>
            </a:endParaRPr>
          </a:p>
        </p:txBody>
      </p:sp>
      <p:sp>
        <p:nvSpPr>
          <p:cNvPr id="57" name="Google Shape;57;p13"/>
          <p:cNvSpPr txBox="1"/>
          <p:nvPr/>
        </p:nvSpPr>
        <p:spPr>
          <a:xfrm rot="503">
            <a:off x="0" y="1140588"/>
            <a:ext cx="6156300" cy="66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3000">
                <a:solidFill>
                  <a:srgbClr val="434343"/>
                </a:solidFill>
                <a:latin typeface="Lato"/>
                <a:ea typeface="Lato"/>
                <a:cs typeface="Lato"/>
                <a:sym typeface="Lato"/>
              </a:rPr>
              <a:t>Object oriented programming </a:t>
            </a:r>
            <a:endParaRPr sz="3000">
              <a:solidFill>
                <a:srgbClr val="434343"/>
              </a:solidFill>
              <a:latin typeface="Lato"/>
              <a:ea typeface="Lato"/>
              <a:cs typeface="Lato"/>
              <a:sym typeface="Lato"/>
            </a:endParaRPr>
          </a:p>
        </p:txBody>
      </p:sp>
      <p:sp>
        <p:nvSpPr>
          <p:cNvPr id="58" name="Google Shape;58;p13"/>
          <p:cNvSpPr/>
          <p:nvPr/>
        </p:nvSpPr>
        <p:spPr>
          <a:xfrm>
            <a:off x="394650" y="1911125"/>
            <a:ext cx="5103900" cy="91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Name of group: Encapsulated </a:t>
            </a:r>
            <a:r>
              <a:rPr lang="es" sz="1800" b="1">
                <a:solidFill>
                  <a:schemeClr val="dk1"/>
                </a:solidFill>
              </a:rPr>
              <a:t>Knowledge</a:t>
            </a:r>
            <a:endParaRPr sz="1800" b="1"/>
          </a:p>
        </p:txBody>
      </p:sp>
      <p:pic>
        <p:nvPicPr>
          <p:cNvPr id="59" name="Google Shape;59;p13"/>
          <p:cNvPicPr preferRelativeResize="0"/>
          <p:nvPr/>
        </p:nvPicPr>
        <p:blipFill>
          <a:blip r:embed="rId4">
            <a:alphaModFix/>
          </a:blip>
          <a:stretch>
            <a:fillRect/>
          </a:stretch>
        </p:blipFill>
        <p:spPr>
          <a:xfrm>
            <a:off x="7511300" y="-11"/>
            <a:ext cx="1632700" cy="14759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5245275" y="152400"/>
            <a:ext cx="3763435" cy="4838702"/>
          </a:xfrm>
          <a:prstGeom prst="rect">
            <a:avLst/>
          </a:prstGeom>
          <a:noFill/>
          <a:ln>
            <a:noFill/>
          </a:ln>
        </p:spPr>
      </p:pic>
      <p:sp>
        <p:nvSpPr>
          <p:cNvPr id="65" name="Google Shape;65;p14"/>
          <p:cNvSpPr/>
          <p:nvPr/>
        </p:nvSpPr>
        <p:spPr>
          <a:xfrm>
            <a:off x="118625" y="445200"/>
            <a:ext cx="5205600" cy="2911500"/>
          </a:xfrm>
          <a:prstGeom prst="rect">
            <a:avLst/>
          </a:prstGeom>
          <a:noFill/>
          <a:ln>
            <a:noFill/>
          </a:ln>
        </p:spPr>
        <p:txBody>
          <a:bodyPr spcFirstLastPara="1" wrap="square" lIns="0" tIns="0" rIns="0" bIns="0" anchor="t" anchorCtr="0">
            <a:noAutofit/>
          </a:bodyPr>
          <a:lstStyle/>
          <a:p>
            <a:pPr marL="0" marR="0" lvl="0" indent="0" algn="l" rtl="0">
              <a:lnSpc>
                <a:spcPct val="125280"/>
              </a:lnSpc>
              <a:spcBef>
                <a:spcPts val="0"/>
              </a:spcBef>
              <a:spcAft>
                <a:spcPts val="0"/>
              </a:spcAft>
              <a:buClr>
                <a:srgbClr val="FBF3FA"/>
              </a:buClr>
              <a:buSzPts val="8900"/>
              <a:buFont typeface="Fira Mono"/>
              <a:buNone/>
            </a:pPr>
            <a:r>
              <a:rPr lang="es" sz="5000" b="0" i="0" u="none" strike="noStrike" cap="none">
                <a:solidFill>
                  <a:srgbClr val="FBF3FA"/>
                </a:solidFill>
                <a:latin typeface="Fira Mono"/>
                <a:ea typeface="Fira Mono"/>
                <a:cs typeface="Fira Mono"/>
                <a:sym typeface="Fira Mono"/>
              </a:rPr>
              <a:t>Transform Your Tire Business</a:t>
            </a:r>
            <a:endParaRPr sz="5000" b="0" i="0" u="none" strike="noStrike" cap="none"/>
          </a:p>
        </p:txBody>
      </p:sp>
      <p:sp>
        <p:nvSpPr>
          <p:cNvPr id="66" name="Google Shape;66;p14"/>
          <p:cNvSpPr/>
          <p:nvPr/>
        </p:nvSpPr>
        <p:spPr>
          <a:xfrm>
            <a:off x="118625" y="3761775"/>
            <a:ext cx="4819800" cy="8103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E0D6DE"/>
              </a:buClr>
              <a:buSzPts val="1750"/>
              <a:buFont typeface="Fira Sans"/>
              <a:buNone/>
            </a:pPr>
            <a:r>
              <a:rPr lang="es" sz="1750" b="0" i="0" u="none" strike="noStrike" cap="none">
                <a:solidFill>
                  <a:srgbClr val="E0D6DE"/>
                </a:solidFill>
                <a:latin typeface="Fira Sans"/>
                <a:ea typeface="Fira Sans"/>
                <a:cs typeface="Fira Sans"/>
                <a:sym typeface="Fira Sans"/>
              </a:rPr>
              <a:t>An inventory control solution for tire shops in southern Quito</a:t>
            </a:r>
            <a:endParaRPr sz="1750" b="0" i="0" u="none" strike="noStrike" cap="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0"/>
        <p:cNvGrpSpPr/>
        <p:nvPr/>
      </p:nvGrpSpPr>
      <p:grpSpPr>
        <a:xfrm>
          <a:off x="0" y="0"/>
          <a:ext cx="0" cy="0"/>
          <a:chOff x="0" y="0"/>
          <a:chExt cx="0" cy="0"/>
        </a:xfrm>
      </p:grpSpPr>
      <p:pic>
        <p:nvPicPr>
          <p:cNvPr id="71" name="Google Shape;71;p15" descr="preencoded.png"/>
          <p:cNvPicPr preferRelativeResize="0"/>
          <p:nvPr/>
        </p:nvPicPr>
        <p:blipFill rotWithShape="1">
          <a:blip r:embed="rId3">
            <a:alphaModFix/>
          </a:blip>
          <a:srcRect/>
          <a:stretch/>
        </p:blipFill>
        <p:spPr>
          <a:xfrm>
            <a:off x="0" y="0"/>
            <a:ext cx="9143997" cy="1647017"/>
          </a:xfrm>
          <a:prstGeom prst="rect">
            <a:avLst/>
          </a:prstGeom>
          <a:noFill/>
          <a:ln>
            <a:noFill/>
          </a:ln>
        </p:spPr>
      </p:pic>
      <p:sp>
        <p:nvSpPr>
          <p:cNvPr id="72" name="Google Shape;72;p15"/>
          <p:cNvSpPr/>
          <p:nvPr/>
        </p:nvSpPr>
        <p:spPr>
          <a:xfrm>
            <a:off x="501600" y="1743475"/>
            <a:ext cx="8140800" cy="976500"/>
          </a:xfrm>
          <a:prstGeom prst="rect">
            <a:avLst/>
          </a:prstGeom>
          <a:noFill/>
          <a:ln>
            <a:noFill/>
          </a:ln>
        </p:spPr>
        <p:txBody>
          <a:bodyPr spcFirstLastPara="1" wrap="square" lIns="0" tIns="0" rIns="0" bIns="0" anchor="t" anchorCtr="0">
            <a:noAutofit/>
          </a:bodyPr>
          <a:lstStyle/>
          <a:p>
            <a:pPr marL="0" marR="0" lvl="0" indent="0" algn="l" rtl="0">
              <a:lnSpc>
                <a:spcPct val="124096"/>
              </a:lnSpc>
              <a:spcBef>
                <a:spcPts val="0"/>
              </a:spcBef>
              <a:spcAft>
                <a:spcPts val="0"/>
              </a:spcAft>
              <a:buClr>
                <a:srgbClr val="FBF3FA"/>
              </a:buClr>
              <a:buSzPts val="4150"/>
              <a:buFont typeface="Fira Mono"/>
              <a:buNone/>
            </a:pPr>
            <a:r>
              <a:rPr lang="es" sz="2550" b="0" i="0" u="none" strike="noStrike" cap="none">
                <a:solidFill>
                  <a:srgbClr val="FBF3FA"/>
                </a:solidFill>
                <a:latin typeface="Fira Mono"/>
                <a:ea typeface="Fira Mono"/>
                <a:cs typeface="Fira Mono"/>
                <a:sym typeface="Fira Mono"/>
              </a:rPr>
              <a:t>The Challenge: Silent Losses in Your Inventory</a:t>
            </a:r>
            <a:endParaRPr sz="2550" b="0" i="0" u="none" strike="noStrike" cap="none"/>
          </a:p>
        </p:txBody>
      </p:sp>
      <p:sp>
        <p:nvSpPr>
          <p:cNvPr id="73" name="Google Shape;73;p15"/>
          <p:cNvSpPr/>
          <p:nvPr/>
        </p:nvSpPr>
        <p:spPr>
          <a:xfrm>
            <a:off x="175475" y="2719975"/>
            <a:ext cx="8140800" cy="976500"/>
          </a:xfrm>
          <a:prstGeom prst="rect">
            <a:avLst/>
          </a:prstGeom>
          <a:noFill/>
          <a:ln>
            <a:noFill/>
          </a:ln>
        </p:spPr>
        <p:txBody>
          <a:bodyPr spcFirstLastPara="1" wrap="square" lIns="0" tIns="0" rIns="0" bIns="0" anchor="t" anchorCtr="0">
            <a:noAutofit/>
          </a:bodyPr>
          <a:lstStyle/>
          <a:p>
            <a:pPr marL="0" marR="0" lvl="0" indent="0" algn="l" rtl="0">
              <a:lnSpc>
                <a:spcPct val="160606"/>
              </a:lnSpc>
              <a:spcBef>
                <a:spcPts val="0"/>
              </a:spcBef>
              <a:spcAft>
                <a:spcPts val="0"/>
              </a:spcAft>
              <a:buClr>
                <a:srgbClr val="E0D6DE"/>
              </a:buClr>
              <a:buSzPts val="1650"/>
              <a:buFont typeface="Fira Sans"/>
              <a:buNone/>
            </a:pPr>
            <a:r>
              <a:rPr lang="es" sz="1350" b="0" i="0" u="none" strike="noStrike" cap="none">
                <a:solidFill>
                  <a:srgbClr val="E0D6DE"/>
                </a:solidFill>
                <a:latin typeface="Fira Sans"/>
                <a:ea typeface="Fira Sans"/>
                <a:cs typeface="Fira Sans"/>
                <a:sym typeface="Fira Sans"/>
              </a:rPr>
              <a:t>Many tire shops in southern Quito still use manual methods to record product entries and exits. This leads to errors in price calculations, inconsistencies in profits, and inventory losses that directly affect your profitability and competitiveness in the market.</a:t>
            </a:r>
            <a:endParaRPr sz="1350" b="0" i="0" u="none" strike="noStrike" cap="none"/>
          </a:p>
        </p:txBody>
      </p:sp>
      <p:sp>
        <p:nvSpPr>
          <p:cNvPr id="74" name="Google Shape;74;p15"/>
          <p:cNvSpPr/>
          <p:nvPr/>
        </p:nvSpPr>
        <p:spPr>
          <a:xfrm>
            <a:off x="75" y="3920038"/>
            <a:ext cx="2950200" cy="1078800"/>
          </a:xfrm>
          <a:prstGeom prst="roundRect">
            <a:avLst>
              <a:gd name="adj" fmla="val 2038"/>
            </a:avLst>
          </a:prstGeom>
          <a:solidFill>
            <a:srgbClr val="2E2E2F"/>
          </a:solidFill>
          <a:ln>
            <a:noFill/>
          </a:ln>
        </p:spPr>
        <p:txBody>
          <a:bodyPr spcFirstLastPara="1" wrap="square" lIns="63550" tIns="63550" rIns="63550" bIns="63550" anchor="ctr" anchorCtr="0">
            <a:noAutofit/>
          </a:bodyPr>
          <a:lstStyle/>
          <a:p>
            <a:pPr marL="0" lvl="0" indent="0" algn="l" rtl="0">
              <a:spcBef>
                <a:spcPts val="0"/>
              </a:spcBef>
              <a:spcAft>
                <a:spcPts val="0"/>
              </a:spcAft>
              <a:buNone/>
            </a:pPr>
            <a:endParaRPr/>
          </a:p>
        </p:txBody>
      </p:sp>
      <p:sp>
        <p:nvSpPr>
          <p:cNvPr id="75" name="Google Shape;75;p15"/>
          <p:cNvSpPr/>
          <p:nvPr/>
        </p:nvSpPr>
        <p:spPr>
          <a:xfrm>
            <a:off x="146564" y="4066527"/>
            <a:ext cx="1831500" cy="228900"/>
          </a:xfrm>
          <a:prstGeom prst="rect">
            <a:avLst/>
          </a:prstGeom>
          <a:noFill/>
          <a:ln>
            <a:noFill/>
          </a:ln>
        </p:spPr>
        <p:txBody>
          <a:bodyPr spcFirstLastPara="1" wrap="square" lIns="0" tIns="0" rIns="0" bIns="0" anchor="t" anchorCtr="0">
            <a:noAutofit/>
          </a:bodyPr>
          <a:lstStyle/>
          <a:p>
            <a:pPr marL="0" marR="0" lvl="0" indent="0" algn="l" rtl="0">
              <a:lnSpc>
                <a:spcPct val="124390"/>
              </a:lnSpc>
              <a:spcBef>
                <a:spcPts val="0"/>
              </a:spcBef>
              <a:spcAft>
                <a:spcPts val="0"/>
              </a:spcAft>
              <a:buClr>
                <a:srgbClr val="E0D6DE"/>
              </a:buClr>
              <a:buSzPts val="1425"/>
              <a:buFont typeface="Fira Mono"/>
              <a:buNone/>
            </a:pPr>
            <a:r>
              <a:rPr lang="es" sz="1424" b="0" i="0" u="none" strike="noStrike" cap="none">
                <a:solidFill>
                  <a:srgbClr val="E0D6DE"/>
                </a:solidFill>
                <a:latin typeface="Fira Mono"/>
                <a:ea typeface="Fira Mono"/>
                <a:cs typeface="Fira Mono"/>
                <a:sym typeface="Fira Mono"/>
              </a:rPr>
              <a:t>Pricing Errors</a:t>
            </a:r>
            <a:endParaRPr sz="1424" b="0" i="0" u="none" strike="noStrike" cap="none"/>
          </a:p>
        </p:txBody>
      </p:sp>
      <p:sp>
        <p:nvSpPr>
          <p:cNvPr id="76" name="Google Shape;76;p15"/>
          <p:cNvSpPr/>
          <p:nvPr/>
        </p:nvSpPr>
        <p:spPr>
          <a:xfrm>
            <a:off x="146564" y="4383340"/>
            <a:ext cx="2657400" cy="468900"/>
          </a:xfrm>
          <a:prstGeom prst="rect">
            <a:avLst/>
          </a:prstGeom>
          <a:noFill/>
          <a:ln>
            <a:noFill/>
          </a:ln>
        </p:spPr>
        <p:txBody>
          <a:bodyPr spcFirstLastPara="1" wrap="square" lIns="0" tIns="0" rIns="0" bIns="0" anchor="t" anchorCtr="0">
            <a:noAutofit/>
          </a:bodyPr>
          <a:lstStyle/>
          <a:p>
            <a:pPr marL="0" marR="0" lvl="0" indent="0" algn="l" rtl="0">
              <a:lnSpc>
                <a:spcPct val="160606"/>
              </a:lnSpc>
              <a:spcBef>
                <a:spcPts val="0"/>
              </a:spcBef>
              <a:spcAft>
                <a:spcPts val="0"/>
              </a:spcAft>
              <a:buClr>
                <a:srgbClr val="E0D6DE"/>
              </a:buClr>
              <a:buSzPts val="1147"/>
              <a:buFont typeface="Fira Sans"/>
              <a:buNone/>
            </a:pPr>
            <a:r>
              <a:rPr lang="es" sz="1146" b="0" i="0" u="none" strike="noStrike" cap="none">
                <a:solidFill>
                  <a:srgbClr val="E0D6DE"/>
                </a:solidFill>
                <a:latin typeface="Fira Sans"/>
                <a:ea typeface="Fira Sans"/>
                <a:cs typeface="Fira Sans"/>
                <a:sym typeface="Fira Sans"/>
              </a:rPr>
              <a:t>Inconsistent calculations for discounts and Sales Tax</a:t>
            </a:r>
            <a:endParaRPr sz="1146" b="0" i="0" u="none" strike="noStrike" cap="none"/>
          </a:p>
        </p:txBody>
      </p:sp>
      <p:sp>
        <p:nvSpPr>
          <p:cNvPr id="77" name="Google Shape;77;p15"/>
          <p:cNvSpPr/>
          <p:nvPr/>
        </p:nvSpPr>
        <p:spPr>
          <a:xfrm>
            <a:off x="3096862" y="3920038"/>
            <a:ext cx="2950200" cy="1078800"/>
          </a:xfrm>
          <a:prstGeom prst="roundRect">
            <a:avLst>
              <a:gd name="adj" fmla="val 2038"/>
            </a:avLst>
          </a:prstGeom>
          <a:solidFill>
            <a:srgbClr val="2E2E2F"/>
          </a:solidFill>
          <a:ln>
            <a:noFill/>
          </a:ln>
        </p:spPr>
        <p:txBody>
          <a:bodyPr spcFirstLastPara="1" wrap="square" lIns="63550" tIns="63550" rIns="63550" bIns="63550" anchor="ctr" anchorCtr="0">
            <a:noAutofit/>
          </a:bodyPr>
          <a:lstStyle/>
          <a:p>
            <a:pPr marL="0" lvl="0" indent="0" algn="l" rtl="0">
              <a:spcBef>
                <a:spcPts val="0"/>
              </a:spcBef>
              <a:spcAft>
                <a:spcPts val="0"/>
              </a:spcAft>
              <a:buNone/>
            </a:pPr>
            <a:endParaRPr/>
          </a:p>
        </p:txBody>
      </p:sp>
      <p:sp>
        <p:nvSpPr>
          <p:cNvPr id="78" name="Google Shape;78;p15"/>
          <p:cNvSpPr/>
          <p:nvPr/>
        </p:nvSpPr>
        <p:spPr>
          <a:xfrm>
            <a:off x="3243351" y="4066527"/>
            <a:ext cx="1831500" cy="228900"/>
          </a:xfrm>
          <a:prstGeom prst="rect">
            <a:avLst/>
          </a:prstGeom>
          <a:noFill/>
          <a:ln>
            <a:noFill/>
          </a:ln>
        </p:spPr>
        <p:txBody>
          <a:bodyPr spcFirstLastPara="1" wrap="square" lIns="0" tIns="0" rIns="0" bIns="0" anchor="t" anchorCtr="0">
            <a:noAutofit/>
          </a:bodyPr>
          <a:lstStyle/>
          <a:p>
            <a:pPr marL="0" marR="0" lvl="0" indent="0" algn="l" rtl="0">
              <a:lnSpc>
                <a:spcPct val="124390"/>
              </a:lnSpc>
              <a:spcBef>
                <a:spcPts val="0"/>
              </a:spcBef>
              <a:spcAft>
                <a:spcPts val="0"/>
              </a:spcAft>
              <a:buClr>
                <a:srgbClr val="E0D6DE"/>
              </a:buClr>
              <a:buSzPts val="1425"/>
              <a:buFont typeface="Fira Mono"/>
              <a:buNone/>
            </a:pPr>
            <a:r>
              <a:rPr lang="es" sz="1424" b="0" i="0" u="none" strike="noStrike" cap="none">
                <a:solidFill>
                  <a:srgbClr val="E0D6DE"/>
                </a:solidFill>
                <a:latin typeface="Fira Mono"/>
                <a:ea typeface="Fira Mono"/>
                <a:cs typeface="Fira Mono"/>
                <a:sym typeface="Fira Mono"/>
              </a:rPr>
              <a:t>Inventory Losses</a:t>
            </a:r>
            <a:endParaRPr sz="1424" b="0" i="0" u="none" strike="noStrike" cap="none"/>
          </a:p>
        </p:txBody>
      </p:sp>
      <p:sp>
        <p:nvSpPr>
          <p:cNvPr id="79" name="Google Shape;79;p15"/>
          <p:cNvSpPr/>
          <p:nvPr/>
        </p:nvSpPr>
        <p:spPr>
          <a:xfrm>
            <a:off x="3243351" y="4383340"/>
            <a:ext cx="2657400" cy="234300"/>
          </a:xfrm>
          <a:prstGeom prst="rect">
            <a:avLst/>
          </a:prstGeom>
          <a:noFill/>
          <a:ln>
            <a:noFill/>
          </a:ln>
        </p:spPr>
        <p:txBody>
          <a:bodyPr spcFirstLastPara="1" wrap="square" lIns="0" tIns="0" rIns="0" bIns="0" anchor="t" anchorCtr="0">
            <a:noAutofit/>
          </a:bodyPr>
          <a:lstStyle/>
          <a:p>
            <a:pPr marL="0" marR="0" lvl="0" indent="0" algn="l" rtl="0">
              <a:lnSpc>
                <a:spcPct val="160606"/>
              </a:lnSpc>
              <a:spcBef>
                <a:spcPts val="0"/>
              </a:spcBef>
              <a:spcAft>
                <a:spcPts val="0"/>
              </a:spcAft>
              <a:buClr>
                <a:srgbClr val="E0D6DE"/>
              </a:buClr>
              <a:buSzPts val="1147"/>
              <a:buFont typeface="Fira Sans"/>
              <a:buNone/>
            </a:pPr>
            <a:r>
              <a:rPr lang="es" sz="1146" b="0" i="0" u="none" strike="noStrike" cap="none">
                <a:solidFill>
                  <a:srgbClr val="E0D6DE"/>
                </a:solidFill>
                <a:latin typeface="Fira Sans"/>
                <a:ea typeface="Fira Sans"/>
                <a:cs typeface="Fira Sans"/>
                <a:sym typeface="Fira Sans"/>
              </a:rPr>
              <a:t>Lack of visibility into actual stock levels</a:t>
            </a:r>
            <a:endParaRPr sz="1146" b="0" i="0" u="none" strike="noStrike" cap="none"/>
          </a:p>
        </p:txBody>
      </p:sp>
      <p:sp>
        <p:nvSpPr>
          <p:cNvPr id="80" name="Google Shape;80;p15"/>
          <p:cNvSpPr/>
          <p:nvPr/>
        </p:nvSpPr>
        <p:spPr>
          <a:xfrm>
            <a:off x="6193731" y="3920038"/>
            <a:ext cx="2950200" cy="1078800"/>
          </a:xfrm>
          <a:prstGeom prst="roundRect">
            <a:avLst>
              <a:gd name="adj" fmla="val 2038"/>
            </a:avLst>
          </a:prstGeom>
          <a:solidFill>
            <a:srgbClr val="2E2E2F"/>
          </a:solidFill>
          <a:ln>
            <a:noFill/>
          </a:ln>
        </p:spPr>
        <p:txBody>
          <a:bodyPr spcFirstLastPara="1" wrap="square" lIns="63550" tIns="63550" rIns="63550" bIns="63550" anchor="ctr" anchorCtr="0">
            <a:noAutofit/>
          </a:bodyPr>
          <a:lstStyle/>
          <a:p>
            <a:pPr marL="0" lvl="0" indent="0" algn="l" rtl="0">
              <a:spcBef>
                <a:spcPts val="0"/>
              </a:spcBef>
              <a:spcAft>
                <a:spcPts val="0"/>
              </a:spcAft>
              <a:buNone/>
            </a:pPr>
            <a:endParaRPr/>
          </a:p>
        </p:txBody>
      </p:sp>
      <p:sp>
        <p:nvSpPr>
          <p:cNvPr id="81" name="Google Shape;81;p15"/>
          <p:cNvSpPr/>
          <p:nvPr/>
        </p:nvSpPr>
        <p:spPr>
          <a:xfrm>
            <a:off x="6340219" y="4066527"/>
            <a:ext cx="2307600" cy="228900"/>
          </a:xfrm>
          <a:prstGeom prst="rect">
            <a:avLst/>
          </a:prstGeom>
          <a:noFill/>
          <a:ln>
            <a:noFill/>
          </a:ln>
        </p:spPr>
        <p:txBody>
          <a:bodyPr spcFirstLastPara="1" wrap="square" lIns="0" tIns="0" rIns="0" bIns="0" anchor="t" anchorCtr="0">
            <a:noAutofit/>
          </a:bodyPr>
          <a:lstStyle/>
          <a:p>
            <a:pPr marL="0" marR="0" lvl="0" indent="0" algn="l" rtl="0">
              <a:lnSpc>
                <a:spcPct val="124390"/>
              </a:lnSpc>
              <a:spcBef>
                <a:spcPts val="0"/>
              </a:spcBef>
              <a:spcAft>
                <a:spcPts val="0"/>
              </a:spcAft>
              <a:buClr>
                <a:srgbClr val="E0D6DE"/>
              </a:buClr>
              <a:buSzPts val="1425"/>
              <a:buFont typeface="Fira Mono"/>
              <a:buNone/>
            </a:pPr>
            <a:r>
              <a:rPr lang="es" sz="1424" b="0" i="0" u="none" strike="noStrike" cap="none">
                <a:solidFill>
                  <a:srgbClr val="E0D6DE"/>
                </a:solidFill>
                <a:latin typeface="Fira Mono"/>
                <a:ea typeface="Fira Mono"/>
                <a:cs typeface="Fira Mono"/>
                <a:sym typeface="Fira Mono"/>
              </a:rPr>
              <a:t>Unpredictable Profits</a:t>
            </a:r>
            <a:endParaRPr sz="1424" b="0" i="0" u="none" strike="noStrike" cap="none"/>
          </a:p>
        </p:txBody>
      </p:sp>
      <p:sp>
        <p:nvSpPr>
          <p:cNvPr id="82" name="Google Shape;82;p15"/>
          <p:cNvSpPr/>
          <p:nvPr/>
        </p:nvSpPr>
        <p:spPr>
          <a:xfrm>
            <a:off x="6340219" y="4383340"/>
            <a:ext cx="2657400" cy="234300"/>
          </a:xfrm>
          <a:prstGeom prst="rect">
            <a:avLst/>
          </a:prstGeom>
          <a:noFill/>
          <a:ln>
            <a:noFill/>
          </a:ln>
        </p:spPr>
        <p:txBody>
          <a:bodyPr spcFirstLastPara="1" wrap="square" lIns="0" tIns="0" rIns="0" bIns="0" anchor="t" anchorCtr="0">
            <a:noAutofit/>
          </a:bodyPr>
          <a:lstStyle/>
          <a:p>
            <a:pPr marL="0" marR="0" lvl="0" indent="0" algn="l" rtl="0">
              <a:lnSpc>
                <a:spcPct val="160606"/>
              </a:lnSpc>
              <a:spcBef>
                <a:spcPts val="0"/>
              </a:spcBef>
              <a:spcAft>
                <a:spcPts val="0"/>
              </a:spcAft>
              <a:buClr>
                <a:srgbClr val="E0D6DE"/>
              </a:buClr>
              <a:buSzPts val="1147"/>
              <a:buFont typeface="Fira Sans"/>
              <a:buNone/>
            </a:pPr>
            <a:r>
              <a:rPr lang="es" sz="1146" b="0" i="0" u="none" strike="noStrike" cap="none">
                <a:solidFill>
                  <a:srgbClr val="E0D6DE"/>
                </a:solidFill>
                <a:latin typeface="Fira Sans"/>
                <a:ea typeface="Fira Sans"/>
                <a:cs typeface="Fira Sans"/>
                <a:sym typeface="Fira Sans"/>
              </a:rPr>
              <a:t>Profitability without clear visibility</a:t>
            </a:r>
            <a:endParaRPr sz="1146" b="0" i="0" u="none" strike="noStrike" cap="non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5059347" y="1026300"/>
            <a:ext cx="4084641" cy="4117199"/>
          </a:xfrm>
          <a:prstGeom prst="rect">
            <a:avLst/>
          </a:prstGeom>
          <a:noFill/>
          <a:ln>
            <a:noFill/>
          </a:ln>
        </p:spPr>
      </p:pic>
      <p:sp>
        <p:nvSpPr>
          <p:cNvPr id="88" name="Google Shape;88;p16"/>
          <p:cNvSpPr/>
          <p:nvPr/>
        </p:nvSpPr>
        <p:spPr>
          <a:xfrm>
            <a:off x="779900" y="0"/>
            <a:ext cx="7013700" cy="750000"/>
          </a:xfrm>
          <a:prstGeom prst="rect">
            <a:avLst/>
          </a:prstGeom>
          <a:noFill/>
          <a:ln>
            <a:noFill/>
          </a:ln>
        </p:spPr>
        <p:txBody>
          <a:bodyPr spcFirstLastPara="1" wrap="square" lIns="0" tIns="0" rIns="0" bIns="0" anchor="t" anchorCtr="0">
            <a:noAutofit/>
          </a:bodyPr>
          <a:lstStyle/>
          <a:p>
            <a:pPr marL="0" marR="0" lvl="0" indent="0" algn="l" rtl="0">
              <a:lnSpc>
                <a:spcPct val="125373"/>
              </a:lnSpc>
              <a:spcBef>
                <a:spcPts val="0"/>
              </a:spcBef>
              <a:spcAft>
                <a:spcPts val="0"/>
              </a:spcAft>
              <a:buClr>
                <a:srgbClr val="FBF3FA"/>
              </a:buClr>
              <a:buSzPts val="2333"/>
              <a:buFont typeface="Fira Mono"/>
              <a:buNone/>
            </a:pPr>
            <a:r>
              <a:rPr lang="es" sz="2333" b="0" i="0" u="none" strike="noStrike" cap="none">
                <a:solidFill>
                  <a:srgbClr val="FBF3FA"/>
                </a:solidFill>
                <a:latin typeface="Fira Mono"/>
                <a:ea typeface="Fira Mono"/>
                <a:cs typeface="Fira Mono"/>
                <a:sym typeface="Fira Mono"/>
              </a:rPr>
              <a:t>Your Solution: Automated Control System</a:t>
            </a:r>
            <a:endParaRPr sz="2333" b="0" i="0" u="none" strike="noStrike" cap="none"/>
          </a:p>
        </p:txBody>
      </p:sp>
      <p:sp>
        <p:nvSpPr>
          <p:cNvPr id="89" name="Google Shape;89;p16"/>
          <p:cNvSpPr/>
          <p:nvPr/>
        </p:nvSpPr>
        <p:spPr>
          <a:xfrm>
            <a:off x="779900" y="929850"/>
            <a:ext cx="7013700" cy="575700"/>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E0D6DE"/>
              </a:buClr>
              <a:buSzPts val="940"/>
              <a:buFont typeface="Fira Sans"/>
              <a:buNone/>
            </a:pPr>
            <a:r>
              <a:rPr lang="es" sz="940" b="0" i="0" u="none" strike="noStrike" cap="none">
                <a:solidFill>
                  <a:srgbClr val="E0D6DE"/>
                </a:solidFill>
                <a:latin typeface="Fira Sans"/>
                <a:ea typeface="Fira Sans"/>
                <a:cs typeface="Fira Sans"/>
                <a:sym typeface="Fira Sans"/>
              </a:rPr>
              <a:t>A simple yet powerful computer system that automatically records every inbound and outbound tire, consistently applies discounts and sales tax calculations, and keeps your total inventory value updated in real-time. This guarantees transparency, accuracy, and sustainable profitability.</a:t>
            </a:r>
            <a:endParaRPr sz="940" b="0" i="0" u="none" strike="noStrike" cap="none"/>
          </a:p>
        </p:txBody>
      </p:sp>
      <p:pic>
        <p:nvPicPr>
          <p:cNvPr id="90" name="Google Shape;90;p16" descr="preencoded.png"/>
          <p:cNvPicPr preferRelativeResize="0"/>
          <p:nvPr/>
        </p:nvPicPr>
        <p:blipFill rotWithShape="1">
          <a:blip r:embed="rId4">
            <a:alphaModFix/>
          </a:blip>
          <a:srcRect/>
          <a:stretch/>
        </p:blipFill>
        <p:spPr>
          <a:xfrm>
            <a:off x="779900" y="1640711"/>
            <a:ext cx="456659" cy="796016"/>
          </a:xfrm>
          <a:prstGeom prst="rect">
            <a:avLst/>
          </a:prstGeom>
          <a:noFill/>
          <a:ln>
            <a:noFill/>
          </a:ln>
        </p:spPr>
      </p:pic>
      <p:sp>
        <p:nvSpPr>
          <p:cNvPr id="91" name="Google Shape;91;p16"/>
          <p:cNvSpPr/>
          <p:nvPr/>
        </p:nvSpPr>
        <p:spPr>
          <a:xfrm>
            <a:off x="1388779" y="1760694"/>
            <a:ext cx="1902900" cy="187500"/>
          </a:xfrm>
          <a:prstGeom prst="rect">
            <a:avLst/>
          </a:prstGeom>
          <a:noFill/>
          <a:ln>
            <a:noFill/>
          </a:ln>
        </p:spPr>
        <p:txBody>
          <a:bodyPr spcFirstLastPara="1" wrap="square" lIns="0" tIns="0" rIns="0" bIns="0" anchor="t" anchorCtr="0">
            <a:noAutofit/>
          </a:bodyPr>
          <a:lstStyle/>
          <a:p>
            <a:pPr marL="0" marR="0" lvl="0" indent="0" algn="l" rtl="0">
              <a:lnSpc>
                <a:spcPct val="127272"/>
              </a:lnSpc>
              <a:spcBef>
                <a:spcPts val="0"/>
              </a:spcBef>
              <a:spcAft>
                <a:spcPts val="0"/>
              </a:spcAft>
              <a:buClr>
                <a:srgbClr val="E0D6DE"/>
              </a:buClr>
              <a:buSzPts val="1149"/>
              <a:buFont typeface="Fira Mono"/>
              <a:buNone/>
            </a:pPr>
            <a:r>
              <a:rPr lang="es" sz="1149" b="0" i="0" u="none" strike="noStrike" cap="none">
                <a:solidFill>
                  <a:srgbClr val="E0D6DE"/>
                </a:solidFill>
                <a:latin typeface="Fira Mono"/>
                <a:ea typeface="Fira Mono"/>
                <a:cs typeface="Fira Mono"/>
                <a:sym typeface="Fira Mono"/>
              </a:rPr>
              <a:t>Record</a:t>
            </a:r>
            <a:endParaRPr sz="1149" b="0" i="0" u="none" strike="noStrike" cap="none"/>
          </a:p>
        </p:txBody>
      </p:sp>
      <p:sp>
        <p:nvSpPr>
          <p:cNvPr id="92" name="Google Shape;92;p16"/>
          <p:cNvSpPr/>
          <p:nvPr/>
        </p:nvSpPr>
        <p:spPr>
          <a:xfrm>
            <a:off x="1388779" y="2020146"/>
            <a:ext cx="6404700" cy="192000"/>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E0D6DE"/>
              </a:buClr>
              <a:buSzPts val="940"/>
              <a:buFont typeface="Fira Sans"/>
              <a:buNone/>
            </a:pPr>
            <a:r>
              <a:rPr lang="es" sz="940" b="0" i="0" u="none" strike="noStrike" cap="none">
                <a:solidFill>
                  <a:srgbClr val="E0D6DE"/>
                </a:solidFill>
                <a:latin typeface="Fira Sans"/>
                <a:ea typeface="Fira Sans"/>
                <a:cs typeface="Fira Sans"/>
                <a:sym typeface="Fira Sans"/>
              </a:rPr>
              <a:t>Automatic tracking of tire ins and outs</a:t>
            </a:r>
            <a:endParaRPr sz="940" b="0" i="0" u="none" strike="noStrike" cap="none"/>
          </a:p>
        </p:txBody>
      </p:sp>
      <p:pic>
        <p:nvPicPr>
          <p:cNvPr id="93" name="Google Shape;93;p16" descr="preencoded.png"/>
          <p:cNvPicPr preferRelativeResize="0"/>
          <p:nvPr/>
        </p:nvPicPr>
        <p:blipFill rotWithShape="1">
          <a:blip r:embed="rId4">
            <a:alphaModFix/>
          </a:blip>
          <a:srcRect/>
          <a:stretch/>
        </p:blipFill>
        <p:spPr>
          <a:xfrm>
            <a:off x="1008177" y="2480676"/>
            <a:ext cx="456659" cy="796016"/>
          </a:xfrm>
          <a:prstGeom prst="rect">
            <a:avLst/>
          </a:prstGeom>
          <a:noFill/>
          <a:ln>
            <a:noFill/>
          </a:ln>
        </p:spPr>
      </p:pic>
      <p:sp>
        <p:nvSpPr>
          <p:cNvPr id="94" name="Google Shape;94;p16"/>
          <p:cNvSpPr/>
          <p:nvPr/>
        </p:nvSpPr>
        <p:spPr>
          <a:xfrm>
            <a:off x="1617057" y="2600660"/>
            <a:ext cx="1902900" cy="187500"/>
          </a:xfrm>
          <a:prstGeom prst="rect">
            <a:avLst/>
          </a:prstGeom>
          <a:noFill/>
          <a:ln>
            <a:noFill/>
          </a:ln>
        </p:spPr>
        <p:txBody>
          <a:bodyPr spcFirstLastPara="1" wrap="square" lIns="0" tIns="0" rIns="0" bIns="0" anchor="t" anchorCtr="0">
            <a:noAutofit/>
          </a:bodyPr>
          <a:lstStyle/>
          <a:p>
            <a:pPr marL="0" marR="0" lvl="0" indent="0" algn="l" rtl="0">
              <a:lnSpc>
                <a:spcPct val="127272"/>
              </a:lnSpc>
              <a:spcBef>
                <a:spcPts val="0"/>
              </a:spcBef>
              <a:spcAft>
                <a:spcPts val="0"/>
              </a:spcAft>
              <a:buClr>
                <a:srgbClr val="E0D6DE"/>
              </a:buClr>
              <a:buSzPts val="1149"/>
              <a:buFont typeface="Fira Mono"/>
              <a:buNone/>
            </a:pPr>
            <a:r>
              <a:rPr lang="es" sz="1149" b="0" i="0" u="none" strike="noStrike" cap="none">
                <a:solidFill>
                  <a:srgbClr val="E0D6DE"/>
                </a:solidFill>
                <a:latin typeface="Fira Mono"/>
                <a:ea typeface="Fira Mono"/>
                <a:cs typeface="Fira Mono"/>
                <a:sym typeface="Fira Mono"/>
              </a:rPr>
              <a:t>Calculate</a:t>
            </a:r>
            <a:endParaRPr sz="1149" b="0" i="0" u="none" strike="noStrike" cap="none"/>
          </a:p>
        </p:txBody>
      </p:sp>
      <p:sp>
        <p:nvSpPr>
          <p:cNvPr id="95" name="Google Shape;95;p16"/>
          <p:cNvSpPr/>
          <p:nvPr/>
        </p:nvSpPr>
        <p:spPr>
          <a:xfrm>
            <a:off x="1617057" y="2860112"/>
            <a:ext cx="6176100" cy="192000"/>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E0D6DE"/>
              </a:buClr>
              <a:buSzPts val="940"/>
              <a:buFont typeface="Fira Sans"/>
              <a:buNone/>
            </a:pPr>
            <a:r>
              <a:rPr lang="es" sz="940" b="0" i="0" u="none" strike="noStrike" cap="none">
                <a:solidFill>
                  <a:srgbClr val="E0D6DE"/>
                </a:solidFill>
                <a:latin typeface="Fira Sans"/>
                <a:ea typeface="Fira Sans"/>
                <a:cs typeface="Fira Sans"/>
                <a:sym typeface="Fira Sans"/>
              </a:rPr>
              <a:t>Error-free discounts, pricing, and sales tax</a:t>
            </a:r>
            <a:endParaRPr sz="940" b="0" i="0" u="none" strike="noStrike" cap="none"/>
          </a:p>
        </p:txBody>
      </p:sp>
      <p:pic>
        <p:nvPicPr>
          <p:cNvPr id="96" name="Google Shape;96;p16" descr="preencoded.png"/>
          <p:cNvPicPr preferRelativeResize="0"/>
          <p:nvPr/>
        </p:nvPicPr>
        <p:blipFill rotWithShape="1">
          <a:blip r:embed="rId4">
            <a:alphaModFix/>
          </a:blip>
          <a:srcRect/>
          <a:stretch/>
        </p:blipFill>
        <p:spPr>
          <a:xfrm>
            <a:off x="1236560" y="3320643"/>
            <a:ext cx="456659" cy="796016"/>
          </a:xfrm>
          <a:prstGeom prst="rect">
            <a:avLst/>
          </a:prstGeom>
          <a:noFill/>
          <a:ln>
            <a:noFill/>
          </a:ln>
        </p:spPr>
      </p:pic>
      <p:sp>
        <p:nvSpPr>
          <p:cNvPr id="97" name="Google Shape;97;p16"/>
          <p:cNvSpPr/>
          <p:nvPr/>
        </p:nvSpPr>
        <p:spPr>
          <a:xfrm>
            <a:off x="1845440" y="3440626"/>
            <a:ext cx="1902900" cy="187500"/>
          </a:xfrm>
          <a:prstGeom prst="rect">
            <a:avLst/>
          </a:prstGeom>
          <a:noFill/>
          <a:ln>
            <a:noFill/>
          </a:ln>
        </p:spPr>
        <p:txBody>
          <a:bodyPr spcFirstLastPara="1" wrap="square" lIns="0" tIns="0" rIns="0" bIns="0" anchor="t" anchorCtr="0">
            <a:noAutofit/>
          </a:bodyPr>
          <a:lstStyle/>
          <a:p>
            <a:pPr marL="0" marR="0" lvl="0" indent="0" algn="l" rtl="0">
              <a:lnSpc>
                <a:spcPct val="127272"/>
              </a:lnSpc>
              <a:spcBef>
                <a:spcPts val="0"/>
              </a:spcBef>
              <a:spcAft>
                <a:spcPts val="0"/>
              </a:spcAft>
              <a:buClr>
                <a:srgbClr val="E0D6DE"/>
              </a:buClr>
              <a:buSzPts val="1149"/>
              <a:buFont typeface="Fira Mono"/>
              <a:buNone/>
            </a:pPr>
            <a:r>
              <a:rPr lang="es" sz="1149" b="0" i="0" u="none" strike="noStrike" cap="none">
                <a:solidFill>
                  <a:srgbClr val="E0D6DE"/>
                </a:solidFill>
                <a:latin typeface="Fira Mono"/>
                <a:ea typeface="Fira Mono"/>
                <a:cs typeface="Fira Mono"/>
                <a:sym typeface="Fira Mono"/>
              </a:rPr>
              <a:t>Control</a:t>
            </a:r>
            <a:endParaRPr sz="1149" b="0" i="0" u="none" strike="noStrike" cap="none"/>
          </a:p>
        </p:txBody>
      </p:sp>
      <p:sp>
        <p:nvSpPr>
          <p:cNvPr id="98" name="Google Shape;98;p16"/>
          <p:cNvSpPr/>
          <p:nvPr/>
        </p:nvSpPr>
        <p:spPr>
          <a:xfrm>
            <a:off x="1845440" y="3700079"/>
            <a:ext cx="5948100" cy="192000"/>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E0D6DE"/>
              </a:buClr>
              <a:buSzPts val="940"/>
              <a:buFont typeface="Fira Sans"/>
              <a:buNone/>
            </a:pPr>
            <a:r>
              <a:rPr lang="es" sz="940" b="0" i="0" u="none" strike="noStrike" cap="none">
                <a:solidFill>
                  <a:srgbClr val="E0D6DE"/>
                </a:solidFill>
                <a:latin typeface="Fira Sans"/>
                <a:ea typeface="Fira Sans"/>
                <a:cs typeface="Fira Sans"/>
                <a:sym typeface="Fira Sans"/>
              </a:rPr>
              <a:t>Real-time inventory value updates</a:t>
            </a:r>
            <a:endParaRPr sz="940" b="0" i="0" u="none" strike="noStrike" cap="none"/>
          </a:p>
        </p:txBody>
      </p:sp>
      <p:pic>
        <p:nvPicPr>
          <p:cNvPr id="99" name="Google Shape;99;p16" descr="preencoded.png"/>
          <p:cNvPicPr preferRelativeResize="0"/>
          <p:nvPr/>
        </p:nvPicPr>
        <p:blipFill rotWithShape="1">
          <a:blip r:embed="rId4">
            <a:alphaModFix/>
          </a:blip>
          <a:srcRect/>
          <a:stretch/>
        </p:blipFill>
        <p:spPr>
          <a:xfrm>
            <a:off x="1464942" y="4160609"/>
            <a:ext cx="456659" cy="796016"/>
          </a:xfrm>
          <a:prstGeom prst="rect">
            <a:avLst/>
          </a:prstGeom>
          <a:noFill/>
          <a:ln>
            <a:noFill/>
          </a:ln>
        </p:spPr>
      </p:pic>
      <p:sp>
        <p:nvSpPr>
          <p:cNvPr id="100" name="Google Shape;100;p16"/>
          <p:cNvSpPr/>
          <p:nvPr/>
        </p:nvSpPr>
        <p:spPr>
          <a:xfrm>
            <a:off x="2073821" y="4280592"/>
            <a:ext cx="1902900" cy="187500"/>
          </a:xfrm>
          <a:prstGeom prst="rect">
            <a:avLst/>
          </a:prstGeom>
          <a:noFill/>
          <a:ln>
            <a:noFill/>
          </a:ln>
        </p:spPr>
        <p:txBody>
          <a:bodyPr spcFirstLastPara="1" wrap="square" lIns="0" tIns="0" rIns="0" bIns="0" anchor="t" anchorCtr="0">
            <a:noAutofit/>
          </a:bodyPr>
          <a:lstStyle/>
          <a:p>
            <a:pPr marL="0" marR="0" lvl="0" indent="0" algn="l" rtl="0">
              <a:lnSpc>
                <a:spcPct val="127272"/>
              </a:lnSpc>
              <a:spcBef>
                <a:spcPts val="0"/>
              </a:spcBef>
              <a:spcAft>
                <a:spcPts val="0"/>
              </a:spcAft>
              <a:buClr>
                <a:srgbClr val="E0D6DE"/>
              </a:buClr>
              <a:buSzPts val="1149"/>
              <a:buFont typeface="Fira Mono"/>
              <a:buNone/>
            </a:pPr>
            <a:r>
              <a:rPr lang="es" sz="1149" b="0" i="0" u="none" strike="noStrike" cap="none">
                <a:solidFill>
                  <a:srgbClr val="E0D6DE"/>
                </a:solidFill>
                <a:latin typeface="Fira Mono"/>
                <a:ea typeface="Fira Mono"/>
                <a:cs typeface="Fira Mono"/>
                <a:sym typeface="Fira Mono"/>
              </a:rPr>
              <a:t>Prosper</a:t>
            </a:r>
            <a:endParaRPr sz="1149" b="0" i="0" u="none" strike="noStrike" cap="none"/>
          </a:p>
        </p:txBody>
      </p:sp>
      <p:sp>
        <p:nvSpPr>
          <p:cNvPr id="101" name="Google Shape;101;p16"/>
          <p:cNvSpPr/>
          <p:nvPr/>
        </p:nvSpPr>
        <p:spPr>
          <a:xfrm>
            <a:off x="2073821" y="4540044"/>
            <a:ext cx="5719800" cy="192000"/>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E0D6DE"/>
              </a:buClr>
              <a:buSzPts val="940"/>
              <a:buFont typeface="Fira Sans"/>
              <a:buNone/>
            </a:pPr>
            <a:r>
              <a:rPr lang="es" sz="940" b="0" i="0" u="none" strike="noStrike" cap="none">
                <a:solidFill>
                  <a:srgbClr val="E0D6DE"/>
                </a:solidFill>
                <a:latin typeface="Fira Sans"/>
                <a:ea typeface="Fira Sans"/>
                <a:cs typeface="Fira Sans"/>
                <a:sym typeface="Fira Sans"/>
              </a:rPr>
              <a:t>Make decisions with reliable data</a:t>
            </a:r>
            <a:endParaRPr sz="940" b="0" i="0" u="none" strike="noStrike" cap="non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5"/>
        <p:cNvGrpSpPr/>
        <p:nvPr/>
      </p:nvGrpSpPr>
      <p:grpSpPr>
        <a:xfrm>
          <a:off x="0" y="0"/>
          <a:ext cx="0" cy="0"/>
          <a:chOff x="0" y="0"/>
          <a:chExt cx="0" cy="0"/>
        </a:xfrm>
      </p:grpSpPr>
      <p:sp>
        <p:nvSpPr>
          <p:cNvPr id="106" name="Google Shape;106;p17"/>
          <p:cNvSpPr/>
          <p:nvPr/>
        </p:nvSpPr>
        <p:spPr>
          <a:xfrm>
            <a:off x="2157375" y="52625"/>
            <a:ext cx="5312400" cy="1437000"/>
          </a:xfrm>
          <a:prstGeom prst="rect">
            <a:avLst/>
          </a:prstGeom>
          <a:noFill/>
          <a:ln>
            <a:noFill/>
          </a:ln>
        </p:spPr>
        <p:txBody>
          <a:bodyPr spcFirstLastPara="1" wrap="square" lIns="0" tIns="0" rIns="0" bIns="0" anchor="t" anchorCtr="0">
            <a:noAutofit/>
          </a:bodyPr>
          <a:lstStyle/>
          <a:p>
            <a:pPr marL="0" marR="0" lvl="0" indent="0" algn="l" rtl="0">
              <a:lnSpc>
                <a:spcPct val="125581"/>
              </a:lnSpc>
              <a:spcBef>
                <a:spcPts val="0"/>
              </a:spcBef>
              <a:spcAft>
                <a:spcPts val="0"/>
              </a:spcAft>
              <a:buClr>
                <a:srgbClr val="FBF3FA"/>
              </a:buClr>
              <a:buSzPts val="3003"/>
              <a:buFont typeface="Fira Mono"/>
              <a:buNone/>
            </a:pPr>
            <a:r>
              <a:rPr lang="es" sz="3003" b="0" i="0" u="none" strike="noStrike" cap="none">
                <a:solidFill>
                  <a:srgbClr val="FBF3FA"/>
                </a:solidFill>
                <a:latin typeface="Fira Mono"/>
                <a:ea typeface="Fira Mono"/>
                <a:cs typeface="Fira Mono"/>
                <a:sym typeface="Fira Mono"/>
              </a:rPr>
              <a:t>Next Steps: Your Competitive Advantage Starts Today</a:t>
            </a:r>
            <a:endParaRPr sz="3003" b="0" i="0" u="none" strike="noStrike" cap="none"/>
          </a:p>
        </p:txBody>
      </p:sp>
      <p:sp>
        <p:nvSpPr>
          <p:cNvPr id="107" name="Google Shape;107;p17"/>
          <p:cNvSpPr/>
          <p:nvPr/>
        </p:nvSpPr>
        <p:spPr>
          <a:xfrm>
            <a:off x="2157375" y="1719626"/>
            <a:ext cx="344700" cy="344700"/>
          </a:xfrm>
          <a:prstGeom prst="roundRect">
            <a:avLst>
              <a:gd name="adj" fmla="val 6667"/>
            </a:avLst>
          </a:prstGeom>
          <a:solidFill>
            <a:srgbClr val="2E2E2F"/>
          </a:solidFill>
          <a:ln>
            <a:noFill/>
          </a:ln>
        </p:spPr>
        <p:txBody>
          <a:bodyPr spcFirstLastPara="1" wrap="square" lIns="63825" tIns="63825" rIns="63825" bIns="63825" anchor="ctr" anchorCtr="0">
            <a:noAutofit/>
          </a:bodyPr>
          <a:lstStyle/>
          <a:p>
            <a:pPr marL="0" lvl="0" indent="0" algn="l" rtl="0">
              <a:spcBef>
                <a:spcPts val="0"/>
              </a:spcBef>
              <a:spcAft>
                <a:spcPts val="0"/>
              </a:spcAft>
              <a:buNone/>
            </a:pPr>
            <a:endParaRPr/>
          </a:p>
        </p:txBody>
      </p:sp>
      <p:sp>
        <p:nvSpPr>
          <p:cNvPr id="108" name="Google Shape;108;p17"/>
          <p:cNvSpPr/>
          <p:nvPr/>
        </p:nvSpPr>
        <p:spPr>
          <a:xfrm>
            <a:off x="2214874" y="1748397"/>
            <a:ext cx="229800" cy="28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E0D6DE"/>
              </a:buClr>
              <a:buSzPts val="1781"/>
              <a:buFont typeface="Fira Mono"/>
              <a:buNone/>
            </a:pPr>
            <a:r>
              <a:rPr lang="es" sz="1780" b="0" i="0" u="none" strike="noStrike" cap="none">
                <a:solidFill>
                  <a:srgbClr val="E0D6DE"/>
                </a:solidFill>
                <a:latin typeface="Fira Mono"/>
                <a:ea typeface="Fira Mono"/>
                <a:cs typeface="Fira Mono"/>
                <a:sym typeface="Fira Mono"/>
              </a:rPr>
              <a:t>1</a:t>
            </a:r>
            <a:endParaRPr sz="1780" b="0" i="0" u="none" strike="noStrike" cap="none"/>
          </a:p>
        </p:txBody>
      </p:sp>
      <p:sp>
        <p:nvSpPr>
          <p:cNvPr id="109" name="Google Shape;109;p17"/>
          <p:cNvSpPr/>
          <p:nvPr/>
        </p:nvSpPr>
        <p:spPr>
          <a:xfrm>
            <a:off x="2655531" y="1772260"/>
            <a:ext cx="2299200" cy="239400"/>
          </a:xfrm>
          <a:prstGeom prst="rect">
            <a:avLst/>
          </a:prstGeom>
          <a:noFill/>
          <a:ln>
            <a:noFill/>
          </a:ln>
        </p:spPr>
        <p:txBody>
          <a:bodyPr spcFirstLastPara="1" wrap="square" lIns="0" tIns="0" rIns="0" bIns="0" anchor="t" anchorCtr="0">
            <a:noAutofit/>
          </a:bodyPr>
          <a:lstStyle/>
          <a:p>
            <a:pPr marL="0" marR="0" lvl="0" indent="0" algn="l" rtl="0">
              <a:lnSpc>
                <a:spcPct val="125581"/>
              </a:lnSpc>
              <a:spcBef>
                <a:spcPts val="0"/>
              </a:spcBef>
              <a:spcAft>
                <a:spcPts val="0"/>
              </a:spcAft>
              <a:buClr>
                <a:srgbClr val="E0D6DE"/>
              </a:buClr>
              <a:buSzPts val="1502"/>
              <a:buFont typeface="Fira Mono"/>
              <a:buNone/>
            </a:pPr>
            <a:r>
              <a:rPr lang="es" sz="1501" b="0" i="0" u="none" strike="noStrike" cap="none">
                <a:solidFill>
                  <a:srgbClr val="E0D6DE"/>
                </a:solidFill>
                <a:latin typeface="Fira Mono"/>
                <a:ea typeface="Fira Mono"/>
                <a:cs typeface="Fira Mono"/>
                <a:sym typeface="Fira Mono"/>
              </a:rPr>
              <a:t>Implement Automation</a:t>
            </a:r>
            <a:endParaRPr sz="1501" b="0" i="0" u="none" strike="noStrike" cap="none"/>
          </a:p>
        </p:txBody>
      </p:sp>
      <p:sp>
        <p:nvSpPr>
          <p:cNvPr id="110" name="Google Shape;110;p17"/>
          <p:cNvSpPr/>
          <p:nvPr/>
        </p:nvSpPr>
        <p:spPr>
          <a:xfrm>
            <a:off x="2655531" y="2103782"/>
            <a:ext cx="4814700" cy="4908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E0D6DE"/>
              </a:buClr>
              <a:buSzPts val="1187"/>
              <a:buFont typeface="Fira Sans"/>
              <a:buNone/>
            </a:pPr>
            <a:r>
              <a:rPr lang="es" sz="1187" b="0" i="0" u="none" strike="noStrike" cap="none">
                <a:solidFill>
                  <a:srgbClr val="E0D6DE"/>
                </a:solidFill>
                <a:latin typeface="Fira Sans"/>
                <a:ea typeface="Fira Sans"/>
                <a:cs typeface="Fira Sans"/>
                <a:sym typeface="Fira Sans"/>
              </a:rPr>
              <a:t>Adopt a digital control system to eliminate manual errors and optimize your profitability now.</a:t>
            </a:r>
            <a:endParaRPr sz="1187" b="0" i="0" u="none" strike="noStrike" cap="none"/>
          </a:p>
        </p:txBody>
      </p:sp>
      <p:sp>
        <p:nvSpPr>
          <p:cNvPr id="111" name="Google Shape;111;p17"/>
          <p:cNvSpPr/>
          <p:nvPr/>
        </p:nvSpPr>
        <p:spPr>
          <a:xfrm>
            <a:off x="2157375" y="2900946"/>
            <a:ext cx="344700" cy="344700"/>
          </a:xfrm>
          <a:prstGeom prst="roundRect">
            <a:avLst>
              <a:gd name="adj" fmla="val 6667"/>
            </a:avLst>
          </a:prstGeom>
          <a:solidFill>
            <a:srgbClr val="2E2E2F"/>
          </a:solidFill>
          <a:ln>
            <a:noFill/>
          </a:ln>
        </p:spPr>
        <p:txBody>
          <a:bodyPr spcFirstLastPara="1" wrap="square" lIns="63825" tIns="63825" rIns="63825" bIns="63825" anchor="ctr" anchorCtr="0">
            <a:noAutofit/>
          </a:bodyPr>
          <a:lstStyle/>
          <a:p>
            <a:pPr marL="0" lvl="0" indent="0" algn="l" rtl="0">
              <a:spcBef>
                <a:spcPts val="0"/>
              </a:spcBef>
              <a:spcAft>
                <a:spcPts val="0"/>
              </a:spcAft>
              <a:buNone/>
            </a:pPr>
            <a:endParaRPr/>
          </a:p>
        </p:txBody>
      </p:sp>
      <p:sp>
        <p:nvSpPr>
          <p:cNvPr id="112" name="Google Shape;112;p17"/>
          <p:cNvSpPr/>
          <p:nvPr/>
        </p:nvSpPr>
        <p:spPr>
          <a:xfrm>
            <a:off x="2214874" y="2929715"/>
            <a:ext cx="229800" cy="28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E0D6DE"/>
              </a:buClr>
              <a:buSzPts val="1781"/>
              <a:buFont typeface="Fira Mono"/>
              <a:buNone/>
            </a:pPr>
            <a:r>
              <a:rPr lang="es" sz="1780" b="0" i="0" u="none" strike="noStrike" cap="none">
                <a:solidFill>
                  <a:srgbClr val="E0D6DE"/>
                </a:solidFill>
                <a:latin typeface="Fira Mono"/>
                <a:ea typeface="Fira Mono"/>
                <a:cs typeface="Fira Mono"/>
                <a:sym typeface="Fira Mono"/>
              </a:rPr>
              <a:t>2</a:t>
            </a:r>
            <a:endParaRPr sz="1780" b="0" i="0" u="none" strike="noStrike" cap="none"/>
          </a:p>
        </p:txBody>
      </p:sp>
      <p:sp>
        <p:nvSpPr>
          <p:cNvPr id="113" name="Google Shape;113;p17"/>
          <p:cNvSpPr/>
          <p:nvPr/>
        </p:nvSpPr>
        <p:spPr>
          <a:xfrm>
            <a:off x="2655531" y="2953580"/>
            <a:ext cx="2414100" cy="239400"/>
          </a:xfrm>
          <a:prstGeom prst="rect">
            <a:avLst/>
          </a:prstGeom>
          <a:noFill/>
          <a:ln>
            <a:noFill/>
          </a:ln>
        </p:spPr>
        <p:txBody>
          <a:bodyPr spcFirstLastPara="1" wrap="square" lIns="0" tIns="0" rIns="0" bIns="0" anchor="t" anchorCtr="0">
            <a:noAutofit/>
          </a:bodyPr>
          <a:lstStyle/>
          <a:p>
            <a:pPr marL="0" marR="0" lvl="0" indent="0" algn="l" rtl="0">
              <a:lnSpc>
                <a:spcPct val="125581"/>
              </a:lnSpc>
              <a:spcBef>
                <a:spcPts val="0"/>
              </a:spcBef>
              <a:spcAft>
                <a:spcPts val="0"/>
              </a:spcAft>
              <a:buClr>
                <a:srgbClr val="E0D6DE"/>
              </a:buClr>
              <a:buSzPts val="1502"/>
              <a:buFont typeface="Fira Mono"/>
              <a:buNone/>
            </a:pPr>
            <a:r>
              <a:rPr lang="es" sz="1501" b="0" i="0" u="none" strike="noStrike" cap="none">
                <a:solidFill>
                  <a:srgbClr val="E0D6DE"/>
                </a:solidFill>
                <a:latin typeface="Fira Mono"/>
                <a:ea typeface="Fira Mono"/>
                <a:cs typeface="Fira Mono"/>
                <a:sym typeface="Fira Mono"/>
              </a:rPr>
              <a:t>Access Real-Time Data</a:t>
            </a:r>
            <a:endParaRPr sz="1501" b="0" i="0" u="none" strike="noStrike" cap="none"/>
          </a:p>
        </p:txBody>
      </p:sp>
      <p:sp>
        <p:nvSpPr>
          <p:cNvPr id="114" name="Google Shape;114;p17"/>
          <p:cNvSpPr/>
          <p:nvPr/>
        </p:nvSpPr>
        <p:spPr>
          <a:xfrm>
            <a:off x="2655531" y="3285101"/>
            <a:ext cx="4814700" cy="4908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E0D6DE"/>
              </a:buClr>
              <a:buSzPts val="1187"/>
              <a:buFont typeface="Fira Sans"/>
              <a:buNone/>
            </a:pPr>
            <a:r>
              <a:rPr lang="es" sz="1187" b="0" i="0" u="none" strike="noStrike" cap="none">
                <a:solidFill>
                  <a:srgbClr val="E0D6DE"/>
                </a:solidFill>
                <a:latin typeface="Fira Sans"/>
                <a:ea typeface="Fira Sans"/>
                <a:cs typeface="Fira Sans"/>
                <a:sym typeface="Fira Sans"/>
              </a:rPr>
              <a:t>Make informed decisions on inventory, pricing, and brand strategy with accurate and up-to-date information.</a:t>
            </a:r>
            <a:endParaRPr sz="1187" b="0" i="0" u="none" strike="noStrike" cap="none"/>
          </a:p>
        </p:txBody>
      </p:sp>
      <p:sp>
        <p:nvSpPr>
          <p:cNvPr id="115" name="Google Shape;115;p17"/>
          <p:cNvSpPr/>
          <p:nvPr/>
        </p:nvSpPr>
        <p:spPr>
          <a:xfrm>
            <a:off x="2157375" y="4082265"/>
            <a:ext cx="344700" cy="344700"/>
          </a:xfrm>
          <a:prstGeom prst="roundRect">
            <a:avLst>
              <a:gd name="adj" fmla="val 6667"/>
            </a:avLst>
          </a:prstGeom>
          <a:solidFill>
            <a:srgbClr val="2E2E2F"/>
          </a:solidFill>
          <a:ln>
            <a:noFill/>
          </a:ln>
        </p:spPr>
        <p:txBody>
          <a:bodyPr spcFirstLastPara="1" wrap="square" lIns="63825" tIns="63825" rIns="63825" bIns="63825" anchor="ctr" anchorCtr="0">
            <a:noAutofit/>
          </a:bodyPr>
          <a:lstStyle/>
          <a:p>
            <a:pPr marL="0" lvl="0" indent="0" algn="l" rtl="0">
              <a:spcBef>
                <a:spcPts val="0"/>
              </a:spcBef>
              <a:spcAft>
                <a:spcPts val="0"/>
              </a:spcAft>
              <a:buNone/>
            </a:pPr>
            <a:endParaRPr/>
          </a:p>
        </p:txBody>
      </p:sp>
      <p:sp>
        <p:nvSpPr>
          <p:cNvPr id="116" name="Google Shape;116;p17"/>
          <p:cNvSpPr/>
          <p:nvPr/>
        </p:nvSpPr>
        <p:spPr>
          <a:xfrm>
            <a:off x="2214874" y="4111035"/>
            <a:ext cx="229800" cy="28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E0D6DE"/>
              </a:buClr>
              <a:buSzPts val="1781"/>
              <a:buFont typeface="Fira Mono"/>
              <a:buNone/>
            </a:pPr>
            <a:r>
              <a:rPr lang="es" sz="1780" b="0" i="0" u="none" strike="noStrike" cap="none">
                <a:solidFill>
                  <a:srgbClr val="E0D6DE"/>
                </a:solidFill>
                <a:latin typeface="Fira Mono"/>
                <a:ea typeface="Fira Mono"/>
                <a:cs typeface="Fira Mono"/>
                <a:sym typeface="Fira Mono"/>
              </a:rPr>
              <a:t>3</a:t>
            </a:r>
            <a:endParaRPr sz="1780" b="0" i="0" u="none" strike="noStrike" cap="none"/>
          </a:p>
        </p:txBody>
      </p:sp>
      <p:sp>
        <p:nvSpPr>
          <p:cNvPr id="117" name="Google Shape;117;p17"/>
          <p:cNvSpPr/>
          <p:nvPr/>
        </p:nvSpPr>
        <p:spPr>
          <a:xfrm>
            <a:off x="2655531" y="4134899"/>
            <a:ext cx="2184300" cy="239400"/>
          </a:xfrm>
          <a:prstGeom prst="rect">
            <a:avLst/>
          </a:prstGeom>
          <a:noFill/>
          <a:ln>
            <a:noFill/>
          </a:ln>
        </p:spPr>
        <p:txBody>
          <a:bodyPr spcFirstLastPara="1" wrap="square" lIns="0" tIns="0" rIns="0" bIns="0" anchor="t" anchorCtr="0">
            <a:noAutofit/>
          </a:bodyPr>
          <a:lstStyle/>
          <a:p>
            <a:pPr marL="0" marR="0" lvl="0" indent="0" algn="l" rtl="0">
              <a:lnSpc>
                <a:spcPct val="125581"/>
              </a:lnSpc>
              <a:spcBef>
                <a:spcPts val="0"/>
              </a:spcBef>
              <a:spcAft>
                <a:spcPts val="0"/>
              </a:spcAft>
              <a:buClr>
                <a:srgbClr val="E0D6DE"/>
              </a:buClr>
              <a:buSzPts val="1502"/>
              <a:buFont typeface="Fira Mono"/>
              <a:buNone/>
            </a:pPr>
            <a:r>
              <a:rPr lang="es" sz="1501" b="0" i="0" u="none" strike="noStrike" cap="none">
                <a:solidFill>
                  <a:srgbClr val="E0D6DE"/>
                </a:solidFill>
                <a:latin typeface="Fira Mono"/>
                <a:ea typeface="Fira Mono"/>
                <a:cs typeface="Fira Mono"/>
                <a:sym typeface="Fira Mono"/>
              </a:rPr>
              <a:t>Position for Growth</a:t>
            </a:r>
            <a:endParaRPr sz="1501" b="0" i="0" u="none" strike="noStrike" cap="none"/>
          </a:p>
        </p:txBody>
      </p:sp>
      <p:sp>
        <p:nvSpPr>
          <p:cNvPr id="118" name="Google Shape;118;p17"/>
          <p:cNvSpPr/>
          <p:nvPr/>
        </p:nvSpPr>
        <p:spPr>
          <a:xfrm>
            <a:off x="2655531" y="4466421"/>
            <a:ext cx="4814700" cy="4908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E0D6DE"/>
              </a:buClr>
              <a:buSzPts val="1187"/>
              <a:buFont typeface="Fira Sans"/>
              <a:buNone/>
            </a:pPr>
            <a:r>
              <a:rPr lang="es" sz="1187" b="0" i="0" u="none" strike="noStrike" cap="none">
                <a:solidFill>
                  <a:srgbClr val="E0D6DE"/>
                </a:solidFill>
                <a:latin typeface="Fira Sans"/>
                <a:ea typeface="Fira Sans"/>
                <a:cs typeface="Fira Sans"/>
                <a:sym typeface="Fira Sans"/>
              </a:rPr>
              <a:t>With full control of your inventory and clear margins, capitalize on market recovery and compete with confidence.</a:t>
            </a:r>
            <a:endParaRPr sz="1187" b="0" i="0" u="none" strike="noStrike" cap="non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5" name="Prent 4" descr="'n Foto wat teks, skermskoot bevat&#10;&#10;AI-gegenereerde inhoud kan dalk verkeerd wees.">
            <a:extLst>
              <a:ext uri="{FF2B5EF4-FFF2-40B4-BE49-F238E27FC236}">
                <a16:creationId xmlns:a16="http://schemas.microsoft.com/office/drawing/2014/main" id="{DFD220FB-E8F4-4B6E-8EF5-E3C95AD801F9}"/>
              </a:ext>
            </a:extLst>
          </p:cNvPr>
          <p:cNvPicPr>
            <a:picLocks noChangeAspect="1"/>
          </p:cNvPicPr>
          <p:nvPr/>
        </p:nvPicPr>
        <p:blipFill>
          <a:blip r:embed="rId3"/>
          <a:stretch>
            <a:fillRect/>
          </a:stretch>
        </p:blipFill>
        <p:spPr>
          <a:xfrm>
            <a:off x="0" y="390410"/>
            <a:ext cx="8978748" cy="50188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rent 2" descr="'n Foto wat teks, skermskoot bevat&#10;&#10;AI-gegenereerde inhoud kan dalk verkeerd wees.">
            <a:extLst>
              <a:ext uri="{FF2B5EF4-FFF2-40B4-BE49-F238E27FC236}">
                <a16:creationId xmlns:a16="http://schemas.microsoft.com/office/drawing/2014/main" id="{8957A132-3837-6A68-1919-37ED0E0EA163}"/>
              </a:ext>
            </a:extLst>
          </p:cNvPr>
          <p:cNvPicPr>
            <a:picLocks noChangeAspect="1"/>
          </p:cNvPicPr>
          <p:nvPr/>
        </p:nvPicPr>
        <p:blipFill>
          <a:blip r:embed="rId2"/>
          <a:stretch>
            <a:fillRect/>
          </a:stretch>
        </p:blipFill>
        <p:spPr>
          <a:xfrm>
            <a:off x="1" y="264405"/>
            <a:ext cx="9081854" cy="4505899"/>
          </a:xfrm>
          <a:prstGeom prst="rect">
            <a:avLst/>
          </a:prstGeom>
        </p:spPr>
      </p:pic>
    </p:spTree>
    <p:extLst>
      <p:ext uri="{BB962C8B-B14F-4D97-AF65-F5344CB8AC3E}">
        <p14:creationId xmlns:p14="http://schemas.microsoft.com/office/powerpoint/2010/main" val="22227359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Op-skerm-vertoning (16:9)</PresentationFormat>
  <Paragraphs>41</Paragraphs>
  <Slides>7</Slides>
  <Notes>6</Notes>
  <HiddenSlides>0</HiddenSlides>
  <MMClips>0</MMClips>
  <ScaleCrop>false</ScaleCrop>
  <HeadingPairs>
    <vt:vector size="6" baseType="variant">
      <vt:variant>
        <vt:lpstr>Fonts gebruik</vt:lpstr>
      </vt:variant>
      <vt:variant>
        <vt:i4>4</vt:i4>
      </vt:variant>
      <vt:variant>
        <vt:lpstr>Tema</vt:lpstr>
      </vt:variant>
      <vt:variant>
        <vt:i4>1</vt:i4>
      </vt:variant>
      <vt:variant>
        <vt:lpstr>Skyfietitels</vt:lpstr>
      </vt:variant>
      <vt:variant>
        <vt:i4>7</vt:i4>
      </vt:variant>
    </vt:vector>
  </HeadingPairs>
  <TitlesOfParts>
    <vt:vector size="12" baseType="lpstr">
      <vt:lpstr>Fira Mono</vt:lpstr>
      <vt:lpstr>Fira Sans</vt:lpstr>
      <vt:lpstr>Lato</vt:lpstr>
      <vt:lpstr>Arial</vt:lpstr>
      <vt:lpstr>Simple Light</vt:lpstr>
      <vt:lpstr>PowerPoint-aanbieding</vt:lpstr>
      <vt:lpstr>PowerPoint-aanbieding</vt:lpstr>
      <vt:lpstr>PowerPoint-aanbieding</vt:lpstr>
      <vt:lpstr>PowerPoint-aanbieding</vt:lpstr>
      <vt:lpstr>PowerPoint-aanbieding</vt:lpstr>
      <vt:lpstr>PowerPoint-aanbieding</vt:lpstr>
      <vt:lpstr>PowerPoint-aanbieding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lastModifiedBy>JAIME MIKAEL HIDALGO NOGALES</cp:lastModifiedBy>
  <cp:revision>1</cp:revision>
  <dcterms:modified xsi:type="dcterms:W3CDTF">2025-10-21T03:53:07Z</dcterms:modified>
</cp:coreProperties>
</file>