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Lato"/>
      <p:regular r:id="rId12"/>
      <p:bold r:id="rId13"/>
      <p:italic r:id="rId14"/>
      <p:boldItalic r:id="rId15"/>
    </p:embeddedFont>
    <p:embeddedFont>
      <p:font typeface="Fira Mono"/>
      <p:regular r:id="rId16"/>
      <p:bold r:id="rId17"/>
    </p:embeddedFont>
    <p:embeddedFont>
      <p:font typeface="Fira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FiraSans-boldItalic.fntdata"/><Relationship Id="rId13" Type="http://schemas.openxmlformats.org/officeDocument/2006/relationships/font" Target="fonts/Lato-bold.fntdata"/><Relationship Id="rId12"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Italic.fntdata"/><Relationship Id="rId14" Type="http://schemas.openxmlformats.org/officeDocument/2006/relationships/font" Target="fonts/Lato-italic.fntdata"/><Relationship Id="rId17" Type="http://schemas.openxmlformats.org/officeDocument/2006/relationships/font" Target="fonts/FiraMono-bold.fntdata"/><Relationship Id="rId16" Type="http://schemas.openxmlformats.org/officeDocument/2006/relationships/font" Target="fonts/FiraMono-regular.fntdata"/><Relationship Id="rId5" Type="http://schemas.openxmlformats.org/officeDocument/2006/relationships/notesMaster" Target="notesMasters/notesMaster1.xml"/><Relationship Id="rId19" Type="http://schemas.openxmlformats.org/officeDocument/2006/relationships/font" Target="fonts/FiraSans-bold.fntdata"/><Relationship Id="rId6" Type="http://schemas.openxmlformats.org/officeDocument/2006/relationships/slide" Target="slides/slide1.xml"/><Relationship Id="rId18" Type="http://schemas.openxmlformats.org/officeDocument/2006/relationships/font" Target="fonts/Fira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5a554db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5a554db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f5a554db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f5a554db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5a554db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5a554db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f5d7f86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5d7f86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5a554dbf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5a554dbf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9b8670d5f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9b8670d5f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slide" Target="/ppt/slides/slide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p:nvPr/>
        </p:nvSpPr>
        <p:spPr>
          <a:xfrm>
            <a:off x="0" y="1140150"/>
            <a:ext cx="5998500" cy="38748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rot="412">
            <a:off x="0" y="250375"/>
            <a:ext cx="7511400" cy="6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chemeClr val="lt1"/>
                </a:solidFill>
                <a:latin typeface="Lato"/>
                <a:ea typeface="Lato"/>
                <a:cs typeface="Lato"/>
                <a:sym typeface="Lato"/>
              </a:rPr>
              <a:t>Universidad de las Fuerzas Armadas ESPE </a:t>
            </a:r>
            <a:endParaRPr sz="3000">
              <a:solidFill>
                <a:schemeClr val="lt1"/>
              </a:solidFill>
              <a:latin typeface="Lato"/>
              <a:ea typeface="Lato"/>
              <a:cs typeface="Lato"/>
              <a:sym typeface="Lato"/>
            </a:endParaRPr>
          </a:p>
        </p:txBody>
      </p:sp>
      <p:sp>
        <p:nvSpPr>
          <p:cNvPr id="56" name="Google Shape;56;p13"/>
          <p:cNvSpPr txBox="1"/>
          <p:nvPr/>
        </p:nvSpPr>
        <p:spPr>
          <a:xfrm rot="1214">
            <a:off x="394650" y="2930650"/>
            <a:ext cx="4248900" cy="20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i="1" sz="1600">
              <a:solidFill>
                <a:schemeClr val="dk1"/>
              </a:solidFill>
              <a:latin typeface="Lato"/>
              <a:ea typeface="Lato"/>
              <a:cs typeface="Lato"/>
              <a:sym typeface="Lato"/>
            </a:endParaRPr>
          </a:p>
          <a:p>
            <a:pPr indent="0" lvl="0" marL="0" rtl="0" algn="l">
              <a:spcBef>
                <a:spcPts val="0"/>
              </a:spcBef>
              <a:spcAft>
                <a:spcPts val="0"/>
              </a:spcAft>
              <a:buNone/>
            </a:pPr>
            <a:r>
              <a:rPr b="1" i="1" lang="es" sz="1600">
                <a:solidFill>
                  <a:schemeClr val="dk1"/>
                </a:solidFill>
                <a:latin typeface="Lato"/>
                <a:ea typeface="Lato"/>
                <a:cs typeface="Lato"/>
                <a:sym typeface="Lato"/>
              </a:rPr>
              <a:t>Members: </a:t>
            </a:r>
            <a:endParaRPr b="1" i="1"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b="1" i="1" lang="es" sz="1600">
                <a:solidFill>
                  <a:schemeClr val="dk1"/>
                </a:solidFill>
                <a:latin typeface="Lato"/>
                <a:ea typeface="Lato"/>
                <a:cs typeface="Lato"/>
                <a:sym typeface="Lato"/>
              </a:rPr>
              <a:t>Gudiño Bryan</a:t>
            </a:r>
            <a:endParaRPr b="1" i="1"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b="1" i="1" lang="es" sz="1600">
                <a:solidFill>
                  <a:schemeClr val="dk1"/>
                </a:solidFill>
                <a:latin typeface="Lato"/>
                <a:ea typeface="Lato"/>
                <a:cs typeface="Lato"/>
                <a:sym typeface="Lato"/>
              </a:rPr>
              <a:t>Loza Steven</a:t>
            </a:r>
            <a:endParaRPr b="1" i="1"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b="1" i="1" lang="es" sz="1600">
                <a:solidFill>
                  <a:schemeClr val="dk1"/>
                </a:solidFill>
                <a:latin typeface="Lato"/>
                <a:ea typeface="Lato"/>
                <a:cs typeface="Lato"/>
                <a:sym typeface="Lato"/>
              </a:rPr>
              <a:t>Hidalgo Mikael</a:t>
            </a:r>
            <a:endParaRPr b="1" i="1" sz="1600">
              <a:solidFill>
                <a:schemeClr val="dk1"/>
              </a:solidFill>
              <a:latin typeface="Lato"/>
              <a:ea typeface="Lato"/>
              <a:cs typeface="Lato"/>
              <a:sym typeface="Lato"/>
            </a:endParaRPr>
          </a:p>
          <a:p>
            <a:pPr indent="0" lvl="0" marL="0" rtl="0" algn="l">
              <a:spcBef>
                <a:spcPts val="0"/>
              </a:spcBef>
              <a:spcAft>
                <a:spcPts val="0"/>
              </a:spcAft>
              <a:buNone/>
            </a:pPr>
            <a:r>
              <a:rPr b="1" i="1" lang="es" sz="1600">
                <a:solidFill>
                  <a:schemeClr val="dk1"/>
                </a:solidFill>
                <a:latin typeface="Lato"/>
                <a:ea typeface="Lato"/>
                <a:cs typeface="Lato"/>
                <a:sym typeface="Lato"/>
              </a:rPr>
              <a:t>NRC: 28834</a:t>
            </a:r>
            <a:endParaRPr b="1" i="1" sz="1600">
              <a:solidFill>
                <a:schemeClr val="dk1"/>
              </a:solidFill>
              <a:latin typeface="Lato"/>
              <a:ea typeface="Lato"/>
              <a:cs typeface="Lato"/>
              <a:sym typeface="Lato"/>
            </a:endParaRPr>
          </a:p>
          <a:p>
            <a:pPr indent="0" lvl="0" marL="0" rtl="0" algn="l">
              <a:spcBef>
                <a:spcPts val="0"/>
              </a:spcBef>
              <a:spcAft>
                <a:spcPts val="0"/>
              </a:spcAft>
              <a:buNone/>
            </a:pPr>
            <a:r>
              <a:t/>
            </a:r>
            <a:endParaRPr b="1" i="1" sz="16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i="1" lang="es" sz="1600" u="sng">
                <a:solidFill>
                  <a:schemeClr val="accent5"/>
                </a:solidFill>
                <a:latin typeface="Lato"/>
                <a:ea typeface="Lato"/>
                <a:cs typeface="Lato"/>
                <a:sym typeface="Lato"/>
                <a:hlinkClick action="ppaction://hlinksldjump" r:id="rId3">
                  <a:extLst>
                    <a:ext uri="{A12FA001-AC4F-418D-AE19-62706E023703}">
                      <ahyp:hlinkClr val="tx"/>
                    </a:ext>
                  </a:extLst>
                </a:hlinkClick>
              </a:rPr>
              <a:t>OOP_KNOWLEDGE_ENCAPSULATED</a:t>
            </a:r>
            <a:endParaRPr b="1" i="1" sz="1600">
              <a:solidFill>
                <a:schemeClr val="dk1"/>
              </a:solidFill>
              <a:latin typeface="Lato"/>
              <a:ea typeface="Lato"/>
              <a:cs typeface="Lato"/>
              <a:sym typeface="Lato"/>
            </a:endParaRPr>
          </a:p>
          <a:p>
            <a:pPr indent="0" lvl="0" marL="0" rtl="0" algn="l">
              <a:spcBef>
                <a:spcPts val="0"/>
              </a:spcBef>
              <a:spcAft>
                <a:spcPts val="0"/>
              </a:spcAft>
              <a:buNone/>
            </a:pPr>
            <a:r>
              <a:t/>
            </a:r>
            <a:endParaRPr b="1" i="1" sz="1600">
              <a:solidFill>
                <a:schemeClr val="dk1"/>
              </a:solidFill>
              <a:latin typeface="Lato"/>
              <a:ea typeface="Lato"/>
              <a:cs typeface="Lato"/>
              <a:sym typeface="Lato"/>
            </a:endParaRPr>
          </a:p>
        </p:txBody>
      </p:sp>
      <p:sp>
        <p:nvSpPr>
          <p:cNvPr id="57" name="Google Shape;57;p13"/>
          <p:cNvSpPr txBox="1"/>
          <p:nvPr/>
        </p:nvSpPr>
        <p:spPr>
          <a:xfrm rot="503">
            <a:off x="0" y="1140588"/>
            <a:ext cx="6156300" cy="66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rgbClr val="434343"/>
                </a:solidFill>
                <a:latin typeface="Lato"/>
                <a:ea typeface="Lato"/>
                <a:cs typeface="Lato"/>
                <a:sym typeface="Lato"/>
              </a:rPr>
              <a:t>Object oriented programming</a:t>
            </a:r>
            <a:r>
              <a:rPr lang="es" sz="3000">
                <a:solidFill>
                  <a:srgbClr val="434343"/>
                </a:solidFill>
                <a:latin typeface="Lato"/>
                <a:ea typeface="Lato"/>
                <a:cs typeface="Lato"/>
                <a:sym typeface="Lato"/>
              </a:rPr>
              <a:t> </a:t>
            </a:r>
            <a:endParaRPr sz="3000">
              <a:solidFill>
                <a:srgbClr val="434343"/>
              </a:solidFill>
              <a:latin typeface="Lato"/>
              <a:ea typeface="Lato"/>
              <a:cs typeface="Lato"/>
              <a:sym typeface="Lato"/>
            </a:endParaRPr>
          </a:p>
        </p:txBody>
      </p:sp>
      <p:sp>
        <p:nvSpPr>
          <p:cNvPr id="58" name="Google Shape;58;p13"/>
          <p:cNvSpPr/>
          <p:nvPr/>
        </p:nvSpPr>
        <p:spPr>
          <a:xfrm>
            <a:off x="394650" y="1911125"/>
            <a:ext cx="5103900" cy="9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800"/>
              <a:t>Name of group: </a:t>
            </a:r>
            <a:r>
              <a:rPr b="1" lang="es" sz="1800"/>
              <a:t>Encapsulated </a:t>
            </a:r>
            <a:r>
              <a:rPr b="1" lang="es" sz="1800">
                <a:solidFill>
                  <a:schemeClr val="dk1"/>
                </a:solidFill>
              </a:rPr>
              <a:t>Knowledge</a:t>
            </a:r>
            <a:endParaRPr b="1" sz="1800"/>
          </a:p>
        </p:txBody>
      </p:sp>
      <p:pic>
        <p:nvPicPr>
          <p:cNvPr id="59" name="Google Shape;59;p13"/>
          <p:cNvPicPr preferRelativeResize="0"/>
          <p:nvPr/>
        </p:nvPicPr>
        <p:blipFill>
          <a:blip r:embed="rId4">
            <a:alphaModFix/>
          </a:blip>
          <a:stretch>
            <a:fillRect/>
          </a:stretch>
        </p:blipFill>
        <p:spPr>
          <a:xfrm>
            <a:off x="7511300" y="-11"/>
            <a:ext cx="1632700" cy="14759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5245275" y="152400"/>
            <a:ext cx="3763435" cy="4838702"/>
          </a:xfrm>
          <a:prstGeom prst="rect">
            <a:avLst/>
          </a:prstGeom>
          <a:noFill/>
          <a:ln>
            <a:noFill/>
          </a:ln>
        </p:spPr>
      </p:pic>
      <p:sp>
        <p:nvSpPr>
          <p:cNvPr id="65" name="Google Shape;65;p14"/>
          <p:cNvSpPr/>
          <p:nvPr/>
        </p:nvSpPr>
        <p:spPr>
          <a:xfrm>
            <a:off x="118625" y="445200"/>
            <a:ext cx="5205600" cy="2911500"/>
          </a:xfrm>
          <a:prstGeom prst="rect">
            <a:avLst/>
          </a:prstGeom>
          <a:noFill/>
          <a:ln>
            <a:noFill/>
          </a:ln>
        </p:spPr>
        <p:txBody>
          <a:bodyPr anchorCtr="0" anchor="t" bIns="0" lIns="0" spcFirstLastPara="1" rIns="0" wrap="square" tIns="0">
            <a:noAutofit/>
          </a:bodyPr>
          <a:lstStyle/>
          <a:p>
            <a:pPr indent="0" lvl="0" marL="0" marR="0" rtl="0" algn="l">
              <a:lnSpc>
                <a:spcPct val="125280"/>
              </a:lnSpc>
              <a:spcBef>
                <a:spcPts val="0"/>
              </a:spcBef>
              <a:spcAft>
                <a:spcPts val="0"/>
              </a:spcAft>
              <a:buClr>
                <a:srgbClr val="FBF3FA"/>
              </a:buClr>
              <a:buSzPts val="8900"/>
              <a:buFont typeface="Fira Mono"/>
              <a:buNone/>
            </a:pPr>
            <a:r>
              <a:rPr b="0" i="0" lang="es" sz="5000" u="none" cap="none" strike="noStrike">
                <a:solidFill>
                  <a:srgbClr val="FBF3FA"/>
                </a:solidFill>
                <a:latin typeface="Fira Mono"/>
                <a:ea typeface="Fira Mono"/>
                <a:cs typeface="Fira Mono"/>
                <a:sym typeface="Fira Mono"/>
              </a:rPr>
              <a:t>Transform Your Tire Business</a:t>
            </a:r>
            <a:endParaRPr b="0" i="0" sz="5000" u="none" cap="none" strike="noStrike"/>
          </a:p>
        </p:txBody>
      </p:sp>
      <p:sp>
        <p:nvSpPr>
          <p:cNvPr id="66" name="Google Shape;66;p14"/>
          <p:cNvSpPr/>
          <p:nvPr/>
        </p:nvSpPr>
        <p:spPr>
          <a:xfrm>
            <a:off x="118625" y="3761775"/>
            <a:ext cx="4819800" cy="8103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Fira Sans"/>
              <a:buNone/>
            </a:pPr>
            <a:r>
              <a:rPr b="0" i="0" lang="es" sz="1750" u="none" cap="none" strike="noStrike">
                <a:solidFill>
                  <a:srgbClr val="E0D6DE"/>
                </a:solidFill>
                <a:latin typeface="Fira Sans"/>
                <a:ea typeface="Fira Sans"/>
                <a:cs typeface="Fira Sans"/>
                <a:sym typeface="Fira Sans"/>
              </a:rPr>
              <a:t>An inventory control solution for tire shops in southern Quito</a:t>
            </a:r>
            <a:endParaRPr b="0" i="0" sz="175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pic>
        <p:nvPicPr>
          <p:cNvPr descr="preencoded.png" id="71" name="Google Shape;71;p15"/>
          <p:cNvPicPr preferRelativeResize="0"/>
          <p:nvPr/>
        </p:nvPicPr>
        <p:blipFill rotWithShape="1">
          <a:blip r:embed="rId3">
            <a:alphaModFix/>
          </a:blip>
          <a:srcRect b="0" l="0" r="0" t="0"/>
          <a:stretch/>
        </p:blipFill>
        <p:spPr>
          <a:xfrm>
            <a:off x="0" y="0"/>
            <a:ext cx="9143997" cy="1647017"/>
          </a:xfrm>
          <a:prstGeom prst="rect">
            <a:avLst/>
          </a:prstGeom>
          <a:noFill/>
          <a:ln>
            <a:noFill/>
          </a:ln>
        </p:spPr>
      </p:pic>
      <p:sp>
        <p:nvSpPr>
          <p:cNvPr id="72" name="Google Shape;72;p15"/>
          <p:cNvSpPr/>
          <p:nvPr/>
        </p:nvSpPr>
        <p:spPr>
          <a:xfrm>
            <a:off x="501600" y="1743475"/>
            <a:ext cx="8140800" cy="976500"/>
          </a:xfrm>
          <a:prstGeom prst="rect">
            <a:avLst/>
          </a:prstGeom>
          <a:noFill/>
          <a:ln>
            <a:noFill/>
          </a:ln>
        </p:spPr>
        <p:txBody>
          <a:bodyPr anchorCtr="0" anchor="t" bIns="0" lIns="0" spcFirstLastPara="1" rIns="0" wrap="square" tIns="0">
            <a:noAutofit/>
          </a:bodyPr>
          <a:lstStyle/>
          <a:p>
            <a:pPr indent="0" lvl="0" marL="0" marR="0" rtl="0" algn="l">
              <a:lnSpc>
                <a:spcPct val="124096"/>
              </a:lnSpc>
              <a:spcBef>
                <a:spcPts val="0"/>
              </a:spcBef>
              <a:spcAft>
                <a:spcPts val="0"/>
              </a:spcAft>
              <a:buClr>
                <a:srgbClr val="FBF3FA"/>
              </a:buClr>
              <a:buSzPts val="4150"/>
              <a:buFont typeface="Fira Mono"/>
              <a:buNone/>
            </a:pPr>
            <a:r>
              <a:rPr b="0" i="0" lang="es" sz="2550" u="none" cap="none" strike="noStrike">
                <a:solidFill>
                  <a:srgbClr val="FBF3FA"/>
                </a:solidFill>
                <a:latin typeface="Fira Mono"/>
                <a:ea typeface="Fira Mono"/>
                <a:cs typeface="Fira Mono"/>
                <a:sym typeface="Fira Mono"/>
              </a:rPr>
              <a:t>The Challenge: Silent Losses in Your Inventory</a:t>
            </a:r>
            <a:endParaRPr b="0" i="0" sz="2550" u="none" cap="none" strike="noStrike"/>
          </a:p>
        </p:txBody>
      </p:sp>
      <p:sp>
        <p:nvSpPr>
          <p:cNvPr id="73" name="Google Shape;73;p15"/>
          <p:cNvSpPr/>
          <p:nvPr/>
        </p:nvSpPr>
        <p:spPr>
          <a:xfrm>
            <a:off x="175475" y="2719975"/>
            <a:ext cx="8140800" cy="976500"/>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E0D6DE"/>
              </a:buClr>
              <a:buSzPts val="1650"/>
              <a:buFont typeface="Fira Sans"/>
              <a:buNone/>
            </a:pPr>
            <a:r>
              <a:rPr b="0" i="0" lang="es" sz="1350" u="none" cap="none" strike="noStrike">
                <a:solidFill>
                  <a:srgbClr val="E0D6DE"/>
                </a:solidFill>
                <a:latin typeface="Fira Sans"/>
                <a:ea typeface="Fira Sans"/>
                <a:cs typeface="Fira Sans"/>
                <a:sym typeface="Fira Sans"/>
              </a:rPr>
              <a:t>Many tire shops in southern Quito still use manual methods to record product entries and exits. This leads to errors in price calculations, inconsistencies in profits, and inventory losses that directly affect your profitability and competitiveness in the market.</a:t>
            </a:r>
            <a:endParaRPr b="0" i="0" sz="1350" u="none" cap="none" strike="noStrike"/>
          </a:p>
        </p:txBody>
      </p:sp>
      <p:sp>
        <p:nvSpPr>
          <p:cNvPr id="74" name="Google Shape;74;p15"/>
          <p:cNvSpPr/>
          <p:nvPr/>
        </p:nvSpPr>
        <p:spPr>
          <a:xfrm>
            <a:off x="75" y="3920038"/>
            <a:ext cx="2950200" cy="1078800"/>
          </a:xfrm>
          <a:prstGeom prst="roundRect">
            <a:avLst>
              <a:gd fmla="val 2038" name="adj"/>
            </a:avLst>
          </a:prstGeom>
          <a:solidFill>
            <a:srgbClr val="2E2E2F"/>
          </a:solidFill>
          <a:ln>
            <a:noFill/>
          </a:ln>
        </p:spPr>
        <p:txBody>
          <a:bodyPr anchorCtr="0" anchor="ctr" bIns="63550" lIns="63550" spcFirstLastPara="1" rIns="63550" wrap="square" tIns="63550">
            <a:noAutofit/>
          </a:bodyPr>
          <a:lstStyle/>
          <a:p>
            <a:pPr indent="0" lvl="0" marL="0" rtl="0" algn="l">
              <a:spcBef>
                <a:spcPts val="0"/>
              </a:spcBef>
              <a:spcAft>
                <a:spcPts val="0"/>
              </a:spcAft>
              <a:buNone/>
            </a:pPr>
            <a:r>
              <a:t/>
            </a:r>
            <a:endParaRPr/>
          </a:p>
        </p:txBody>
      </p:sp>
      <p:sp>
        <p:nvSpPr>
          <p:cNvPr id="75" name="Google Shape;75;p15"/>
          <p:cNvSpPr/>
          <p:nvPr/>
        </p:nvSpPr>
        <p:spPr>
          <a:xfrm>
            <a:off x="146564" y="4066527"/>
            <a:ext cx="1831500" cy="228900"/>
          </a:xfrm>
          <a:prstGeom prst="rect">
            <a:avLst/>
          </a:prstGeom>
          <a:noFill/>
          <a:ln>
            <a:noFill/>
          </a:ln>
        </p:spPr>
        <p:txBody>
          <a:bodyPr anchorCtr="0" anchor="t" bIns="0" lIns="0" spcFirstLastPara="1" rIns="0" wrap="square" tIns="0">
            <a:noAutofit/>
          </a:bodyPr>
          <a:lstStyle/>
          <a:p>
            <a:pPr indent="0" lvl="0" marL="0" marR="0" rtl="0" algn="l">
              <a:lnSpc>
                <a:spcPct val="124390"/>
              </a:lnSpc>
              <a:spcBef>
                <a:spcPts val="0"/>
              </a:spcBef>
              <a:spcAft>
                <a:spcPts val="0"/>
              </a:spcAft>
              <a:buClr>
                <a:srgbClr val="E0D6DE"/>
              </a:buClr>
              <a:buSzPts val="1425"/>
              <a:buFont typeface="Fira Mono"/>
              <a:buNone/>
            </a:pPr>
            <a:r>
              <a:rPr b="0" i="0" lang="es" sz="1424" u="none" cap="none" strike="noStrike">
                <a:solidFill>
                  <a:srgbClr val="E0D6DE"/>
                </a:solidFill>
                <a:latin typeface="Fira Mono"/>
                <a:ea typeface="Fira Mono"/>
                <a:cs typeface="Fira Mono"/>
                <a:sym typeface="Fira Mono"/>
              </a:rPr>
              <a:t>Pricing Errors</a:t>
            </a:r>
            <a:endParaRPr b="0" i="0" sz="1424" u="none" cap="none" strike="noStrike"/>
          </a:p>
        </p:txBody>
      </p:sp>
      <p:sp>
        <p:nvSpPr>
          <p:cNvPr id="76" name="Google Shape;76;p15"/>
          <p:cNvSpPr/>
          <p:nvPr/>
        </p:nvSpPr>
        <p:spPr>
          <a:xfrm>
            <a:off x="146564" y="4383340"/>
            <a:ext cx="2657400" cy="468900"/>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E0D6DE"/>
              </a:buClr>
              <a:buSzPts val="1147"/>
              <a:buFont typeface="Fira Sans"/>
              <a:buNone/>
            </a:pPr>
            <a:r>
              <a:rPr b="0" i="0" lang="es" sz="1146" u="none" cap="none" strike="noStrike">
                <a:solidFill>
                  <a:srgbClr val="E0D6DE"/>
                </a:solidFill>
                <a:latin typeface="Fira Sans"/>
                <a:ea typeface="Fira Sans"/>
                <a:cs typeface="Fira Sans"/>
                <a:sym typeface="Fira Sans"/>
              </a:rPr>
              <a:t>Inconsistent calculations for discounts and Sales Tax</a:t>
            </a:r>
            <a:endParaRPr b="0" i="0" sz="1146" u="none" cap="none" strike="noStrike"/>
          </a:p>
        </p:txBody>
      </p:sp>
      <p:sp>
        <p:nvSpPr>
          <p:cNvPr id="77" name="Google Shape;77;p15"/>
          <p:cNvSpPr/>
          <p:nvPr/>
        </p:nvSpPr>
        <p:spPr>
          <a:xfrm>
            <a:off x="3096862" y="3920038"/>
            <a:ext cx="2950200" cy="1078800"/>
          </a:xfrm>
          <a:prstGeom prst="roundRect">
            <a:avLst>
              <a:gd fmla="val 2038" name="adj"/>
            </a:avLst>
          </a:prstGeom>
          <a:solidFill>
            <a:srgbClr val="2E2E2F"/>
          </a:solidFill>
          <a:ln>
            <a:noFill/>
          </a:ln>
        </p:spPr>
        <p:txBody>
          <a:bodyPr anchorCtr="0" anchor="ctr" bIns="63550" lIns="63550" spcFirstLastPara="1" rIns="63550" wrap="square" tIns="63550">
            <a:noAutofit/>
          </a:bodyPr>
          <a:lstStyle/>
          <a:p>
            <a:pPr indent="0" lvl="0" marL="0" rtl="0" algn="l">
              <a:spcBef>
                <a:spcPts val="0"/>
              </a:spcBef>
              <a:spcAft>
                <a:spcPts val="0"/>
              </a:spcAft>
              <a:buNone/>
            </a:pPr>
            <a:r>
              <a:t/>
            </a:r>
            <a:endParaRPr/>
          </a:p>
        </p:txBody>
      </p:sp>
      <p:sp>
        <p:nvSpPr>
          <p:cNvPr id="78" name="Google Shape;78;p15"/>
          <p:cNvSpPr/>
          <p:nvPr/>
        </p:nvSpPr>
        <p:spPr>
          <a:xfrm>
            <a:off x="3243351" y="4066527"/>
            <a:ext cx="1831500" cy="228900"/>
          </a:xfrm>
          <a:prstGeom prst="rect">
            <a:avLst/>
          </a:prstGeom>
          <a:noFill/>
          <a:ln>
            <a:noFill/>
          </a:ln>
        </p:spPr>
        <p:txBody>
          <a:bodyPr anchorCtr="0" anchor="t" bIns="0" lIns="0" spcFirstLastPara="1" rIns="0" wrap="square" tIns="0">
            <a:noAutofit/>
          </a:bodyPr>
          <a:lstStyle/>
          <a:p>
            <a:pPr indent="0" lvl="0" marL="0" marR="0" rtl="0" algn="l">
              <a:lnSpc>
                <a:spcPct val="124390"/>
              </a:lnSpc>
              <a:spcBef>
                <a:spcPts val="0"/>
              </a:spcBef>
              <a:spcAft>
                <a:spcPts val="0"/>
              </a:spcAft>
              <a:buClr>
                <a:srgbClr val="E0D6DE"/>
              </a:buClr>
              <a:buSzPts val="1425"/>
              <a:buFont typeface="Fira Mono"/>
              <a:buNone/>
            </a:pPr>
            <a:r>
              <a:rPr b="0" i="0" lang="es" sz="1424" u="none" cap="none" strike="noStrike">
                <a:solidFill>
                  <a:srgbClr val="E0D6DE"/>
                </a:solidFill>
                <a:latin typeface="Fira Mono"/>
                <a:ea typeface="Fira Mono"/>
                <a:cs typeface="Fira Mono"/>
                <a:sym typeface="Fira Mono"/>
              </a:rPr>
              <a:t>Inventory Losses</a:t>
            </a:r>
            <a:endParaRPr b="0" i="0" sz="1424" u="none" cap="none" strike="noStrike"/>
          </a:p>
        </p:txBody>
      </p:sp>
      <p:sp>
        <p:nvSpPr>
          <p:cNvPr id="79" name="Google Shape;79;p15"/>
          <p:cNvSpPr/>
          <p:nvPr/>
        </p:nvSpPr>
        <p:spPr>
          <a:xfrm>
            <a:off x="3243351" y="4383340"/>
            <a:ext cx="2657400" cy="234300"/>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E0D6DE"/>
              </a:buClr>
              <a:buSzPts val="1147"/>
              <a:buFont typeface="Fira Sans"/>
              <a:buNone/>
            </a:pPr>
            <a:r>
              <a:rPr b="0" i="0" lang="es" sz="1146" u="none" cap="none" strike="noStrike">
                <a:solidFill>
                  <a:srgbClr val="E0D6DE"/>
                </a:solidFill>
                <a:latin typeface="Fira Sans"/>
                <a:ea typeface="Fira Sans"/>
                <a:cs typeface="Fira Sans"/>
                <a:sym typeface="Fira Sans"/>
              </a:rPr>
              <a:t>Lack of visibility into actual stock levels</a:t>
            </a:r>
            <a:endParaRPr b="0" i="0" sz="1146" u="none" cap="none" strike="noStrike"/>
          </a:p>
        </p:txBody>
      </p:sp>
      <p:sp>
        <p:nvSpPr>
          <p:cNvPr id="80" name="Google Shape;80;p15"/>
          <p:cNvSpPr/>
          <p:nvPr/>
        </p:nvSpPr>
        <p:spPr>
          <a:xfrm>
            <a:off x="6193731" y="3920038"/>
            <a:ext cx="2950200" cy="1078800"/>
          </a:xfrm>
          <a:prstGeom prst="roundRect">
            <a:avLst>
              <a:gd fmla="val 2038" name="adj"/>
            </a:avLst>
          </a:prstGeom>
          <a:solidFill>
            <a:srgbClr val="2E2E2F"/>
          </a:solidFill>
          <a:ln>
            <a:noFill/>
          </a:ln>
        </p:spPr>
        <p:txBody>
          <a:bodyPr anchorCtr="0" anchor="ctr" bIns="63550" lIns="63550" spcFirstLastPara="1" rIns="63550" wrap="square" tIns="63550">
            <a:noAutofit/>
          </a:bodyPr>
          <a:lstStyle/>
          <a:p>
            <a:pPr indent="0" lvl="0" marL="0" rtl="0" algn="l">
              <a:spcBef>
                <a:spcPts val="0"/>
              </a:spcBef>
              <a:spcAft>
                <a:spcPts val="0"/>
              </a:spcAft>
              <a:buNone/>
            </a:pPr>
            <a:r>
              <a:t/>
            </a:r>
            <a:endParaRPr/>
          </a:p>
        </p:txBody>
      </p:sp>
      <p:sp>
        <p:nvSpPr>
          <p:cNvPr id="81" name="Google Shape;81;p15"/>
          <p:cNvSpPr/>
          <p:nvPr/>
        </p:nvSpPr>
        <p:spPr>
          <a:xfrm>
            <a:off x="6340219" y="4066527"/>
            <a:ext cx="2307600" cy="228900"/>
          </a:xfrm>
          <a:prstGeom prst="rect">
            <a:avLst/>
          </a:prstGeom>
          <a:noFill/>
          <a:ln>
            <a:noFill/>
          </a:ln>
        </p:spPr>
        <p:txBody>
          <a:bodyPr anchorCtr="0" anchor="t" bIns="0" lIns="0" spcFirstLastPara="1" rIns="0" wrap="square" tIns="0">
            <a:noAutofit/>
          </a:bodyPr>
          <a:lstStyle/>
          <a:p>
            <a:pPr indent="0" lvl="0" marL="0" marR="0" rtl="0" algn="l">
              <a:lnSpc>
                <a:spcPct val="124390"/>
              </a:lnSpc>
              <a:spcBef>
                <a:spcPts val="0"/>
              </a:spcBef>
              <a:spcAft>
                <a:spcPts val="0"/>
              </a:spcAft>
              <a:buClr>
                <a:srgbClr val="E0D6DE"/>
              </a:buClr>
              <a:buSzPts val="1425"/>
              <a:buFont typeface="Fira Mono"/>
              <a:buNone/>
            </a:pPr>
            <a:r>
              <a:rPr b="0" i="0" lang="es" sz="1424" u="none" cap="none" strike="noStrike">
                <a:solidFill>
                  <a:srgbClr val="E0D6DE"/>
                </a:solidFill>
                <a:latin typeface="Fira Mono"/>
                <a:ea typeface="Fira Mono"/>
                <a:cs typeface="Fira Mono"/>
                <a:sym typeface="Fira Mono"/>
              </a:rPr>
              <a:t>Unpredictable Profits</a:t>
            </a:r>
            <a:endParaRPr b="0" i="0" sz="1424" u="none" cap="none" strike="noStrike"/>
          </a:p>
        </p:txBody>
      </p:sp>
      <p:sp>
        <p:nvSpPr>
          <p:cNvPr id="82" name="Google Shape;82;p15"/>
          <p:cNvSpPr/>
          <p:nvPr/>
        </p:nvSpPr>
        <p:spPr>
          <a:xfrm>
            <a:off x="6340219" y="4383340"/>
            <a:ext cx="2657400" cy="234300"/>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E0D6DE"/>
              </a:buClr>
              <a:buSzPts val="1147"/>
              <a:buFont typeface="Fira Sans"/>
              <a:buNone/>
            </a:pPr>
            <a:r>
              <a:rPr b="0" i="0" lang="es" sz="1146" u="none" cap="none" strike="noStrike">
                <a:solidFill>
                  <a:srgbClr val="E0D6DE"/>
                </a:solidFill>
                <a:latin typeface="Fira Sans"/>
                <a:ea typeface="Fira Sans"/>
                <a:cs typeface="Fira Sans"/>
                <a:sym typeface="Fira Sans"/>
              </a:rPr>
              <a:t>Profitability without clear visibility</a:t>
            </a:r>
            <a:endParaRPr b="0" i="0" sz="1146"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5059347" y="1026300"/>
            <a:ext cx="4084641" cy="4117199"/>
          </a:xfrm>
          <a:prstGeom prst="rect">
            <a:avLst/>
          </a:prstGeom>
          <a:noFill/>
          <a:ln>
            <a:noFill/>
          </a:ln>
        </p:spPr>
      </p:pic>
      <p:sp>
        <p:nvSpPr>
          <p:cNvPr id="88" name="Google Shape;88;p16"/>
          <p:cNvSpPr/>
          <p:nvPr/>
        </p:nvSpPr>
        <p:spPr>
          <a:xfrm>
            <a:off x="779900" y="0"/>
            <a:ext cx="7013700" cy="750000"/>
          </a:xfrm>
          <a:prstGeom prst="rect">
            <a:avLst/>
          </a:prstGeom>
          <a:noFill/>
          <a:ln>
            <a:noFill/>
          </a:ln>
        </p:spPr>
        <p:txBody>
          <a:bodyPr anchorCtr="0" anchor="t" bIns="0" lIns="0" spcFirstLastPara="1" rIns="0" wrap="square" tIns="0">
            <a:noAutofit/>
          </a:bodyPr>
          <a:lstStyle/>
          <a:p>
            <a:pPr indent="0" lvl="0" marL="0" marR="0" rtl="0" algn="l">
              <a:lnSpc>
                <a:spcPct val="125373"/>
              </a:lnSpc>
              <a:spcBef>
                <a:spcPts val="0"/>
              </a:spcBef>
              <a:spcAft>
                <a:spcPts val="0"/>
              </a:spcAft>
              <a:buClr>
                <a:srgbClr val="FBF3FA"/>
              </a:buClr>
              <a:buSzPts val="2333"/>
              <a:buFont typeface="Fira Mono"/>
              <a:buNone/>
            </a:pPr>
            <a:r>
              <a:rPr b="0" i="0" lang="es" sz="2333" u="none" cap="none" strike="noStrike">
                <a:solidFill>
                  <a:srgbClr val="FBF3FA"/>
                </a:solidFill>
                <a:latin typeface="Fira Mono"/>
                <a:ea typeface="Fira Mono"/>
                <a:cs typeface="Fira Mono"/>
                <a:sym typeface="Fira Mono"/>
              </a:rPr>
              <a:t>Your Solution: Automated Control System</a:t>
            </a:r>
            <a:endParaRPr b="0" i="0" sz="2333" u="none" cap="none" strike="noStrike"/>
          </a:p>
        </p:txBody>
      </p:sp>
      <p:sp>
        <p:nvSpPr>
          <p:cNvPr id="89" name="Google Shape;89;p16"/>
          <p:cNvSpPr/>
          <p:nvPr/>
        </p:nvSpPr>
        <p:spPr>
          <a:xfrm>
            <a:off x="779900" y="929850"/>
            <a:ext cx="7013700" cy="575700"/>
          </a:xfrm>
          <a:prstGeom prst="rect">
            <a:avLst/>
          </a:prstGeom>
          <a:noFill/>
          <a:ln>
            <a:noFill/>
          </a:ln>
        </p:spPr>
        <p:txBody>
          <a:bodyPr anchorCtr="0" anchor="t" bIns="0" lIns="0" spcFirstLastPara="1" rIns="0" wrap="square" tIns="0">
            <a:noAutofit/>
          </a:bodyPr>
          <a:lstStyle/>
          <a:p>
            <a:pPr indent="0" lvl="0" marL="0" marR="0" rtl="0" algn="l">
              <a:lnSpc>
                <a:spcPct val="159259"/>
              </a:lnSpc>
              <a:spcBef>
                <a:spcPts val="0"/>
              </a:spcBef>
              <a:spcAft>
                <a:spcPts val="0"/>
              </a:spcAft>
              <a:buClr>
                <a:srgbClr val="E0D6DE"/>
              </a:buClr>
              <a:buSzPts val="940"/>
              <a:buFont typeface="Fira Sans"/>
              <a:buNone/>
            </a:pPr>
            <a:r>
              <a:rPr b="0" i="0" lang="es" sz="940" u="none" cap="none" strike="noStrike">
                <a:solidFill>
                  <a:srgbClr val="E0D6DE"/>
                </a:solidFill>
                <a:latin typeface="Fira Sans"/>
                <a:ea typeface="Fira Sans"/>
                <a:cs typeface="Fira Sans"/>
                <a:sym typeface="Fira Sans"/>
              </a:rPr>
              <a:t>A simple yet powerful computer system that automatically records every inbound and outbound tire, consistently applies discounts and sales tax calculations, and keeps your total inventory value updated in real-time. This guarantees transparency, accuracy, and sustainable profitability.</a:t>
            </a:r>
            <a:endParaRPr b="0" i="0" sz="940" u="none" cap="none" strike="noStrike"/>
          </a:p>
        </p:txBody>
      </p:sp>
      <p:pic>
        <p:nvPicPr>
          <p:cNvPr descr="preencoded.png" id="90" name="Google Shape;90;p16"/>
          <p:cNvPicPr preferRelativeResize="0"/>
          <p:nvPr/>
        </p:nvPicPr>
        <p:blipFill rotWithShape="1">
          <a:blip r:embed="rId4">
            <a:alphaModFix/>
          </a:blip>
          <a:srcRect b="0" l="0" r="0" t="0"/>
          <a:stretch/>
        </p:blipFill>
        <p:spPr>
          <a:xfrm>
            <a:off x="779900" y="1640711"/>
            <a:ext cx="456659" cy="796016"/>
          </a:xfrm>
          <a:prstGeom prst="rect">
            <a:avLst/>
          </a:prstGeom>
          <a:noFill/>
          <a:ln>
            <a:noFill/>
          </a:ln>
        </p:spPr>
      </p:pic>
      <p:sp>
        <p:nvSpPr>
          <p:cNvPr id="91" name="Google Shape;91;p16"/>
          <p:cNvSpPr/>
          <p:nvPr/>
        </p:nvSpPr>
        <p:spPr>
          <a:xfrm>
            <a:off x="1388779" y="1760694"/>
            <a:ext cx="1902900" cy="1875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E0D6DE"/>
              </a:buClr>
              <a:buSzPts val="1149"/>
              <a:buFont typeface="Fira Mono"/>
              <a:buNone/>
            </a:pPr>
            <a:r>
              <a:rPr b="0" i="0" lang="es" sz="1149" u="none" cap="none" strike="noStrike">
                <a:solidFill>
                  <a:srgbClr val="E0D6DE"/>
                </a:solidFill>
                <a:latin typeface="Fira Mono"/>
                <a:ea typeface="Fira Mono"/>
                <a:cs typeface="Fira Mono"/>
                <a:sym typeface="Fira Mono"/>
              </a:rPr>
              <a:t>Record</a:t>
            </a:r>
            <a:endParaRPr b="0" i="0" sz="1149" u="none" cap="none" strike="noStrike"/>
          </a:p>
        </p:txBody>
      </p:sp>
      <p:sp>
        <p:nvSpPr>
          <p:cNvPr id="92" name="Google Shape;92;p16"/>
          <p:cNvSpPr/>
          <p:nvPr/>
        </p:nvSpPr>
        <p:spPr>
          <a:xfrm>
            <a:off x="1388779" y="2020146"/>
            <a:ext cx="6404700" cy="192000"/>
          </a:xfrm>
          <a:prstGeom prst="rect">
            <a:avLst/>
          </a:prstGeom>
          <a:noFill/>
          <a:ln>
            <a:noFill/>
          </a:ln>
        </p:spPr>
        <p:txBody>
          <a:bodyPr anchorCtr="0" anchor="t" bIns="0" lIns="0" spcFirstLastPara="1" rIns="0" wrap="square" tIns="0">
            <a:noAutofit/>
          </a:bodyPr>
          <a:lstStyle/>
          <a:p>
            <a:pPr indent="0" lvl="0" marL="0" marR="0" rtl="0" algn="l">
              <a:lnSpc>
                <a:spcPct val="159259"/>
              </a:lnSpc>
              <a:spcBef>
                <a:spcPts val="0"/>
              </a:spcBef>
              <a:spcAft>
                <a:spcPts val="0"/>
              </a:spcAft>
              <a:buClr>
                <a:srgbClr val="E0D6DE"/>
              </a:buClr>
              <a:buSzPts val="940"/>
              <a:buFont typeface="Fira Sans"/>
              <a:buNone/>
            </a:pPr>
            <a:r>
              <a:rPr b="0" i="0" lang="es" sz="940" u="none" cap="none" strike="noStrike">
                <a:solidFill>
                  <a:srgbClr val="E0D6DE"/>
                </a:solidFill>
                <a:latin typeface="Fira Sans"/>
                <a:ea typeface="Fira Sans"/>
                <a:cs typeface="Fira Sans"/>
                <a:sym typeface="Fira Sans"/>
              </a:rPr>
              <a:t>Automatic tracking of tire ins and outs</a:t>
            </a:r>
            <a:endParaRPr b="0" i="0" sz="940" u="none" cap="none" strike="noStrike"/>
          </a:p>
        </p:txBody>
      </p:sp>
      <p:pic>
        <p:nvPicPr>
          <p:cNvPr descr="preencoded.png" id="93" name="Google Shape;93;p16"/>
          <p:cNvPicPr preferRelativeResize="0"/>
          <p:nvPr/>
        </p:nvPicPr>
        <p:blipFill rotWithShape="1">
          <a:blip r:embed="rId4">
            <a:alphaModFix/>
          </a:blip>
          <a:srcRect b="0" l="0" r="0" t="0"/>
          <a:stretch/>
        </p:blipFill>
        <p:spPr>
          <a:xfrm>
            <a:off x="1008177" y="2480676"/>
            <a:ext cx="456659" cy="796016"/>
          </a:xfrm>
          <a:prstGeom prst="rect">
            <a:avLst/>
          </a:prstGeom>
          <a:noFill/>
          <a:ln>
            <a:noFill/>
          </a:ln>
        </p:spPr>
      </p:pic>
      <p:sp>
        <p:nvSpPr>
          <p:cNvPr id="94" name="Google Shape;94;p16"/>
          <p:cNvSpPr/>
          <p:nvPr/>
        </p:nvSpPr>
        <p:spPr>
          <a:xfrm>
            <a:off x="1617057" y="2600660"/>
            <a:ext cx="1902900" cy="1875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E0D6DE"/>
              </a:buClr>
              <a:buSzPts val="1149"/>
              <a:buFont typeface="Fira Mono"/>
              <a:buNone/>
            </a:pPr>
            <a:r>
              <a:rPr b="0" i="0" lang="es" sz="1149" u="none" cap="none" strike="noStrike">
                <a:solidFill>
                  <a:srgbClr val="E0D6DE"/>
                </a:solidFill>
                <a:latin typeface="Fira Mono"/>
                <a:ea typeface="Fira Mono"/>
                <a:cs typeface="Fira Mono"/>
                <a:sym typeface="Fira Mono"/>
              </a:rPr>
              <a:t>Calculate</a:t>
            </a:r>
            <a:endParaRPr b="0" i="0" sz="1149" u="none" cap="none" strike="noStrike"/>
          </a:p>
        </p:txBody>
      </p:sp>
      <p:sp>
        <p:nvSpPr>
          <p:cNvPr id="95" name="Google Shape;95;p16"/>
          <p:cNvSpPr/>
          <p:nvPr/>
        </p:nvSpPr>
        <p:spPr>
          <a:xfrm>
            <a:off x="1617057" y="2860112"/>
            <a:ext cx="6176100" cy="192000"/>
          </a:xfrm>
          <a:prstGeom prst="rect">
            <a:avLst/>
          </a:prstGeom>
          <a:noFill/>
          <a:ln>
            <a:noFill/>
          </a:ln>
        </p:spPr>
        <p:txBody>
          <a:bodyPr anchorCtr="0" anchor="t" bIns="0" lIns="0" spcFirstLastPara="1" rIns="0" wrap="square" tIns="0">
            <a:noAutofit/>
          </a:bodyPr>
          <a:lstStyle/>
          <a:p>
            <a:pPr indent="0" lvl="0" marL="0" marR="0" rtl="0" algn="l">
              <a:lnSpc>
                <a:spcPct val="159259"/>
              </a:lnSpc>
              <a:spcBef>
                <a:spcPts val="0"/>
              </a:spcBef>
              <a:spcAft>
                <a:spcPts val="0"/>
              </a:spcAft>
              <a:buClr>
                <a:srgbClr val="E0D6DE"/>
              </a:buClr>
              <a:buSzPts val="940"/>
              <a:buFont typeface="Fira Sans"/>
              <a:buNone/>
            </a:pPr>
            <a:r>
              <a:rPr b="0" i="0" lang="es" sz="940" u="none" cap="none" strike="noStrike">
                <a:solidFill>
                  <a:srgbClr val="E0D6DE"/>
                </a:solidFill>
                <a:latin typeface="Fira Sans"/>
                <a:ea typeface="Fira Sans"/>
                <a:cs typeface="Fira Sans"/>
                <a:sym typeface="Fira Sans"/>
              </a:rPr>
              <a:t>Error-free discounts, pricing, and sales tax</a:t>
            </a:r>
            <a:endParaRPr b="0" i="0" sz="940" u="none" cap="none" strike="noStrike"/>
          </a:p>
        </p:txBody>
      </p:sp>
      <p:pic>
        <p:nvPicPr>
          <p:cNvPr descr="preencoded.png" id="96" name="Google Shape;96;p16"/>
          <p:cNvPicPr preferRelativeResize="0"/>
          <p:nvPr/>
        </p:nvPicPr>
        <p:blipFill rotWithShape="1">
          <a:blip r:embed="rId4">
            <a:alphaModFix/>
          </a:blip>
          <a:srcRect b="0" l="0" r="0" t="0"/>
          <a:stretch/>
        </p:blipFill>
        <p:spPr>
          <a:xfrm>
            <a:off x="1236560" y="3320643"/>
            <a:ext cx="456659" cy="796016"/>
          </a:xfrm>
          <a:prstGeom prst="rect">
            <a:avLst/>
          </a:prstGeom>
          <a:noFill/>
          <a:ln>
            <a:noFill/>
          </a:ln>
        </p:spPr>
      </p:pic>
      <p:sp>
        <p:nvSpPr>
          <p:cNvPr id="97" name="Google Shape;97;p16"/>
          <p:cNvSpPr/>
          <p:nvPr/>
        </p:nvSpPr>
        <p:spPr>
          <a:xfrm>
            <a:off x="1845440" y="3440626"/>
            <a:ext cx="1902900" cy="1875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E0D6DE"/>
              </a:buClr>
              <a:buSzPts val="1149"/>
              <a:buFont typeface="Fira Mono"/>
              <a:buNone/>
            </a:pPr>
            <a:r>
              <a:rPr b="0" i="0" lang="es" sz="1149" u="none" cap="none" strike="noStrike">
                <a:solidFill>
                  <a:srgbClr val="E0D6DE"/>
                </a:solidFill>
                <a:latin typeface="Fira Mono"/>
                <a:ea typeface="Fira Mono"/>
                <a:cs typeface="Fira Mono"/>
                <a:sym typeface="Fira Mono"/>
              </a:rPr>
              <a:t>Control</a:t>
            </a:r>
            <a:endParaRPr b="0" i="0" sz="1149" u="none" cap="none" strike="noStrike"/>
          </a:p>
        </p:txBody>
      </p:sp>
      <p:sp>
        <p:nvSpPr>
          <p:cNvPr id="98" name="Google Shape;98;p16"/>
          <p:cNvSpPr/>
          <p:nvPr/>
        </p:nvSpPr>
        <p:spPr>
          <a:xfrm>
            <a:off x="1845440" y="3700079"/>
            <a:ext cx="5948100" cy="192000"/>
          </a:xfrm>
          <a:prstGeom prst="rect">
            <a:avLst/>
          </a:prstGeom>
          <a:noFill/>
          <a:ln>
            <a:noFill/>
          </a:ln>
        </p:spPr>
        <p:txBody>
          <a:bodyPr anchorCtr="0" anchor="t" bIns="0" lIns="0" spcFirstLastPara="1" rIns="0" wrap="square" tIns="0">
            <a:noAutofit/>
          </a:bodyPr>
          <a:lstStyle/>
          <a:p>
            <a:pPr indent="0" lvl="0" marL="0" marR="0" rtl="0" algn="l">
              <a:lnSpc>
                <a:spcPct val="159259"/>
              </a:lnSpc>
              <a:spcBef>
                <a:spcPts val="0"/>
              </a:spcBef>
              <a:spcAft>
                <a:spcPts val="0"/>
              </a:spcAft>
              <a:buClr>
                <a:srgbClr val="E0D6DE"/>
              </a:buClr>
              <a:buSzPts val="940"/>
              <a:buFont typeface="Fira Sans"/>
              <a:buNone/>
            </a:pPr>
            <a:r>
              <a:rPr b="0" i="0" lang="es" sz="940" u="none" cap="none" strike="noStrike">
                <a:solidFill>
                  <a:srgbClr val="E0D6DE"/>
                </a:solidFill>
                <a:latin typeface="Fira Sans"/>
                <a:ea typeface="Fira Sans"/>
                <a:cs typeface="Fira Sans"/>
                <a:sym typeface="Fira Sans"/>
              </a:rPr>
              <a:t>Real-time inventory value updates</a:t>
            </a:r>
            <a:endParaRPr b="0" i="0" sz="940" u="none" cap="none" strike="noStrike"/>
          </a:p>
        </p:txBody>
      </p:sp>
      <p:pic>
        <p:nvPicPr>
          <p:cNvPr descr="preencoded.png" id="99" name="Google Shape;99;p16"/>
          <p:cNvPicPr preferRelativeResize="0"/>
          <p:nvPr/>
        </p:nvPicPr>
        <p:blipFill rotWithShape="1">
          <a:blip r:embed="rId4">
            <a:alphaModFix/>
          </a:blip>
          <a:srcRect b="0" l="0" r="0" t="0"/>
          <a:stretch/>
        </p:blipFill>
        <p:spPr>
          <a:xfrm>
            <a:off x="1464942" y="4160609"/>
            <a:ext cx="456659" cy="796016"/>
          </a:xfrm>
          <a:prstGeom prst="rect">
            <a:avLst/>
          </a:prstGeom>
          <a:noFill/>
          <a:ln>
            <a:noFill/>
          </a:ln>
        </p:spPr>
      </p:pic>
      <p:sp>
        <p:nvSpPr>
          <p:cNvPr id="100" name="Google Shape;100;p16"/>
          <p:cNvSpPr/>
          <p:nvPr/>
        </p:nvSpPr>
        <p:spPr>
          <a:xfrm>
            <a:off x="2073821" y="4280592"/>
            <a:ext cx="1902900" cy="1875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E0D6DE"/>
              </a:buClr>
              <a:buSzPts val="1149"/>
              <a:buFont typeface="Fira Mono"/>
              <a:buNone/>
            </a:pPr>
            <a:r>
              <a:rPr b="0" i="0" lang="es" sz="1149" u="none" cap="none" strike="noStrike">
                <a:solidFill>
                  <a:srgbClr val="E0D6DE"/>
                </a:solidFill>
                <a:latin typeface="Fira Mono"/>
                <a:ea typeface="Fira Mono"/>
                <a:cs typeface="Fira Mono"/>
                <a:sym typeface="Fira Mono"/>
              </a:rPr>
              <a:t>Prosper</a:t>
            </a:r>
            <a:endParaRPr b="0" i="0" sz="1149" u="none" cap="none" strike="noStrike"/>
          </a:p>
        </p:txBody>
      </p:sp>
      <p:sp>
        <p:nvSpPr>
          <p:cNvPr id="101" name="Google Shape;101;p16"/>
          <p:cNvSpPr/>
          <p:nvPr/>
        </p:nvSpPr>
        <p:spPr>
          <a:xfrm>
            <a:off x="2073821" y="4540044"/>
            <a:ext cx="5719800" cy="192000"/>
          </a:xfrm>
          <a:prstGeom prst="rect">
            <a:avLst/>
          </a:prstGeom>
          <a:noFill/>
          <a:ln>
            <a:noFill/>
          </a:ln>
        </p:spPr>
        <p:txBody>
          <a:bodyPr anchorCtr="0" anchor="t" bIns="0" lIns="0" spcFirstLastPara="1" rIns="0" wrap="square" tIns="0">
            <a:noAutofit/>
          </a:bodyPr>
          <a:lstStyle/>
          <a:p>
            <a:pPr indent="0" lvl="0" marL="0" marR="0" rtl="0" algn="l">
              <a:lnSpc>
                <a:spcPct val="159259"/>
              </a:lnSpc>
              <a:spcBef>
                <a:spcPts val="0"/>
              </a:spcBef>
              <a:spcAft>
                <a:spcPts val="0"/>
              </a:spcAft>
              <a:buClr>
                <a:srgbClr val="E0D6DE"/>
              </a:buClr>
              <a:buSzPts val="940"/>
              <a:buFont typeface="Fira Sans"/>
              <a:buNone/>
            </a:pPr>
            <a:r>
              <a:rPr b="0" i="0" lang="es" sz="940" u="none" cap="none" strike="noStrike">
                <a:solidFill>
                  <a:srgbClr val="E0D6DE"/>
                </a:solidFill>
                <a:latin typeface="Fira Sans"/>
                <a:ea typeface="Fira Sans"/>
                <a:cs typeface="Fira Sans"/>
                <a:sym typeface="Fira Sans"/>
              </a:rPr>
              <a:t>Make decisions with reliable data</a:t>
            </a:r>
            <a:endParaRPr b="0" i="0" sz="94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sp>
        <p:nvSpPr>
          <p:cNvPr id="106" name="Google Shape;106;p17"/>
          <p:cNvSpPr/>
          <p:nvPr/>
        </p:nvSpPr>
        <p:spPr>
          <a:xfrm>
            <a:off x="2157375" y="52625"/>
            <a:ext cx="5312400" cy="1437000"/>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FBF3FA"/>
              </a:buClr>
              <a:buSzPts val="3003"/>
              <a:buFont typeface="Fira Mono"/>
              <a:buNone/>
            </a:pPr>
            <a:r>
              <a:rPr b="0" i="0" lang="es" sz="3003" u="none" cap="none" strike="noStrike">
                <a:solidFill>
                  <a:srgbClr val="FBF3FA"/>
                </a:solidFill>
                <a:latin typeface="Fira Mono"/>
                <a:ea typeface="Fira Mono"/>
                <a:cs typeface="Fira Mono"/>
                <a:sym typeface="Fira Mono"/>
              </a:rPr>
              <a:t>Next Steps: Your Competitive Advantage Starts Today</a:t>
            </a:r>
            <a:endParaRPr b="0" i="0" sz="3003" u="none" cap="none" strike="noStrike"/>
          </a:p>
        </p:txBody>
      </p:sp>
      <p:sp>
        <p:nvSpPr>
          <p:cNvPr id="107" name="Google Shape;107;p17"/>
          <p:cNvSpPr/>
          <p:nvPr/>
        </p:nvSpPr>
        <p:spPr>
          <a:xfrm>
            <a:off x="2157375" y="1719626"/>
            <a:ext cx="344700" cy="344700"/>
          </a:xfrm>
          <a:prstGeom prst="roundRect">
            <a:avLst>
              <a:gd fmla="val 6667" name="adj"/>
            </a:avLst>
          </a:prstGeom>
          <a:solidFill>
            <a:srgbClr val="2E2E2F"/>
          </a:solidFill>
          <a:ln>
            <a:noFill/>
          </a:ln>
        </p:spPr>
        <p:txBody>
          <a:bodyPr anchorCtr="0" anchor="ctr" bIns="63825" lIns="63825" spcFirstLastPara="1" rIns="63825" wrap="square" tIns="63825">
            <a:noAutofit/>
          </a:bodyPr>
          <a:lstStyle/>
          <a:p>
            <a:pPr indent="0" lvl="0" marL="0" rtl="0" algn="l">
              <a:spcBef>
                <a:spcPts val="0"/>
              </a:spcBef>
              <a:spcAft>
                <a:spcPts val="0"/>
              </a:spcAft>
              <a:buNone/>
            </a:pPr>
            <a:r>
              <a:t/>
            </a:r>
            <a:endParaRPr/>
          </a:p>
        </p:txBody>
      </p:sp>
      <p:sp>
        <p:nvSpPr>
          <p:cNvPr id="108" name="Google Shape;108;p17"/>
          <p:cNvSpPr/>
          <p:nvPr/>
        </p:nvSpPr>
        <p:spPr>
          <a:xfrm>
            <a:off x="2214874" y="1748397"/>
            <a:ext cx="229800" cy="28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0D6DE"/>
              </a:buClr>
              <a:buSzPts val="1781"/>
              <a:buFont typeface="Fira Mono"/>
              <a:buNone/>
            </a:pPr>
            <a:r>
              <a:rPr b="0" i="0" lang="es" sz="1780" u="none" cap="none" strike="noStrike">
                <a:solidFill>
                  <a:srgbClr val="E0D6DE"/>
                </a:solidFill>
                <a:latin typeface="Fira Mono"/>
                <a:ea typeface="Fira Mono"/>
                <a:cs typeface="Fira Mono"/>
                <a:sym typeface="Fira Mono"/>
              </a:rPr>
              <a:t>1</a:t>
            </a:r>
            <a:endParaRPr b="0" i="0" sz="1780" u="none" cap="none" strike="noStrike"/>
          </a:p>
        </p:txBody>
      </p:sp>
      <p:sp>
        <p:nvSpPr>
          <p:cNvPr id="109" name="Google Shape;109;p17"/>
          <p:cNvSpPr/>
          <p:nvPr/>
        </p:nvSpPr>
        <p:spPr>
          <a:xfrm>
            <a:off x="2655531" y="1772260"/>
            <a:ext cx="2299200" cy="239400"/>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E0D6DE"/>
              </a:buClr>
              <a:buSzPts val="1502"/>
              <a:buFont typeface="Fira Mono"/>
              <a:buNone/>
            </a:pPr>
            <a:r>
              <a:rPr b="0" i="0" lang="es" sz="1501" u="none" cap="none" strike="noStrike">
                <a:solidFill>
                  <a:srgbClr val="E0D6DE"/>
                </a:solidFill>
                <a:latin typeface="Fira Mono"/>
                <a:ea typeface="Fira Mono"/>
                <a:cs typeface="Fira Mono"/>
                <a:sym typeface="Fira Mono"/>
              </a:rPr>
              <a:t>Implement Automation</a:t>
            </a:r>
            <a:endParaRPr b="0" i="0" sz="1501" u="none" cap="none" strike="noStrike"/>
          </a:p>
        </p:txBody>
      </p:sp>
      <p:sp>
        <p:nvSpPr>
          <p:cNvPr id="110" name="Google Shape;110;p17"/>
          <p:cNvSpPr/>
          <p:nvPr/>
        </p:nvSpPr>
        <p:spPr>
          <a:xfrm>
            <a:off x="2655531" y="2103782"/>
            <a:ext cx="4814700" cy="490800"/>
          </a:xfrm>
          <a:prstGeom prst="rect">
            <a:avLst/>
          </a:prstGeom>
          <a:noFill/>
          <a:ln>
            <a:noFill/>
          </a:ln>
        </p:spPr>
        <p:txBody>
          <a:bodyPr anchorCtr="0" anchor="t" bIns="0" lIns="0" spcFirstLastPara="1" rIns="0" wrap="square" tIns="0">
            <a:noAutofit/>
          </a:bodyPr>
          <a:lstStyle/>
          <a:p>
            <a:pPr indent="0" lvl="0" marL="0" marR="0" rtl="0" algn="l">
              <a:lnSpc>
                <a:spcPct val="161764"/>
              </a:lnSpc>
              <a:spcBef>
                <a:spcPts val="0"/>
              </a:spcBef>
              <a:spcAft>
                <a:spcPts val="0"/>
              </a:spcAft>
              <a:buClr>
                <a:srgbClr val="E0D6DE"/>
              </a:buClr>
              <a:buSzPts val="1187"/>
              <a:buFont typeface="Fira Sans"/>
              <a:buNone/>
            </a:pPr>
            <a:r>
              <a:rPr b="0" i="0" lang="es" sz="1187" u="none" cap="none" strike="noStrike">
                <a:solidFill>
                  <a:srgbClr val="E0D6DE"/>
                </a:solidFill>
                <a:latin typeface="Fira Sans"/>
                <a:ea typeface="Fira Sans"/>
                <a:cs typeface="Fira Sans"/>
                <a:sym typeface="Fira Sans"/>
              </a:rPr>
              <a:t>Adopt a digital control system to eliminate manual errors and optimize your profitability now.</a:t>
            </a:r>
            <a:endParaRPr b="0" i="0" sz="1187" u="none" cap="none" strike="noStrike"/>
          </a:p>
        </p:txBody>
      </p:sp>
      <p:sp>
        <p:nvSpPr>
          <p:cNvPr id="111" name="Google Shape;111;p17"/>
          <p:cNvSpPr/>
          <p:nvPr/>
        </p:nvSpPr>
        <p:spPr>
          <a:xfrm>
            <a:off x="2157375" y="2900946"/>
            <a:ext cx="344700" cy="344700"/>
          </a:xfrm>
          <a:prstGeom prst="roundRect">
            <a:avLst>
              <a:gd fmla="val 6667" name="adj"/>
            </a:avLst>
          </a:prstGeom>
          <a:solidFill>
            <a:srgbClr val="2E2E2F"/>
          </a:solidFill>
          <a:ln>
            <a:noFill/>
          </a:ln>
        </p:spPr>
        <p:txBody>
          <a:bodyPr anchorCtr="0" anchor="ctr" bIns="63825" lIns="63825" spcFirstLastPara="1" rIns="63825" wrap="square" tIns="63825">
            <a:noAutofit/>
          </a:bodyPr>
          <a:lstStyle/>
          <a:p>
            <a:pPr indent="0" lvl="0" marL="0" rtl="0" algn="l">
              <a:spcBef>
                <a:spcPts val="0"/>
              </a:spcBef>
              <a:spcAft>
                <a:spcPts val="0"/>
              </a:spcAft>
              <a:buNone/>
            </a:pPr>
            <a:r>
              <a:t/>
            </a:r>
            <a:endParaRPr/>
          </a:p>
        </p:txBody>
      </p:sp>
      <p:sp>
        <p:nvSpPr>
          <p:cNvPr id="112" name="Google Shape;112;p17"/>
          <p:cNvSpPr/>
          <p:nvPr/>
        </p:nvSpPr>
        <p:spPr>
          <a:xfrm>
            <a:off x="2214874" y="2929715"/>
            <a:ext cx="229800" cy="28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0D6DE"/>
              </a:buClr>
              <a:buSzPts val="1781"/>
              <a:buFont typeface="Fira Mono"/>
              <a:buNone/>
            </a:pPr>
            <a:r>
              <a:rPr b="0" i="0" lang="es" sz="1780" u="none" cap="none" strike="noStrike">
                <a:solidFill>
                  <a:srgbClr val="E0D6DE"/>
                </a:solidFill>
                <a:latin typeface="Fira Mono"/>
                <a:ea typeface="Fira Mono"/>
                <a:cs typeface="Fira Mono"/>
                <a:sym typeface="Fira Mono"/>
              </a:rPr>
              <a:t>2</a:t>
            </a:r>
            <a:endParaRPr b="0" i="0" sz="1780" u="none" cap="none" strike="noStrike"/>
          </a:p>
        </p:txBody>
      </p:sp>
      <p:sp>
        <p:nvSpPr>
          <p:cNvPr id="113" name="Google Shape;113;p17"/>
          <p:cNvSpPr/>
          <p:nvPr/>
        </p:nvSpPr>
        <p:spPr>
          <a:xfrm>
            <a:off x="2655531" y="2953580"/>
            <a:ext cx="2414100" cy="239400"/>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E0D6DE"/>
              </a:buClr>
              <a:buSzPts val="1502"/>
              <a:buFont typeface="Fira Mono"/>
              <a:buNone/>
            </a:pPr>
            <a:r>
              <a:rPr b="0" i="0" lang="es" sz="1501" u="none" cap="none" strike="noStrike">
                <a:solidFill>
                  <a:srgbClr val="E0D6DE"/>
                </a:solidFill>
                <a:latin typeface="Fira Mono"/>
                <a:ea typeface="Fira Mono"/>
                <a:cs typeface="Fira Mono"/>
                <a:sym typeface="Fira Mono"/>
              </a:rPr>
              <a:t>Access Real-Time Data</a:t>
            </a:r>
            <a:endParaRPr b="0" i="0" sz="1501" u="none" cap="none" strike="noStrike"/>
          </a:p>
        </p:txBody>
      </p:sp>
      <p:sp>
        <p:nvSpPr>
          <p:cNvPr id="114" name="Google Shape;114;p17"/>
          <p:cNvSpPr/>
          <p:nvPr/>
        </p:nvSpPr>
        <p:spPr>
          <a:xfrm>
            <a:off x="2655531" y="3285101"/>
            <a:ext cx="4814700" cy="490800"/>
          </a:xfrm>
          <a:prstGeom prst="rect">
            <a:avLst/>
          </a:prstGeom>
          <a:noFill/>
          <a:ln>
            <a:noFill/>
          </a:ln>
        </p:spPr>
        <p:txBody>
          <a:bodyPr anchorCtr="0" anchor="t" bIns="0" lIns="0" spcFirstLastPara="1" rIns="0" wrap="square" tIns="0">
            <a:noAutofit/>
          </a:bodyPr>
          <a:lstStyle/>
          <a:p>
            <a:pPr indent="0" lvl="0" marL="0" marR="0" rtl="0" algn="l">
              <a:lnSpc>
                <a:spcPct val="161764"/>
              </a:lnSpc>
              <a:spcBef>
                <a:spcPts val="0"/>
              </a:spcBef>
              <a:spcAft>
                <a:spcPts val="0"/>
              </a:spcAft>
              <a:buClr>
                <a:srgbClr val="E0D6DE"/>
              </a:buClr>
              <a:buSzPts val="1187"/>
              <a:buFont typeface="Fira Sans"/>
              <a:buNone/>
            </a:pPr>
            <a:r>
              <a:rPr b="0" i="0" lang="es" sz="1187" u="none" cap="none" strike="noStrike">
                <a:solidFill>
                  <a:srgbClr val="E0D6DE"/>
                </a:solidFill>
                <a:latin typeface="Fira Sans"/>
                <a:ea typeface="Fira Sans"/>
                <a:cs typeface="Fira Sans"/>
                <a:sym typeface="Fira Sans"/>
              </a:rPr>
              <a:t>Make informed decisions on inventory, pricing, and brand strategy with accurate and up-to-date information.</a:t>
            </a:r>
            <a:endParaRPr b="0" i="0" sz="1187" u="none" cap="none" strike="noStrike"/>
          </a:p>
        </p:txBody>
      </p:sp>
      <p:sp>
        <p:nvSpPr>
          <p:cNvPr id="115" name="Google Shape;115;p17"/>
          <p:cNvSpPr/>
          <p:nvPr/>
        </p:nvSpPr>
        <p:spPr>
          <a:xfrm>
            <a:off x="2157375" y="4082265"/>
            <a:ext cx="344700" cy="344700"/>
          </a:xfrm>
          <a:prstGeom prst="roundRect">
            <a:avLst>
              <a:gd fmla="val 6667" name="adj"/>
            </a:avLst>
          </a:prstGeom>
          <a:solidFill>
            <a:srgbClr val="2E2E2F"/>
          </a:solidFill>
          <a:ln>
            <a:noFill/>
          </a:ln>
        </p:spPr>
        <p:txBody>
          <a:bodyPr anchorCtr="0" anchor="ctr" bIns="63825" lIns="63825" spcFirstLastPara="1" rIns="63825" wrap="square" tIns="63825">
            <a:noAutofit/>
          </a:bodyPr>
          <a:lstStyle/>
          <a:p>
            <a:pPr indent="0" lvl="0" marL="0" rtl="0" algn="l">
              <a:spcBef>
                <a:spcPts val="0"/>
              </a:spcBef>
              <a:spcAft>
                <a:spcPts val="0"/>
              </a:spcAft>
              <a:buNone/>
            </a:pPr>
            <a:r>
              <a:t/>
            </a:r>
            <a:endParaRPr/>
          </a:p>
        </p:txBody>
      </p:sp>
      <p:sp>
        <p:nvSpPr>
          <p:cNvPr id="116" name="Google Shape;116;p17"/>
          <p:cNvSpPr/>
          <p:nvPr/>
        </p:nvSpPr>
        <p:spPr>
          <a:xfrm>
            <a:off x="2214874" y="4111035"/>
            <a:ext cx="229800" cy="287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0D6DE"/>
              </a:buClr>
              <a:buSzPts val="1781"/>
              <a:buFont typeface="Fira Mono"/>
              <a:buNone/>
            </a:pPr>
            <a:r>
              <a:rPr b="0" i="0" lang="es" sz="1780" u="none" cap="none" strike="noStrike">
                <a:solidFill>
                  <a:srgbClr val="E0D6DE"/>
                </a:solidFill>
                <a:latin typeface="Fira Mono"/>
                <a:ea typeface="Fira Mono"/>
                <a:cs typeface="Fira Mono"/>
                <a:sym typeface="Fira Mono"/>
              </a:rPr>
              <a:t>3</a:t>
            </a:r>
            <a:endParaRPr b="0" i="0" sz="1780" u="none" cap="none" strike="noStrike"/>
          </a:p>
        </p:txBody>
      </p:sp>
      <p:sp>
        <p:nvSpPr>
          <p:cNvPr id="117" name="Google Shape;117;p17"/>
          <p:cNvSpPr/>
          <p:nvPr/>
        </p:nvSpPr>
        <p:spPr>
          <a:xfrm>
            <a:off x="2655531" y="4134899"/>
            <a:ext cx="2184300" cy="239400"/>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E0D6DE"/>
              </a:buClr>
              <a:buSzPts val="1502"/>
              <a:buFont typeface="Fira Mono"/>
              <a:buNone/>
            </a:pPr>
            <a:r>
              <a:rPr b="0" i="0" lang="es" sz="1501" u="none" cap="none" strike="noStrike">
                <a:solidFill>
                  <a:srgbClr val="E0D6DE"/>
                </a:solidFill>
                <a:latin typeface="Fira Mono"/>
                <a:ea typeface="Fira Mono"/>
                <a:cs typeface="Fira Mono"/>
                <a:sym typeface="Fira Mono"/>
              </a:rPr>
              <a:t>Position for Growth</a:t>
            </a:r>
            <a:endParaRPr b="0" i="0" sz="1501" u="none" cap="none" strike="noStrike"/>
          </a:p>
        </p:txBody>
      </p:sp>
      <p:sp>
        <p:nvSpPr>
          <p:cNvPr id="118" name="Google Shape;118;p17"/>
          <p:cNvSpPr/>
          <p:nvPr/>
        </p:nvSpPr>
        <p:spPr>
          <a:xfrm>
            <a:off x="2655531" y="4466421"/>
            <a:ext cx="4814700" cy="490800"/>
          </a:xfrm>
          <a:prstGeom prst="rect">
            <a:avLst/>
          </a:prstGeom>
          <a:noFill/>
          <a:ln>
            <a:noFill/>
          </a:ln>
        </p:spPr>
        <p:txBody>
          <a:bodyPr anchorCtr="0" anchor="t" bIns="0" lIns="0" spcFirstLastPara="1" rIns="0" wrap="square" tIns="0">
            <a:noAutofit/>
          </a:bodyPr>
          <a:lstStyle/>
          <a:p>
            <a:pPr indent="0" lvl="0" marL="0" marR="0" rtl="0" algn="l">
              <a:lnSpc>
                <a:spcPct val="161764"/>
              </a:lnSpc>
              <a:spcBef>
                <a:spcPts val="0"/>
              </a:spcBef>
              <a:spcAft>
                <a:spcPts val="0"/>
              </a:spcAft>
              <a:buClr>
                <a:srgbClr val="E0D6DE"/>
              </a:buClr>
              <a:buSzPts val="1187"/>
              <a:buFont typeface="Fira Sans"/>
              <a:buNone/>
            </a:pPr>
            <a:r>
              <a:rPr b="0" i="0" lang="es" sz="1187" u="none" cap="none" strike="noStrike">
                <a:solidFill>
                  <a:srgbClr val="E0D6DE"/>
                </a:solidFill>
                <a:latin typeface="Fira Sans"/>
                <a:ea typeface="Fira Sans"/>
                <a:cs typeface="Fira Sans"/>
                <a:sym typeface="Fira Sans"/>
              </a:rPr>
              <a:t>With full control of your inventory and clear margins, capitalize on market recovery and compete with confidence.</a:t>
            </a:r>
            <a:endParaRPr b="0" i="0" sz="1187"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