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11" autoAdjust="0"/>
    <p:restoredTop sz="71852" autoAdjust="0"/>
  </p:normalViewPr>
  <p:slideViewPr>
    <p:cSldViewPr snapToGrid="0" snapToObjects="1">
      <p:cViewPr varScale="1">
        <p:scale>
          <a:sx n="114" d="100"/>
          <a:sy n="114" d="100"/>
        </p:scale>
        <p:origin x="31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94B62-D624-4A11-A8F7-8677B0A772DA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BF392-4E4A-4438-AD88-50A1995405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284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نظارت بر </a:t>
            </a:r>
            <a:r>
              <a:rPr lang="fa-I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سیستم‌ها</a:t>
            </a:r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 </a:t>
            </a:r>
            <a:r>
              <a:rPr lang="fa-I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سرورها</a:t>
            </a:r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میخوای مطمئن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بشی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که همه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سرورها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سیستم‌ها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به خوبی کار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می‌کنن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با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وضعیت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سرورها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رو به صورت لحظه ای مانیتور کنی، نمودارهای مختلفی برای استفاده از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CPU، 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حافظه، دیسک و شبکه بسازی و هر وقت مشکلی پیش اومد سریعاً خبردار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بشی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endParaRPr lang="fa-I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تحلیل </a:t>
            </a:r>
            <a:r>
              <a:rPr lang="fa-I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داده‌های</a:t>
            </a:r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حسگرها</a:t>
            </a:r>
            <a:endParaRPr lang="fa-I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اگه پروژه ای داری که توش از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حسگرها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استفاده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می‌کنی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، مثلاً تو سیستم بانکی،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داده‌های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حسگرها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رو به شکل نمودارهای جذاب نمایش بده.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اینطوری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روندهای مختلف رو ببینی و مشکلات احتمالی رو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سریع‌تر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تشخیص بدی. مثلاً </a:t>
            </a:r>
            <a:r>
              <a:rPr lang="fa-IR" dirty="0"/>
              <a:t>با مانیتورینگ رفتارهای غیرعادی و تعریف هشدارهای امنیتی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dirty="0"/>
          </a:p>
          <a:p>
            <a:pPr algn="r" rtl="1"/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مدیریت پایگاه </a:t>
            </a:r>
            <a:r>
              <a:rPr lang="fa-I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دادها</a:t>
            </a:r>
            <a:endParaRPr lang="fa-I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اگه با پایگاه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داده‌های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بزرگ سر و کار داری،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ابزار عالی برای نمایش و تحلیل داده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هاست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کوئری‌های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مختلف رو روی پایگاه داده اجرا کنی و نتایج رو به صورت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گرافیکی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ببینی. این کار بهت کمک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می‌کنه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که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راحت‌تر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الگوها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 روندها رو تشخیص بدی و عملکرد پایگاه داده هات رو بهبود ببخشی.</a:t>
            </a:r>
          </a:p>
          <a:p>
            <a:pPr algn="r" rtl="1"/>
            <a:endParaRPr lang="fa-I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داشبوردهای</a:t>
            </a:r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مدیریت پروژه </a:t>
            </a: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توی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تیم‌های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نرم افزاری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پروژه‌های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مختلف، داشتن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داشبورد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مدیریتی خیلی مفیده. با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اطلاعات مختلف پروژه ها، مثل وضعیت وظایف، پیشرفت کارها،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مهلت‌ها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چیزای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دیگه رو به صورت نمودار و جدول نمایش بدی.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اینطوری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همه اعضای تیم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به راحتی وضعیت پروژه رو ببینن و بهتر همکاری کنن.</a:t>
            </a:r>
          </a:p>
          <a:p>
            <a:pPr algn="r" rtl="1"/>
            <a:endParaRPr lang="fa-I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نظارت بر </a:t>
            </a:r>
            <a:r>
              <a:rPr lang="fa-I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اپلیکیشن</a:t>
            </a:r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ها</a:t>
            </a: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اگه توسعه دهنده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اپلیکیشن‌های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وب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یا موبایل هستی،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برای نظارت بر عملکرد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اپلیکیشن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هات استفاده کنی. مثلاً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تعداد کاربران آنلاین، میزان استفاده از منابع سرور، تعداد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درخواست‌ها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 زمان پاسخ دهی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سرورها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رو مانیتور کنی. این اطلاعات بهت کمک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می‌کنن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تا عملکرد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اپلیکیشن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هات رو بهبود بدی و تجربه کاربری بهتری ارائه بدی.</a:t>
            </a:r>
          </a:p>
          <a:p>
            <a:pPr algn="r" rtl="1"/>
            <a:endParaRPr lang="fa-I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نظارت بر شبکه </a:t>
            </a: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توی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شبکه‌های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بزرگ، نظارت بر ترافیک و عملکرد تجهیزات شبکه خیلی مهمه.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داده‌های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مربوط به ترافیک شبکه، پهنای باند مصرفی، وضعیت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روترها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سوئیچ‌ها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رو به صورت نمودارهای مختلف نمایش بده.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اینطوری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مشکلات شبکه رو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سریع‌تر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تشخیص بدی و از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قطعی‌ها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جلوگیری کنی.</a:t>
            </a:r>
          </a:p>
          <a:p>
            <a:pPr algn="r" rtl="1"/>
            <a:endParaRPr lang="fa-IR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BF392-4E4A-4438-AD88-50A1995405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16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بصری سازی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Visualization)</a:t>
            </a:r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تصور کن که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می‌خوای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اطلاعاتی که داری رو به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شکل‌های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مختلفی ببینی، مثل نمودار، جدول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چیزای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دیگه. توی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Grafana، 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این کار خیلی راحت انجام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می‌شه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هر قطعه اطلاعاتی که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می‌خوای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نشون بدی توی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چیزی به اسم "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پنل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قرار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می‌گیره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پنل‌ها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بخش‌های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کوچیکی از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داشبورد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هستن که هر کدوم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نوع خاصی از اطلاعات رو نشون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می‌دن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مثلا،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پنل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داشته باشی که میزان استفاده از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رو به صورت نمودار دایره ای نشون بده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پنل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دیگه که دما رو به صورت نمودار خطی نمایش بده.</a:t>
            </a: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این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پنل‌ها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از منابع مختلف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داده‌ها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رو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می‌گیرن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 نمایش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می‌دن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توی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حتی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پنل‌های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خودت رو طراحی کنی و از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پلاگین‌ها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استفاده کنی تا امکانات بیشتری بهش اضافه کنی.</a:t>
            </a:r>
          </a:p>
          <a:p>
            <a:pPr algn="r" rtl="1"/>
            <a:endParaRPr lang="fa-I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هشداردهی</a:t>
            </a:r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Alerting)</a:t>
            </a:r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یکی از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مهم‌ترین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کارهایی که باید توی مدیریت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سیستم‌ها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انجام بدی اینه که وقتی مشکلی پیش میاد، سریع خبردار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بشی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توی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برای داده هات هشدار تنظیم کنی. مثلا بگی هر وقت استفاده از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 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از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حدی بیشتر شد، بهم خبر بده. این هشدارها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از طریق ایمیل،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Slack، 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یا حتی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پیامک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بهت اطلاع داده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بشن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برای تنظیم هشدار،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قانون تعیین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می‌کنی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که اگه اون قانون شکسته شد،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پیام هشدار برات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بفرسته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اینطوری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همیشه از وضعیت سیستم هات باخبر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می‌مونی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سریع‌تر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مشکلات رو رفع کنی.</a:t>
            </a:r>
          </a:p>
          <a:p>
            <a:pPr algn="r" rtl="1"/>
            <a:endParaRPr lang="fa-I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یادداشت گذاری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Annotations)</a:t>
            </a:r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گاهی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وقتا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نیاز داری روی نمودارها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گراف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هات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یادداشت بذاری تا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نکته مهم رو یادت نره. توی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این کار خیلی راحت انجام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می‌شه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 تونی مستقیم روی نمودارها یادداشت بذاری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اینطوری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هر وقت به اون نمودار نگاه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می‌کنی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، یادداشت هات رو هم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می‌بینی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این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برای توضیح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اتفاق خاص، یادآوری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کار مهم یا توضیح برای بقیه اعضای تیم مفید باشه.</a:t>
            </a:r>
          </a:p>
          <a:p>
            <a:pPr algn="r" rtl="1"/>
            <a:endParaRPr lang="fa-IR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متن باز بودن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Source)</a:t>
            </a:r>
            <a:r>
              <a:rPr lang="fa-I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r" rt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Grafana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ابزار متن بازه، یعنی هر کسی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کدهای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اون دسترسی داشته باشه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تغییرشون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بده. این خیلی عالیه چون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یه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جامعه بزرگ از برنامه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نویس‌ها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کاربرها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همیشه دارن روش کار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می‌کنن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و اونو بهتر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می‌کنن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algn="r" rtl="1"/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همچنین،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می‌تونی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پلاگین‌های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مختلفی که دیگران ساختن رو به راحتی نصب و استفاده کنی یا حتی </a:t>
            </a:r>
            <a:r>
              <a:rPr lang="fa-I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پلاگین‌های</a:t>
            </a:r>
            <a:r>
              <a:rPr lang="fa-I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خودت رو بسازی و با دیگران به اشتراک بذاری. البته، چون متن بازه، باید خودت هم مراقب باشی و اونو به روز نگه داری.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BF392-4E4A-4438-AD88-50A1995405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70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2-1 چون </a:t>
            </a:r>
            <a:r>
              <a:rPr lang="en-US" dirty="0" err="1"/>
              <a:t>prometheus</a:t>
            </a:r>
            <a:r>
              <a:rPr lang="fa-IR" dirty="0"/>
              <a:t> رو </a:t>
            </a:r>
            <a:r>
              <a:rPr lang="fa-IR" dirty="0" err="1"/>
              <a:t>داکر</a:t>
            </a:r>
            <a:r>
              <a:rPr lang="fa-IR" dirty="0"/>
              <a:t> هست باید آدرس به صورت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host.docker.internal:8084</a:t>
            </a:r>
            <a:r>
              <a:rPr lang="fa-I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باشد و گرنه میشد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localhost</a:t>
            </a:r>
            <a:r>
              <a:rPr lang="fa-I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نوشت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حالا اینکه از کجا </a:t>
            </a:r>
            <a:r>
              <a:rPr lang="fa-I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میفهمه</a:t>
            </a:r>
            <a:r>
              <a:rPr lang="fa-I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هم دنبال فایل </a:t>
            </a:r>
            <a:r>
              <a:rPr lang="fa-I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کانفیگ</a:t>
            </a:r>
            <a:r>
              <a:rPr lang="fa-I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پروژه ما </a:t>
            </a:r>
            <a:r>
              <a:rPr lang="fa-IR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بگرده</a:t>
            </a:r>
            <a:r>
              <a:rPr lang="fa-I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به خاطر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docker-compose</a:t>
            </a:r>
            <a:r>
              <a:rPr lang="fa-I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است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volumes: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- ./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prometheus.yml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etc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prometheus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prometheus.yml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 یعنی فایل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prometheus.yml</a:t>
            </a:r>
            <a:r>
              <a:rPr lang="en-US" dirty="0"/>
              <a:t> </a:t>
            </a:r>
            <a:r>
              <a:rPr lang="fa-IR" dirty="0"/>
              <a:t>که روی سیستم میزبان داری، داخل </a:t>
            </a:r>
            <a:r>
              <a:rPr lang="fa-IR" dirty="0" err="1"/>
              <a:t>کانتینر</a:t>
            </a:r>
            <a:r>
              <a:rPr lang="fa-IR" dirty="0"/>
              <a:t> </a:t>
            </a:r>
            <a:r>
              <a:rPr lang="en-US" dirty="0"/>
              <a:t>mount </a:t>
            </a:r>
            <a:r>
              <a:rPr lang="fa-IR" dirty="0"/>
              <a:t>میشه و </a:t>
            </a:r>
            <a:r>
              <a:rPr lang="en-US" dirty="0"/>
              <a:t>Prometheus </a:t>
            </a:r>
            <a:r>
              <a:rPr lang="fa-IR" dirty="0"/>
              <a:t>از همون استفاده </a:t>
            </a:r>
            <a:r>
              <a:rPr lang="fa-IR" dirty="0" err="1"/>
              <a:t>می‌کنه</a:t>
            </a:r>
            <a:r>
              <a:rPr lang="fa-IR" dirty="0"/>
              <a:t>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اینجا </a:t>
            </a:r>
            <a:r>
              <a:rPr lang="fa-IR" dirty="0" err="1"/>
              <a:t>صراحتاً</a:t>
            </a:r>
            <a:r>
              <a:rPr lang="fa-IR" dirty="0"/>
              <a:t> گفته شده: "برو هر ۱۵ ثانیه یک بار به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host.docker.internal:8084/actuator/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prometheus</a:t>
            </a:r>
            <a:r>
              <a:rPr lang="en-US" dirty="0"/>
              <a:t> </a:t>
            </a:r>
            <a:r>
              <a:rPr lang="fa-IR" dirty="0"/>
              <a:t>درخواست بزن."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http://host.docker.internal:8084/actuator/Prometheus</a:t>
            </a:r>
            <a:endParaRPr lang="fa-IR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تمام </a:t>
            </a:r>
            <a:r>
              <a:rPr lang="fa-IR" dirty="0" err="1"/>
              <a:t>متریک</a:t>
            </a:r>
            <a:r>
              <a:rPr lang="fa-IR" dirty="0"/>
              <a:t> های ما اینجا هستن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a-I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BF392-4E4A-4438-AD88-50A1995405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برای حالت خطا </a:t>
            </a:r>
            <a:r>
              <a:rPr lang="fa-IR" dirty="0" err="1"/>
              <a:t>میتونیم</a:t>
            </a:r>
            <a:r>
              <a:rPr lang="fa-IR" dirty="0"/>
              <a:t> آدرس زیر رو باز کنیم و بعد صبر کنیم تا </a:t>
            </a:r>
            <a:r>
              <a:rPr lang="fa-IR" dirty="0" err="1"/>
              <a:t>پرومتئوس</a:t>
            </a:r>
            <a:r>
              <a:rPr lang="fa-IR" dirty="0"/>
              <a:t> اطلاعات خودش رو که هر 15 ثانیه یک بار تنظیم کردیم </a:t>
            </a:r>
            <a:r>
              <a:rPr lang="fa-IR" dirty="0" err="1"/>
              <a:t>رفرش</a:t>
            </a:r>
            <a:r>
              <a:rPr lang="fa-IR" dirty="0"/>
              <a:t> کنه</a:t>
            </a:r>
            <a:endParaRPr lang="en-US" dirty="0"/>
          </a:p>
          <a:p>
            <a:pPr algn="l" rtl="0"/>
            <a:r>
              <a:rPr lang="en-US" dirty="0"/>
              <a:t>http://localhost:8004/transactions/fail</a:t>
            </a:r>
            <a:endParaRPr lang="fa-IR" dirty="0"/>
          </a:p>
          <a:p>
            <a:pPr algn="r" rtl="1"/>
            <a:endParaRPr lang="fa-IR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برای </a:t>
            </a:r>
            <a:r>
              <a:rPr lang="fa-IR" dirty="0" err="1"/>
              <a:t>دیتابیس</a:t>
            </a:r>
            <a:r>
              <a:rPr lang="fa-IR" dirty="0"/>
              <a:t> و </a:t>
            </a:r>
            <a:r>
              <a:rPr lang="en-US" dirty="0"/>
              <a:t>Hikari</a:t>
            </a:r>
            <a:r>
              <a:rPr lang="fa-IR" dirty="0"/>
              <a:t> هم </a:t>
            </a:r>
            <a:r>
              <a:rPr lang="fa-IR" dirty="0" err="1"/>
              <a:t>میتونیم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a-IR" dirty="0"/>
              <a:t> </a:t>
            </a:r>
            <a:r>
              <a:rPr lang="en-US" dirty="0"/>
              <a:t>http://localhost:8084</a:t>
            </a:r>
            <a:r>
              <a:rPr lang="fa-IR" dirty="0"/>
              <a:t>/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load-test/</a:t>
            </a:r>
            <a:r>
              <a:rPr 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dbload</a:t>
            </a: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0BF392-4E4A-4438-AD88-50A1995405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17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0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137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4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4120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21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21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776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0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4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 sz="3200">
                <a:latin typeface="IRANSans" panose="02040503050201020203" pitchFamily="18" charset="-78"/>
                <a:cs typeface="IRANSans" panose="02040503050201020203" pitchFamily="18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>
                <a:latin typeface="IRANSans" panose="02040503050201020203" pitchFamily="18" charset="-78"/>
                <a:cs typeface="IRANSans" panose="02040503050201020203" pitchFamily="18" charset="-78"/>
              </a:defRPr>
            </a:lvl1pPr>
            <a:lvl2pPr algn="r" rtl="1">
              <a:defRPr>
                <a:latin typeface="IRANSans" panose="02040503050201020203" pitchFamily="18" charset="-78"/>
                <a:cs typeface="IRANSans" panose="02040503050201020203" pitchFamily="18" charset="-78"/>
              </a:defRPr>
            </a:lvl2pPr>
            <a:lvl3pPr algn="r" rtl="1">
              <a:defRPr>
                <a:latin typeface="IRANSans" panose="02040503050201020203" pitchFamily="18" charset="-78"/>
                <a:cs typeface="IRANSans" panose="02040503050201020203" pitchFamily="18" charset="-78"/>
              </a:defRPr>
            </a:lvl3pPr>
            <a:lvl4pPr algn="r" rtl="1">
              <a:defRPr>
                <a:latin typeface="IRANSans" panose="02040503050201020203" pitchFamily="18" charset="-78"/>
                <a:cs typeface="IRANSans" panose="02040503050201020203" pitchFamily="18" charset="-78"/>
              </a:defRPr>
            </a:lvl4pPr>
            <a:lvl5pPr algn="r" rtl="1">
              <a:defRPr>
                <a:latin typeface="IRANSans" panose="02040503050201020203" pitchFamily="18" charset="-78"/>
                <a:cs typeface="IRANSans" panose="02040503050201020203" pitchFamily="18" charset="-78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0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01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7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25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39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988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1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3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40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7learn.com/blog/what-is-grafana" TargetMode="External"/><Relationship Id="rId2" Type="http://schemas.openxmlformats.org/officeDocument/2006/relationships/hyperlink" Target="https://medium.com/@ayoubseddiki132/understanding-hikaricp-in-spring-boot-a-complete-guide-for-beginners-24370eb5f9c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sz="4800" dirty="0"/>
              <a:t>An introduction to Grafana</a:t>
            </a:r>
            <a:endParaRPr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DD332-CE3B-E791-6B32-AEB4526644F1}"/>
              </a:ext>
            </a:extLst>
          </p:cNvPr>
          <p:cNvSpPr txBox="1"/>
          <p:nvPr/>
        </p:nvSpPr>
        <p:spPr>
          <a:xfrm>
            <a:off x="176169" y="5117811"/>
            <a:ext cx="4798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Bahman Shafiei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18F7-EEF1-85D1-4E07-7FEDA5D5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منابع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B3134-50A5-8975-4C37-7F89A46C6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>
                <a:hlinkClick r:id="rId2"/>
              </a:rPr>
              <a:t>https://medium.com/@ayoubseddiki132/understanding-hikaricp-in-spring-boot-a-complete-guide-for-beginners-24370eb5f9c9</a:t>
            </a:r>
            <a:endParaRPr lang="fa-IR" dirty="0"/>
          </a:p>
          <a:p>
            <a:pPr algn="l" rtl="0"/>
            <a:r>
              <a:rPr lang="en-US" dirty="0">
                <a:hlinkClick r:id="rId3"/>
              </a:rPr>
              <a:t>https://7learn.com/blog/what-is-grafana</a:t>
            </a:r>
            <a:endParaRPr lang="en-US" dirty="0"/>
          </a:p>
          <a:p>
            <a:pPr algn="l"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07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err="1"/>
              <a:t>سرفصل</a:t>
            </a:r>
            <a:r>
              <a:rPr lang="fa-IR" dirty="0"/>
              <a:t> خبرها </a:t>
            </a:r>
            <a:r>
              <a:rPr lang="fa-IR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مقدمه و جایگاه </a:t>
            </a:r>
            <a:r>
              <a:rPr lang="en-US" dirty="0"/>
              <a:t>Grafana</a:t>
            </a:r>
            <a:endParaRPr dirty="0"/>
          </a:p>
          <a:p>
            <a:pPr algn="r" rtl="1"/>
            <a:r>
              <a:rPr lang="fa-IR" dirty="0"/>
              <a:t>معماری و اجزای اصلی</a:t>
            </a:r>
            <a:endParaRPr dirty="0"/>
          </a:p>
          <a:p>
            <a:pPr algn="r" rtl="1"/>
            <a:r>
              <a:rPr lang="fa-IR" dirty="0" err="1"/>
              <a:t>قابلیت‌ها</a:t>
            </a:r>
            <a:r>
              <a:rPr lang="fa-IR" dirty="0"/>
              <a:t> و امکانات کلیدی</a:t>
            </a:r>
          </a:p>
          <a:p>
            <a:pPr algn="r" rtl="1"/>
            <a:r>
              <a:rPr lang="fa-IR" dirty="0" err="1"/>
              <a:t>راه‌اندازی</a:t>
            </a:r>
            <a:r>
              <a:rPr lang="fa-IR" dirty="0"/>
              <a:t> و </a:t>
            </a:r>
            <a:r>
              <a:rPr lang="fa-IR" dirty="0" err="1"/>
              <a:t>دمو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B579-1FBE-CF9C-960F-CB835ACE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sz="3200" dirty="0"/>
              <a:t>آشنایی با </a:t>
            </a:r>
            <a:r>
              <a:rPr lang="en-US" sz="3200" dirty="0"/>
              <a:t>Grafana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3C73-1A89-275A-2346-44157752C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Grafana </a:t>
            </a:r>
            <a:r>
              <a:rPr lang="fa-IR" dirty="0" err="1"/>
              <a:t>یه</a:t>
            </a:r>
            <a:r>
              <a:rPr lang="fa-IR" dirty="0"/>
              <a:t> ابزار متن باز برای تحلیل و نمایش </a:t>
            </a:r>
            <a:r>
              <a:rPr lang="fa-IR" dirty="0" err="1"/>
              <a:t>داده‌ها</a:t>
            </a:r>
            <a:r>
              <a:rPr lang="fa-IR" dirty="0"/>
              <a:t> به صورت </a:t>
            </a:r>
            <a:r>
              <a:rPr lang="fa-IR" dirty="0" err="1"/>
              <a:t>گرافیکی</a:t>
            </a:r>
            <a:r>
              <a:rPr lang="fa-IR" dirty="0"/>
              <a:t> و بصری هست.</a:t>
            </a:r>
          </a:p>
          <a:p>
            <a:r>
              <a:rPr lang="fa-IR" dirty="0"/>
              <a:t>این ابزار به توسعه دهندگان و مدیران فناوری اطلاعات این امکان رو </a:t>
            </a:r>
            <a:r>
              <a:rPr lang="fa-IR" dirty="0" err="1"/>
              <a:t>می‌ده</a:t>
            </a:r>
            <a:r>
              <a:rPr lang="fa-IR" dirty="0"/>
              <a:t> که </a:t>
            </a:r>
            <a:r>
              <a:rPr lang="fa-IR" dirty="0" err="1"/>
              <a:t>داده‌های</a:t>
            </a:r>
            <a:r>
              <a:rPr lang="fa-IR" dirty="0"/>
              <a:t> خودشون رو از منابع مختلف جمع آوری کنن و </a:t>
            </a:r>
            <a:r>
              <a:rPr lang="fa-IR" dirty="0" err="1"/>
              <a:t>اون‌ها</a:t>
            </a:r>
            <a:r>
              <a:rPr lang="fa-IR" dirty="0"/>
              <a:t> رو به شکل </a:t>
            </a:r>
            <a:r>
              <a:rPr lang="fa-IR" dirty="0" err="1"/>
              <a:t>گراف‌ها</a:t>
            </a:r>
            <a:r>
              <a:rPr lang="fa-IR" dirty="0"/>
              <a:t> و </a:t>
            </a:r>
            <a:r>
              <a:rPr lang="fa-IR" dirty="0" err="1"/>
              <a:t>داشبوردهای</a:t>
            </a:r>
            <a:r>
              <a:rPr lang="fa-IR" dirty="0"/>
              <a:t> جذاب نمایش بدن.</a:t>
            </a:r>
          </a:p>
          <a:p>
            <a:r>
              <a:rPr lang="fa-IR" dirty="0"/>
              <a:t>با استفاده از </a:t>
            </a:r>
            <a:r>
              <a:rPr lang="en-US" dirty="0"/>
              <a:t>Grafana </a:t>
            </a:r>
            <a:r>
              <a:rPr lang="fa-IR" dirty="0" err="1"/>
              <a:t>می‌تونیم</a:t>
            </a:r>
            <a:r>
              <a:rPr lang="fa-IR" dirty="0"/>
              <a:t> خیلی راحت بفهمیم که چه اتفاقی </a:t>
            </a:r>
            <a:r>
              <a:rPr lang="fa-IR" dirty="0" err="1"/>
              <a:t>داره</a:t>
            </a:r>
            <a:r>
              <a:rPr lang="fa-IR" dirty="0"/>
              <a:t> تو </a:t>
            </a:r>
            <a:r>
              <a:rPr lang="fa-IR" dirty="0" err="1"/>
              <a:t>سیستم‌ها</a:t>
            </a:r>
            <a:r>
              <a:rPr lang="fa-IR" dirty="0"/>
              <a:t> و سرورهای ما </a:t>
            </a:r>
            <a:r>
              <a:rPr lang="fa-IR" dirty="0" err="1"/>
              <a:t>می‌افته</a:t>
            </a:r>
            <a:r>
              <a:rPr lang="fa-IR" dirty="0"/>
              <a:t> و به سرعت مشکلات رو شناسایی و حل کنیم.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22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220B2-3BD2-1ED3-E355-FAA0F1D0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کابردهای</a:t>
            </a:r>
            <a:r>
              <a:rPr lang="fa-IR" dirty="0"/>
              <a:t> </a:t>
            </a:r>
            <a:r>
              <a:rPr lang="en-US" dirty="0"/>
              <a:t>Grafana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203B6-A66C-B6D0-736E-90C8DE49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نظارت بر </a:t>
            </a:r>
            <a:r>
              <a:rPr lang="fa-IR" dirty="0" err="1"/>
              <a:t>سیستم‌ها</a:t>
            </a:r>
            <a:r>
              <a:rPr lang="fa-IR" dirty="0"/>
              <a:t> و </a:t>
            </a:r>
            <a:r>
              <a:rPr lang="fa-IR" dirty="0" err="1"/>
              <a:t>سرورها</a:t>
            </a:r>
            <a:r>
              <a:rPr lang="fa-IR" dirty="0"/>
              <a:t> </a:t>
            </a:r>
          </a:p>
          <a:p>
            <a:r>
              <a:rPr lang="fa-IR" dirty="0"/>
              <a:t>تحلیل </a:t>
            </a:r>
            <a:r>
              <a:rPr lang="fa-IR" dirty="0" err="1"/>
              <a:t>داده‌های</a:t>
            </a:r>
            <a:r>
              <a:rPr lang="fa-IR" dirty="0"/>
              <a:t> </a:t>
            </a:r>
            <a:r>
              <a:rPr lang="fa-IR" dirty="0" err="1"/>
              <a:t>حسگرها</a:t>
            </a:r>
            <a:endParaRPr lang="fa-IR" dirty="0"/>
          </a:p>
          <a:p>
            <a:r>
              <a:rPr lang="fa-IR" dirty="0"/>
              <a:t>مدیریت پایگاه </a:t>
            </a:r>
            <a:r>
              <a:rPr lang="fa-IR" dirty="0" err="1"/>
              <a:t>دادها</a:t>
            </a:r>
            <a:endParaRPr lang="fa-IR" dirty="0"/>
          </a:p>
          <a:p>
            <a:r>
              <a:rPr lang="fa-IR" dirty="0" err="1"/>
              <a:t>داشبوردهای</a:t>
            </a:r>
            <a:r>
              <a:rPr lang="fa-IR" dirty="0"/>
              <a:t> مدیریت پروژه </a:t>
            </a:r>
          </a:p>
          <a:p>
            <a:r>
              <a:rPr lang="fa-IR" dirty="0"/>
              <a:t>نظارت بر </a:t>
            </a:r>
            <a:r>
              <a:rPr lang="fa-IR" dirty="0" err="1"/>
              <a:t>اپلیکیشن</a:t>
            </a:r>
            <a:r>
              <a:rPr lang="fa-IR" dirty="0"/>
              <a:t> ها</a:t>
            </a:r>
          </a:p>
          <a:p>
            <a:r>
              <a:rPr lang="fa-IR" dirty="0"/>
              <a:t>نظارت بر شبکه </a:t>
            </a:r>
            <a:br>
              <a:rPr lang="fa-I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61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F9AF-3743-B851-196E-787AFC5F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err="1"/>
              <a:t>ویژگی‌های</a:t>
            </a:r>
            <a:r>
              <a:rPr lang="fa-IR" dirty="0"/>
              <a:t> </a:t>
            </a:r>
            <a:r>
              <a:rPr lang="en-US" dirty="0"/>
              <a:t>Grafana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DA870-01AA-54FF-FA1C-82C15C43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fa-IR" dirty="0"/>
          </a:p>
          <a:p>
            <a:r>
              <a:rPr lang="fa-IR" dirty="0" err="1"/>
              <a:t>هشداردهی</a:t>
            </a:r>
            <a:r>
              <a:rPr lang="fa-IR" dirty="0"/>
              <a:t> </a:t>
            </a:r>
          </a:p>
          <a:p>
            <a:r>
              <a:rPr lang="fa-IR" dirty="0"/>
              <a:t>یادداشت گذاری</a:t>
            </a:r>
          </a:p>
          <a:p>
            <a:r>
              <a:rPr lang="en-US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74805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DE212-0367-95B7-33DD-E0A072CE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b="1" dirty="0"/>
              <a:t>مقایسه </a:t>
            </a:r>
            <a:r>
              <a:rPr lang="en-US" b="1" dirty="0"/>
              <a:t>Grafana </a:t>
            </a:r>
            <a:r>
              <a:rPr lang="fa-IR" b="1" dirty="0"/>
              <a:t>با رقبا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30B011-C034-78E1-99C4-6A564A2D9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7351233"/>
              </p:ext>
            </p:extLst>
          </p:nvPr>
        </p:nvGraphicFramePr>
        <p:xfrm>
          <a:off x="815558" y="2200793"/>
          <a:ext cx="7713381" cy="2656817"/>
        </p:xfrm>
        <a:graphic>
          <a:graphicData uri="http://schemas.openxmlformats.org/drawingml/2006/table">
            <a:tbl>
              <a:tblPr rtl="1">
                <a:tableStyleId>{35758FB7-9AC5-4552-8A53-C91805E547FA}</a:tableStyleId>
              </a:tblPr>
              <a:tblGrid>
                <a:gridCol w="1342390">
                  <a:extLst>
                    <a:ext uri="{9D8B030D-6E8A-4147-A177-3AD203B41FA5}">
                      <a16:colId xmlns:a16="http://schemas.microsoft.com/office/drawing/2014/main" val="2898310202"/>
                    </a:ext>
                  </a:extLst>
                </a:gridCol>
                <a:gridCol w="1342390">
                  <a:extLst>
                    <a:ext uri="{9D8B030D-6E8A-4147-A177-3AD203B41FA5}">
                      <a16:colId xmlns:a16="http://schemas.microsoft.com/office/drawing/2014/main" val="2175732561"/>
                    </a:ext>
                  </a:extLst>
                </a:gridCol>
                <a:gridCol w="2343821">
                  <a:extLst>
                    <a:ext uri="{9D8B030D-6E8A-4147-A177-3AD203B41FA5}">
                      <a16:colId xmlns:a16="http://schemas.microsoft.com/office/drawing/2014/main" val="144034106"/>
                    </a:ext>
                  </a:extLst>
                </a:gridCol>
                <a:gridCol w="1342390">
                  <a:extLst>
                    <a:ext uri="{9D8B030D-6E8A-4147-A177-3AD203B41FA5}">
                      <a16:colId xmlns:a16="http://schemas.microsoft.com/office/drawing/2014/main" val="240878531"/>
                    </a:ext>
                  </a:extLst>
                </a:gridCol>
                <a:gridCol w="1342390">
                  <a:extLst>
                    <a:ext uri="{9D8B030D-6E8A-4147-A177-3AD203B41FA5}">
                      <a16:colId xmlns:a16="http://schemas.microsoft.com/office/drawing/2014/main" val="1097889040"/>
                    </a:ext>
                  </a:extLst>
                </a:gridCol>
              </a:tblGrid>
              <a:tr h="657959"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1" dirty="0"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ابزار</a:t>
                      </a:r>
                    </a:p>
                  </a:txBody>
                  <a:tcPr marL="123367" marR="123367" marT="154209" marB="154209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1" dirty="0"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رابط کاربری</a:t>
                      </a:r>
                    </a:p>
                  </a:txBody>
                  <a:tcPr marL="123367" marR="123367" marT="154209" marB="154209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1" dirty="0"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پشتیبانی از منابع داده</a:t>
                      </a:r>
                    </a:p>
                  </a:txBody>
                  <a:tcPr marL="123367" marR="123367" marT="154209" marB="154209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1" dirty="0" err="1"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هشداردهی</a:t>
                      </a:r>
                      <a:endParaRPr lang="fa-IR" sz="1500" b="1" dirty="0">
                        <a:effectLst/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marL="123367" marR="123367" marT="154209" marB="154209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1" dirty="0"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قابلیت سفارشی سازی</a:t>
                      </a:r>
                    </a:p>
                  </a:txBody>
                  <a:tcPr marL="123367" marR="123367" marT="154209" marB="154209" anchor="ctr"/>
                </a:tc>
                <a:extLst>
                  <a:ext uri="{0D108BD9-81ED-4DB2-BD59-A6C34878D82A}">
                    <a16:rowId xmlns:a16="http://schemas.microsoft.com/office/drawing/2014/main" val="4288209790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en-US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Grafana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خیلی خوب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عالی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بله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بله</a:t>
                      </a:r>
                    </a:p>
                  </a:txBody>
                  <a:tcPr marL="123367" marR="123367" marT="69394" marB="69394" anchor="ctr"/>
                </a:tc>
                <a:extLst>
                  <a:ext uri="{0D108BD9-81ED-4DB2-BD59-A6C34878D82A}">
                    <a16:rowId xmlns:a16="http://schemas.microsoft.com/office/drawing/2014/main" val="3267741427"/>
                  </a:ext>
                </a:extLst>
              </a:tr>
              <a:tr h="493469"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en-US" sz="1500" b="0" dirty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Kibana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 dirty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خوب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محدود به </a:t>
                      </a:r>
                      <a:r>
                        <a:rPr lang="en-US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Elasticsearch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نه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متوسط</a:t>
                      </a:r>
                    </a:p>
                  </a:txBody>
                  <a:tcPr marL="123367" marR="123367" marT="69394" marB="69394" anchor="ctr"/>
                </a:tc>
                <a:extLst>
                  <a:ext uri="{0D108BD9-81ED-4DB2-BD59-A6C34878D82A}">
                    <a16:rowId xmlns:a16="http://schemas.microsoft.com/office/drawing/2014/main" val="1421587791"/>
                  </a:ext>
                </a:extLst>
              </a:tr>
              <a:tr h="318699"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en-US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Prometheus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متوسط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محدود به خودش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بله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بله</a:t>
                      </a:r>
                    </a:p>
                  </a:txBody>
                  <a:tcPr marL="123367" marR="123367" marT="69394" marB="69394" anchor="ctr"/>
                </a:tc>
                <a:extLst>
                  <a:ext uri="{0D108BD9-81ED-4DB2-BD59-A6C34878D82A}">
                    <a16:rowId xmlns:a16="http://schemas.microsoft.com/office/drawing/2014/main" val="787266020"/>
                  </a:ext>
                </a:extLst>
              </a:tr>
              <a:tr h="488329"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en-US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Tableau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عالی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محدود به منابع تجاری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بله</a:t>
                      </a:r>
                    </a:p>
                  </a:txBody>
                  <a:tcPr marL="123367" marR="123367" marT="69394" marB="69394"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ts val="1650"/>
                        </a:lnSpc>
                        <a:buNone/>
                      </a:pPr>
                      <a:r>
                        <a:rPr lang="fa-IR" sz="1500" b="0" dirty="0">
                          <a:solidFill>
                            <a:srgbClr val="7F8698"/>
                          </a:solidFill>
                          <a:effectLst/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خیلی خوب</a:t>
                      </a:r>
                    </a:p>
                  </a:txBody>
                  <a:tcPr marL="123367" marR="123367" marT="69394" marB="69394" anchor="ctr"/>
                </a:tc>
                <a:extLst>
                  <a:ext uri="{0D108BD9-81ED-4DB2-BD59-A6C34878D82A}">
                    <a16:rowId xmlns:a16="http://schemas.microsoft.com/office/drawing/2014/main" val="49812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19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160D-6C07-4249-D540-BB9FAC71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HikariCP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FBA11-48E9-9DE8-DEFB-E0BBD5E78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HikariCP</a:t>
            </a:r>
            <a:r>
              <a:rPr lang="en-US" dirty="0"/>
              <a:t> is a connection pool library that has become the default choice in Spring Boot applications. Its name comes from the Japanese word “光” (Hikari), meaning “light,” reflecting its lightweight and fast nature.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21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2197-E899-AC2A-2777-3C9CF9F3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اجزای پروژه </a:t>
            </a:r>
            <a:r>
              <a:rPr lang="fa-IR" dirty="0" err="1"/>
              <a:t>دمو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6884E-DA97-A613-7ADA-3683B6D6A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a-IR" dirty="0"/>
              <a:t>بالا آوردن </a:t>
            </a:r>
            <a:r>
              <a:rPr lang="en-US" dirty="0" err="1"/>
              <a:t>grafana</a:t>
            </a:r>
            <a:r>
              <a:rPr lang="fa-IR" dirty="0"/>
              <a:t> و </a:t>
            </a:r>
            <a:r>
              <a:rPr lang="en-US" dirty="0" err="1"/>
              <a:t>prometheus</a:t>
            </a:r>
            <a:r>
              <a:rPr lang="fa-IR" dirty="0"/>
              <a:t> روی </a:t>
            </a:r>
            <a:r>
              <a:rPr lang="fa-IR" dirty="0" err="1"/>
              <a:t>داکر</a:t>
            </a:r>
            <a:endParaRPr lang="fa-IR" dirty="0"/>
          </a:p>
          <a:p>
            <a:pPr marL="457200" indent="-457200">
              <a:buFont typeface="+mj-lt"/>
              <a:buAutoNum type="arabicPeriod"/>
            </a:pPr>
            <a:r>
              <a:rPr lang="fa-IR" dirty="0"/>
              <a:t>ایجاد یک پروژه </a:t>
            </a:r>
            <a:r>
              <a:rPr lang="en-US" dirty="0"/>
              <a:t>spring boot</a:t>
            </a:r>
            <a:endParaRPr lang="fa-IR" dirty="0"/>
          </a:p>
          <a:p>
            <a:pPr marL="857256" lvl="1" indent="-457200">
              <a:buFont typeface="+mj-lt"/>
              <a:buAutoNum type="arabicPeriod"/>
            </a:pPr>
            <a:r>
              <a:rPr lang="fa-IR" dirty="0"/>
              <a:t>اتصال پروژه به </a:t>
            </a:r>
            <a:r>
              <a:rPr lang="en-US" dirty="0"/>
              <a:t>Prometheus</a:t>
            </a:r>
            <a:endParaRPr lang="fa-IR" dirty="0"/>
          </a:p>
          <a:p>
            <a:pPr marL="857256" lvl="1" indent="-457200">
              <a:buFont typeface="+mj-lt"/>
              <a:buAutoNum type="arabicPeriod"/>
            </a:pPr>
            <a:r>
              <a:rPr lang="fa-IR" dirty="0"/>
              <a:t>اگر از </a:t>
            </a:r>
            <a:r>
              <a:rPr lang="fa-IR" dirty="0" err="1"/>
              <a:t>کوبرنتیز</a:t>
            </a:r>
            <a:r>
              <a:rPr lang="fa-IR" dirty="0"/>
              <a:t> استفاده میکنیم قرار دادن </a:t>
            </a:r>
            <a:r>
              <a:rPr lang="fa-IR" dirty="0" err="1"/>
              <a:t>متریک</a:t>
            </a:r>
            <a:r>
              <a:rPr lang="fa-IR" dirty="0"/>
              <a:t> ها داخل پوشه </a:t>
            </a:r>
            <a:r>
              <a:rPr lang="en-US" dirty="0"/>
              <a:t>helm-chart</a:t>
            </a:r>
            <a:endParaRPr lang="fa-IR" dirty="0"/>
          </a:p>
          <a:p>
            <a:pPr marL="857256" lvl="1" indent="-457200">
              <a:buFont typeface="+mj-lt"/>
              <a:buAutoNum type="arabicPeriod"/>
            </a:pPr>
            <a:r>
              <a:rPr lang="fa-IR" dirty="0"/>
              <a:t>نوشتن </a:t>
            </a:r>
            <a:r>
              <a:rPr lang="fa-IR" dirty="0" err="1"/>
              <a:t>کنترلر</a:t>
            </a:r>
            <a:r>
              <a:rPr lang="fa-IR" dirty="0"/>
              <a:t> برای اینکه </a:t>
            </a:r>
            <a:r>
              <a:rPr lang="en-US" dirty="0"/>
              <a:t>endpoint</a:t>
            </a:r>
            <a:r>
              <a:rPr lang="fa-IR" dirty="0"/>
              <a:t> درخواست باشه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fa-IR" dirty="0"/>
              <a:t>دسترسی به </a:t>
            </a:r>
            <a:r>
              <a:rPr lang="fa-IR" dirty="0" err="1"/>
              <a:t>پرومتئوس</a:t>
            </a:r>
            <a:r>
              <a:rPr lang="fa-IR" dirty="0"/>
              <a:t> برای دیدن </a:t>
            </a:r>
            <a:r>
              <a:rPr lang="fa-IR" dirty="0" err="1"/>
              <a:t>داشبورد</a:t>
            </a:r>
            <a:endParaRPr lang="fa-IR" dirty="0"/>
          </a:p>
          <a:p>
            <a:pPr marL="857256" lvl="1" indent="-457200">
              <a:buFont typeface="+mj-lt"/>
              <a:buAutoNum type="arabicPeriod"/>
            </a:pPr>
            <a:r>
              <a:rPr lang="en-US" dirty="0">
                <a:hlinkClick r:id="rId3"/>
              </a:rPr>
              <a:t>http://localhost:9090/</a:t>
            </a:r>
            <a:endParaRPr lang="en-US" dirty="0"/>
          </a:p>
          <a:p>
            <a:pPr marL="857256" lvl="1" indent="-457200">
              <a:buFont typeface="+mj-lt"/>
              <a:buAutoNum type="arabicPeriod"/>
            </a:pPr>
            <a:r>
              <a:rPr lang="fa-IR" dirty="0"/>
              <a:t>مستقیم میشه روش </a:t>
            </a:r>
            <a:r>
              <a:rPr lang="fa-IR" dirty="0" err="1"/>
              <a:t>کوئری</a:t>
            </a:r>
            <a:r>
              <a:rPr lang="fa-IR" dirty="0"/>
              <a:t> هم اجرا کرد</a:t>
            </a:r>
          </a:p>
          <a:p>
            <a:pPr marL="857256" lvl="1" indent="-457200">
              <a:buFont typeface="+mj-lt"/>
              <a:buAutoNum type="arabicPeriod"/>
            </a:pPr>
            <a:r>
              <a:rPr lang="fa-IR" dirty="0"/>
              <a:t>میشه </a:t>
            </a:r>
            <a:r>
              <a:rPr lang="fa-IR" dirty="0" err="1"/>
              <a:t>تارگت</a:t>
            </a:r>
            <a:r>
              <a:rPr lang="fa-IR" dirty="0"/>
              <a:t> ها رو هم دید که در حال اجرا باشن</a:t>
            </a:r>
          </a:p>
          <a:p>
            <a:pPr marL="1257314" lvl="2" indent="-457200">
              <a:buFont typeface="+mj-lt"/>
              <a:buAutoNum type="arabicPeriod"/>
            </a:pPr>
            <a:r>
              <a:rPr lang="en-US" dirty="0"/>
              <a:t>http://localhost:9090/targets</a:t>
            </a:r>
            <a:endParaRPr lang="fa-IR" dirty="0"/>
          </a:p>
          <a:p>
            <a:pPr marL="857256" lvl="1" indent="-457200">
              <a:buFont typeface="+mj-lt"/>
              <a:buAutoNum type="arabicPeriod"/>
            </a:pPr>
            <a:endParaRPr lang="fa-IR" dirty="0"/>
          </a:p>
          <a:p>
            <a:pPr marL="857256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64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BD37E-9DA2-3FA9-8D85-B843A677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اجزای پروژه </a:t>
            </a:r>
            <a:r>
              <a:rPr lang="fa-IR" dirty="0" err="1"/>
              <a:t>دمو</a:t>
            </a:r>
            <a:r>
              <a:rPr lang="fa-IR" dirty="0"/>
              <a:t>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1223B-7B14-CE22-CDCE-653E2A38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fa-IR" dirty="0"/>
              <a:t>کار با </a:t>
            </a:r>
            <a:r>
              <a:rPr lang="fa-IR" dirty="0" err="1"/>
              <a:t>پنل</a:t>
            </a:r>
            <a:r>
              <a:rPr lang="fa-IR" dirty="0"/>
              <a:t> </a:t>
            </a:r>
            <a:r>
              <a:rPr lang="fa-IR" dirty="0" err="1"/>
              <a:t>گرافانا</a:t>
            </a:r>
            <a:endParaRPr lang="fa-IR" dirty="0"/>
          </a:p>
          <a:p>
            <a:pPr marL="857256" lvl="1" indent="-457200">
              <a:buFont typeface="+mj-lt"/>
              <a:buAutoNum type="arabicPeriod" startAt="4"/>
            </a:pPr>
            <a:r>
              <a:rPr lang="fa-IR" dirty="0"/>
              <a:t>ورود </a:t>
            </a:r>
            <a:r>
              <a:rPr lang="en-US" dirty="0">
                <a:hlinkClick r:id="rId3"/>
              </a:rPr>
              <a:t>http://localhost:3000/</a:t>
            </a:r>
            <a:endParaRPr lang="fa-IR" dirty="0"/>
          </a:p>
          <a:p>
            <a:pPr marL="857256" lvl="1" indent="-457200">
              <a:buFont typeface="+mj-lt"/>
              <a:buAutoNum type="arabicPeriod" startAt="4"/>
            </a:pPr>
            <a:r>
              <a:rPr lang="fa-IR" dirty="0"/>
              <a:t>اطلاعات ورود پیش فرض </a:t>
            </a:r>
            <a:r>
              <a:rPr lang="en-US" dirty="0"/>
              <a:t>admin </a:t>
            </a:r>
            <a:r>
              <a:rPr lang="en-US" dirty="0" err="1"/>
              <a:t>admin</a:t>
            </a:r>
            <a:endParaRPr lang="fa-IR" dirty="0"/>
          </a:p>
          <a:p>
            <a:pPr marL="857256" lvl="1" indent="-457200">
              <a:buFont typeface="+mj-lt"/>
              <a:buAutoNum type="arabicPeriod" startAt="4"/>
            </a:pPr>
            <a:r>
              <a:rPr lang="fa-IR" dirty="0"/>
              <a:t>انتخاب </a:t>
            </a:r>
            <a:r>
              <a:rPr lang="en-US" dirty="0" err="1"/>
              <a:t>datasource</a:t>
            </a:r>
            <a:r>
              <a:rPr lang="fa-IR" dirty="0"/>
              <a:t> که ما </a:t>
            </a:r>
            <a:r>
              <a:rPr lang="fa-IR" dirty="0" err="1"/>
              <a:t>پرومتئوس</a:t>
            </a:r>
            <a:r>
              <a:rPr lang="fa-IR" dirty="0"/>
              <a:t> رو انتخاب میکنیم</a:t>
            </a:r>
          </a:p>
          <a:p>
            <a:pPr marL="857256" lvl="1" indent="-457200">
              <a:buFont typeface="+mj-lt"/>
              <a:buAutoNum type="arabicPeriod" startAt="4"/>
            </a:pPr>
            <a:r>
              <a:rPr lang="fa-IR" dirty="0"/>
              <a:t>ایجاد یک </a:t>
            </a:r>
            <a:r>
              <a:rPr lang="fa-IR" dirty="0" err="1"/>
              <a:t>دشبورد</a:t>
            </a:r>
            <a:r>
              <a:rPr lang="fa-IR" dirty="0"/>
              <a:t> و </a:t>
            </a:r>
            <a:r>
              <a:rPr lang="en-US" dirty="0"/>
              <a:t>import</a:t>
            </a:r>
            <a:r>
              <a:rPr lang="fa-IR" dirty="0"/>
              <a:t> اطلاعات</a:t>
            </a:r>
            <a:endParaRPr lang="en-US" dirty="0"/>
          </a:p>
          <a:p>
            <a:pPr marL="857256" lvl="1" indent="-457200">
              <a:buFont typeface="+mj-lt"/>
              <a:buAutoNum type="arabicPeriod" startAt="4"/>
            </a:pPr>
            <a:endParaRPr lang="en-US" dirty="0"/>
          </a:p>
          <a:p>
            <a:pPr marL="857256" lvl="1" indent="-457200">
              <a:buFont typeface="+mj-lt"/>
              <a:buAutoNum type="arabicPeriod" startAt="4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657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552</TotalTime>
  <Words>1313</Words>
  <Application>Microsoft Office PowerPoint</Application>
  <PresentationFormat>On-screen Show (4:3)</PresentationFormat>
  <Paragraphs>125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Century Gothic</vt:lpstr>
      <vt:lpstr>IRANSans</vt:lpstr>
      <vt:lpstr>Wingdings</vt:lpstr>
      <vt:lpstr>Wingdings 3</vt:lpstr>
      <vt:lpstr>Ion</vt:lpstr>
      <vt:lpstr>An introduction to Grafana</vt:lpstr>
      <vt:lpstr>سرفصل خبرها </vt:lpstr>
      <vt:lpstr>آشنایی با Grafana</vt:lpstr>
      <vt:lpstr>کابردهای Grafana</vt:lpstr>
      <vt:lpstr>ویژگی‌های Grafana</vt:lpstr>
      <vt:lpstr>مقایسه Grafana با رقبا</vt:lpstr>
      <vt:lpstr>What is HikariCP?</vt:lpstr>
      <vt:lpstr>اجزای پروژه دمو</vt:lpstr>
      <vt:lpstr>اجزای پروژه دمو 2</vt:lpstr>
      <vt:lpstr>منابع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bahman shafiei</dc:creator>
  <cp:keywords/>
  <dc:description>generated using python-pptx</dc:description>
  <cp:lastModifiedBy>bahman shafiei</cp:lastModifiedBy>
  <cp:revision>18</cp:revision>
  <dcterms:created xsi:type="dcterms:W3CDTF">2013-01-27T09:14:16Z</dcterms:created>
  <dcterms:modified xsi:type="dcterms:W3CDTF">2025-10-14T13:36:22Z</dcterms:modified>
  <cp:category/>
</cp:coreProperties>
</file>