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73" r:id="rId10"/>
    <p:sldId id="274" r:id="rId11"/>
    <p:sldId id="275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20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94B62-D624-4A11-A8F7-8677B0A772D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BF392-4E4A-4438-AD88-50A1995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BF392-4E4A-4438-AD88-50A1995405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12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2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0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800" dirty="0"/>
              <a:t>Sample Test for Orchestration with Camunda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B3AE-1489-CA73-7400-F7ED77C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Orchestration Pattern &amp; Camunda's Role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6B48-4F98-9A29-D49D-BB574C90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The Core Concept</a:t>
            </a:r>
          </a:p>
          <a:p>
            <a:pPr lvl="1"/>
            <a:r>
              <a:rPr lang="en-US" b="1" dirty="0"/>
              <a:t>Orchestration</a:t>
            </a:r>
            <a:r>
              <a:rPr lang="en-US" dirty="0"/>
              <a:t> uses a central coordinator (the </a:t>
            </a:r>
            <a:r>
              <a:rPr lang="en-US" b="1" dirty="0"/>
              <a:t>Orchestrator</a:t>
            </a:r>
            <a:r>
              <a:rPr lang="en-US" dirty="0"/>
              <a:t>) to manage workflow.</a:t>
            </a:r>
          </a:p>
          <a:p>
            <a:pPr lvl="1"/>
            <a:r>
              <a:rPr lang="en-US" dirty="0"/>
              <a:t>The Orchestrator sends </a:t>
            </a:r>
            <a:r>
              <a:rPr lang="en-US" b="1" dirty="0"/>
              <a:t>commands</a:t>
            </a:r>
            <a:r>
              <a:rPr lang="en-US" dirty="0"/>
              <a:t> to services and handles their responses.</a:t>
            </a:r>
          </a:p>
          <a:p>
            <a:pPr lvl="1"/>
            <a:r>
              <a:rPr lang="en-US" dirty="0"/>
              <a:t>It is responsible for the overall workflow and triggering </a:t>
            </a:r>
            <a:r>
              <a:rPr lang="en-US" b="1" dirty="0"/>
              <a:t>compensation</a:t>
            </a:r>
            <a:r>
              <a:rPr lang="en-US" dirty="0"/>
              <a:t> if a step fails.</a:t>
            </a:r>
          </a:p>
          <a:p>
            <a:r>
              <a:rPr lang="en-US" b="1" dirty="0"/>
              <a:t>Camunda's Role: The Intelligent Orchestrator</a:t>
            </a:r>
          </a:p>
          <a:p>
            <a:pPr lvl="1"/>
            <a:r>
              <a:rPr lang="en-US" dirty="0"/>
              <a:t>Camunda Platform provides a powerful, persistent, and highly visible engine to:</a:t>
            </a:r>
          </a:p>
          <a:p>
            <a:pPr lvl="2"/>
            <a:r>
              <a:rPr lang="en-US" b="1" dirty="0"/>
              <a:t>Execute</a:t>
            </a:r>
            <a:r>
              <a:rPr lang="en-US" dirty="0"/>
              <a:t> business processes defined in BPMN.</a:t>
            </a:r>
          </a:p>
          <a:p>
            <a:pPr lvl="2"/>
            <a:r>
              <a:rPr lang="en-US" b="1" dirty="0"/>
              <a:t>Coordinate</a:t>
            </a:r>
            <a:r>
              <a:rPr lang="en-US" dirty="0"/>
              <a:t> calls to distributed microservices.</a:t>
            </a:r>
          </a:p>
          <a:p>
            <a:pPr lvl="2"/>
            <a:r>
              <a:rPr lang="en-US" b="1" dirty="0"/>
              <a:t>Maintain</a:t>
            </a:r>
            <a:r>
              <a:rPr lang="en-US" dirty="0"/>
              <a:t> process state and manage long-running transactions.</a:t>
            </a:r>
          </a:p>
          <a:p>
            <a:pPr lvl="2"/>
            <a:r>
              <a:rPr lang="en-US" b="1" dirty="0"/>
              <a:t>Handle</a:t>
            </a:r>
            <a:r>
              <a:rPr lang="en-US" dirty="0"/>
              <a:t> errors and compensation logically.</a:t>
            </a:r>
          </a:p>
          <a:p>
            <a:pPr lvl="2"/>
            <a:r>
              <a:rPr lang="en-US" b="1" dirty="0"/>
              <a:t>Provide</a:t>
            </a:r>
            <a:r>
              <a:rPr lang="en-US" dirty="0"/>
              <a:t> deep visibility into process execution.</a:t>
            </a:r>
          </a:p>
          <a:p>
            <a:r>
              <a:rPr lang="en-US" b="1" dirty="0"/>
              <a:t>Analogy:</a:t>
            </a:r>
            <a:r>
              <a:rPr lang="en-US" dirty="0"/>
              <a:t> Camunda is the </a:t>
            </a:r>
            <a:r>
              <a:rPr lang="en-US" b="1" dirty="0"/>
              <a:t>conductor</a:t>
            </a:r>
            <a:r>
              <a:rPr lang="en-US" dirty="0"/>
              <a:t> of your microservices orchestra.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2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F2D0-0C3A-4F79-7B50-AAAE588D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Microservices Architecture &amp; Communication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8CC0-9E3D-CD32-A291-EC94F3DC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Synchronous REST Communication</a:t>
            </a:r>
          </a:p>
          <a:p>
            <a:pPr lvl="1"/>
            <a:r>
              <a:rPr lang="en-US" dirty="0"/>
              <a:t>Camunda's Delegates use </a:t>
            </a:r>
            <a:r>
              <a:rPr lang="en-US" b="1" dirty="0"/>
              <a:t>REST Template</a:t>
            </a:r>
            <a:r>
              <a:rPr lang="en-US" dirty="0"/>
              <a:t> or </a:t>
            </a:r>
            <a:r>
              <a:rPr lang="en-US" b="1" dirty="0"/>
              <a:t>Feign Client</a:t>
            </a:r>
            <a:r>
              <a:rPr lang="en-US" dirty="0"/>
              <a:t> to call services.</a:t>
            </a:r>
          </a:p>
          <a:p>
            <a:pPr lvl="1"/>
            <a:r>
              <a:rPr lang="en-US" b="1" dirty="0"/>
              <a:t>Simple</a:t>
            </a:r>
            <a:r>
              <a:rPr lang="en-US" dirty="0"/>
              <a:t> and </a:t>
            </a:r>
            <a:r>
              <a:rPr lang="en-US" b="1" dirty="0"/>
              <a:t>direct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Requires </a:t>
            </a:r>
            <a:r>
              <a:rPr lang="en-US" b="1" dirty="0"/>
              <a:t>temporary coupling</a:t>
            </a:r>
            <a:r>
              <a:rPr lang="en-US" dirty="0"/>
              <a:t> during the request/response.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D071BB-BED1-F7FC-E2BB-BF1DE2ED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2435225"/>
            <a:ext cx="9144000" cy="28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66F8-772C-E6D7-CF9D-27128CD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Implementing the Service Tasks: Java Delegates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9372-BC0A-3D5E-4645-7288B666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Delegate: Check Credit Score</a:t>
            </a:r>
          </a:p>
          <a:p>
            <a:pPr lvl="1"/>
            <a:r>
              <a:rPr lang="en-US" dirty="0"/>
              <a:t>Calls the dedicated </a:t>
            </a:r>
            <a:r>
              <a:rPr lang="en-US" b="1" dirty="0"/>
              <a:t>Credit Service</a:t>
            </a:r>
            <a:r>
              <a:rPr lang="en-US" dirty="0"/>
              <a:t> microservice.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8985D-5DA6-27BD-A157-AD7A6641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0" y="2927350"/>
            <a:ext cx="5782522" cy="32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85EE-B52E-7BE2-31A4-184EE67D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Saga Pattern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2339-E882-508D-A0B1-FB8FCD50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Transactions in a Microservices Architecture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9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41CD-E0DF-972D-FFD2-A0F60BFF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The Challenge: Transactions in Microservices</a:t>
            </a:r>
            <a:br>
              <a:rPr lang="en-US" sz="2400" b="1" dirty="0"/>
            </a:br>
            <a:r>
              <a:rPr lang="en-US" sz="2400" b="1" dirty="0"/>
              <a:t>The Problem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B04C-3B0C-F917-BE5E-57F37CA6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monolithic application, a database transaction ensures </a:t>
            </a:r>
            <a:r>
              <a:rPr lang="en-US" b="1" dirty="0"/>
              <a:t>ACID</a:t>
            </a:r>
            <a:r>
              <a:rPr lang="en-US" dirty="0"/>
              <a:t> (Atomicity, Consistency, Isolation, Durability) properties across operations.</a:t>
            </a:r>
          </a:p>
          <a:p>
            <a:r>
              <a:rPr lang="en-US" b="1" dirty="0"/>
              <a:t>The New Reality</a:t>
            </a:r>
          </a:p>
          <a:p>
            <a:pPr lvl="1"/>
            <a:r>
              <a:rPr lang="en-US" dirty="0"/>
              <a:t>In microservices, data is spread across independent databases.</a:t>
            </a:r>
            <a:br>
              <a:rPr lang="en-US" dirty="0"/>
            </a:br>
            <a:r>
              <a:rPr lang="en-US" b="1" dirty="0"/>
              <a:t>We can't use a single distributed transaction!</a:t>
            </a:r>
            <a:endParaRPr lang="en-US" dirty="0"/>
          </a:p>
          <a:p>
            <a:r>
              <a:rPr lang="en-US" b="1" dirty="0"/>
              <a:t>The Need</a:t>
            </a:r>
          </a:p>
          <a:p>
            <a:pPr lvl="1"/>
            <a:r>
              <a:rPr lang="en-US" dirty="0"/>
              <a:t>A way to manage a business transaction that spans multiple services without strong locking.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6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239F-2C23-63BC-34B0-214D31BB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Saga Pattern?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F1CC-9434-BD92-BFF2-DC6BF56C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saga is a </a:t>
            </a:r>
            <a:r>
              <a:rPr lang="en-US" b="1" dirty="0"/>
              <a:t>sequence of local transactions</a:t>
            </a:r>
            <a:r>
              <a:rPr lang="en-US" dirty="0"/>
              <a:t> where each transaction updates data within a single service.</a:t>
            </a:r>
          </a:p>
          <a:p>
            <a:r>
              <a:rPr lang="en-US" b="1" dirty="0"/>
              <a:t>Each service</a:t>
            </a:r>
            <a:r>
              <a:rPr lang="en-US" dirty="0"/>
              <a:t> participates in the saga by executing its local transaction.</a:t>
            </a:r>
          </a:p>
          <a:p>
            <a:r>
              <a:rPr lang="en-US" dirty="0"/>
              <a:t>If a local transaction fails, the saga must execute </a:t>
            </a:r>
            <a:r>
              <a:rPr lang="en-US" b="1" dirty="0"/>
              <a:t>compensating actions</a:t>
            </a:r>
            <a:r>
              <a:rPr lang="en-US" dirty="0"/>
              <a:t> to undo the impact of previous transactions.</a:t>
            </a:r>
          </a:p>
          <a:p>
            <a:r>
              <a:rPr lang="en-US" dirty="0"/>
              <a:t>It provides </a:t>
            </a:r>
            <a:r>
              <a:rPr lang="en-US" b="1" dirty="0"/>
              <a:t>eventual consistency</a:t>
            </a:r>
            <a:r>
              <a:rPr lang="en-US" dirty="0"/>
              <a:t> instead of atomicity.</a:t>
            </a:r>
          </a:p>
          <a:p>
            <a:r>
              <a:rPr lang="en-US" b="1" dirty="0"/>
              <a:t>Analogy:</a:t>
            </a:r>
            <a:r>
              <a:rPr lang="en-US" dirty="0"/>
              <a:t> A long-running business process like booking a trip (flights, hotel, car). If you cancel, you must call each company for a refund.</a:t>
            </a:r>
          </a:p>
        </p:txBody>
      </p:sp>
    </p:spTree>
    <p:extLst>
      <p:ext uri="{BB962C8B-B14F-4D97-AF65-F5344CB8AC3E}">
        <p14:creationId xmlns:p14="http://schemas.microsoft.com/office/powerpoint/2010/main" val="232335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AC09-E3CD-E853-93DE-E692F358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Two Saga Implementation Styles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C148-2F68-D82C-7DA4-2D555CB3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primary ways to coordinate the steps in a saga:</a:t>
            </a:r>
          </a:p>
          <a:p>
            <a:r>
              <a:rPr lang="en-US" b="1" dirty="0"/>
              <a:t>Choreography: </a:t>
            </a:r>
            <a:r>
              <a:rPr lang="en-US" dirty="0"/>
              <a:t>Decentralized coordination through events.</a:t>
            </a:r>
          </a:p>
          <a:p>
            <a:r>
              <a:rPr lang="en-US" b="1" dirty="0"/>
              <a:t>Orchestration: </a:t>
            </a:r>
            <a:r>
              <a:rPr lang="en-US" dirty="0"/>
              <a:t>Centralized coordination through a commander.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8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E622-7F5F-832A-3140-7C1D6A97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Saga Choreography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B060-7BC8-D42D-C7E5-F5936160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Concept:</a:t>
            </a:r>
          </a:p>
          <a:p>
            <a:pPr lvl="1"/>
            <a:r>
              <a:rPr lang="en-US" b="1" dirty="0"/>
              <a:t>No central coordinator.</a:t>
            </a:r>
            <a:endParaRPr lang="en-US" dirty="0"/>
          </a:p>
          <a:p>
            <a:pPr lvl="1"/>
            <a:r>
              <a:rPr lang="en-US" dirty="0"/>
              <a:t>Services communicate with each other through </a:t>
            </a:r>
            <a:r>
              <a:rPr lang="en-US" b="1" dirty="0"/>
              <a:t>events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service listens for events and decides to act or publish a new event.</a:t>
            </a:r>
          </a:p>
          <a:p>
            <a:r>
              <a:rPr lang="en-US" b="1" dirty="0"/>
              <a:t>How it Works</a:t>
            </a:r>
          </a:p>
          <a:p>
            <a:pPr lvl="1"/>
            <a:r>
              <a:rPr lang="en-US" dirty="0"/>
              <a:t>Service A executes its transaction and publishes an </a:t>
            </a:r>
            <a:r>
              <a:rPr lang="en-US" b="1" dirty="0"/>
              <a:t>Event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Service B listens for that event, executes its transaction, and publishes a new event.</a:t>
            </a:r>
          </a:p>
          <a:p>
            <a:pPr lvl="1"/>
            <a:r>
              <a:rPr lang="en-US" dirty="0"/>
              <a:t>If Service B fails, it publishes a </a:t>
            </a:r>
            <a:r>
              <a:rPr lang="en-US" b="1" dirty="0"/>
              <a:t>compensating event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Service A listens for the compensating event and runs its compensating action.</a:t>
            </a:r>
          </a:p>
          <a:p>
            <a:r>
              <a:rPr lang="en-US" b="1" dirty="0"/>
              <a:t>Analogy:</a:t>
            </a:r>
            <a:r>
              <a:rPr lang="en-US" dirty="0"/>
              <a:t> A dance where each dancer follows the music and others' moves without a choreographer shouting instructions.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05C31-8E22-C5D3-3BC2-A312D838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5554"/>
            <a:ext cx="9144000" cy="5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C6E-C0C2-75A4-7AC4-BEBCF22D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Saga Orchestration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FD87-E03F-6F25-2A79-77434C06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Concept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central </a:t>
            </a:r>
            <a:r>
              <a:rPr lang="en-US" b="1" dirty="0"/>
              <a:t>Saga Orchestrator</a:t>
            </a:r>
            <a:r>
              <a:rPr lang="en-US" dirty="0"/>
              <a:t> (a state machine) tells the participants what to do and when.</a:t>
            </a:r>
          </a:p>
          <a:p>
            <a:pPr lvl="1"/>
            <a:r>
              <a:rPr lang="en-US" dirty="0"/>
              <a:t>The orchestrator sends </a:t>
            </a:r>
            <a:r>
              <a:rPr lang="en-US" b="1" dirty="0"/>
              <a:t>commands</a:t>
            </a:r>
            <a:r>
              <a:rPr lang="en-US" dirty="0"/>
              <a:t> to services and handles their responses.</a:t>
            </a:r>
          </a:p>
          <a:p>
            <a:pPr lvl="1"/>
            <a:r>
              <a:rPr lang="en-US" dirty="0"/>
              <a:t>It is responsible for managing the overall workflow and triggering compensation if a step fails.</a:t>
            </a:r>
          </a:p>
          <a:p>
            <a:r>
              <a:rPr lang="en-US" b="1" dirty="0"/>
              <a:t>How it Works</a:t>
            </a:r>
          </a:p>
          <a:p>
            <a:pPr lvl="1"/>
            <a:r>
              <a:rPr lang="en-US" dirty="0"/>
              <a:t>The Orchestrator sends a </a:t>
            </a:r>
            <a:r>
              <a:rPr lang="en-US" b="1" dirty="0"/>
              <a:t>Command</a:t>
            </a:r>
            <a:r>
              <a:rPr lang="en-US" dirty="0"/>
              <a:t> to Service A.</a:t>
            </a:r>
          </a:p>
          <a:p>
            <a:pPr lvl="1"/>
            <a:r>
              <a:rPr lang="en-US" dirty="0"/>
              <a:t>Service A executes the command and replies with an outcome.</a:t>
            </a:r>
          </a:p>
          <a:p>
            <a:pPr lvl="1"/>
            <a:r>
              <a:rPr lang="en-US" dirty="0"/>
              <a:t>Based on the outcome, the Orchestrator sends the next </a:t>
            </a:r>
            <a:r>
              <a:rPr lang="en-US" b="1" dirty="0"/>
              <a:t>Command</a:t>
            </a:r>
            <a:r>
              <a:rPr lang="en-US" dirty="0"/>
              <a:t> to Service B.</a:t>
            </a:r>
          </a:p>
          <a:p>
            <a:pPr lvl="1"/>
            <a:r>
              <a:rPr lang="en-US" dirty="0"/>
              <a:t>If Service B fails, the Orchestrator sends </a:t>
            </a:r>
            <a:r>
              <a:rPr lang="en-US" b="1" dirty="0"/>
              <a:t>compensating commands</a:t>
            </a:r>
            <a:r>
              <a:rPr lang="en-US" dirty="0"/>
              <a:t> in reverse order.</a:t>
            </a:r>
          </a:p>
          <a:p>
            <a:r>
              <a:rPr lang="en-US" b="1" dirty="0"/>
              <a:t>Analogy:</a:t>
            </a:r>
            <a:r>
              <a:rPr lang="en-US" dirty="0"/>
              <a:t> A conductor leading an orchestra, telling each musician when to play.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454E7-3A24-3D04-657B-1773AA7D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148"/>
            <a:ext cx="9144000" cy="481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532A-D536-E2B0-FA05-B79A104B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Key Differences: Choreography vs. Orchestration</a:t>
            </a:r>
            <a:endParaRPr lang="en-US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537F29-A397-5360-9772-F5764A5C9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920979"/>
              </p:ext>
            </p:extLst>
          </p:nvPr>
        </p:nvGraphicFramePr>
        <p:xfrm>
          <a:off x="827088" y="2052638"/>
          <a:ext cx="6711948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316">
                  <a:extLst>
                    <a:ext uri="{9D8B030D-6E8A-4147-A177-3AD203B41FA5}">
                      <a16:colId xmlns:a16="http://schemas.microsoft.com/office/drawing/2014/main" val="3929052846"/>
                    </a:ext>
                  </a:extLst>
                </a:gridCol>
                <a:gridCol w="2237316">
                  <a:extLst>
                    <a:ext uri="{9D8B030D-6E8A-4147-A177-3AD203B41FA5}">
                      <a16:colId xmlns:a16="http://schemas.microsoft.com/office/drawing/2014/main" val="2106142388"/>
                    </a:ext>
                  </a:extLst>
                </a:gridCol>
                <a:gridCol w="2237316">
                  <a:extLst>
                    <a:ext uri="{9D8B030D-6E8A-4147-A177-3AD203B41FA5}">
                      <a16:colId xmlns:a16="http://schemas.microsoft.com/office/drawing/2014/main" val="777999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Aspect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Choreography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quote-cjk-patch"/>
                        </a:rPr>
                        <a:t>Orchestration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62791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Control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Decentralized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Centralized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6586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Communication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Async Events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Sync Commands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71742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Complexity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Hard to debug and understand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Easier to monitor and manage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85155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Coupling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Services are aware of each other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Services are decoupled from the flow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80759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Responsibility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Each service handles its compensation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quote-cjk-patch"/>
                        </a:rPr>
                        <a:t>Orchestrator handles compensation logic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3530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04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Demonstrate orchestration with Camunda</a:t>
            </a:r>
          </a:p>
          <a:p>
            <a:r>
              <a:rPr dirty="0"/>
              <a:t>Show how microservices can collaborate</a:t>
            </a:r>
          </a:p>
          <a:p>
            <a:r>
              <a:rPr dirty="0"/>
              <a:t>Provide a testable loan request process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E31E-8079-F247-DEA8-7BA292AC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One Should You Choose?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1CED-8E7C-C8E6-445C-7718977E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Choose Choreography When:</a:t>
            </a:r>
          </a:p>
          <a:p>
            <a:pPr lvl="1"/>
            <a:r>
              <a:rPr lang="en-US" dirty="0"/>
              <a:t>Your saga is simple with few steps.</a:t>
            </a:r>
          </a:p>
          <a:p>
            <a:pPr lvl="1"/>
            <a:r>
              <a:rPr lang="en-US" dirty="0"/>
              <a:t>You want to avoid a single point of failure.</a:t>
            </a:r>
          </a:p>
          <a:p>
            <a:pPr lvl="1"/>
            <a:r>
              <a:rPr lang="en-US" dirty="0"/>
              <a:t>Your team prefers a highly decoupled, event-driven architecture.</a:t>
            </a:r>
          </a:p>
          <a:p>
            <a:r>
              <a:rPr lang="en-US" b="1" dirty="0"/>
              <a:t>Choose Orchestration When:</a:t>
            </a:r>
          </a:p>
          <a:p>
            <a:pPr lvl="1"/>
            <a:r>
              <a:rPr lang="en-US" dirty="0"/>
              <a:t>The workflow is complex or involves many services.</a:t>
            </a:r>
          </a:p>
          <a:p>
            <a:pPr lvl="1"/>
            <a:r>
              <a:rPr lang="en-US" dirty="0"/>
              <a:t>You need clear control over the sequence of events.</a:t>
            </a:r>
          </a:p>
          <a:p>
            <a:pPr lvl="1"/>
            <a:r>
              <a:rPr lang="en-US" dirty="0"/>
              <a:t>You require better monitoring and easier debugging.</a:t>
            </a:r>
          </a:p>
          <a:p>
            <a:pPr lvl="1"/>
            <a:r>
              <a:rPr lang="en-US" dirty="0"/>
              <a:t>You want to avoid cyclic dependencies between services.</a:t>
            </a:r>
          </a:p>
          <a:p>
            <a:r>
              <a:rPr lang="en-US" b="1" dirty="0"/>
              <a:t>Tools like Camunda and Temporal are perfect for Orchestration!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9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08E-F5D8-3DDF-A1E0-272DDB72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0D2E-87CE-3B68-9C56-49090B9A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Saga Pattern</a:t>
            </a:r>
            <a:r>
              <a:rPr lang="en-US" dirty="0"/>
              <a:t> is essential for managing </a:t>
            </a:r>
            <a:r>
              <a:rPr lang="en-US" b="1" dirty="0"/>
              <a:t>long-lived, distributed transactions</a:t>
            </a:r>
            <a:r>
              <a:rPr lang="en-US" dirty="0"/>
              <a:t> in microservices.</a:t>
            </a:r>
          </a:p>
          <a:p>
            <a:r>
              <a:rPr lang="en-US" dirty="0"/>
              <a:t>It uses </a:t>
            </a:r>
            <a:r>
              <a:rPr lang="en-US" b="1" dirty="0"/>
              <a:t>compensating actions</a:t>
            </a:r>
            <a:r>
              <a:rPr lang="en-US" dirty="0"/>
              <a:t> to ensure data eventual consistency.</a:t>
            </a:r>
          </a:p>
          <a:p>
            <a:r>
              <a:rPr lang="en-US" b="1" dirty="0"/>
              <a:t>Choreography</a:t>
            </a:r>
            <a:r>
              <a:rPr lang="en-US" dirty="0"/>
              <a:t> uses events for decentralized control.</a:t>
            </a:r>
          </a:p>
          <a:p>
            <a:r>
              <a:rPr lang="en-US" b="1" dirty="0"/>
              <a:t>Orchestration</a:t>
            </a:r>
            <a:r>
              <a:rPr lang="en-US" dirty="0"/>
              <a:t> uses a central commander for predictable, easy-to-follow workflows.</a:t>
            </a:r>
          </a:p>
          <a:p>
            <a:r>
              <a:rPr lang="en-US" dirty="0"/>
              <a:t>The best choice depends on your system's </a:t>
            </a:r>
            <a:r>
              <a:rPr lang="en-US" b="1" dirty="0"/>
              <a:t>complexity, team structure, and needs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24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Camunda BPM (v7.23)</a:t>
            </a:r>
          </a:p>
          <a:p>
            <a:r>
              <a:rPr dirty="0"/>
              <a:t>Spring Boot (REST APIs)</a:t>
            </a:r>
          </a:p>
          <a:p>
            <a:r>
              <a:rPr dirty="0" err="1"/>
              <a:t>Keycloak</a:t>
            </a:r>
            <a:r>
              <a:rPr dirty="0"/>
              <a:t> (Authentication &amp; Authorization)</a:t>
            </a:r>
          </a:p>
          <a:p>
            <a:r>
              <a:rPr dirty="0"/>
              <a:t>BPMN 2.0 (Process Modeling)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Sample Loan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Start Loan Request</a:t>
            </a:r>
          </a:p>
          <a:p>
            <a:r>
              <a:rPr dirty="0"/>
              <a:t>Submit Application</a:t>
            </a:r>
          </a:p>
          <a:p>
            <a:r>
              <a:rPr dirty="0"/>
              <a:t>• Check Credit Score</a:t>
            </a:r>
          </a:p>
          <a:p>
            <a:r>
              <a:rPr dirty="0"/>
              <a:t>• Decision Gateway</a:t>
            </a:r>
          </a:p>
          <a:p>
            <a:r>
              <a:rPr dirty="0"/>
              <a:t>• Disburse Loan or Reject Loan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4254500"/>
            <a:ext cx="7315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Start → Submit Application → Check Credit Score → [Gateway: creditScore &gt;=600?] → Disburse Loan / Reject Loan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1B72-086D-4553-E160-0283C5AA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Loan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9EF24-A5CE-9247-2735-7A40F5F0D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387049"/>
            <a:ext cx="6711950" cy="352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3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Camunda controls the flow between services</a:t>
            </a:r>
          </a:p>
          <a:p>
            <a:r>
              <a:rPr dirty="0"/>
              <a:t>Ensures tasks are executed in the correct order</a:t>
            </a:r>
          </a:p>
          <a:p>
            <a:r>
              <a:rPr dirty="0"/>
              <a:t>Handles decisions and routing automatically</a:t>
            </a:r>
          </a:p>
          <a:p>
            <a:r>
              <a:rPr dirty="0"/>
              <a:t>Provides visibility of process execution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Clear separation of concerns</a:t>
            </a:r>
          </a:p>
          <a:p>
            <a:r>
              <a:rPr dirty="0"/>
              <a:t>Easier monitoring and troubleshooting</a:t>
            </a:r>
          </a:p>
          <a:p>
            <a:r>
              <a:rPr dirty="0"/>
              <a:t>Scalable and maintainable architecture</a:t>
            </a:r>
          </a:p>
          <a:p>
            <a:r>
              <a:rPr dirty="0"/>
              <a:t>Extensible for future business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Camunda communicate with spring-boot?</a:t>
            </a:r>
          </a:p>
          <a:p>
            <a:r>
              <a:rPr dirty="0"/>
              <a:t>Extend the process with more microservices</a:t>
            </a:r>
          </a:p>
          <a:p>
            <a:r>
              <a:rPr dirty="0"/>
              <a:t>Add error handling and compensation</a:t>
            </a:r>
          </a:p>
          <a:p>
            <a:r>
              <a:rPr dirty="0"/>
              <a:t>Demonstrate Saga pattern integration</a:t>
            </a:r>
          </a:p>
          <a:p>
            <a:r>
              <a:rPr dirty="0"/>
              <a:t>Connect to real-world data sources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B871-5BB6-D159-EFD7-01F8614B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Camunda as a Saga Orchestrator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C5ED-D52C-DE13-80E0-D0E0703D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Implementing a Loan Request Process in a Microservices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36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976</Words>
  <Application>Microsoft Office PowerPoint</Application>
  <PresentationFormat>On-screen Show (4:3)</PresentationFormat>
  <Paragraphs>134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quote-cjk-patch</vt:lpstr>
      <vt:lpstr>Wingdings 3</vt:lpstr>
      <vt:lpstr>Ion</vt:lpstr>
      <vt:lpstr>Sample Test for Orchestration with Camunda</vt:lpstr>
      <vt:lpstr>Goal</vt:lpstr>
      <vt:lpstr>Tools</vt:lpstr>
      <vt:lpstr>Sample Loan Process</vt:lpstr>
      <vt:lpstr>Sample Loan Process</vt:lpstr>
      <vt:lpstr>Role of Orchestration</vt:lpstr>
      <vt:lpstr>Advantages</vt:lpstr>
      <vt:lpstr>Next Steps</vt:lpstr>
      <vt:lpstr>Camunda as a Saga Orchestrator</vt:lpstr>
      <vt:lpstr>The Orchestration Pattern &amp; Camunda's Role</vt:lpstr>
      <vt:lpstr>Microservices Architecture &amp; Communication</vt:lpstr>
      <vt:lpstr>Implementing the Service Tasks: Java Delegates</vt:lpstr>
      <vt:lpstr>Understanding the Saga Pattern </vt:lpstr>
      <vt:lpstr>The Challenge: Transactions in Microservices The Problem</vt:lpstr>
      <vt:lpstr>What is the Saga Pattern?</vt:lpstr>
      <vt:lpstr>The Two Saga Implementation Styles</vt:lpstr>
      <vt:lpstr>Saga Choreography</vt:lpstr>
      <vt:lpstr> Saga Orchestration</vt:lpstr>
      <vt:lpstr>Key Differences: Choreography vs. Orchestration</vt:lpstr>
      <vt:lpstr>Which One Should You Choose? 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bahman shafiei</dc:creator>
  <cp:keywords/>
  <dc:description>generated using python-pptx</dc:description>
  <cp:lastModifiedBy>bahman shafiei</cp:lastModifiedBy>
  <cp:revision>6</cp:revision>
  <dcterms:created xsi:type="dcterms:W3CDTF">2013-01-27T09:14:16Z</dcterms:created>
  <dcterms:modified xsi:type="dcterms:W3CDTF">2025-09-14T09:00:09Z</dcterms:modified>
  <cp:category/>
</cp:coreProperties>
</file>