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3" r:id="rId5"/>
    <p:sldId id="262" r:id="rId6"/>
    <p:sldId id="264" r:id="rId7"/>
    <p:sldId id="265"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1"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he-IL"/>
              <a:t>לחץ כדי לערוך סגנון כותרת של תבנית בסיס</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49AD3BD-D595-4EEF-9136-47C258D8714C}"/>
              </a:ext>
            </a:extLst>
          </p:cNvPr>
          <p:cNvSpPr/>
          <p:nvPr/>
        </p:nvSpPr>
        <p:spPr>
          <a:xfrm>
            <a:off x="4074851" y="1770564"/>
            <a:ext cx="5854944" cy="1862048"/>
          </a:xfrm>
          <a:prstGeom prst="rect">
            <a:avLst/>
          </a:prstGeom>
          <a:noFill/>
        </p:spPr>
        <p:txBody>
          <a:bodyPr wrap="square" lIns="91440" tIns="45720" rIns="91440" bIns="45720">
            <a:spAutoFit/>
          </a:bodyPr>
          <a:lstStyle/>
          <a:p>
            <a:pPr algn="ctr"/>
            <a:r>
              <a:rPr lang="en-US" sz="11500" b="0" cap="none" spc="0" dirty="0">
                <a:ln w="0"/>
                <a:solidFill>
                  <a:schemeClr val="tx1"/>
                </a:solidFill>
                <a:effectLst>
                  <a:outerShdw blurRad="38100" dist="19050" dir="2700000" algn="tl" rotWithShape="0">
                    <a:schemeClr val="dk1">
                      <a:alpha val="40000"/>
                    </a:schemeClr>
                  </a:outerShdw>
                </a:effectLst>
                <a:latin typeface="Bahnschrift SemiLight SemiConde" panose="020B0502040204020203" pitchFamily="34" charset="0"/>
              </a:rPr>
              <a:t>Version 4</a:t>
            </a:r>
            <a:endParaRPr lang="he-IL" sz="11500" b="0" cap="none" spc="0" dirty="0">
              <a:ln w="0"/>
              <a:solidFill>
                <a:schemeClr val="tx1"/>
              </a:solidFill>
              <a:effectLst>
                <a:outerShdw blurRad="38100" dist="19050" dir="2700000" algn="tl" rotWithShape="0">
                  <a:schemeClr val="dk1">
                    <a:alpha val="40000"/>
                  </a:schemeClr>
                </a:outerShdw>
              </a:effectLst>
              <a:latin typeface="Bahnschrift SemiLight SemiConde" panose="020B0502040204020203" pitchFamily="34" charset="0"/>
            </a:endParaRPr>
          </a:p>
        </p:txBody>
      </p:sp>
      <p:sp>
        <p:nvSpPr>
          <p:cNvPr id="7" name="תיבת טקסט 6">
            <a:extLst>
              <a:ext uri="{FF2B5EF4-FFF2-40B4-BE49-F238E27FC236}">
                <a16:creationId xmlns:a16="http://schemas.microsoft.com/office/drawing/2014/main" id="{807538B9-D24A-457D-B7ED-3BD7DE21E200}"/>
              </a:ext>
            </a:extLst>
          </p:cNvPr>
          <p:cNvSpPr txBox="1"/>
          <p:nvPr/>
        </p:nvSpPr>
        <p:spPr>
          <a:xfrm>
            <a:off x="4279037" y="3562165"/>
            <a:ext cx="7767962" cy="2677656"/>
          </a:xfrm>
          <a:prstGeom prst="rect">
            <a:avLst/>
          </a:prstGeom>
          <a:noFill/>
        </p:spPr>
        <p:txBody>
          <a:bodyPr wrap="square" rtlCol="1">
            <a:spAutoFit/>
          </a:bodyPr>
          <a:lstStyle/>
          <a:p>
            <a:pPr marL="285750" indent="-285750">
              <a:buFont typeface="Wingdings" panose="05000000000000000000" pitchFamily="2" charset="2"/>
              <a:buChar char="v"/>
            </a:pPr>
            <a:r>
              <a:rPr lang="en-US" sz="2800" dirty="0">
                <a:latin typeface="Bahnschrift SemiLight SemiConde" panose="020B0502040204020203" pitchFamily="34" charset="0"/>
              </a:rPr>
              <a:t> Version 3 fixes</a:t>
            </a:r>
          </a:p>
          <a:p>
            <a:pPr marL="285750" indent="-285750">
              <a:buFont typeface="Wingdings" panose="05000000000000000000" pitchFamily="2" charset="2"/>
              <a:buChar char="v"/>
            </a:pPr>
            <a:r>
              <a:rPr lang="en-US" sz="2800" dirty="0">
                <a:latin typeface="Bahnschrift SemiLight SemiConde" panose="020B0502040204020203" pitchFamily="34" charset="0"/>
              </a:rPr>
              <a:t> Internationalization, Globalization &amp; Localization</a:t>
            </a:r>
          </a:p>
          <a:p>
            <a:pPr marL="285750" indent="-285750">
              <a:buFont typeface="Wingdings" panose="05000000000000000000" pitchFamily="2" charset="2"/>
              <a:buChar char="v"/>
            </a:pPr>
            <a:r>
              <a:rPr lang="en-US" sz="2800" dirty="0">
                <a:latin typeface="Bahnschrift SemiLight SemiConde" panose="020B0502040204020203" pitchFamily="34" charset="0"/>
              </a:rPr>
              <a:t> Update purchase offer</a:t>
            </a:r>
          </a:p>
          <a:p>
            <a:pPr marL="285750" indent="-285750">
              <a:buFont typeface="Wingdings" panose="05000000000000000000" pitchFamily="2" charset="2"/>
              <a:buChar char="v"/>
            </a:pPr>
            <a:r>
              <a:rPr lang="en-US" sz="2800" dirty="0">
                <a:latin typeface="Bahnschrift SemiLight SemiConde" panose="020B0502040204020203" pitchFamily="34" charset="0"/>
              </a:rPr>
              <a:t> View system management</a:t>
            </a:r>
          </a:p>
          <a:p>
            <a:pPr marL="285750" indent="-285750">
              <a:buFont typeface="Wingdings" panose="05000000000000000000" pitchFamily="2" charset="2"/>
              <a:buChar char="v"/>
            </a:pPr>
            <a:r>
              <a:rPr lang="en-US" sz="2800" dirty="0">
                <a:latin typeface="Bahnschrift SemiLight SemiConde" panose="020B0502040204020203" pitchFamily="34" charset="0"/>
              </a:rPr>
              <a:t> Load &amp; Stress</a:t>
            </a:r>
          </a:p>
          <a:p>
            <a:pPr marL="285750" indent="-285750">
              <a:buFont typeface="Wingdings" panose="05000000000000000000" pitchFamily="2" charset="2"/>
              <a:buChar char="v"/>
            </a:pPr>
            <a:r>
              <a:rPr lang="en-US" sz="2800" dirty="0">
                <a:latin typeface="Bahnschrift SemiLight SemiConde" panose="020B0502040204020203" pitchFamily="34" charset="0"/>
              </a:rPr>
              <a:t> Class diagram &amp; system architecture</a:t>
            </a:r>
            <a:endParaRPr lang="he-IL" sz="2800" dirty="0">
              <a:latin typeface="Bahnschrift SemiLight SemiConde" panose="020B0502040204020203" pitchFamily="34" charset="0"/>
            </a:endParaRPr>
          </a:p>
        </p:txBody>
      </p:sp>
    </p:spTree>
    <p:extLst>
      <p:ext uri="{BB962C8B-B14F-4D97-AF65-F5344CB8AC3E}">
        <p14:creationId xmlns:p14="http://schemas.microsoft.com/office/powerpoint/2010/main" val="274879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67D939-4828-4CA3-9239-8481D438AC2A}"/>
              </a:ext>
            </a:extLst>
          </p:cNvPr>
          <p:cNvSpPr>
            <a:spLocks noGrp="1"/>
          </p:cNvSpPr>
          <p:nvPr>
            <p:ph type="title"/>
          </p:nvPr>
        </p:nvSpPr>
        <p:spPr>
          <a:xfrm>
            <a:off x="382216" y="671744"/>
            <a:ext cx="8175857" cy="1867270"/>
          </a:xfrm>
        </p:spPr>
        <p:txBody>
          <a:bodyPr>
            <a:normAutofit fontScale="90000"/>
          </a:bodyPr>
          <a:lstStyle/>
          <a:p>
            <a:r>
              <a:rPr lang="en-US" sz="4400" dirty="0">
                <a:latin typeface="Bahnschrift SemiLight SemiConde" panose="020B0502040204020203" pitchFamily="34" charset="0"/>
              </a:rPr>
              <a:t>Internationalization</a:t>
            </a:r>
            <a:br>
              <a:rPr lang="en-US" sz="3600" dirty="0">
                <a:latin typeface="Bahnschrift SemiLight SemiConde" panose="020B0502040204020203" pitchFamily="34" charset="0"/>
              </a:rPr>
            </a:br>
            <a:r>
              <a:rPr lang="en-US" sz="3600" dirty="0">
                <a:latin typeface="Bahnschrift SemiLight SemiConde" panose="020B0502040204020203" pitchFamily="34" charset="0"/>
              </a:rPr>
              <a:t>	                                </a:t>
            </a:r>
            <a:r>
              <a:rPr lang="en-US" sz="4400" dirty="0">
                <a:latin typeface="Bahnschrift SemiLight SemiConde" panose="020B0502040204020203" pitchFamily="34" charset="0"/>
              </a:rPr>
              <a:t>Globalization</a:t>
            </a:r>
            <a:r>
              <a:rPr lang="en-US" sz="3600" dirty="0">
                <a:latin typeface="Bahnschrift SemiLight SemiConde" panose="020B0502040204020203" pitchFamily="34" charset="0"/>
              </a:rPr>
              <a:t> </a:t>
            </a:r>
            <a:br>
              <a:rPr lang="en-US" sz="3600" dirty="0">
                <a:latin typeface="Bahnschrift SemiLight SemiConde" panose="020B0502040204020203" pitchFamily="34" charset="0"/>
              </a:rPr>
            </a:br>
            <a:r>
              <a:rPr lang="en-US" sz="3600" dirty="0">
                <a:latin typeface="Bahnschrift SemiLight SemiConde" panose="020B0502040204020203" pitchFamily="34" charset="0"/>
              </a:rPr>
              <a:t>                                                    </a:t>
            </a:r>
            <a:r>
              <a:rPr lang="en-US" sz="4400" dirty="0">
                <a:latin typeface="Bahnschrift SemiLight SemiConde" panose="020B0502040204020203" pitchFamily="34" charset="0"/>
              </a:rPr>
              <a:t>Localization</a:t>
            </a:r>
            <a:endParaRPr lang="he-IL" dirty="0">
              <a:latin typeface="Bahnschrift SemiLight SemiConde" panose="020B0502040204020203" pitchFamily="34" charset="0"/>
            </a:endParaRPr>
          </a:p>
        </p:txBody>
      </p:sp>
      <p:sp>
        <p:nvSpPr>
          <p:cNvPr id="3" name="מציין מיקום תוכן 2">
            <a:extLst>
              <a:ext uri="{FF2B5EF4-FFF2-40B4-BE49-F238E27FC236}">
                <a16:creationId xmlns:a16="http://schemas.microsoft.com/office/drawing/2014/main" id="{D55AB915-A884-454C-9F0A-04001EB48C23}"/>
              </a:ext>
            </a:extLst>
          </p:cNvPr>
          <p:cNvSpPr>
            <a:spLocks noGrp="1"/>
          </p:cNvSpPr>
          <p:nvPr>
            <p:ph idx="1"/>
          </p:nvPr>
        </p:nvSpPr>
        <p:spPr>
          <a:xfrm>
            <a:off x="382216" y="2816770"/>
            <a:ext cx="11620393" cy="3649133"/>
          </a:xfrm>
        </p:spPr>
        <p:txBody>
          <a:bodyPr/>
          <a:lstStyle/>
          <a:p>
            <a:pPr marL="0" indent="0" algn="l" rtl="0">
              <a:buNone/>
            </a:pPr>
            <a:r>
              <a:rPr lang="en-US" sz="2400" b="0" i="0" dirty="0">
                <a:effectLst/>
                <a:latin typeface="Bahnschrift SemiLight SemiConde" panose="020B0502040204020203" pitchFamily="34" charset="0"/>
                <a:cs typeface="+mj-cs"/>
              </a:rPr>
              <a:t>As the global market continues to evolve and become interconnected, businesses are increasingly driven by the changing requirements and demands of international markets. </a:t>
            </a:r>
            <a:br>
              <a:rPr lang="en-US" sz="2400" b="0" i="0" dirty="0">
                <a:effectLst/>
                <a:latin typeface="Bahnschrift SemiLight SemiConde" panose="020B0502040204020203" pitchFamily="34" charset="0"/>
                <a:cs typeface="+mj-cs"/>
              </a:rPr>
            </a:br>
            <a:r>
              <a:rPr lang="en-US" sz="2400" b="0" i="0" dirty="0">
                <a:effectLst/>
                <a:latin typeface="Bahnschrift SemiLight SemiConde" panose="020B0502040204020203" pitchFamily="34" charset="0"/>
                <a:cs typeface="+mj-cs"/>
              </a:rPr>
              <a:t>This results in a continuously rising demand for Translation and Localization Services.</a:t>
            </a:r>
            <a:br>
              <a:rPr lang="en-US" sz="2400" b="0" i="0" dirty="0">
                <a:effectLst/>
                <a:latin typeface="Bahnschrift SemiLight SemiConde" panose="020B0502040204020203" pitchFamily="34" charset="0"/>
                <a:cs typeface="+mj-cs"/>
              </a:rPr>
            </a:br>
            <a:endParaRPr lang="en-US" sz="2400" b="0" i="0" dirty="0">
              <a:effectLst/>
              <a:latin typeface="Bahnschrift SemiLight SemiConde" panose="020B0502040204020203" pitchFamily="34" charset="0"/>
              <a:cs typeface="+mj-cs"/>
            </a:endParaRPr>
          </a:p>
          <a:p>
            <a:pPr marL="0" indent="0" algn="l" rtl="0">
              <a:buNone/>
            </a:pPr>
            <a:r>
              <a:rPr lang="en-US" sz="2400" b="0" i="0" dirty="0">
                <a:effectLst/>
                <a:latin typeface="Bahnschrift SemiLight SemiConde" panose="020B0502040204020203" pitchFamily="34" charset="0"/>
                <a:cs typeface="+mj-cs"/>
              </a:rPr>
              <a:t>Often at the start of any Translation journey, businesses are faced with a choice of several types of approaches: Globalization, Internationalization, Localization, or Translation, but which one is most applicable to your specific situation and what is the Difference between them?</a:t>
            </a:r>
          </a:p>
          <a:p>
            <a:endParaRPr lang="he-IL" dirty="0"/>
          </a:p>
        </p:txBody>
      </p:sp>
      <p:pic>
        <p:nvPicPr>
          <p:cNvPr id="5" name="תמונה 4" descr="תמונה שמכילה מכשיר&#10;&#10;התיאור נוצר באופן אוטומטי">
            <a:extLst>
              <a:ext uri="{FF2B5EF4-FFF2-40B4-BE49-F238E27FC236}">
                <a16:creationId xmlns:a16="http://schemas.microsoft.com/office/drawing/2014/main" id="{0E5368F8-27DA-4A54-A32E-A537604469C9}"/>
              </a:ext>
            </a:extLst>
          </p:cNvPr>
          <p:cNvPicPr>
            <a:picLocks noChangeAspect="1"/>
          </p:cNvPicPr>
          <p:nvPr/>
        </p:nvPicPr>
        <p:blipFill>
          <a:blip r:embed="rId2"/>
          <a:stretch>
            <a:fillRect/>
          </a:stretch>
        </p:blipFill>
        <p:spPr>
          <a:xfrm>
            <a:off x="8927770" y="392097"/>
            <a:ext cx="2277327" cy="2277327"/>
          </a:xfrm>
          <a:prstGeom prst="rect">
            <a:avLst/>
          </a:prstGeom>
        </p:spPr>
      </p:pic>
    </p:spTree>
    <p:extLst>
      <p:ext uri="{BB962C8B-B14F-4D97-AF65-F5344CB8AC3E}">
        <p14:creationId xmlns:p14="http://schemas.microsoft.com/office/powerpoint/2010/main" val="133363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4ACF4-022F-4AF4-B2D7-879707DEA3DC}"/>
              </a:ext>
            </a:extLst>
          </p:cNvPr>
          <p:cNvSpPr>
            <a:spLocks noGrp="1"/>
          </p:cNvSpPr>
          <p:nvPr>
            <p:ph type="title"/>
          </p:nvPr>
        </p:nvSpPr>
        <p:spPr/>
        <p:txBody>
          <a:bodyPr/>
          <a:lstStyle/>
          <a:p>
            <a:r>
              <a:rPr lang="en-US" sz="3600" dirty="0">
                <a:latin typeface="Bahnschrift SemiLight SemiConde" panose="020B0502040204020203" pitchFamily="34" charset="0"/>
              </a:rPr>
              <a:t>Globalization</a:t>
            </a:r>
            <a:endParaRPr lang="he-IL" dirty="0"/>
          </a:p>
        </p:txBody>
      </p:sp>
      <p:sp>
        <p:nvSpPr>
          <p:cNvPr id="3" name="מציין מיקום תוכן 2">
            <a:extLst>
              <a:ext uri="{FF2B5EF4-FFF2-40B4-BE49-F238E27FC236}">
                <a16:creationId xmlns:a16="http://schemas.microsoft.com/office/drawing/2014/main" id="{E7C4BEB3-B566-470C-8100-1A8892E6E4BC}"/>
              </a:ext>
            </a:extLst>
          </p:cNvPr>
          <p:cNvSpPr>
            <a:spLocks noGrp="1"/>
          </p:cNvSpPr>
          <p:nvPr>
            <p:ph idx="1"/>
          </p:nvPr>
        </p:nvSpPr>
        <p:spPr>
          <a:xfrm>
            <a:off x="685801" y="1937881"/>
            <a:ext cx="10131425" cy="3649133"/>
          </a:xfrm>
        </p:spPr>
        <p:txBody>
          <a:bodyPr/>
          <a:lstStyle/>
          <a:p>
            <a:pPr marL="0" indent="0" algn="l" rtl="0">
              <a:buNone/>
            </a:pPr>
            <a:r>
              <a:rPr lang="en-US" dirty="0">
                <a:latin typeface="Bahnschrift SemiLight SemiConde" panose="020B0502040204020203" pitchFamily="34" charset="0"/>
                <a:cs typeface="+mj-cs"/>
              </a:rPr>
              <a:t>Definition: </a:t>
            </a:r>
            <a:r>
              <a:rPr lang="en-US" i="1" dirty="0">
                <a:latin typeface="Bahnschrift SemiLight SemiConde" panose="020B0502040204020203" pitchFamily="34" charset="0"/>
                <a:cs typeface="+mj-cs"/>
              </a:rPr>
              <a:t>The process by which businesses or other organizations develop international influence or start operating on a global scale.</a:t>
            </a:r>
          </a:p>
          <a:p>
            <a:pPr marL="0" indent="0" algn="l" rtl="0">
              <a:buNone/>
            </a:pPr>
            <a:endParaRPr lang="en-US" i="1" dirty="0">
              <a:latin typeface="Bahnschrift SemiLight SemiConde" panose="020B0502040204020203" pitchFamily="34" charset="0"/>
              <a:cs typeface="+mj-cs"/>
            </a:endParaRPr>
          </a:p>
          <a:p>
            <a:pPr marL="0" indent="0" algn="l" rtl="0">
              <a:buNone/>
            </a:pPr>
            <a:r>
              <a:rPr lang="en-US" dirty="0">
                <a:latin typeface="Bahnschrift SemiLight SemiConde" panose="020B0502040204020203" pitchFamily="34" charset="0"/>
                <a:cs typeface="+mj-cs"/>
              </a:rPr>
              <a:t>It describes the ‘going global’ business practice of adapting content services and products to global, foreign markets from the standpoints of cultural, linguistic, and stylistic adaptation.</a:t>
            </a:r>
            <a:endParaRPr lang="he-IL" dirty="0"/>
          </a:p>
        </p:txBody>
      </p:sp>
    </p:spTree>
    <p:extLst>
      <p:ext uri="{BB962C8B-B14F-4D97-AF65-F5344CB8AC3E}">
        <p14:creationId xmlns:p14="http://schemas.microsoft.com/office/powerpoint/2010/main" val="10770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DB4D9A-3058-4E2F-9D69-D3F978E2D85D}"/>
              </a:ext>
            </a:extLst>
          </p:cNvPr>
          <p:cNvSpPr>
            <a:spLocks noGrp="1"/>
          </p:cNvSpPr>
          <p:nvPr>
            <p:ph type="title"/>
          </p:nvPr>
        </p:nvSpPr>
        <p:spPr/>
        <p:txBody>
          <a:bodyPr/>
          <a:lstStyle/>
          <a:p>
            <a:r>
              <a:rPr lang="en-US" sz="3600" dirty="0">
                <a:latin typeface="Bahnschrift SemiLight SemiConde" panose="020B0502040204020203" pitchFamily="34" charset="0"/>
              </a:rPr>
              <a:t>Internationalization</a:t>
            </a:r>
            <a:endParaRPr lang="he-IL" dirty="0"/>
          </a:p>
        </p:txBody>
      </p:sp>
      <p:sp>
        <p:nvSpPr>
          <p:cNvPr id="3" name="מציין מיקום תוכן 2">
            <a:extLst>
              <a:ext uri="{FF2B5EF4-FFF2-40B4-BE49-F238E27FC236}">
                <a16:creationId xmlns:a16="http://schemas.microsoft.com/office/drawing/2014/main" id="{69117B31-156C-4F28-99C2-DE289768D024}"/>
              </a:ext>
            </a:extLst>
          </p:cNvPr>
          <p:cNvSpPr>
            <a:spLocks noGrp="1"/>
          </p:cNvSpPr>
          <p:nvPr>
            <p:ph idx="1"/>
          </p:nvPr>
        </p:nvSpPr>
        <p:spPr>
          <a:xfrm>
            <a:off x="685801" y="2426153"/>
            <a:ext cx="10131425" cy="3649133"/>
          </a:xfrm>
        </p:spPr>
        <p:txBody>
          <a:bodyPr/>
          <a:lstStyle/>
          <a:p>
            <a:pPr marL="0" indent="0" algn="l" rtl="0">
              <a:buNone/>
            </a:pPr>
            <a:r>
              <a:rPr lang="en-US" dirty="0">
                <a:latin typeface="Bahnschrift SemiLight SemiConde" panose="020B0502040204020203" pitchFamily="34" charset="0"/>
                <a:cs typeface="+mj-cs"/>
              </a:rPr>
              <a:t>Definition: </a:t>
            </a:r>
            <a:r>
              <a:rPr lang="en-US" i="1" dirty="0">
                <a:latin typeface="Bahnschrift SemiLight SemiConde" panose="020B0502040204020203" pitchFamily="34" charset="0"/>
                <a:cs typeface="+mj-cs"/>
              </a:rPr>
              <a:t>The design and development of a product, application or document content that enables easy Localization for target audiences that vary in culture, region, or language.</a:t>
            </a:r>
          </a:p>
          <a:p>
            <a:pPr marL="0" indent="0" algn="l" rtl="0">
              <a:buNone/>
            </a:pPr>
            <a:endParaRPr lang="en-US" i="1" dirty="0">
              <a:latin typeface="Bahnschrift SemiLight SemiConde" panose="020B0502040204020203" pitchFamily="34" charset="0"/>
              <a:cs typeface="+mj-cs"/>
            </a:endParaRPr>
          </a:p>
          <a:p>
            <a:pPr marL="0" indent="0" algn="l" rtl="0">
              <a:buNone/>
            </a:pPr>
            <a:r>
              <a:rPr lang="en-US" sz="1800" dirty="0">
                <a:latin typeface="Bahnschrift SemiLight SemiConde" panose="020B0502040204020203" pitchFamily="34" charset="0"/>
              </a:rPr>
              <a:t>Internationalization </a:t>
            </a:r>
            <a:r>
              <a:rPr lang="en-US" dirty="0">
                <a:latin typeface="Bahnschrift SemiLight SemiConde" panose="020B0502040204020203" pitchFamily="34" charset="0"/>
              </a:rPr>
              <a:t>implies the design and development of a content product or application in order to enable a streamlined localization and adaptation process for target audiences from linguistic, cultural and regional standpoints. </a:t>
            </a:r>
            <a:br>
              <a:rPr lang="en-US" dirty="0">
                <a:latin typeface="Bahnschrift SemiLight SemiConde" panose="020B0502040204020203" pitchFamily="34" charset="0"/>
              </a:rPr>
            </a:br>
            <a:r>
              <a:rPr lang="en-US" dirty="0">
                <a:latin typeface="Bahnschrift SemiLight SemiConde" panose="020B0502040204020203" pitchFamily="34" charset="0"/>
              </a:rPr>
              <a:t>The process entails, for example, adapting codes to specific local preferences (encodings, formats etc.), adapting user interface (UI) to be applicable in the case of multilingual translations and ensuring enough data buffer space, and so on.</a:t>
            </a:r>
          </a:p>
          <a:p>
            <a:endParaRPr lang="he-IL" dirty="0"/>
          </a:p>
        </p:txBody>
      </p:sp>
    </p:spTree>
    <p:extLst>
      <p:ext uri="{BB962C8B-B14F-4D97-AF65-F5344CB8AC3E}">
        <p14:creationId xmlns:p14="http://schemas.microsoft.com/office/powerpoint/2010/main" val="35523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C81815-5EC5-49E4-A869-76D7BB9B96D7}"/>
              </a:ext>
            </a:extLst>
          </p:cNvPr>
          <p:cNvSpPr>
            <a:spLocks noGrp="1"/>
          </p:cNvSpPr>
          <p:nvPr>
            <p:ph type="title"/>
          </p:nvPr>
        </p:nvSpPr>
        <p:spPr/>
        <p:txBody>
          <a:bodyPr/>
          <a:lstStyle/>
          <a:p>
            <a:r>
              <a:rPr lang="en-US" sz="3600" dirty="0">
                <a:latin typeface="Bahnschrift SemiLight SemiConde" panose="020B0502040204020203" pitchFamily="34" charset="0"/>
              </a:rPr>
              <a:t>Localization</a:t>
            </a:r>
            <a:endParaRPr lang="he-IL" dirty="0"/>
          </a:p>
        </p:txBody>
      </p:sp>
      <p:sp>
        <p:nvSpPr>
          <p:cNvPr id="3" name="מציין מיקום תוכן 2">
            <a:extLst>
              <a:ext uri="{FF2B5EF4-FFF2-40B4-BE49-F238E27FC236}">
                <a16:creationId xmlns:a16="http://schemas.microsoft.com/office/drawing/2014/main" id="{98736E1C-F053-4541-BB37-330D95A466B5}"/>
              </a:ext>
            </a:extLst>
          </p:cNvPr>
          <p:cNvSpPr>
            <a:spLocks noGrp="1"/>
          </p:cNvSpPr>
          <p:nvPr>
            <p:ph idx="1"/>
          </p:nvPr>
        </p:nvSpPr>
        <p:spPr>
          <a:xfrm>
            <a:off x="685801" y="2133190"/>
            <a:ext cx="10131425" cy="3649133"/>
          </a:xfrm>
        </p:spPr>
        <p:txBody>
          <a:bodyPr/>
          <a:lstStyle/>
          <a:p>
            <a:pPr marL="0" indent="0" algn="l" rtl="0">
              <a:buNone/>
            </a:pPr>
            <a:r>
              <a:rPr lang="en-US" dirty="0">
                <a:latin typeface="Bahnschrift SemiLight SemiConde" panose="020B0502040204020203" pitchFamily="34" charset="0"/>
                <a:cs typeface="+mj-cs"/>
              </a:rPr>
              <a:t>Definition: </a:t>
            </a:r>
            <a:r>
              <a:rPr lang="en-US" i="1" dirty="0">
                <a:latin typeface="Bahnschrift SemiLight SemiConde" panose="020B0502040204020203" pitchFamily="34" charset="0"/>
                <a:cs typeface="+mj-cs"/>
              </a:rPr>
              <a:t>The linguistic adaptation of content for the target region, its languages, and cultural particularities in order to make it appropriate, easily understandable, and comfortable to use for local native language speakers.</a:t>
            </a:r>
          </a:p>
          <a:p>
            <a:pPr marL="0" indent="0" algn="l" rtl="0">
              <a:buNone/>
            </a:pPr>
            <a:endParaRPr lang="en-US" dirty="0">
              <a:latin typeface="Bahnschrift SemiLight SemiConde" panose="020B0502040204020203" pitchFamily="34" charset="0"/>
              <a:cs typeface="+mj-cs"/>
            </a:endParaRPr>
          </a:p>
          <a:p>
            <a:pPr marL="0" indent="0" algn="l" rtl="0">
              <a:buNone/>
            </a:pPr>
            <a:r>
              <a:rPr lang="en-US" dirty="0">
                <a:latin typeface="Bahnschrift SemiLight SemiConde" panose="020B0502040204020203" pitchFamily="34" charset="0"/>
                <a:cs typeface="+mj-cs"/>
              </a:rPr>
              <a:t>Localization requires in-depth knowledge of terminology and the specifics of the region and culture the localized content is intended for. Also, Localization requires modification of various aspects, such as the interface layout, numerical styles, local currencies, local time and date preferences, colors, units of measure, content, graphics and art style.</a:t>
            </a:r>
            <a:endParaRPr lang="he-IL" dirty="0">
              <a:latin typeface="Bahnschrift SemiLight SemiConde" panose="020B0502040204020203" pitchFamily="34" charset="0"/>
              <a:cs typeface="+mj-cs"/>
            </a:endParaRPr>
          </a:p>
        </p:txBody>
      </p:sp>
    </p:spTree>
    <p:extLst>
      <p:ext uri="{BB962C8B-B14F-4D97-AF65-F5344CB8AC3E}">
        <p14:creationId xmlns:p14="http://schemas.microsoft.com/office/powerpoint/2010/main" val="362702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84EF35-C833-4E1F-9291-B4C20D7304DE}"/>
              </a:ext>
            </a:extLst>
          </p:cNvPr>
          <p:cNvSpPr>
            <a:spLocks noGrp="1"/>
          </p:cNvSpPr>
          <p:nvPr>
            <p:ph type="title"/>
          </p:nvPr>
        </p:nvSpPr>
        <p:spPr/>
        <p:txBody>
          <a:bodyPr/>
          <a:lstStyle/>
          <a:p>
            <a:r>
              <a:rPr lang="en-US" sz="3600" dirty="0">
                <a:latin typeface="Bahnschrift SemiLight SemiConde" panose="020B0502040204020203" pitchFamily="34" charset="0"/>
              </a:rPr>
              <a:t>Connection to </a:t>
            </a:r>
            <a:r>
              <a:rPr lang="en-US" sz="3600" dirty="0" err="1">
                <a:latin typeface="Bahnschrift SemiLight SemiConde" panose="020B0502040204020203" pitchFamily="34" charset="0"/>
              </a:rPr>
              <a:t>slr</a:t>
            </a:r>
            <a:r>
              <a:rPr lang="en-US" sz="3600" dirty="0">
                <a:latin typeface="Bahnschrift SemiLight SemiConde" panose="020B0502040204020203" pitchFamily="34" charset="0"/>
              </a:rPr>
              <a:t> (service layer requirements)</a:t>
            </a:r>
            <a:endParaRPr lang="he-IL" dirty="0"/>
          </a:p>
        </p:txBody>
      </p:sp>
      <p:sp>
        <p:nvSpPr>
          <p:cNvPr id="3" name="מציין מיקום תוכן 2">
            <a:extLst>
              <a:ext uri="{FF2B5EF4-FFF2-40B4-BE49-F238E27FC236}">
                <a16:creationId xmlns:a16="http://schemas.microsoft.com/office/drawing/2014/main" id="{629FDE01-AC6C-49DB-8AD7-8C5B1DA72CF3}"/>
              </a:ext>
            </a:extLst>
          </p:cNvPr>
          <p:cNvSpPr>
            <a:spLocks noGrp="1"/>
          </p:cNvSpPr>
          <p:nvPr>
            <p:ph idx="1"/>
          </p:nvPr>
        </p:nvSpPr>
        <p:spPr/>
        <p:txBody>
          <a:bodyPr/>
          <a:lstStyle/>
          <a:p>
            <a:pPr marL="0" indent="0" algn="l" rtl="0">
              <a:buNone/>
            </a:pPr>
            <a:r>
              <a:rPr lang="en-US" dirty="0">
                <a:latin typeface="Bahnschrift SemiLight SemiConde" panose="020B0502040204020203" pitchFamily="34" charset="0"/>
                <a:cs typeface="+mj-cs"/>
              </a:rPr>
              <a:t>Service layer requirements (also called non-functional requirements) describe how the system will be- how it will operate, how it will see etc. When localizing a system, more aspects of the system need to be thought of, and matching requirements should be created. </a:t>
            </a:r>
          </a:p>
          <a:p>
            <a:pPr marL="0" indent="0" algn="l" rtl="0">
              <a:buNone/>
            </a:pPr>
            <a:r>
              <a:rPr lang="en-US" dirty="0">
                <a:latin typeface="Bahnschrift SemiLight SemiConde" panose="020B0502040204020203" pitchFamily="34" charset="0"/>
                <a:cs typeface="+mj-cs"/>
              </a:rPr>
              <a:t>These requirements won’t be necessarily the same regarding to the place we’re operating in, because each place (region, country or even continent) has different culture. The language may be different, the currency, the formats of writing (date formats or even text direction), so when going global and localizing a system, we will need to make specific adaptation for each place and culture we want to approach.</a:t>
            </a:r>
          </a:p>
          <a:p>
            <a:pPr marL="0" indent="0" algn="l" rtl="0">
              <a:buNone/>
            </a:pPr>
            <a:r>
              <a:rPr lang="en-US" dirty="0">
                <a:latin typeface="Bahnschrift SemiLight SemiConde" panose="020B0502040204020203" pitchFamily="34" charset="0"/>
                <a:cs typeface="+mj-cs"/>
              </a:rPr>
              <a:t>Although globalization is not directly related to the implementation of a system, when we extend services to more places, new non-functional requirements need to be made for the system to operate correctly and appropriately in those places.</a:t>
            </a:r>
          </a:p>
        </p:txBody>
      </p:sp>
    </p:spTree>
    <p:extLst>
      <p:ext uri="{BB962C8B-B14F-4D97-AF65-F5344CB8AC3E}">
        <p14:creationId xmlns:p14="http://schemas.microsoft.com/office/powerpoint/2010/main" val="34306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DB3463-FB3C-49A6-997E-71482A13E663}"/>
              </a:ext>
            </a:extLst>
          </p:cNvPr>
          <p:cNvSpPr>
            <a:spLocks noGrp="1"/>
          </p:cNvSpPr>
          <p:nvPr>
            <p:ph type="title"/>
          </p:nvPr>
        </p:nvSpPr>
        <p:spPr>
          <a:xfrm>
            <a:off x="644318" y="328440"/>
            <a:ext cx="10131425" cy="1456267"/>
          </a:xfrm>
        </p:spPr>
        <p:txBody>
          <a:bodyPr/>
          <a:lstStyle/>
          <a:p>
            <a:r>
              <a:rPr lang="en-US" dirty="0">
                <a:latin typeface="Bahnschrift SemiLight SemiConde" panose="020B0502040204020203" pitchFamily="34" charset="0"/>
              </a:rPr>
              <a:t>Support of these adaptations</a:t>
            </a:r>
            <a:endParaRPr lang="he-IL" dirty="0"/>
          </a:p>
        </p:txBody>
      </p:sp>
      <p:sp>
        <p:nvSpPr>
          <p:cNvPr id="3" name="מציין מיקום תוכן 2">
            <a:extLst>
              <a:ext uri="{FF2B5EF4-FFF2-40B4-BE49-F238E27FC236}">
                <a16:creationId xmlns:a16="http://schemas.microsoft.com/office/drawing/2014/main" id="{22830F69-E54B-49FF-AB81-10BB228AF2A3}"/>
              </a:ext>
            </a:extLst>
          </p:cNvPr>
          <p:cNvSpPr>
            <a:spLocks noGrp="1"/>
          </p:cNvSpPr>
          <p:nvPr>
            <p:ph idx="1"/>
          </p:nvPr>
        </p:nvSpPr>
        <p:spPr>
          <a:xfrm>
            <a:off x="509163" y="1566949"/>
            <a:ext cx="10048460" cy="4656298"/>
          </a:xfrm>
        </p:spPr>
        <p:txBody>
          <a:bodyPr/>
          <a:lstStyle/>
          <a:p>
            <a:pPr marL="0" indent="0" algn="l" rtl="0">
              <a:buNone/>
            </a:pPr>
            <a:r>
              <a:rPr lang="en-US" dirty="0">
                <a:latin typeface="Bahnschrift SemiLight SemiConde" panose="020B0502040204020203" pitchFamily="34" charset="0"/>
                <a:cs typeface="+mj-cs"/>
              </a:rPr>
              <a:t>Our trading system is intended to operate in Israel. Therefor, the currency used is NIS </a:t>
            </a:r>
            <a:br>
              <a:rPr lang="en-US" dirty="0">
                <a:latin typeface="Bahnschrift SemiLight SemiConde" panose="020B0502040204020203" pitchFamily="34" charset="0"/>
                <a:cs typeface="+mj-cs"/>
              </a:rPr>
            </a:br>
            <a:r>
              <a:rPr lang="en-US" dirty="0">
                <a:latin typeface="Bahnschrift SemiLight SemiConde" panose="020B0502040204020203" pitchFamily="34" charset="0"/>
                <a:cs typeface="+mj-cs"/>
              </a:rPr>
              <a:t>and the date format is dd/mm/</a:t>
            </a:r>
            <a:r>
              <a:rPr lang="en-US" dirty="0" err="1">
                <a:latin typeface="Bahnschrift SemiLight SemiConde" panose="020B0502040204020203" pitchFamily="34" charset="0"/>
                <a:cs typeface="+mj-cs"/>
              </a:rPr>
              <a:t>yyyy</a:t>
            </a:r>
            <a:r>
              <a:rPr lang="en-US" dirty="0">
                <a:latin typeface="Bahnschrift SemiLight SemiConde" panose="020B0502040204020203" pitchFamily="34" charset="0"/>
                <a:cs typeface="+mj-cs"/>
              </a:rPr>
              <a:t>- which are the conventions in this state. Also, we </a:t>
            </a:r>
            <a:br>
              <a:rPr lang="en-US" dirty="0">
                <a:latin typeface="Bahnschrift SemiLight SemiConde" panose="020B0502040204020203" pitchFamily="34" charset="0"/>
                <a:cs typeface="+mj-cs"/>
              </a:rPr>
            </a:br>
            <a:r>
              <a:rPr lang="en-US" dirty="0">
                <a:latin typeface="Bahnschrift SemiLight SemiConde" panose="020B0502040204020203" pitchFamily="34" charset="0"/>
                <a:cs typeface="+mj-cs"/>
              </a:rPr>
              <a:t>use the </a:t>
            </a:r>
            <a:r>
              <a:rPr lang="en-US" dirty="0">
                <a:solidFill>
                  <a:srgbClr val="FF0000"/>
                </a:solidFill>
                <a:latin typeface="Bahnschrift SemiLight SemiConde" panose="020B0502040204020203" pitchFamily="34" charset="0"/>
                <a:cs typeface="+mj-cs"/>
              </a:rPr>
              <a:t>red</a:t>
            </a:r>
            <a:r>
              <a:rPr lang="en-US" dirty="0">
                <a:latin typeface="Bahnschrift SemiLight SemiConde" panose="020B0502040204020203" pitchFamily="34" charset="0"/>
                <a:cs typeface="+mj-cs"/>
              </a:rPr>
              <a:t> color for buttons that hold main functionality, for example the buttons </a:t>
            </a:r>
            <a:br>
              <a:rPr lang="en-US" dirty="0">
                <a:latin typeface="Bahnschrift SemiLight SemiConde" panose="020B0502040204020203" pitchFamily="34" charset="0"/>
                <a:cs typeface="+mj-cs"/>
              </a:rPr>
            </a:br>
            <a:r>
              <a:rPr lang="en-US" dirty="0">
                <a:latin typeface="Bahnschrift SemiLight SemiConde" panose="020B0502040204020203" pitchFamily="34" charset="0"/>
                <a:cs typeface="+mj-cs"/>
              </a:rPr>
              <a:t>“Login” and “Register” in the system’s main page. </a:t>
            </a:r>
          </a:p>
          <a:p>
            <a:pPr marL="0" indent="0" algn="l" rtl="0">
              <a:buNone/>
            </a:pPr>
            <a:endParaRPr lang="en-US" dirty="0">
              <a:latin typeface="Bahnschrift SemiLight SemiConde" panose="020B0502040204020203" pitchFamily="34" charset="0"/>
              <a:cs typeface="+mj-cs"/>
            </a:endParaRPr>
          </a:p>
          <a:p>
            <a:pPr marL="0" indent="0" algn="l" rtl="0">
              <a:buNone/>
            </a:pPr>
            <a:endParaRPr lang="en-US" dirty="0">
              <a:latin typeface="Bahnschrift SemiLight SemiConde" panose="020B0502040204020203" pitchFamily="34" charset="0"/>
              <a:cs typeface="+mj-cs"/>
            </a:endParaRPr>
          </a:p>
          <a:p>
            <a:pPr marL="0" indent="0" algn="l" rtl="0">
              <a:buNone/>
            </a:pPr>
            <a:endParaRPr lang="en-US" dirty="0">
              <a:latin typeface="Bahnschrift SemiLight SemiConde" panose="020B0502040204020203" pitchFamily="34" charset="0"/>
              <a:cs typeface="+mj-cs"/>
            </a:endParaRPr>
          </a:p>
          <a:p>
            <a:pPr marL="0" indent="0" algn="l" rtl="0">
              <a:buNone/>
            </a:pPr>
            <a:endParaRPr lang="en-US" dirty="0">
              <a:latin typeface="Bahnschrift SemiLight SemiConde" panose="020B0502040204020203" pitchFamily="34" charset="0"/>
              <a:cs typeface="+mj-cs"/>
            </a:endParaRPr>
          </a:p>
          <a:p>
            <a:pPr marL="0" indent="0" algn="l" rtl="0">
              <a:buNone/>
            </a:pPr>
            <a:endParaRPr lang="en-US" dirty="0">
              <a:latin typeface="Bahnschrift SemiLight SemiConde" panose="020B0502040204020203" pitchFamily="34" charset="0"/>
              <a:cs typeface="+mj-cs"/>
            </a:endParaRPr>
          </a:p>
          <a:p>
            <a:pPr marL="0" indent="0" algn="l" rtl="0">
              <a:buNone/>
            </a:pPr>
            <a:endParaRPr lang="en-US" dirty="0">
              <a:latin typeface="Bahnschrift SemiLight SemiConde" panose="020B0502040204020203" pitchFamily="34" charset="0"/>
              <a:cs typeface="+mj-cs"/>
            </a:endParaRPr>
          </a:p>
          <a:p>
            <a:pPr marL="0" indent="0" algn="l" rtl="0">
              <a:buNone/>
            </a:pPr>
            <a:r>
              <a:rPr lang="en-US" dirty="0">
                <a:latin typeface="Bahnschrift SemiLight SemiConde" panose="020B0502040204020203" pitchFamily="34" charset="0"/>
                <a:cs typeface="+mj-cs"/>
              </a:rPr>
              <a:t>In other places we might have use different color, since there are cultures that may have negative feelings associated with the red color, when in Israel it means it is important and is used get the user’s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ED7F9C17-B2A0-470E-A117-DE39EDCF553C}"/>
              </a:ext>
            </a:extLst>
          </p:cNvPr>
          <p:cNvPicPr>
            <a:picLocks noChangeAspect="1"/>
          </p:cNvPicPr>
          <p:nvPr/>
        </p:nvPicPr>
        <p:blipFill rotWithShape="1">
          <a:blip r:embed="rId2"/>
          <a:srcRect b="33757"/>
          <a:stretch/>
        </p:blipFill>
        <p:spPr>
          <a:xfrm>
            <a:off x="5813585" y="3515966"/>
            <a:ext cx="5869252" cy="1388987"/>
          </a:xfrm>
          <a:prstGeom prst="rect">
            <a:avLst/>
          </a:prstGeom>
        </p:spPr>
      </p:pic>
      <p:pic>
        <p:nvPicPr>
          <p:cNvPr id="6" name="תמונה 5" descr="תמונה שמכילה שולחן&#10;&#10;התיאור נוצר באופן אוטומטי">
            <a:extLst>
              <a:ext uri="{FF2B5EF4-FFF2-40B4-BE49-F238E27FC236}">
                <a16:creationId xmlns:a16="http://schemas.microsoft.com/office/drawing/2014/main" id="{D23D0F44-FDAE-4FCB-83E0-009E2C07F24E}"/>
              </a:ext>
            </a:extLst>
          </p:cNvPr>
          <p:cNvPicPr>
            <a:picLocks noChangeAspect="1"/>
          </p:cNvPicPr>
          <p:nvPr/>
        </p:nvPicPr>
        <p:blipFill>
          <a:blip r:embed="rId3"/>
          <a:stretch>
            <a:fillRect/>
          </a:stretch>
        </p:blipFill>
        <p:spPr>
          <a:xfrm>
            <a:off x="8807610" y="1223163"/>
            <a:ext cx="2875227" cy="1949017"/>
          </a:xfrm>
          <a:prstGeom prst="rect">
            <a:avLst/>
          </a:prstGeom>
        </p:spPr>
      </p:pic>
      <p:pic>
        <p:nvPicPr>
          <p:cNvPr id="8" name="תמונה 7">
            <a:extLst>
              <a:ext uri="{FF2B5EF4-FFF2-40B4-BE49-F238E27FC236}">
                <a16:creationId xmlns:a16="http://schemas.microsoft.com/office/drawing/2014/main" id="{812CA3C0-1308-4B30-BF0A-683086E1C76D}"/>
              </a:ext>
            </a:extLst>
          </p:cNvPr>
          <p:cNvPicPr>
            <a:picLocks noChangeAspect="1"/>
          </p:cNvPicPr>
          <p:nvPr/>
        </p:nvPicPr>
        <p:blipFill rotWithShape="1">
          <a:blip r:embed="rId4"/>
          <a:srcRect l="42549"/>
          <a:stretch/>
        </p:blipFill>
        <p:spPr>
          <a:xfrm>
            <a:off x="657960" y="3514646"/>
            <a:ext cx="5006829" cy="695813"/>
          </a:xfrm>
          <a:prstGeom prst="rect">
            <a:avLst/>
          </a:prstGeom>
        </p:spPr>
      </p:pic>
    </p:spTree>
    <p:extLst>
      <p:ext uri="{BB962C8B-B14F-4D97-AF65-F5344CB8AC3E}">
        <p14:creationId xmlns:p14="http://schemas.microsoft.com/office/powerpoint/2010/main" val="194780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כותרת 1">
            <a:extLst>
              <a:ext uri="{FF2B5EF4-FFF2-40B4-BE49-F238E27FC236}">
                <a16:creationId xmlns:a16="http://schemas.microsoft.com/office/drawing/2014/main" id="{B0189B2E-4811-49D6-80CA-A20F3C872694}"/>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rtl="0"/>
            <a:r>
              <a:rPr lang="en-US" sz="4800" dirty="0">
                <a:solidFill>
                  <a:schemeClr val="bg1"/>
                </a:solidFill>
                <a:latin typeface="Bahnschrift SemiLight SemiConde" panose="020B0502040204020203" pitchFamily="34" charset="0"/>
              </a:rPr>
              <a:t>Class </a:t>
            </a:r>
            <a:br>
              <a:rPr lang="en-US" sz="4800" dirty="0">
                <a:solidFill>
                  <a:schemeClr val="bg1"/>
                </a:solidFill>
                <a:latin typeface="Bahnschrift SemiLight SemiConde" panose="020B0502040204020203" pitchFamily="34" charset="0"/>
              </a:rPr>
            </a:br>
            <a:r>
              <a:rPr lang="en-US" sz="4800" dirty="0">
                <a:solidFill>
                  <a:schemeClr val="bg1"/>
                </a:solidFill>
                <a:latin typeface="Bahnschrift SemiLight SemiConde" panose="020B0502040204020203" pitchFamily="34" charset="0"/>
              </a:rPr>
              <a:t>diagram</a:t>
            </a: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תמונה 5">
            <a:extLst>
              <a:ext uri="{FF2B5EF4-FFF2-40B4-BE49-F238E27FC236}">
                <a16:creationId xmlns:a16="http://schemas.microsoft.com/office/drawing/2014/main" id="{8435CDC5-675D-45DE-99E2-0FACE0B3BD02}"/>
              </a:ext>
            </a:extLst>
          </p:cNvPr>
          <p:cNvPicPr>
            <a:picLocks noChangeAspect="1"/>
          </p:cNvPicPr>
          <p:nvPr/>
        </p:nvPicPr>
        <p:blipFill>
          <a:blip r:embed="rId3"/>
          <a:stretch>
            <a:fillRect/>
          </a:stretch>
        </p:blipFill>
        <p:spPr>
          <a:xfrm>
            <a:off x="5902995" y="1885770"/>
            <a:ext cx="6314951" cy="3318415"/>
          </a:xfrm>
          <a:prstGeom prst="rect">
            <a:avLst/>
          </a:prstGeom>
        </p:spPr>
      </p:pic>
    </p:spTree>
    <p:extLst>
      <p:ext uri="{BB962C8B-B14F-4D97-AF65-F5344CB8AC3E}">
        <p14:creationId xmlns:p14="http://schemas.microsoft.com/office/powerpoint/2010/main" val="16712632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5" name="Picture 19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7" name="Rectangle 196">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99" name="Picture 198">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כותרת 1">
            <a:extLst>
              <a:ext uri="{FF2B5EF4-FFF2-40B4-BE49-F238E27FC236}">
                <a16:creationId xmlns:a16="http://schemas.microsoft.com/office/drawing/2014/main" id="{FD4D1125-9EA3-4BE7-9DCE-40EB56D91D70}"/>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rtl="0"/>
            <a:r>
              <a:rPr lang="en-US" sz="4800" dirty="0">
                <a:solidFill>
                  <a:schemeClr val="bg1"/>
                </a:solidFill>
                <a:latin typeface="Bahnschrift SemiLight SemiConde" panose="020B0502040204020203" pitchFamily="34" charset="0"/>
              </a:rPr>
              <a:t>system architecture</a:t>
            </a:r>
          </a:p>
        </p:txBody>
      </p:sp>
      <p:sp useBgFill="1">
        <p:nvSpPr>
          <p:cNvPr id="201"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03"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 name="Group 204">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6" name="Straight Connector 205">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 name="תמונה 9">
            <a:extLst>
              <a:ext uri="{FF2B5EF4-FFF2-40B4-BE49-F238E27FC236}">
                <a16:creationId xmlns:a16="http://schemas.microsoft.com/office/drawing/2014/main" id="{5176C9B4-FC7B-406C-8DD4-6AE495D75025}"/>
              </a:ext>
            </a:extLst>
          </p:cNvPr>
          <p:cNvPicPr>
            <a:picLocks noChangeAspect="1"/>
          </p:cNvPicPr>
          <p:nvPr/>
        </p:nvPicPr>
        <p:blipFill>
          <a:blip r:embed="rId3"/>
          <a:stretch>
            <a:fillRect/>
          </a:stretch>
        </p:blipFill>
        <p:spPr>
          <a:xfrm>
            <a:off x="6145009" y="1744381"/>
            <a:ext cx="6033307" cy="4585314"/>
          </a:xfrm>
          <a:prstGeom prst="rect">
            <a:avLst/>
          </a:prstGeom>
        </p:spPr>
      </p:pic>
    </p:spTree>
    <p:extLst>
      <p:ext uri="{BB962C8B-B14F-4D97-AF65-F5344CB8AC3E}">
        <p14:creationId xmlns:p14="http://schemas.microsoft.com/office/powerpoint/2010/main" val="5730476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מימי">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{DCA86A32-A1AA-4D4D-AAE5-76A91C7122FA}tf03457452</Template>
  <TotalTime>2006</TotalTime>
  <Words>684</Words>
  <Application>Microsoft Office PowerPoint</Application>
  <PresentationFormat>מסך רחב</PresentationFormat>
  <Paragraphs>37</Paragraphs>
  <Slides>9</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vt:i4>
      </vt:variant>
    </vt:vector>
  </HeadingPairs>
  <TitlesOfParts>
    <vt:vector size="15" baseType="lpstr">
      <vt:lpstr>Arial</vt:lpstr>
      <vt:lpstr>Bahnschrift SemiLight SemiConde</vt:lpstr>
      <vt:lpstr>Calibri</vt:lpstr>
      <vt:lpstr>Calibri Light</vt:lpstr>
      <vt:lpstr>Wingdings</vt:lpstr>
      <vt:lpstr>שמימי</vt:lpstr>
      <vt:lpstr>מצגת של PowerPoint‏</vt:lpstr>
      <vt:lpstr>Internationalization                                  Globalization                                                      Localization</vt:lpstr>
      <vt:lpstr>Globalization</vt:lpstr>
      <vt:lpstr>Internationalization</vt:lpstr>
      <vt:lpstr>Localization</vt:lpstr>
      <vt:lpstr>Connection to slr (service layer requirements)</vt:lpstr>
      <vt:lpstr>Support of these adaptations</vt:lpstr>
      <vt:lpstr>Class  diagram</vt:lpstr>
      <vt:lpstr>system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דורין מצרפי</dc:creator>
  <cp:lastModifiedBy>דורין מצרפי</cp:lastModifiedBy>
  <cp:revision>20</cp:revision>
  <dcterms:created xsi:type="dcterms:W3CDTF">2021-06-05T06:12:25Z</dcterms:created>
  <dcterms:modified xsi:type="dcterms:W3CDTF">2021-06-13T06:10:11Z</dcterms:modified>
</cp:coreProperties>
</file>