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sldIdLst>
    <p:sldId id="256" r:id="rId2"/>
    <p:sldId id="257" r:id="rId3"/>
    <p:sldId id="258" r:id="rId4"/>
    <p:sldId id="259" r:id="rId5"/>
    <p:sldId id="260" r:id="rId6"/>
    <p:sldId id="261" r:id="rId7"/>
    <p:sldId id="271" r:id="rId8"/>
    <p:sldId id="266" r:id="rId9"/>
    <p:sldId id="267" r:id="rId10"/>
    <p:sldId id="268" r:id="rId11"/>
    <p:sldId id="269" r:id="rId12"/>
    <p:sldId id="270" r:id="rId13"/>
    <p:sldId id="272" r:id="rId14"/>
    <p:sldId id="273" r:id="rId15"/>
    <p:sldId id="274" r:id="rId16"/>
    <p:sldId id="275" r:id="rId17"/>
    <p:sldId id="276" r:id="rId18"/>
    <p:sldId id="277" r:id="rId19"/>
  </p:sldIdLst>
  <p:sldSz cx="12192000" cy="6858000"/>
  <p:notesSz cx="6858000" cy="9144000"/>
  <p:defaultText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2" autoAdjust="0"/>
    <p:restoredTop sz="94660"/>
  </p:normalViewPr>
  <p:slideViewPr>
    <p:cSldViewPr snapToGrid="0">
      <p:cViewPr varScale="1">
        <p:scale>
          <a:sx n="63" d="100"/>
          <a:sy n="63" d="100"/>
        </p:scale>
        <p:origin x="80"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5/26/2021</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444083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5/26/2021</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8280996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5/26/2021</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8087495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5/26/2021</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3924908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5/26/2021</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6664979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5/26/2021</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0888590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5/26/2021</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2824496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5/26/2021</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7931266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5/26/2021</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8188162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5/26/2021</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733161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5/26/2021</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8278262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5/26/2021</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2346972707"/>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06" r:id="rId6"/>
    <p:sldLayoutId id="2147483702" r:id="rId7"/>
    <p:sldLayoutId id="2147483703" r:id="rId8"/>
    <p:sldLayoutId id="2147483704" r:id="rId9"/>
    <p:sldLayoutId id="2147483705" r:id="rId10"/>
    <p:sldLayoutId id="2147483707" r:id="rId11"/>
  </p:sldLayoutIdLst>
  <p:txStyles>
    <p:titleStyle>
      <a:lvl1pPr algn="l" defTabSz="914400" rtl="0" eaLnBrk="1" latinLnBrk="0" hangingPunct="1">
        <a:lnSpc>
          <a:spcPct val="9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2D6FBB9D-1CAA-4D05-AB33-BABDFE17B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0" name="Rectangle 29">
            <a:extLst>
              <a:ext uri="{FF2B5EF4-FFF2-40B4-BE49-F238E27FC236}">
                <a16:creationId xmlns:a16="http://schemas.microsoft.com/office/drawing/2014/main" id="{04727B71-B4B6-4823-80A1-68C40B475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2" name="Rectangle 31">
            <a:extLst>
              <a:ext uri="{FF2B5EF4-FFF2-40B4-BE49-F238E27FC236}">
                <a16:creationId xmlns:a16="http://schemas.microsoft.com/office/drawing/2014/main" id="{79A6DB05-9FB5-4B07-8675-74C23D4FD8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4" name="Rectangle 33">
            <a:extLst>
              <a:ext uri="{FF2B5EF4-FFF2-40B4-BE49-F238E27FC236}">
                <a16:creationId xmlns:a16="http://schemas.microsoft.com/office/drawing/2014/main" id="{21A75659-5A6F-4F77-9679-678A00B9D8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3" descr="A yellow puzzle piece completing a black puzzle">
            <a:extLst>
              <a:ext uri="{FF2B5EF4-FFF2-40B4-BE49-F238E27FC236}">
                <a16:creationId xmlns:a16="http://schemas.microsoft.com/office/drawing/2014/main" id="{453CEF98-89C7-413D-903B-FE77B33B6849}"/>
              </a:ext>
            </a:extLst>
          </p:cNvPr>
          <p:cNvPicPr>
            <a:picLocks noChangeAspect="1"/>
          </p:cNvPicPr>
          <p:nvPr/>
        </p:nvPicPr>
        <p:blipFill rotWithShape="1">
          <a:blip r:embed="rId2"/>
          <a:srcRect r="15627" b="-1"/>
          <a:stretch/>
        </p:blipFill>
        <p:spPr>
          <a:xfrm>
            <a:off x="20" y="10"/>
            <a:ext cx="8668492" cy="6857990"/>
          </a:xfrm>
          <a:prstGeom prst="rect">
            <a:avLst/>
          </a:prstGeom>
        </p:spPr>
      </p:pic>
      <p:sp>
        <p:nvSpPr>
          <p:cNvPr id="36" name="Rectangle 35">
            <a:extLst>
              <a:ext uri="{FF2B5EF4-FFF2-40B4-BE49-F238E27FC236}">
                <a16:creationId xmlns:a16="http://schemas.microsoft.com/office/drawing/2014/main" id="{EFAEC92A-2230-45B0-A12F-07F9F9EA45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435399" y="0"/>
            <a:ext cx="9756601" cy="6858000"/>
          </a:xfrm>
          <a:prstGeom prst="rect">
            <a:avLst/>
          </a:prstGeom>
          <a:gradFill>
            <a:gsLst>
              <a:gs pos="53000">
                <a:schemeClr val="bg1"/>
              </a:gs>
              <a:gs pos="35000">
                <a:schemeClr val="bg1">
                  <a:alpha val="76000"/>
                </a:schemeClr>
              </a:gs>
              <a:gs pos="19000">
                <a:schemeClr val="bg1">
                  <a:alpha val="40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BFB0DB7-FCFE-431F-AB8A-35381703D617}"/>
              </a:ext>
            </a:extLst>
          </p:cNvPr>
          <p:cNvSpPr>
            <a:spLocks noGrp="1"/>
          </p:cNvSpPr>
          <p:nvPr>
            <p:ph type="ctrTitle"/>
          </p:nvPr>
        </p:nvSpPr>
        <p:spPr>
          <a:xfrm>
            <a:off x="8395868" y="1161288"/>
            <a:ext cx="3438144" cy="1124712"/>
          </a:xfrm>
        </p:spPr>
        <p:txBody>
          <a:bodyPr vert="horz" lIns="91440" tIns="45720" rIns="91440" bIns="45720" rtlCol="0" anchor="b">
            <a:normAutofit/>
          </a:bodyPr>
          <a:lstStyle/>
          <a:p>
            <a:r>
              <a:rPr lang="en-US" sz="3600" dirty="0"/>
              <a:t>Version 3</a:t>
            </a:r>
          </a:p>
        </p:txBody>
      </p:sp>
      <p:sp>
        <p:nvSpPr>
          <p:cNvPr id="38" name="Rectangle 37">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687333" y="605790"/>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0" name="Rectangle 39">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53018" y="2443480"/>
            <a:ext cx="3218688"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Subtitle 2">
            <a:extLst>
              <a:ext uri="{FF2B5EF4-FFF2-40B4-BE49-F238E27FC236}">
                <a16:creationId xmlns:a16="http://schemas.microsoft.com/office/drawing/2014/main" id="{0E73D763-F2F0-4336-90D0-B241BDDB298D}"/>
              </a:ext>
            </a:extLst>
          </p:cNvPr>
          <p:cNvSpPr>
            <a:spLocks noGrp="1"/>
          </p:cNvSpPr>
          <p:nvPr>
            <p:ph type="subTitle" idx="1"/>
          </p:nvPr>
        </p:nvSpPr>
        <p:spPr>
          <a:xfrm>
            <a:off x="8395868" y="2718054"/>
            <a:ext cx="3438906" cy="3207258"/>
          </a:xfrm>
        </p:spPr>
        <p:txBody>
          <a:bodyPr vert="horz" lIns="91440" tIns="45720" rIns="91440" bIns="45720" rtlCol="0" anchor="t">
            <a:normAutofit/>
          </a:bodyPr>
          <a:lstStyle/>
          <a:p>
            <a:pPr indent="-228600">
              <a:spcBef>
                <a:spcPts val="0"/>
              </a:spcBef>
              <a:spcAft>
                <a:spcPts val="600"/>
              </a:spcAft>
              <a:buFont typeface="Arial" panose="020B0604020202020204" pitchFamily="34" charset="0"/>
              <a:buChar char="•"/>
            </a:pPr>
            <a:r>
              <a:rPr lang="en-US" sz="2000" b="1" dirty="0"/>
              <a:t>Version 2 fixes</a:t>
            </a:r>
          </a:p>
          <a:p>
            <a:pPr indent="-228600">
              <a:spcBef>
                <a:spcPts val="0"/>
              </a:spcBef>
              <a:spcAft>
                <a:spcPts val="600"/>
              </a:spcAft>
              <a:buFont typeface="Arial" panose="020B0604020202020204" pitchFamily="34" charset="0"/>
              <a:buChar char="•"/>
            </a:pPr>
            <a:r>
              <a:rPr lang="en-US" sz="2000" b="1" dirty="0"/>
              <a:t>Data Base</a:t>
            </a:r>
          </a:p>
          <a:p>
            <a:pPr indent="-228600">
              <a:spcBef>
                <a:spcPts val="0"/>
              </a:spcBef>
              <a:spcAft>
                <a:spcPts val="600"/>
              </a:spcAft>
              <a:buFont typeface="Arial" panose="020B0604020202020204" pitchFamily="34" charset="0"/>
              <a:buChar char="•"/>
            </a:pPr>
            <a:r>
              <a:rPr lang="en-US" sz="2000" b="1" dirty="0"/>
              <a:t>Bid – Ask</a:t>
            </a:r>
          </a:p>
          <a:p>
            <a:pPr indent="-228600">
              <a:spcBef>
                <a:spcPts val="0"/>
              </a:spcBef>
              <a:spcAft>
                <a:spcPts val="600"/>
              </a:spcAft>
              <a:buFont typeface="Arial" panose="020B0604020202020204" pitchFamily="34" charset="0"/>
              <a:buChar char="•"/>
            </a:pPr>
            <a:r>
              <a:rPr lang="en-US" sz="2000" b="1" dirty="0"/>
              <a:t>External systems</a:t>
            </a:r>
          </a:p>
          <a:p>
            <a:pPr indent="-228600">
              <a:spcBef>
                <a:spcPts val="0"/>
              </a:spcBef>
              <a:spcAft>
                <a:spcPts val="600"/>
              </a:spcAft>
              <a:buFont typeface="Arial" panose="020B0604020202020204" pitchFamily="34" charset="0"/>
              <a:buChar char="•"/>
            </a:pPr>
            <a:r>
              <a:rPr lang="en-US" sz="2000" b="1" dirty="0"/>
              <a:t>Robustness</a:t>
            </a:r>
          </a:p>
          <a:p>
            <a:pPr indent="-228600">
              <a:spcBef>
                <a:spcPts val="0"/>
              </a:spcBef>
              <a:spcAft>
                <a:spcPts val="600"/>
              </a:spcAft>
              <a:buFont typeface="Arial" panose="020B0604020202020204" pitchFamily="34" charset="0"/>
              <a:buChar char="•"/>
            </a:pPr>
            <a:r>
              <a:rPr lang="en-US" sz="2000" b="1" dirty="0"/>
              <a:t>Configuration files</a:t>
            </a:r>
          </a:p>
        </p:txBody>
      </p:sp>
    </p:spTree>
    <p:extLst>
      <p:ext uri="{BB962C8B-B14F-4D97-AF65-F5344CB8AC3E}">
        <p14:creationId xmlns:p14="http://schemas.microsoft.com/office/powerpoint/2010/main" val="52891191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69E6EFEE-6516-482C-B143-F97F9BF89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DF0D2C0-CD0C-470C-8851-D8B2CC417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748766" y="3248002"/>
            <a:ext cx="5688917" cy="1913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1" name="Picture 10">
            <a:extLst>
              <a:ext uri="{FF2B5EF4-FFF2-40B4-BE49-F238E27FC236}">
                <a16:creationId xmlns:a16="http://schemas.microsoft.com/office/drawing/2014/main" id="{8EA7C576-503E-420C-97BD-BEDC44693A66}"/>
              </a:ext>
            </a:extLst>
          </p:cNvPr>
          <p:cNvPicPr>
            <a:picLocks noChangeAspect="1"/>
          </p:cNvPicPr>
          <p:nvPr/>
        </p:nvPicPr>
        <p:blipFill>
          <a:blip r:embed="rId2"/>
          <a:stretch>
            <a:fillRect/>
          </a:stretch>
        </p:blipFill>
        <p:spPr>
          <a:xfrm>
            <a:off x="895733" y="379477"/>
            <a:ext cx="9701231" cy="6099045"/>
          </a:xfrm>
          <a:prstGeom prst="rect">
            <a:avLst/>
          </a:prstGeom>
        </p:spPr>
      </p:pic>
    </p:spTree>
    <p:extLst>
      <p:ext uri="{BB962C8B-B14F-4D97-AF65-F5344CB8AC3E}">
        <p14:creationId xmlns:p14="http://schemas.microsoft.com/office/powerpoint/2010/main" val="7116748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69E6EFEE-6516-482C-B143-F97F9BF89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DF0D2C0-CD0C-470C-8851-D8B2CC417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748766" y="3248002"/>
            <a:ext cx="5688917" cy="1913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Content Placeholder 5">
            <a:extLst>
              <a:ext uri="{FF2B5EF4-FFF2-40B4-BE49-F238E27FC236}">
                <a16:creationId xmlns:a16="http://schemas.microsoft.com/office/drawing/2014/main" id="{8BD4F92B-28EF-4A3C-8F05-D786489E76CD}"/>
              </a:ext>
            </a:extLst>
          </p:cNvPr>
          <p:cNvPicPr>
            <a:picLocks noGrp="1" noChangeAspect="1"/>
          </p:cNvPicPr>
          <p:nvPr>
            <p:ph idx="1"/>
          </p:nvPr>
        </p:nvPicPr>
        <p:blipFill rotWithShape="1">
          <a:blip r:embed="rId2"/>
          <a:srcRect r="1" b="17438"/>
          <a:stretch/>
        </p:blipFill>
        <p:spPr>
          <a:xfrm>
            <a:off x="583656" y="499236"/>
            <a:ext cx="11024687" cy="5688918"/>
          </a:xfrm>
          <a:prstGeom prst="rect">
            <a:avLst/>
          </a:prstGeom>
        </p:spPr>
      </p:pic>
    </p:spTree>
    <p:extLst>
      <p:ext uri="{BB962C8B-B14F-4D97-AF65-F5344CB8AC3E}">
        <p14:creationId xmlns:p14="http://schemas.microsoft.com/office/powerpoint/2010/main" val="410037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69E6EFEE-6516-482C-B143-F97F9BF89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DF0D2C0-CD0C-470C-8851-D8B2CC417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748766" y="3248002"/>
            <a:ext cx="5688917" cy="1913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Content Placeholder 7">
            <a:extLst>
              <a:ext uri="{FF2B5EF4-FFF2-40B4-BE49-F238E27FC236}">
                <a16:creationId xmlns:a16="http://schemas.microsoft.com/office/drawing/2014/main" id="{FE19D93F-9E87-4F7D-9EDB-2C81FA1F037B}"/>
              </a:ext>
            </a:extLst>
          </p:cNvPr>
          <p:cNvSpPr>
            <a:spLocks noGrp="1"/>
          </p:cNvSpPr>
          <p:nvPr>
            <p:ph idx="1"/>
          </p:nvPr>
        </p:nvSpPr>
        <p:spPr/>
        <p:txBody>
          <a:bodyPr/>
          <a:lstStyle/>
          <a:p>
            <a:endParaRPr lang="en-IL"/>
          </a:p>
        </p:txBody>
      </p:sp>
      <p:pic>
        <p:nvPicPr>
          <p:cNvPr id="11" name="Picture 10">
            <a:extLst>
              <a:ext uri="{FF2B5EF4-FFF2-40B4-BE49-F238E27FC236}">
                <a16:creationId xmlns:a16="http://schemas.microsoft.com/office/drawing/2014/main" id="{848E2098-54C4-4A10-8D32-709FF1BEB01A}"/>
              </a:ext>
            </a:extLst>
          </p:cNvPr>
          <p:cNvPicPr>
            <a:picLocks noChangeAspect="1"/>
          </p:cNvPicPr>
          <p:nvPr/>
        </p:nvPicPr>
        <p:blipFill>
          <a:blip r:embed="rId2"/>
          <a:stretch>
            <a:fillRect/>
          </a:stretch>
        </p:blipFill>
        <p:spPr>
          <a:xfrm>
            <a:off x="760188" y="434412"/>
            <a:ext cx="10671624" cy="5989176"/>
          </a:xfrm>
          <a:prstGeom prst="rect">
            <a:avLst/>
          </a:prstGeom>
        </p:spPr>
      </p:pic>
    </p:spTree>
    <p:extLst>
      <p:ext uri="{BB962C8B-B14F-4D97-AF65-F5344CB8AC3E}">
        <p14:creationId xmlns:p14="http://schemas.microsoft.com/office/powerpoint/2010/main" val="36695383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57F72BCA-EE24-40BE-9ECA-E10C9BA55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8464912-6F38-455D-B28C-BDD8ADCE7B20}"/>
              </a:ext>
            </a:extLst>
          </p:cNvPr>
          <p:cNvSpPr>
            <a:spLocks noGrp="1"/>
          </p:cNvSpPr>
          <p:nvPr>
            <p:ph type="title"/>
          </p:nvPr>
        </p:nvSpPr>
        <p:spPr>
          <a:xfrm>
            <a:off x="5506719" y="2649178"/>
            <a:ext cx="5840985" cy="621792"/>
          </a:xfrm>
        </p:spPr>
        <p:txBody>
          <a:bodyPr anchor="b">
            <a:normAutofit/>
          </a:bodyPr>
          <a:lstStyle/>
          <a:p>
            <a:r>
              <a:rPr lang="en-GB" sz="3600" dirty="0"/>
              <a:t>Load &amp; Stress test cases</a:t>
            </a:r>
            <a:endParaRPr lang="en-IL" sz="3600" dirty="0"/>
          </a:p>
        </p:txBody>
      </p:sp>
      <p:pic>
        <p:nvPicPr>
          <p:cNvPr id="1028" name="Picture 4" descr="Stress Testing Systems:GE CASE Stress System | Physician's Resource">
            <a:extLst>
              <a:ext uri="{FF2B5EF4-FFF2-40B4-BE49-F238E27FC236}">
                <a16:creationId xmlns:a16="http://schemas.microsoft.com/office/drawing/2014/main" id="{1F6F7831-D929-4B68-8B97-8D9266E1EB2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5614" r="9496" b="-1"/>
          <a:stretch/>
        </p:blipFill>
        <p:spPr bwMode="auto">
          <a:xfrm>
            <a:off x="261687" y="852805"/>
            <a:ext cx="4719187" cy="4836330"/>
          </a:xfrm>
          <a:prstGeom prst="rect">
            <a:avLst/>
          </a:prstGeom>
          <a:noFill/>
          <a:extLst>
            <a:ext uri="{909E8E84-426E-40DD-AFC4-6F175D3DCCD1}">
              <a14:hiddenFill xmlns:a14="http://schemas.microsoft.com/office/drawing/2010/main">
                <a:solidFill>
                  <a:srgbClr val="FFFFFF"/>
                </a:solidFill>
              </a14:hiddenFill>
            </a:ext>
          </a:extLst>
        </p:spPr>
      </p:pic>
      <p:sp>
        <p:nvSpPr>
          <p:cNvPr id="75" name="Rectangle 74">
            <a:extLst>
              <a:ext uri="{FF2B5EF4-FFF2-40B4-BE49-F238E27FC236}">
                <a16:creationId xmlns:a16="http://schemas.microsoft.com/office/drawing/2014/main" id="{6B3C4597-DD46-4BFC-B999-C52879B95B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6112341"/>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7" name="Rectangle 76">
            <a:extLst>
              <a:ext uri="{FF2B5EF4-FFF2-40B4-BE49-F238E27FC236}">
                <a16:creationId xmlns:a16="http://schemas.microsoft.com/office/drawing/2014/main" id="{632B59AC-0160-4F1D-934F-B7D8B6AE44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034272" y="3817404"/>
            <a:ext cx="54864" cy="45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60421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57F72BCA-EE24-40BE-9ECA-E10C9BA55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8464912-6F38-455D-B28C-BDD8ADCE7B20}"/>
              </a:ext>
            </a:extLst>
          </p:cNvPr>
          <p:cNvSpPr>
            <a:spLocks noGrp="1"/>
          </p:cNvSpPr>
          <p:nvPr>
            <p:ph type="title"/>
          </p:nvPr>
        </p:nvSpPr>
        <p:spPr>
          <a:xfrm>
            <a:off x="5242561" y="1059391"/>
            <a:ext cx="6530339" cy="2245234"/>
          </a:xfrm>
        </p:spPr>
        <p:txBody>
          <a:bodyPr anchor="b">
            <a:normAutofit fontScale="90000"/>
          </a:bodyPr>
          <a:lstStyle/>
          <a:p>
            <a:r>
              <a:rPr lang="en-GB" sz="2400" b="0" dirty="0"/>
              <a:t>It is black Friday – 1 Million people trying to login at the same time to our system.</a:t>
            </a:r>
            <a:br>
              <a:rPr lang="en-GB" sz="2400" b="0" dirty="0"/>
            </a:br>
            <a:br>
              <a:rPr lang="en-GB" sz="2400" b="0" dirty="0"/>
            </a:br>
            <a:br>
              <a:rPr lang="en-GB" sz="2400" b="0" dirty="0"/>
            </a:br>
            <a:r>
              <a:rPr lang="en-GB" sz="2400" dirty="0"/>
              <a:t>test case 1 </a:t>
            </a:r>
            <a:r>
              <a:rPr lang="en-GB" sz="2400" b="0" dirty="0"/>
              <a:t>– connect 5 Million users to the system at the same time.</a:t>
            </a:r>
            <a:br>
              <a:rPr lang="en-GB" sz="2400" b="0" dirty="0"/>
            </a:br>
            <a:br>
              <a:rPr lang="en-US" sz="1800" b="0" dirty="0"/>
            </a:br>
            <a:br>
              <a:rPr lang="en-US" sz="1800" b="0" dirty="0"/>
            </a:br>
            <a:endParaRPr lang="en-IL" sz="1800" b="0" dirty="0"/>
          </a:p>
        </p:txBody>
      </p:sp>
      <p:pic>
        <p:nvPicPr>
          <p:cNvPr id="1028" name="Picture 4" descr="Stress Testing Systems:GE CASE Stress System | Physician's Resource">
            <a:extLst>
              <a:ext uri="{FF2B5EF4-FFF2-40B4-BE49-F238E27FC236}">
                <a16:creationId xmlns:a16="http://schemas.microsoft.com/office/drawing/2014/main" id="{1F6F7831-D929-4B68-8B97-8D9266E1EB2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5614" r="9496" b="-1"/>
          <a:stretch/>
        </p:blipFill>
        <p:spPr bwMode="auto">
          <a:xfrm>
            <a:off x="261687" y="852805"/>
            <a:ext cx="4719187" cy="4836330"/>
          </a:xfrm>
          <a:prstGeom prst="rect">
            <a:avLst/>
          </a:prstGeom>
          <a:noFill/>
          <a:extLst>
            <a:ext uri="{909E8E84-426E-40DD-AFC4-6F175D3DCCD1}">
              <a14:hiddenFill xmlns:a14="http://schemas.microsoft.com/office/drawing/2010/main">
                <a:solidFill>
                  <a:srgbClr val="FFFFFF"/>
                </a:solidFill>
              </a14:hiddenFill>
            </a:ext>
          </a:extLst>
        </p:spPr>
      </p:pic>
      <p:sp>
        <p:nvSpPr>
          <p:cNvPr id="75" name="Rectangle 74">
            <a:extLst>
              <a:ext uri="{FF2B5EF4-FFF2-40B4-BE49-F238E27FC236}">
                <a16:creationId xmlns:a16="http://schemas.microsoft.com/office/drawing/2014/main" id="{6B3C4597-DD46-4BFC-B999-C52879B95B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6112341"/>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7" name="Rectangle 76">
            <a:extLst>
              <a:ext uri="{FF2B5EF4-FFF2-40B4-BE49-F238E27FC236}">
                <a16:creationId xmlns:a16="http://schemas.microsoft.com/office/drawing/2014/main" id="{632B59AC-0160-4F1D-934F-B7D8B6AE44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034272" y="3817404"/>
            <a:ext cx="54864" cy="45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89893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57F72BCA-EE24-40BE-9ECA-E10C9BA55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8464912-6F38-455D-B28C-BDD8ADCE7B20}"/>
              </a:ext>
            </a:extLst>
          </p:cNvPr>
          <p:cNvSpPr>
            <a:spLocks noGrp="1"/>
          </p:cNvSpPr>
          <p:nvPr>
            <p:ph type="title"/>
          </p:nvPr>
        </p:nvSpPr>
        <p:spPr>
          <a:xfrm>
            <a:off x="5242561" y="1059391"/>
            <a:ext cx="6530339" cy="2245234"/>
          </a:xfrm>
        </p:spPr>
        <p:txBody>
          <a:bodyPr anchor="b">
            <a:normAutofit fontScale="90000"/>
          </a:bodyPr>
          <a:lstStyle/>
          <a:p>
            <a:r>
              <a:rPr lang="en-GB" sz="2400" b="0" dirty="0"/>
              <a:t>After a user shopping for 3 hours, power outage was accrued during adding to cart a whole bag in some store.</a:t>
            </a:r>
            <a:br>
              <a:rPr lang="en-GB" sz="2400" b="0" dirty="0"/>
            </a:br>
            <a:br>
              <a:rPr lang="en-GB" sz="2400" b="0" dirty="0"/>
            </a:br>
            <a:r>
              <a:rPr lang="en-GB" sz="2400" dirty="0"/>
              <a:t>test case 2 </a:t>
            </a:r>
            <a:r>
              <a:rPr lang="en-GB" sz="2400" b="0" dirty="0"/>
              <a:t>– the system shut down in the middle of add to cart function.</a:t>
            </a:r>
            <a:br>
              <a:rPr lang="en-GB" sz="2400" b="0" dirty="0"/>
            </a:br>
            <a:br>
              <a:rPr lang="en-US" sz="1800" b="0" dirty="0"/>
            </a:br>
            <a:br>
              <a:rPr lang="en-US" sz="1800" b="0" dirty="0"/>
            </a:br>
            <a:endParaRPr lang="en-IL" sz="1800" b="0" dirty="0"/>
          </a:p>
        </p:txBody>
      </p:sp>
      <p:pic>
        <p:nvPicPr>
          <p:cNvPr id="1028" name="Picture 4" descr="Stress Testing Systems:GE CASE Stress System | Physician's Resource">
            <a:extLst>
              <a:ext uri="{FF2B5EF4-FFF2-40B4-BE49-F238E27FC236}">
                <a16:creationId xmlns:a16="http://schemas.microsoft.com/office/drawing/2014/main" id="{1F6F7831-D929-4B68-8B97-8D9266E1EB2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5614" r="9496" b="-1"/>
          <a:stretch/>
        </p:blipFill>
        <p:spPr bwMode="auto">
          <a:xfrm>
            <a:off x="261687" y="852805"/>
            <a:ext cx="4719187" cy="4836330"/>
          </a:xfrm>
          <a:prstGeom prst="rect">
            <a:avLst/>
          </a:prstGeom>
          <a:noFill/>
          <a:extLst>
            <a:ext uri="{909E8E84-426E-40DD-AFC4-6F175D3DCCD1}">
              <a14:hiddenFill xmlns:a14="http://schemas.microsoft.com/office/drawing/2010/main">
                <a:solidFill>
                  <a:srgbClr val="FFFFFF"/>
                </a:solidFill>
              </a14:hiddenFill>
            </a:ext>
          </a:extLst>
        </p:spPr>
      </p:pic>
      <p:sp>
        <p:nvSpPr>
          <p:cNvPr id="75" name="Rectangle 74">
            <a:extLst>
              <a:ext uri="{FF2B5EF4-FFF2-40B4-BE49-F238E27FC236}">
                <a16:creationId xmlns:a16="http://schemas.microsoft.com/office/drawing/2014/main" id="{6B3C4597-DD46-4BFC-B999-C52879B95B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6112341"/>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7" name="Rectangle 76">
            <a:extLst>
              <a:ext uri="{FF2B5EF4-FFF2-40B4-BE49-F238E27FC236}">
                <a16:creationId xmlns:a16="http://schemas.microsoft.com/office/drawing/2014/main" id="{632B59AC-0160-4F1D-934F-B7D8B6AE44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034272" y="3817404"/>
            <a:ext cx="54864" cy="45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29997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57F72BCA-EE24-40BE-9ECA-E10C9BA55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8464912-6F38-455D-B28C-BDD8ADCE7B20}"/>
              </a:ext>
            </a:extLst>
          </p:cNvPr>
          <p:cNvSpPr>
            <a:spLocks noGrp="1"/>
          </p:cNvSpPr>
          <p:nvPr>
            <p:ph type="title"/>
          </p:nvPr>
        </p:nvSpPr>
        <p:spPr>
          <a:xfrm>
            <a:off x="5242561" y="1059391"/>
            <a:ext cx="6530339" cy="2245234"/>
          </a:xfrm>
        </p:spPr>
        <p:txBody>
          <a:bodyPr anchor="b">
            <a:normAutofit fontScale="90000"/>
          </a:bodyPr>
          <a:lstStyle/>
          <a:p>
            <a:r>
              <a:rPr lang="en-GB" sz="2400" b="0" dirty="0"/>
              <a:t>It was the national Pi day, and 50% discount on all the Pi cakes in </a:t>
            </a:r>
            <a:r>
              <a:rPr lang="en-GB" sz="2400" b="0" dirty="0" err="1"/>
              <a:t>Avi’s</a:t>
            </a:r>
            <a:r>
              <a:rPr lang="en-GB" sz="2400" b="0" dirty="0"/>
              <a:t> store.</a:t>
            </a:r>
            <a:br>
              <a:rPr lang="en-GB" sz="2400" b="0" dirty="0"/>
            </a:br>
            <a:br>
              <a:rPr lang="en-GB" sz="2400" b="0" dirty="0"/>
            </a:br>
            <a:r>
              <a:rPr lang="en-GB" sz="2400" dirty="0"/>
              <a:t>test case 3 </a:t>
            </a:r>
            <a:r>
              <a:rPr lang="en-GB" sz="2400" b="0" dirty="0"/>
              <a:t>– 100 users trying to buy a specific product from specific store while there is only 5 products available.</a:t>
            </a:r>
            <a:br>
              <a:rPr lang="en-US" sz="1800" b="0" dirty="0"/>
            </a:br>
            <a:br>
              <a:rPr lang="en-US" sz="1800" b="0" dirty="0"/>
            </a:br>
            <a:endParaRPr lang="en-IL" sz="1800" b="0" dirty="0"/>
          </a:p>
        </p:txBody>
      </p:sp>
      <p:pic>
        <p:nvPicPr>
          <p:cNvPr id="1028" name="Picture 4" descr="Stress Testing Systems:GE CASE Stress System | Physician's Resource">
            <a:extLst>
              <a:ext uri="{FF2B5EF4-FFF2-40B4-BE49-F238E27FC236}">
                <a16:creationId xmlns:a16="http://schemas.microsoft.com/office/drawing/2014/main" id="{1F6F7831-D929-4B68-8B97-8D9266E1EB2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5614" r="9496" b="-1"/>
          <a:stretch/>
        </p:blipFill>
        <p:spPr bwMode="auto">
          <a:xfrm>
            <a:off x="261687" y="852805"/>
            <a:ext cx="4719187" cy="4836330"/>
          </a:xfrm>
          <a:prstGeom prst="rect">
            <a:avLst/>
          </a:prstGeom>
          <a:noFill/>
          <a:extLst>
            <a:ext uri="{909E8E84-426E-40DD-AFC4-6F175D3DCCD1}">
              <a14:hiddenFill xmlns:a14="http://schemas.microsoft.com/office/drawing/2010/main">
                <a:solidFill>
                  <a:srgbClr val="FFFFFF"/>
                </a:solidFill>
              </a14:hiddenFill>
            </a:ext>
          </a:extLst>
        </p:spPr>
      </p:pic>
      <p:sp>
        <p:nvSpPr>
          <p:cNvPr id="75" name="Rectangle 74">
            <a:extLst>
              <a:ext uri="{FF2B5EF4-FFF2-40B4-BE49-F238E27FC236}">
                <a16:creationId xmlns:a16="http://schemas.microsoft.com/office/drawing/2014/main" id="{6B3C4597-DD46-4BFC-B999-C52879B95B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6112341"/>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7" name="Rectangle 76">
            <a:extLst>
              <a:ext uri="{FF2B5EF4-FFF2-40B4-BE49-F238E27FC236}">
                <a16:creationId xmlns:a16="http://schemas.microsoft.com/office/drawing/2014/main" id="{632B59AC-0160-4F1D-934F-B7D8B6AE44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034272" y="3817404"/>
            <a:ext cx="54864" cy="45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55226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Diagram, schematic&#10;&#10;Description automatically generated">
            <a:extLst>
              <a:ext uri="{FF2B5EF4-FFF2-40B4-BE49-F238E27FC236}">
                <a16:creationId xmlns:a16="http://schemas.microsoft.com/office/drawing/2014/main" id="{319CB144-D131-4C7A-8FC2-716371A2E4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8780" y="189807"/>
            <a:ext cx="10921766" cy="6759633"/>
          </a:xfrm>
          <a:prstGeom prst="rect">
            <a:avLst/>
          </a:prstGeom>
        </p:spPr>
      </p:pic>
    </p:spTree>
    <p:extLst>
      <p:ext uri="{BB962C8B-B14F-4D97-AF65-F5344CB8AC3E}">
        <p14:creationId xmlns:p14="http://schemas.microsoft.com/office/powerpoint/2010/main" val="34718365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Diagram&#10;&#10;Description automatically generated">
            <a:extLst>
              <a:ext uri="{FF2B5EF4-FFF2-40B4-BE49-F238E27FC236}">
                <a16:creationId xmlns:a16="http://schemas.microsoft.com/office/drawing/2014/main" id="{110CE033-A565-4022-A7D3-903997D17C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6400" y="123844"/>
            <a:ext cx="9326879" cy="6610312"/>
          </a:xfrm>
          <a:prstGeom prst="rect">
            <a:avLst/>
          </a:prstGeom>
        </p:spPr>
      </p:pic>
    </p:spTree>
    <p:extLst>
      <p:ext uri="{BB962C8B-B14F-4D97-AF65-F5344CB8AC3E}">
        <p14:creationId xmlns:p14="http://schemas.microsoft.com/office/powerpoint/2010/main" val="5402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23">
            <a:extLst>
              <a:ext uri="{FF2B5EF4-FFF2-40B4-BE49-F238E27FC236}">
                <a16:creationId xmlns:a16="http://schemas.microsoft.com/office/drawing/2014/main" id="{DF44879F-6698-4394-89D4-7B3CDB92E9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a:extLst>
              <a:ext uri="{FF2B5EF4-FFF2-40B4-BE49-F238E27FC236}">
                <a16:creationId xmlns:a16="http://schemas.microsoft.com/office/drawing/2014/main" id="{C65FD3B2-577C-49A0-B40E-4845C5D597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pic>
        <p:nvPicPr>
          <p:cNvPr id="4" name="Picture 3" descr="A yellow puzzle piece completing a black puzzle">
            <a:extLst>
              <a:ext uri="{FF2B5EF4-FFF2-40B4-BE49-F238E27FC236}">
                <a16:creationId xmlns:a16="http://schemas.microsoft.com/office/drawing/2014/main" id="{519F38D3-CA3A-4FBB-B7CB-39D2AC36261C}"/>
              </a:ext>
            </a:extLst>
          </p:cNvPr>
          <p:cNvPicPr>
            <a:picLocks noChangeAspect="1"/>
          </p:cNvPicPr>
          <p:nvPr/>
        </p:nvPicPr>
        <p:blipFill rotWithShape="1">
          <a:blip r:embed="rId2">
            <a:alphaModFix amt="40000"/>
            <a:extLst>
              <a:ext uri="{BEBA8EAE-BF5A-486C-A8C5-ECC9F3942E4B}">
                <a14:imgProps xmlns:a14="http://schemas.microsoft.com/office/drawing/2010/main">
                  <a14:imgLayer r:embed="rId3">
                    <a14:imgEffect>
                      <a14:brightnessContrast bright="40000" contrast="-40000"/>
                    </a14:imgEffect>
                  </a14:imgLayer>
                </a14:imgProps>
              </a:ext>
            </a:extLst>
          </a:blip>
          <a:srcRect b="15730"/>
          <a:stretch/>
        </p:blipFill>
        <p:spPr>
          <a:xfrm>
            <a:off x="20" y="10"/>
            <a:ext cx="12191979" cy="6857990"/>
          </a:xfrm>
          <a:prstGeom prst="rect">
            <a:avLst/>
          </a:prstGeom>
        </p:spPr>
      </p:pic>
      <p:sp>
        <p:nvSpPr>
          <p:cNvPr id="2" name="Title 1">
            <a:extLst>
              <a:ext uri="{FF2B5EF4-FFF2-40B4-BE49-F238E27FC236}">
                <a16:creationId xmlns:a16="http://schemas.microsoft.com/office/drawing/2014/main" id="{58464912-6F38-455D-B28C-BDD8ADCE7B20}"/>
              </a:ext>
            </a:extLst>
          </p:cNvPr>
          <p:cNvSpPr>
            <a:spLocks noGrp="1"/>
          </p:cNvSpPr>
          <p:nvPr>
            <p:ph type="title"/>
          </p:nvPr>
        </p:nvSpPr>
        <p:spPr>
          <a:xfrm>
            <a:off x="4837557" y="458553"/>
            <a:ext cx="6537579" cy="1919141"/>
          </a:xfrm>
        </p:spPr>
        <p:txBody>
          <a:bodyPr anchor="b">
            <a:normAutofit/>
          </a:bodyPr>
          <a:lstStyle/>
          <a:p>
            <a:r>
              <a:rPr lang="en-GB" sz="6000" dirty="0">
                <a:solidFill>
                  <a:srgbClr val="FFFFFF"/>
                </a:solidFill>
              </a:rPr>
              <a:t>Load and stress problems</a:t>
            </a:r>
            <a:endParaRPr lang="en-IL" sz="6000" dirty="0">
              <a:solidFill>
                <a:srgbClr val="FFFFFF"/>
              </a:solidFill>
            </a:endParaRPr>
          </a:p>
        </p:txBody>
      </p:sp>
      <p:sp>
        <p:nvSpPr>
          <p:cNvPr id="36" name="Rectangle 27">
            <a:extLst>
              <a:ext uri="{FF2B5EF4-FFF2-40B4-BE49-F238E27FC236}">
                <a16:creationId xmlns:a16="http://schemas.microsoft.com/office/drawing/2014/main" id="{7A0B5DEA-ADF6-4BA5-9307-147F0A4685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8680" y="2898648"/>
            <a:ext cx="10506456" cy="18288"/>
          </a:xfrm>
          <a:prstGeom prst="rect">
            <a:avLst/>
          </a:prstGeom>
          <a:solidFill>
            <a:srgbClr val="FFFFFF"/>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7" name="Rectangle 29">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2783982"/>
            <a:ext cx="1873457" cy="1371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F6356083-1C8E-45B7-BCE7-29AF58CC5BD2}"/>
              </a:ext>
            </a:extLst>
          </p:cNvPr>
          <p:cNvSpPr>
            <a:spLocks noGrp="1"/>
          </p:cNvSpPr>
          <p:nvPr>
            <p:ph idx="1"/>
          </p:nvPr>
        </p:nvSpPr>
        <p:spPr>
          <a:xfrm>
            <a:off x="342901" y="3337269"/>
            <a:ext cx="11687174" cy="3330992"/>
          </a:xfrm>
        </p:spPr>
        <p:txBody>
          <a:bodyPr>
            <a:normAutofit lnSpcReduction="10000"/>
          </a:bodyPr>
          <a:lstStyle/>
          <a:p>
            <a:pPr>
              <a:lnSpc>
                <a:spcPct val="100000"/>
              </a:lnSpc>
            </a:pPr>
            <a:r>
              <a:rPr lang="en-US" dirty="0">
                <a:solidFill>
                  <a:srgbClr val="FFFFFF"/>
                </a:solidFill>
              </a:rPr>
              <a:t>Load and Stress system problems are both subsets of the system performance.</a:t>
            </a:r>
          </a:p>
          <a:p>
            <a:pPr>
              <a:lnSpc>
                <a:spcPct val="100000"/>
              </a:lnSpc>
            </a:pPr>
            <a:r>
              <a:rPr lang="en-US" dirty="0">
                <a:solidFill>
                  <a:srgbClr val="FFFFFF"/>
                </a:solidFill>
              </a:rPr>
              <a:t>Performance is the response time, speed, scalability and the resource utilization of the software and infrastructure.</a:t>
            </a:r>
          </a:p>
          <a:p>
            <a:pPr>
              <a:lnSpc>
                <a:spcPct val="100000"/>
              </a:lnSpc>
            </a:pPr>
            <a:r>
              <a:rPr lang="en-US" dirty="0">
                <a:solidFill>
                  <a:srgbClr val="FFFFFF"/>
                </a:solidFill>
              </a:rPr>
              <a:t>load problems is the situation of the system under peak traffic conditions when a lot of users asking to the same resources at the same time.</a:t>
            </a:r>
          </a:p>
          <a:p>
            <a:pPr>
              <a:lnSpc>
                <a:spcPct val="100000"/>
              </a:lnSpc>
            </a:pPr>
            <a:r>
              <a:rPr lang="en-US" dirty="0">
                <a:solidFill>
                  <a:srgbClr val="FFFFFF"/>
                </a:solidFill>
              </a:rPr>
              <a:t>the load problems is depending also in the system hardware.</a:t>
            </a:r>
          </a:p>
          <a:p>
            <a:pPr>
              <a:lnSpc>
                <a:spcPct val="100000"/>
              </a:lnSpc>
            </a:pPr>
            <a:r>
              <a:rPr lang="en-US" dirty="0">
                <a:solidFill>
                  <a:srgbClr val="FFFFFF"/>
                </a:solidFill>
              </a:rPr>
              <a:t>stress problems is the situation of the system behavior beyond peak conditions and the response of the system when it is returning to normal load conditions.</a:t>
            </a:r>
            <a:endParaRPr lang="en-IL" dirty="0">
              <a:solidFill>
                <a:srgbClr val="FFFFFF"/>
              </a:solidFill>
            </a:endParaRPr>
          </a:p>
        </p:txBody>
      </p:sp>
      <p:pic>
        <p:nvPicPr>
          <p:cNvPr id="2050" name="Picture 2" descr="Load Testing Tutorial: What is? How to? (with Examples)">
            <a:extLst>
              <a:ext uri="{FF2B5EF4-FFF2-40B4-BE49-F238E27FC236}">
                <a16:creationId xmlns:a16="http://schemas.microsoft.com/office/drawing/2014/main" id="{CD207D20-E75A-4ED3-90B2-3822B9AD669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1248" y="335720"/>
            <a:ext cx="3455564" cy="22272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2813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23">
            <a:extLst>
              <a:ext uri="{FF2B5EF4-FFF2-40B4-BE49-F238E27FC236}">
                <a16:creationId xmlns:a16="http://schemas.microsoft.com/office/drawing/2014/main" id="{DF44879F-6698-4394-89D4-7B3CDB92E9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a:extLst>
              <a:ext uri="{FF2B5EF4-FFF2-40B4-BE49-F238E27FC236}">
                <a16:creationId xmlns:a16="http://schemas.microsoft.com/office/drawing/2014/main" id="{C65FD3B2-577C-49A0-B40E-4845C5D597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pic>
        <p:nvPicPr>
          <p:cNvPr id="4" name="Picture 3" descr="A yellow puzzle piece completing a black puzzle">
            <a:extLst>
              <a:ext uri="{FF2B5EF4-FFF2-40B4-BE49-F238E27FC236}">
                <a16:creationId xmlns:a16="http://schemas.microsoft.com/office/drawing/2014/main" id="{519F38D3-CA3A-4FBB-B7CB-39D2AC36261C}"/>
              </a:ext>
            </a:extLst>
          </p:cNvPr>
          <p:cNvPicPr>
            <a:picLocks noChangeAspect="1"/>
          </p:cNvPicPr>
          <p:nvPr/>
        </p:nvPicPr>
        <p:blipFill rotWithShape="1">
          <a:blip r:embed="rId2">
            <a:alphaModFix amt="40000"/>
            <a:extLst>
              <a:ext uri="{BEBA8EAE-BF5A-486C-A8C5-ECC9F3942E4B}">
                <a14:imgProps xmlns:a14="http://schemas.microsoft.com/office/drawing/2010/main">
                  <a14:imgLayer r:embed="rId3">
                    <a14:imgEffect>
                      <a14:brightnessContrast bright="40000" contrast="-40000"/>
                    </a14:imgEffect>
                  </a14:imgLayer>
                </a14:imgProps>
              </a:ext>
            </a:extLst>
          </a:blip>
          <a:srcRect b="15730"/>
          <a:stretch/>
        </p:blipFill>
        <p:spPr>
          <a:xfrm>
            <a:off x="20" y="10"/>
            <a:ext cx="12191979" cy="6857990"/>
          </a:xfrm>
          <a:prstGeom prst="rect">
            <a:avLst/>
          </a:prstGeom>
        </p:spPr>
      </p:pic>
      <p:sp>
        <p:nvSpPr>
          <p:cNvPr id="2" name="Title 1">
            <a:extLst>
              <a:ext uri="{FF2B5EF4-FFF2-40B4-BE49-F238E27FC236}">
                <a16:creationId xmlns:a16="http://schemas.microsoft.com/office/drawing/2014/main" id="{58464912-6F38-455D-B28C-BDD8ADCE7B20}"/>
              </a:ext>
            </a:extLst>
          </p:cNvPr>
          <p:cNvSpPr>
            <a:spLocks noGrp="1"/>
          </p:cNvSpPr>
          <p:nvPr>
            <p:ph type="title"/>
          </p:nvPr>
        </p:nvSpPr>
        <p:spPr>
          <a:xfrm>
            <a:off x="841248" y="426720"/>
            <a:ext cx="10506456" cy="1919141"/>
          </a:xfrm>
        </p:spPr>
        <p:txBody>
          <a:bodyPr anchor="b">
            <a:normAutofit/>
          </a:bodyPr>
          <a:lstStyle/>
          <a:p>
            <a:pPr algn="ctr"/>
            <a:r>
              <a:rPr lang="en-GB" sz="6000" dirty="0">
                <a:solidFill>
                  <a:srgbClr val="FFFFFF"/>
                </a:solidFill>
              </a:rPr>
              <a:t>Load &amp; Stress Tests</a:t>
            </a:r>
            <a:endParaRPr lang="en-IL" sz="6000" dirty="0">
              <a:solidFill>
                <a:srgbClr val="FFFFFF"/>
              </a:solidFill>
            </a:endParaRPr>
          </a:p>
        </p:txBody>
      </p:sp>
      <p:sp>
        <p:nvSpPr>
          <p:cNvPr id="36" name="Rectangle 27">
            <a:extLst>
              <a:ext uri="{FF2B5EF4-FFF2-40B4-BE49-F238E27FC236}">
                <a16:creationId xmlns:a16="http://schemas.microsoft.com/office/drawing/2014/main" id="{7A0B5DEA-ADF6-4BA5-9307-147F0A4685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8680" y="2898648"/>
            <a:ext cx="10506456" cy="18288"/>
          </a:xfrm>
          <a:prstGeom prst="rect">
            <a:avLst/>
          </a:prstGeom>
          <a:solidFill>
            <a:srgbClr val="FFFFFF"/>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7" name="Rectangle 29">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2783982"/>
            <a:ext cx="1873457" cy="1371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F6356083-1C8E-45B7-BCE7-29AF58CC5BD2}"/>
              </a:ext>
            </a:extLst>
          </p:cNvPr>
          <p:cNvSpPr>
            <a:spLocks noGrp="1"/>
          </p:cNvSpPr>
          <p:nvPr>
            <p:ph idx="1"/>
          </p:nvPr>
        </p:nvSpPr>
        <p:spPr>
          <a:xfrm>
            <a:off x="342901" y="3337269"/>
            <a:ext cx="11687174" cy="3330992"/>
          </a:xfrm>
        </p:spPr>
        <p:txBody>
          <a:bodyPr>
            <a:normAutofit/>
          </a:bodyPr>
          <a:lstStyle/>
          <a:p>
            <a:pPr>
              <a:lnSpc>
                <a:spcPct val="100000"/>
              </a:lnSpc>
            </a:pPr>
            <a:r>
              <a:rPr lang="en-US" dirty="0">
                <a:solidFill>
                  <a:srgbClr val="FFFFFF"/>
                </a:solidFill>
              </a:rPr>
              <a:t>load problems is the situation of the system under peak traffic conditions when a lot of users asking to the same resources at the same time.</a:t>
            </a:r>
          </a:p>
          <a:p>
            <a:pPr marL="0" indent="0">
              <a:lnSpc>
                <a:spcPct val="100000"/>
              </a:lnSpc>
              <a:buNone/>
            </a:pPr>
            <a:endParaRPr lang="en-US" dirty="0">
              <a:solidFill>
                <a:srgbClr val="FFFFFF"/>
              </a:solidFill>
            </a:endParaRPr>
          </a:p>
          <a:p>
            <a:pPr>
              <a:lnSpc>
                <a:spcPct val="100000"/>
              </a:lnSpc>
            </a:pPr>
            <a:r>
              <a:rPr lang="en-US" b="0" i="0" dirty="0">
                <a:solidFill>
                  <a:schemeClr val="bg1"/>
                </a:solidFill>
                <a:effectLst/>
                <a:latin typeface="Roboto" panose="02000000000000000000" pitchFamily="2" charset="0"/>
              </a:rPr>
              <a:t>stress testing is used to test the system behavior beyond peak conditions and the response of the system when it is returning to normal load conditions.</a:t>
            </a:r>
          </a:p>
          <a:p>
            <a:pPr marL="0" indent="0">
              <a:lnSpc>
                <a:spcPct val="100000"/>
              </a:lnSpc>
              <a:buNone/>
            </a:pPr>
            <a:endParaRPr lang="en-US" b="0" i="0" dirty="0">
              <a:solidFill>
                <a:schemeClr val="bg1"/>
              </a:solidFill>
              <a:effectLst/>
              <a:latin typeface="Roboto" panose="02000000000000000000" pitchFamily="2" charset="0"/>
            </a:endParaRPr>
          </a:p>
        </p:txBody>
      </p:sp>
    </p:spTree>
    <p:extLst>
      <p:ext uri="{BB962C8B-B14F-4D97-AF65-F5344CB8AC3E}">
        <p14:creationId xmlns:p14="http://schemas.microsoft.com/office/powerpoint/2010/main" val="35722463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23">
            <a:extLst>
              <a:ext uri="{FF2B5EF4-FFF2-40B4-BE49-F238E27FC236}">
                <a16:creationId xmlns:a16="http://schemas.microsoft.com/office/drawing/2014/main" id="{DF44879F-6698-4394-89D4-7B3CDB92E9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a:extLst>
              <a:ext uri="{FF2B5EF4-FFF2-40B4-BE49-F238E27FC236}">
                <a16:creationId xmlns:a16="http://schemas.microsoft.com/office/drawing/2014/main" id="{C65FD3B2-577C-49A0-B40E-4845C5D597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pic>
        <p:nvPicPr>
          <p:cNvPr id="4" name="Picture 3" descr="A yellow puzzle piece completing a black puzzle">
            <a:extLst>
              <a:ext uri="{FF2B5EF4-FFF2-40B4-BE49-F238E27FC236}">
                <a16:creationId xmlns:a16="http://schemas.microsoft.com/office/drawing/2014/main" id="{519F38D3-CA3A-4FBB-B7CB-39D2AC36261C}"/>
              </a:ext>
            </a:extLst>
          </p:cNvPr>
          <p:cNvPicPr>
            <a:picLocks noChangeAspect="1"/>
          </p:cNvPicPr>
          <p:nvPr/>
        </p:nvPicPr>
        <p:blipFill rotWithShape="1">
          <a:blip r:embed="rId2">
            <a:alphaModFix amt="40000"/>
            <a:extLst>
              <a:ext uri="{BEBA8EAE-BF5A-486C-A8C5-ECC9F3942E4B}">
                <a14:imgProps xmlns:a14="http://schemas.microsoft.com/office/drawing/2010/main">
                  <a14:imgLayer r:embed="rId3">
                    <a14:imgEffect>
                      <a14:brightnessContrast bright="40000" contrast="-40000"/>
                    </a14:imgEffect>
                  </a14:imgLayer>
                </a14:imgProps>
              </a:ext>
            </a:extLst>
          </a:blip>
          <a:srcRect b="15730"/>
          <a:stretch/>
        </p:blipFill>
        <p:spPr>
          <a:xfrm>
            <a:off x="20" y="10"/>
            <a:ext cx="12191979" cy="6857990"/>
          </a:xfrm>
          <a:prstGeom prst="rect">
            <a:avLst/>
          </a:prstGeom>
        </p:spPr>
      </p:pic>
      <p:sp>
        <p:nvSpPr>
          <p:cNvPr id="2" name="Title 1">
            <a:extLst>
              <a:ext uri="{FF2B5EF4-FFF2-40B4-BE49-F238E27FC236}">
                <a16:creationId xmlns:a16="http://schemas.microsoft.com/office/drawing/2014/main" id="{58464912-6F38-455D-B28C-BDD8ADCE7B20}"/>
              </a:ext>
            </a:extLst>
          </p:cNvPr>
          <p:cNvSpPr>
            <a:spLocks noGrp="1"/>
          </p:cNvSpPr>
          <p:nvPr>
            <p:ph type="title"/>
          </p:nvPr>
        </p:nvSpPr>
        <p:spPr>
          <a:xfrm>
            <a:off x="841248" y="426720"/>
            <a:ext cx="10506456" cy="1919141"/>
          </a:xfrm>
        </p:spPr>
        <p:txBody>
          <a:bodyPr anchor="b">
            <a:normAutofit/>
          </a:bodyPr>
          <a:lstStyle/>
          <a:p>
            <a:pPr algn="ctr"/>
            <a:r>
              <a:rPr lang="en-GB" sz="6000" dirty="0">
                <a:solidFill>
                  <a:srgbClr val="FFFFFF"/>
                </a:solidFill>
              </a:rPr>
              <a:t>Load &amp; Stress Tests</a:t>
            </a:r>
            <a:endParaRPr lang="en-IL" sz="6000" dirty="0">
              <a:solidFill>
                <a:srgbClr val="FFFFFF"/>
              </a:solidFill>
            </a:endParaRPr>
          </a:p>
        </p:txBody>
      </p:sp>
      <p:sp>
        <p:nvSpPr>
          <p:cNvPr id="36" name="Rectangle 27">
            <a:extLst>
              <a:ext uri="{FF2B5EF4-FFF2-40B4-BE49-F238E27FC236}">
                <a16:creationId xmlns:a16="http://schemas.microsoft.com/office/drawing/2014/main" id="{7A0B5DEA-ADF6-4BA5-9307-147F0A4685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8680" y="2898648"/>
            <a:ext cx="10506456" cy="18288"/>
          </a:xfrm>
          <a:prstGeom prst="rect">
            <a:avLst/>
          </a:prstGeom>
          <a:solidFill>
            <a:srgbClr val="FFFFFF"/>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7" name="Rectangle 29">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2783982"/>
            <a:ext cx="1873457" cy="1371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F6356083-1C8E-45B7-BCE7-29AF58CC5BD2}"/>
              </a:ext>
            </a:extLst>
          </p:cNvPr>
          <p:cNvSpPr>
            <a:spLocks noGrp="1"/>
          </p:cNvSpPr>
          <p:nvPr>
            <p:ph idx="1"/>
          </p:nvPr>
        </p:nvSpPr>
        <p:spPr>
          <a:xfrm>
            <a:off x="342901" y="3337269"/>
            <a:ext cx="11687174" cy="3330992"/>
          </a:xfrm>
        </p:spPr>
        <p:txBody>
          <a:bodyPr>
            <a:normAutofit/>
          </a:bodyPr>
          <a:lstStyle/>
          <a:p>
            <a:pPr marL="0" indent="0">
              <a:lnSpc>
                <a:spcPct val="100000"/>
              </a:lnSpc>
              <a:buNone/>
            </a:pPr>
            <a:r>
              <a:rPr lang="en-US" b="0" i="0" dirty="0">
                <a:solidFill>
                  <a:schemeClr val="bg1"/>
                </a:solidFill>
                <a:effectLst/>
                <a:latin typeface="Roboto" panose="02000000000000000000" pitchFamily="2" charset="0"/>
              </a:rPr>
              <a:t>From load and Stress tests we get the behavior of our system in the unconventional situations, i.e. loads and various end cases as we explained earlier.</a:t>
            </a:r>
          </a:p>
          <a:p>
            <a:pPr marL="0" indent="0">
              <a:lnSpc>
                <a:spcPct val="100000"/>
              </a:lnSpc>
              <a:buNone/>
            </a:pPr>
            <a:endParaRPr lang="en-US" b="0" i="0" dirty="0">
              <a:solidFill>
                <a:schemeClr val="bg1"/>
              </a:solidFill>
              <a:effectLst/>
              <a:latin typeface="Roboto" panose="02000000000000000000" pitchFamily="2" charset="0"/>
            </a:endParaRPr>
          </a:p>
          <a:p>
            <a:pPr marL="0" indent="0">
              <a:lnSpc>
                <a:spcPct val="100000"/>
              </a:lnSpc>
              <a:buNone/>
            </a:pPr>
            <a:r>
              <a:rPr lang="en-US" b="0" i="0" dirty="0">
                <a:solidFill>
                  <a:schemeClr val="bg1"/>
                </a:solidFill>
                <a:effectLst/>
                <a:latin typeface="Roboto" panose="02000000000000000000" pitchFamily="2" charset="0"/>
              </a:rPr>
              <a:t>Through information on these cases</a:t>
            </a:r>
            <a:r>
              <a:rPr lang="en-GB" b="0" i="0" dirty="0">
                <a:solidFill>
                  <a:schemeClr val="bg1"/>
                </a:solidFill>
                <a:effectLst/>
                <a:latin typeface="Roboto" panose="02000000000000000000" pitchFamily="2" charset="0"/>
              </a:rPr>
              <a:t>,</a:t>
            </a:r>
            <a:r>
              <a:rPr lang="en-US" b="0" i="0" dirty="0">
                <a:solidFill>
                  <a:schemeClr val="bg1"/>
                </a:solidFill>
                <a:effectLst/>
                <a:latin typeface="Roboto" panose="02000000000000000000" pitchFamily="2" charset="0"/>
              </a:rPr>
              <a:t> it is possible to improve the system in a specific and accurate way to be load and stress resistant.</a:t>
            </a:r>
          </a:p>
          <a:p>
            <a:pPr marL="0" indent="0">
              <a:lnSpc>
                <a:spcPct val="100000"/>
              </a:lnSpc>
              <a:buNone/>
            </a:pPr>
            <a:r>
              <a:rPr lang="en-US" dirty="0">
                <a:solidFill>
                  <a:schemeClr val="bg1"/>
                </a:solidFill>
                <a:latin typeface="Roboto" panose="02000000000000000000" pitchFamily="2" charset="0"/>
              </a:rPr>
              <a:t>The improves may be in the software field or/and in the hardware field or/and in the infrastructure field..</a:t>
            </a:r>
            <a:endParaRPr lang="en-IL" dirty="0">
              <a:solidFill>
                <a:srgbClr val="FFFFFF"/>
              </a:solidFill>
            </a:endParaRPr>
          </a:p>
        </p:txBody>
      </p:sp>
    </p:spTree>
    <p:extLst>
      <p:ext uri="{BB962C8B-B14F-4D97-AF65-F5344CB8AC3E}">
        <p14:creationId xmlns:p14="http://schemas.microsoft.com/office/powerpoint/2010/main" val="10659931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23">
            <a:extLst>
              <a:ext uri="{FF2B5EF4-FFF2-40B4-BE49-F238E27FC236}">
                <a16:creationId xmlns:a16="http://schemas.microsoft.com/office/drawing/2014/main" id="{DF44879F-6698-4394-89D4-7B3CDB92E9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a:extLst>
              <a:ext uri="{FF2B5EF4-FFF2-40B4-BE49-F238E27FC236}">
                <a16:creationId xmlns:a16="http://schemas.microsoft.com/office/drawing/2014/main" id="{C65FD3B2-577C-49A0-B40E-4845C5D597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pic>
        <p:nvPicPr>
          <p:cNvPr id="4" name="Picture 3" descr="A yellow puzzle piece completing a black puzzle">
            <a:extLst>
              <a:ext uri="{FF2B5EF4-FFF2-40B4-BE49-F238E27FC236}">
                <a16:creationId xmlns:a16="http://schemas.microsoft.com/office/drawing/2014/main" id="{519F38D3-CA3A-4FBB-B7CB-39D2AC36261C}"/>
              </a:ext>
            </a:extLst>
          </p:cNvPr>
          <p:cNvPicPr>
            <a:picLocks noChangeAspect="1"/>
          </p:cNvPicPr>
          <p:nvPr/>
        </p:nvPicPr>
        <p:blipFill rotWithShape="1">
          <a:blip r:embed="rId2">
            <a:alphaModFix amt="40000"/>
            <a:extLst>
              <a:ext uri="{BEBA8EAE-BF5A-486C-A8C5-ECC9F3942E4B}">
                <a14:imgProps xmlns:a14="http://schemas.microsoft.com/office/drawing/2010/main">
                  <a14:imgLayer r:embed="rId3">
                    <a14:imgEffect>
                      <a14:brightnessContrast bright="40000" contrast="-40000"/>
                    </a14:imgEffect>
                  </a14:imgLayer>
                </a14:imgProps>
              </a:ext>
            </a:extLst>
          </a:blip>
          <a:srcRect b="15730"/>
          <a:stretch/>
        </p:blipFill>
        <p:spPr>
          <a:xfrm>
            <a:off x="20" y="10"/>
            <a:ext cx="12191979" cy="6857990"/>
          </a:xfrm>
          <a:prstGeom prst="rect">
            <a:avLst/>
          </a:prstGeom>
        </p:spPr>
      </p:pic>
      <p:sp>
        <p:nvSpPr>
          <p:cNvPr id="2" name="Title 1">
            <a:extLst>
              <a:ext uri="{FF2B5EF4-FFF2-40B4-BE49-F238E27FC236}">
                <a16:creationId xmlns:a16="http://schemas.microsoft.com/office/drawing/2014/main" id="{58464912-6F38-455D-B28C-BDD8ADCE7B20}"/>
              </a:ext>
            </a:extLst>
          </p:cNvPr>
          <p:cNvSpPr>
            <a:spLocks noGrp="1"/>
          </p:cNvSpPr>
          <p:nvPr>
            <p:ph type="title"/>
          </p:nvPr>
        </p:nvSpPr>
        <p:spPr>
          <a:xfrm>
            <a:off x="841248" y="426720"/>
            <a:ext cx="10506456" cy="1919141"/>
          </a:xfrm>
        </p:spPr>
        <p:txBody>
          <a:bodyPr anchor="b">
            <a:normAutofit/>
          </a:bodyPr>
          <a:lstStyle/>
          <a:p>
            <a:pPr algn="ctr"/>
            <a:r>
              <a:rPr lang="en-GB" sz="3200" dirty="0">
                <a:solidFill>
                  <a:srgbClr val="FFFFFF"/>
                </a:solidFill>
              </a:rPr>
              <a:t>Load &amp; Stress tests      VS.     Unit &amp; acceptance tests</a:t>
            </a:r>
            <a:endParaRPr lang="en-IL" sz="3200" dirty="0">
              <a:solidFill>
                <a:srgbClr val="FFFFFF"/>
              </a:solidFill>
            </a:endParaRPr>
          </a:p>
        </p:txBody>
      </p:sp>
      <p:sp>
        <p:nvSpPr>
          <p:cNvPr id="36" name="Rectangle 27">
            <a:extLst>
              <a:ext uri="{FF2B5EF4-FFF2-40B4-BE49-F238E27FC236}">
                <a16:creationId xmlns:a16="http://schemas.microsoft.com/office/drawing/2014/main" id="{7A0B5DEA-ADF6-4BA5-9307-147F0A4685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8680" y="2898648"/>
            <a:ext cx="10506456" cy="18288"/>
          </a:xfrm>
          <a:prstGeom prst="rect">
            <a:avLst/>
          </a:prstGeom>
          <a:solidFill>
            <a:srgbClr val="FFFFFF"/>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7" name="Rectangle 29">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2783982"/>
            <a:ext cx="1873457" cy="1371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F6356083-1C8E-45B7-BCE7-29AF58CC5BD2}"/>
              </a:ext>
            </a:extLst>
          </p:cNvPr>
          <p:cNvSpPr>
            <a:spLocks noGrp="1"/>
          </p:cNvSpPr>
          <p:nvPr>
            <p:ph idx="1"/>
          </p:nvPr>
        </p:nvSpPr>
        <p:spPr>
          <a:xfrm>
            <a:off x="278321" y="3031602"/>
            <a:ext cx="11687174" cy="3330992"/>
          </a:xfrm>
        </p:spPr>
        <p:txBody>
          <a:bodyPr>
            <a:normAutofit/>
          </a:bodyPr>
          <a:lstStyle/>
          <a:p>
            <a:pPr marL="0" indent="0">
              <a:lnSpc>
                <a:spcPct val="100000"/>
              </a:lnSpc>
              <a:buNone/>
            </a:pPr>
            <a:r>
              <a:rPr lang="en-US" b="0" i="0" dirty="0">
                <a:solidFill>
                  <a:schemeClr val="bg1"/>
                </a:solidFill>
                <a:effectLst/>
                <a:latin typeface="Roboto" panose="02000000000000000000" pitchFamily="2" charset="0"/>
              </a:rPr>
              <a:t>Unit tests and acceptance tests refer to the logical behavior of the system. Does it meet customer requirements and do the functions perform what is required of them. They are performed under very low system load using a few individual users.</a:t>
            </a:r>
          </a:p>
          <a:p>
            <a:pPr marL="0" indent="0">
              <a:lnSpc>
                <a:spcPct val="100000"/>
              </a:lnSpc>
              <a:buNone/>
            </a:pPr>
            <a:r>
              <a:rPr lang="en-US" b="0" i="0" dirty="0">
                <a:solidFill>
                  <a:schemeClr val="bg1"/>
                </a:solidFill>
                <a:effectLst/>
                <a:latin typeface="Roboto" panose="02000000000000000000" pitchFamily="2" charset="0"/>
              </a:rPr>
              <a:t>Therefore, acceptance tests and unit tests do not cover load and stress cases, and cases of unwanted system failures and exceptional end cases.</a:t>
            </a:r>
          </a:p>
          <a:p>
            <a:pPr marL="0" indent="0">
              <a:lnSpc>
                <a:spcPct val="100000"/>
              </a:lnSpc>
              <a:buNone/>
            </a:pPr>
            <a:r>
              <a:rPr lang="en-US" dirty="0">
                <a:solidFill>
                  <a:schemeClr val="bg1"/>
                </a:solidFill>
                <a:latin typeface="Source Sans Pro" panose="020B0503030403020204" pitchFamily="34" charset="0"/>
              </a:rPr>
              <a:t>M</a:t>
            </a:r>
            <a:r>
              <a:rPr lang="en-US" b="0" i="0" dirty="0">
                <a:solidFill>
                  <a:schemeClr val="bg1"/>
                </a:solidFill>
                <a:effectLst/>
                <a:latin typeface="Source Sans Pro" panose="020B0503030403020204" pitchFamily="34" charset="0"/>
              </a:rPr>
              <a:t>emory management, memory leaks, bugs, buffer overflows, etc.</a:t>
            </a:r>
          </a:p>
          <a:p>
            <a:pPr marL="0" indent="0">
              <a:lnSpc>
                <a:spcPct val="100000"/>
              </a:lnSpc>
              <a:buNone/>
            </a:pPr>
            <a:r>
              <a:rPr lang="en-US" b="0" i="0" dirty="0">
                <a:solidFill>
                  <a:schemeClr val="bg1"/>
                </a:solidFill>
                <a:effectLst/>
                <a:latin typeface="Source Sans Pro" panose="020B0503030403020204" pitchFamily="34" charset="0"/>
              </a:rPr>
              <a:t>Make sure that the system has saved the data before crashing or not.</a:t>
            </a:r>
            <a:endParaRPr lang="en-IL" dirty="0">
              <a:solidFill>
                <a:schemeClr val="bg1"/>
              </a:solidFill>
            </a:endParaRPr>
          </a:p>
        </p:txBody>
      </p:sp>
    </p:spTree>
    <p:extLst>
      <p:ext uri="{BB962C8B-B14F-4D97-AF65-F5344CB8AC3E}">
        <p14:creationId xmlns:p14="http://schemas.microsoft.com/office/powerpoint/2010/main" val="13432478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23">
            <a:extLst>
              <a:ext uri="{FF2B5EF4-FFF2-40B4-BE49-F238E27FC236}">
                <a16:creationId xmlns:a16="http://schemas.microsoft.com/office/drawing/2014/main" id="{DF44879F-6698-4394-89D4-7B3CDB92E9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a:extLst>
              <a:ext uri="{FF2B5EF4-FFF2-40B4-BE49-F238E27FC236}">
                <a16:creationId xmlns:a16="http://schemas.microsoft.com/office/drawing/2014/main" id="{C65FD3B2-577C-49A0-B40E-4845C5D597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pic>
        <p:nvPicPr>
          <p:cNvPr id="4" name="Picture 3" descr="A yellow puzzle piece completing a black puzzle">
            <a:extLst>
              <a:ext uri="{FF2B5EF4-FFF2-40B4-BE49-F238E27FC236}">
                <a16:creationId xmlns:a16="http://schemas.microsoft.com/office/drawing/2014/main" id="{519F38D3-CA3A-4FBB-B7CB-39D2AC36261C}"/>
              </a:ext>
            </a:extLst>
          </p:cNvPr>
          <p:cNvPicPr>
            <a:picLocks noChangeAspect="1"/>
          </p:cNvPicPr>
          <p:nvPr/>
        </p:nvPicPr>
        <p:blipFill rotWithShape="1">
          <a:blip r:embed="rId2">
            <a:alphaModFix amt="40000"/>
            <a:extLst>
              <a:ext uri="{BEBA8EAE-BF5A-486C-A8C5-ECC9F3942E4B}">
                <a14:imgProps xmlns:a14="http://schemas.microsoft.com/office/drawing/2010/main">
                  <a14:imgLayer r:embed="rId3">
                    <a14:imgEffect>
                      <a14:brightnessContrast bright="40000" contrast="-40000"/>
                    </a14:imgEffect>
                  </a14:imgLayer>
                </a14:imgProps>
              </a:ext>
            </a:extLst>
          </a:blip>
          <a:srcRect b="15730"/>
          <a:stretch/>
        </p:blipFill>
        <p:spPr>
          <a:xfrm>
            <a:off x="20" y="10"/>
            <a:ext cx="12191979" cy="6857990"/>
          </a:xfrm>
          <a:prstGeom prst="rect">
            <a:avLst/>
          </a:prstGeom>
        </p:spPr>
      </p:pic>
      <p:sp>
        <p:nvSpPr>
          <p:cNvPr id="2" name="Title 1">
            <a:extLst>
              <a:ext uri="{FF2B5EF4-FFF2-40B4-BE49-F238E27FC236}">
                <a16:creationId xmlns:a16="http://schemas.microsoft.com/office/drawing/2014/main" id="{58464912-6F38-455D-B28C-BDD8ADCE7B20}"/>
              </a:ext>
            </a:extLst>
          </p:cNvPr>
          <p:cNvSpPr>
            <a:spLocks noGrp="1"/>
          </p:cNvSpPr>
          <p:nvPr>
            <p:ph type="title"/>
          </p:nvPr>
        </p:nvSpPr>
        <p:spPr>
          <a:xfrm>
            <a:off x="841248" y="426720"/>
            <a:ext cx="10506456" cy="1919141"/>
          </a:xfrm>
        </p:spPr>
        <p:txBody>
          <a:bodyPr anchor="b">
            <a:normAutofit/>
          </a:bodyPr>
          <a:lstStyle/>
          <a:p>
            <a:pPr algn="ctr"/>
            <a:r>
              <a:rPr lang="en-GB" sz="4800" dirty="0">
                <a:solidFill>
                  <a:srgbClr val="FFFFFF"/>
                </a:solidFill>
              </a:rPr>
              <a:t>Load &amp; Stress tests tool</a:t>
            </a:r>
            <a:endParaRPr lang="en-IL" sz="4800" dirty="0">
              <a:solidFill>
                <a:srgbClr val="FFFFFF"/>
              </a:solidFill>
            </a:endParaRPr>
          </a:p>
        </p:txBody>
      </p:sp>
      <p:sp>
        <p:nvSpPr>
          <p:cNvPr id="36" name="Rectangle 27">
            <a:extLst>
              <a:ext uri="{FF2B5EF4-FFF2-40B4-BE49-F238E27FC236}">
                <a16:creationId xmlns:a16="http://schemas.microsoft.com/office/drawing/2014/main" id="{7A0B5DEA-ADF6-4BA5-9307-147F0A4685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8680" y="2898648"/>
            <a:ext cx="10506456" cy="18288"/>
          </a:xfrm>
          <a:prstGeom prst="rect">
            <a:avLst/>
          </a:prstGeom>
          <a:solidFill>
            <a:srgbClr val="FFFFFF"/>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7" name="Rectangle 29">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2783982"/>
            <a:ext cx="1873457" cy="1371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8" name="Picture 7">
            <a:extLst>
              <a:ext uri="{FF2B5EF4-FFF2-40B4-BE49-F238E27FC236}">
                <a16:creationId xmlns:a16="http://schemas.microsoft.com/office/drawing/2014/main" id="{E7F62DA8-2F11-465D-8423-4307F8BCB6A1}"/>
              </a:ext>
            </a:extLst>
          </p:cNvPr>
          <p:cNvPicPr>
            <a:picLocks noChangeAspect="1"/>
          </p:cNvPicPr>
          <p:nvPr/>
        </p:nvPicPr>
        <p:blipFill>
          <a:blip r:embed="rId4"/>
          <a:stretch>
            <a:fillRect/>
          </a:stretch>
        </p:blipFill>
        <p:spPr>
          <a:xfrm>
            <a:off x="3679819" y="3469723"/>
            <a:ext cx="4832361" cy="2674882"/>
          </a:xfrm>
          <a:prstGeom prst="rect">
            <a:avLst/>
          </a:prstGeom>
          <a:solidFill>
            <a:srgbClr val="000000">
              <a:shade val="95000"/>
            </a:srgbClr>
          </a:solidFill>
          <a:ln w="444500" cap="sq">
            <a:solidFill>
              <a:srgbClr val="000000"/>
            </a:solidFill>
            <a:miter lim="800000"/>
          </a:ln>
          <a:effectLst>
            <a:outerShdw blurRad="254000" dist="190500" dir="2700000" sy="90000" algn="bl" rotWithShape="0">
              <a:srgbClr val="000000">
                <a:alpha val="40000"/>
              </a:srgbClr>
            </a:outerShdw>
          </a:effectLst>
        </p:spPr>
      </p:pic>
    </p:spTree>
    <p:extLst>
      <p:ext uri="{BB962C8B-B14F-4D97-AF65-F5344CB8AC3E}">
        <p14:creationId xmlns:p14="http://schemas.microsoft.com/office/powerpoint/2010/main" val="35387385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9E6EFEE-6516-482C-B143-F97F9BF89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DF0D2C0-CD0C-470C-8851-D8B2CC417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748766" y="3248002"/>
            <a:ext cx="5688917" cy="1913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5">
            <a:extLst>
              <a:ext uri="{FF2B5EF4-FFF2-40B4-BE49-F238E27FC236}">
                <a16:creationId xmlns:a16="http://schemas.microsoft.com/office/drawing/2014/main" id="{6322D561-403E-4218-9CC9-087B4F9C224C}"/>
              </a:ext>
            </a:extLst>
          </p:cNvPr>
          <p:cNvPicPr>
            <a:picLocks noChangeAspect="1"/>
          </p:cNvPicPr>
          <p:nvPr/>
        </p:nvPicPr>
        <p:blipFill>
          <a:blip r:embed="rId2"/>
          <a:stretch>
            <a:fillRect/>
          </a:stretch>
        </p:blipFill>
        <p:spPr>
          <a:xfrm>
            <a:off x="509376" y="1492936"/>
            <a:ext cx="11364634" cy="3872127"/>
          </a:xfrm>
          <a:prstGeom prst="rect">
            <a:avLst/>
          </a:prstGeom>
        </p:spPr>
      </p:pic>
    </p:spTree>
    <p:extLst>
      <p:ext uri="{BB962C8B-B14F-4D97-AF65-F5344CB8AC3E}">
        <p14:creationId xmlns:p14="http://schemas.microsoft.com/office/powerpoint/2010/main" val="37378374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9E6EFEE-6516-482C-B143-F97F9BF89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DF0D2C0-CD0C-470C-8851-D8B2CC417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748766" y="3248002"/>
            <a:ext cx="5688917" cy="1913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Content Placeholder 4">
            <a:extLst>
              <a:ext uri="{FF2B5EF4-FFF2-40B4-BE49-F238E27FC236}">
                <a16:creationId xmlns:a16="http://schemas.microsoft.com/office/drawing/2014/main" id="{2583C492-D7F7-48C1-8A0E-DEEB99168E27}"/>
              </a:ext>
            </a:extLst>
          </p:cNvPr>
          <p:cNvPicPr>
            <a:picLocks noGrp="1" noChangeAspect="1"/>
          </p:cNvPicPr>
          <p:nvPr>
            <p:ph idx="1"/>
          </p:nvPr>
        </p:nvPicPr>
        <p:blipFill rotWithShape="1">
          <a:blip r:embed="rId2"/>
          <a:srcRect r="1" b="19998"/>
          <a:stretch/>
        </p:blipFill>
        <p:spPr>
          <a:xfrm>
            <a:off x="583656" y="499236"/>
            <a:ext cx="11024687" cy="5688918"/>
          </a:xfrm>
          <a:prstGeom prst="rect">
            <a:avLst/>
          </a:prstGeom>
        </p:spPr>
      </p:pic>
    </p:spTree>
    <p:extLst>
      <p:ext uri="{BB962C8B-B14F-4D97-AF65-F5344CB8AC3E}">
        <p14:creationId xmlns:p14="http://schemas.microsoft.com/office/powerpoint/2010/main" val="3639851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69E6EFEE-6516-482C-B143-F97F9BF89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DF0D2C0-CD0C-470C-8851-D8B2CC417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748766" y="3248002"/>
            <a:ext cx="5688917" cy="1913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Content Placeholder 5">
            <a:extLst>
              <a:ext uri="{FF2B5EF4-FFF2-40B4-BE49-F238E27FC236}">
                <a16:creationId xmlns:a16="http://schemas.microsoft.com/office/drawing/2014/main" id="{73BDF7D3-CD84-45A3-8AFD-BEF5506C59E1}"/>
              </a:ext>
            </a:extLst>
          </p:cNvPr>
          <p:cNvPicPr>
            <a:picLocks noGrp="1" noChangeAspect="1"/>
          </p:cNvPicPr>
          <p:nvPr>
            <p:ph idx="1"/>
          </p:nvPr>
        </p:nvPicPr>
        <p:blipFill rotWithShape="1">
          <a:blip r:embed="rId2"/>
          <a:srcRect r="1" b="11793"/>
          <a:stretch/>
        </p:blipFill>
        <p:spPr>
          <a:xfrm>
            <a:off x="583656" y="499236"/>
            <a:ext cx="11024687" cy="5688918"/>
          </a:xfrm>
          <a:prstGeom prst="rect">
            <a:avLst/>
          </a:prstGeom>
        </p:spPr>
      </p:pic>
    </p:spTree>
    <p:extLst>
      <p:ext uri="{BB962C8B-B14F-4D97-AF65-F5344CB8AC3E}">
        <p14:creationId xmlns:p14="http://schemas.microsoft.com/office/powerpoint/2010/main" val="807716816"/>
      </p:ext>
    </p:extLst>
  </p:cSld>
  <p:clrMapOvr>
    <a:masterClrMapping/>
  </p:clrMapOvr>
</p:sld>
</file>

<file path=ppt/theme/theme1.xml><?xml version="1.0" encoding="utf-8"?>
<a:theme xmlns:a="http://schemas.openxmlformats.org/drawingml/2006/main" name="AccentBoxVTI">
  <a:themeElements>
    <a:clrScheme name="AnalogousFromDarkSeedLeftStep">
      <a:dk1>
        <a:srgbClr val="000000"/>
      </a:dk1>
      <a:lt1>
        <a:srgbClr val="FFFFFF"/>
      </a:lt1>
      <a:dk2>
        <a:srgbClr val="412524"/>
      </a:dk2>
      <a:lt2>
        <a:srgbClr val="E8E2E7"/>
      </a:lt2>
      <a:accent1>
        <a:srgbClr val="21BA47"/>
      </a:accent1>
      <a:accent2>
        <a:srgbClr val="30BA14"/>
      </a:accent2>
      <a:accent3>
        <a:srgbClr val="75B320"/>
      </a:accent3>
      <a:accent4>
        <a:srgbClr val="A6A612"/>
      </a:accent4>
      <a:accent5>
        <a:srgbClr val="DC9026"/>
      </a:accent5>
      <a:accent6>
        <a:srgbClr val="D53717"/>
      </a:accent6>
      <a:hlink>
        <a:srgbClr val="997F33"/>
      </a:hlink>
      <a:folHlink>
        <a:srgbClr val="7F7F7F"/>
      </a:folHlink>
    </a:clrScheme>
    <a:fontScheme name="Avenir">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docProps/app.xml><?xml version="1.0" encoding="utf-8"?>
<Properties xmlns="http://schemas.openxmlformats.org/officeDocument/2006/extended-properties" xmlns:vt="http://schemas.openxmlformats.org/officeDocument/2006/docPropsVTypes">
  <TotalTime>757</TotalTime>
  <Words>508</Words>
  <Application>Microsoft Office PowerPoint</Application>
  <PresentationFormat>Widescreen</PresentationFormat>
  <Paragraphs>32</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Avenir Next LT Pro</vt:lpstr>
      <vt:lpstr>Calibri</vt:lpstr>
      <vt:lpstr>Neue Haas Grotesk Text Pro</vt:lpstr>
      <vt:lpstr>Roboto</vt:lpstr>
      <vt:lpstr>Source Sans Pro</vt:lpstr>
      <vt:lpstr>AccentBoxVTI</vt:lpstr>
      <vt:lpstr>Version 3</vt:lpstr>
      <vt:lpstr>Load and stress problems</vt:lpstr>
      <vt:lpstr>Load &amp; Stress Tests</vt:lpstr>
      <vt:lpstr>Load &amp; Stress Tests</vt:lpstr>
      <vt:lpstr>Load &amp; Stress tests      VS.     Unit &amp; acceptance tests</vt:lpstr>
      <vt:lpstr>Load &amp; Stress tests tool</vt:lpstr>
      <vt:lpstr>PowerPoint Presentation</vt:lpstr>
      <vt:lpstr>PowerPoint Presentation</vt:lpstr>
      <vt:lpstr>PowerPoint Presentation</vt:lpstr>
      <vt:lpstr>PowerPoint Presentation</vt:lpstr>
      <vt:lpstr>PowerPoint Presentation</vt:lpstr>
      <vt:lpstr>PowerPoint Presentation</vt:lpstr>
      <vt:lpstr>Load &amp; Stress test cases</vt:lpstr>
      <vt:lpstr>It is black Friday – 1 Million people trying to login at the same time to our system.   test case 1 – connect 5 Million users to the system at the same time.   </vt:lpstr>
      <vt:lpstr>After a user shopping for 3 hours, power outage was accrued during adding to cart a whole bag in some store.  test case 2 – the system shut down in the middle of add to cart function.   </vt:lpstr>
      <vt:lpstr>It was the national Pi day, and 50% discount on all the Pi cakes in Avi’s store.  test case 3 – 100 users trying to buy a specific product from specific store while there is only 5 products available.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Version 3</dc:title>
  <dc:creator>Erez Shmueli</dc:creator>
  <cp:lastModifiedBy>Erez Shmueli</cp:lastModifiedBy>
  <cp:revision>23</cp:revision>
  <dcterms:created xsi:type="dcterms:W3CDTF">2021-05-22T10:10:19Z</dcterms:created>
  <dcterms:modified xsi:type="dcterms:W3CDTF">2021-05-26T17:56:52Z</dcterms:modified>
</cp:coreProperties>
</file>